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8.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9.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0.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11.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2.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4.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15.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 id="2147483743" r:id="rId11"/>
    <p:sldMasterId id="2147483755" r:id="rId12"/>
    <p:sldMasterId id="2147483788" r:id="rId13"/>
    <p:sldMasterId id="2147483796" r:id="rId14"/>
    <p:sldMasterId id="2147483809" r:id="rId15"/>
    <p:sldMasterId id="2147483816" r:id="rId16"/>
    <p:sldMasterId id="2147483823" r:id="rId17"/>
    <p:sldMasterId id="2147483833" r:id="rId18"/>
    <p:sldMasterId id="2147483841" r:id="rId19"/>
  </p:sldMasterIdLst>
  <p:notesMasterIdLst>
    <p:notesMasterId r:id="rId107"/>
  </p:notesMasterIdLst>
  <p:handoutMasterIdLst>
    <p:handoutMasterId r:id="rId108"/>
  </p:handoutMasterIdLst>
  <p:sldIdLst>
    <p:sldId id="309" r:id="rId20"/>
    <p:sldId id="312" r:id="rId21"/>
    <p:sldId id="737" r:id="rId22"/>
    <p:sldId id="2147482345" r:id="rId23"/>
    <p:sldId id="2147482346" r:id="rId24"/>
    <p:sldId id="738" r:id="rId25"/>
    <p:sldId id="739" r:id="rId26"/>
    <p:sldId id="2147482347" r:id="rId27"/>
    <p:sldId id="741" r:id="rId28"/>
    <p:sldId id="744" r:id="rId29"/>
    <p:sldId id="2147482348" r:id="rId30"/>
    <p:sldId id="745" r:id="rId31"/>
    <p:sldId id="2147482349" r:id="rId32"/>
    <p:sldId id="747" r:id="rId33"/>
    <p:sldId id="2147482350" r:id="rId34"/>
    <p:sldId id="2147482387" r:id="rId35"/>
    <p:sldId id="2147482391" r:id="rId36"/>
    <p:sldId id="2147482388" r:id="rId37"/>
    <p:sldId id="2147482389" r:id="rId38"/>
    <p:sldId id="746" r:id="rId39"/>
    <p:sldId id="297" r:id="rId40"/>
    <p:sldId id="268" r:id="rId41"/>
    <p:sldId id="740" r:id="rId42"/>
    <p:sldId id="742" r:id="rId43"/>
    <p:sldId id="743" r:id="rId44"/>
    <p:sldId id="780" r:id="rId45"/>
    <p:sldId id="2141413475" r:id="rId46"/>
    <p:sldId id="761" r:id="rId47"/>
    <p:sldId id="786" r:id="rId48"/>
    <p:sldId id="762" r:id="rId49"/>
    <p:sldId id="2147482351" r:id="rId50"/>
    <p:sldId id="2141413476" r:id="rId51"/>
    <p:sldId id="765" r:id="rId52"/>
    <p:sldId id="767" r:id="rId53"/>
    <p:sldId id="774" r:id="rId54"/>
    <p:sldId id="2141413359" r:id="rId55"/>
    <p:sldId id="768" r:id="rId56"/>
    <p:sldId id="770" r:id="rId57"/>
    <p:sldId id="771" r:id="rId58"/>
    <p:sldId id="782" r:id="rId59"/>
    <p:sldId id="783" r:id="rId60"/>
    <p:sldId id="784" r:id="rId61"/>
    <p:sldId id="2141413477" r:id="rId62"/>
    <p:sldId id="764" r:id="rId63"/>
    <p:sldId id="779" r:id="rId64"/>
    <p:sldId id="2147482353" r:id="rId65"/>
    <p:sldId id="2147482352" r:id="rId66"/>
    <p:sldId id="506" r:id="rId67"/>
    <p:sldId id="2147482354" r:id="rId68"/>
    <p:sldId id="778" r:id="rId69"/>
    <p:sldId id="2147482355" r:id="rId70"/>
    <p:sldId id="2147482356" r:id="rId71"/>
    <p:sldId id="794" r:id="rId72"/>
    <p:sldId id="795" r:id="rId73"/>
    <p:sldId id="797" r:id="rId74"/>
    <p:sldId id="2147482328" r:id="rId75"/>
    <p:sldId id="2147482337" r:id="rId76"/>
    <p:sldId id="2147482338" r:id="rId77"/>
    <p:sldId id="2147482331" r:id="rId78"/>
    <p:sldId id="2147482333" r:id="rId79"/>
    <p:sldId id="2147482334" r:id="rId80"/>
    <p:sldId id="2141413357" r:id="rId81"/>
    <p:sldId id="2141413358" r:id="rId82"/>
    <p:sldId id="2147482332" r:id="rId83"/>
    <p:sldId id="757" r:id="rId84"/>
    <p:sldId id="758" r:id="rId85"/>
    <p:sldId id="759" r:id="rId86"/>
    <p:sldId id="760" r:id="rId87"/>
    <p:sldId id="788" r:id="rId88"/>
    <p:sldId id="798" r:id="rId89"/>
    <p:sldId id="2147481921" r:id="rId90"/>
    <p:sldId id="2147482382" r:id="rId91"/>
    <p:sldId id="2147482383" r:id="rId92"/>
    <p:sldId id="258" r:id="rId93"/>
    <p:sldId id="2147482384" r:id="rId94"/>
    <p:sldId id="260" r:id="rId95"/>
    <p:sldId id="643" r:id="rId96"/>
    <p:sldId id="2147482385" r:id="rId97"/>
    <p:sldId id="2147482386" r:id="rId98"/>
    <p:sldId id="2147481913" r:id="rId99"/>
    <p:sldId id="2147482357" r:id="rId100"/>
    <p:sldId id="2147482392" r:id="rId101"/>
    <p:sldId id="2147482395" r:id="rId102"/>
    <p:sldId id="2141413391" r:id="rId103"/>
    <p:sldId id="2147482393" r:id="rId104"/>
    <p:sldId id="2141413392" r:id="rId105"/>
    <p:sldId id="2147482394" r:id="rId106"/>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F8CD47"/>
    <a:srgbClr val="7EB0DE"/>
    <a:srgbClr val="4EB3BE"/>
    <a:srgbClr val="60BAC4"/>
    <a:srgbClr val="79C5CD"/>
    <a:srgbClr val="325A8A"/>
    <a:srgbClr val="9E4ECA"/>
    <a:srgbClr val="1F355E"/>
    <a:srgbClr val="CE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646" autoAdjust="0"/>
  </p:normalViewPr>
  <p:slideViewPr>
    <p:cSldViewPr>
      <p:cViewPr varScale="1">
        <p:scale>
          <a:sx n="51" d="100"/>
          <a:sy n="51" d="100"/>
        </p:scale>
        <p:origin x="1668" y="27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7.xml"/><Relationship Id="rId21" Type="http://schemas.openxmlformats.org/officeDocument/2006/relationships/slide" Target="slides/slide2.xml"/><Relationship Id="rId42" Type="http://schemas.openxmlformats.org/officeDocument/2006/relationships/slide" Target="slides/slide23.xml"/><Relationship Id="rId47" Type="http://schemas.openxmlformats.org/officeDocument/2006/relationships/slide" Target="slides/slide28.xml"/><Relationship Id="rId63" Type="http://schemas.openxmlformats.org/officeDocument/2006/relationships/slide" Target="slides/slide44.xml"/><Relationship Id="rId68" Type="http://schemas.openxmlformats.org/officeDocument/2006/relationships/slide" Target="slides/slide49.xml"/><Relationship Id="rId84" Type="http://schemas.openxmlformats.org/officeDocument/2006/relationships/slide" Target="slides/slide65.xml"/><Relationship Id="rId89" Type="http://schemas.openxmlformats.org/officeDocument/2006/relationships/slide" Target="slides/slide70.xml"/><Relationship Id="rId112" Type="http://schemas.openxmlformats.org/officeDocument/2006/relationships/tableStyles" Target="tableStyles.xml"/><Relationship Id="rId16" Type="http://schemas.openxmlformats.org/officeDocument/2006/relationships/slideMaster" Target="slideMasters/slideMaster13.xml"/><Relationship Id="rId107" Type="http://schemas.openxmlformats.org/officeDocument/2006/relationships/notesMaster" Target="notesMasters/notesMaster1.xml"/><Relationship Id="rId11" Type="http://schemas.openxmlformats.org/officeDocument/2006/relationships/slideMaster" Target="slideMasters/slideMaster8.xml"/><Relationship Id="rId32" Type="http://schemas.openxmlformats.org/officeDocument/2006/relationships/slide" Target="slides/slide13.xml"/><Relationship Id="rId37" Type="http://schemas.openxmlformats.org/officeDocument/2006/relationships/slide" Target="slides/slide18.xml"/><Relationship Id="rId53" Type="http://schemas.openxmlformats.org/officeDocument/2006/relationships/slide" Target="slides/slide34.xml"/><Relationship Id="rId58" Type="http://schemas.openxmlformats.org/officeDocument/2006/relationships/slide" Target="slides/slide39.xml"/><Relationship Id="rId74" Type="http://schemas.openxmlformats.org/officeDocument/2006/relationships/slide" Target="slides/slide55.xml"/><Relationship Id="rId79" Type="http://schemas.openxmlformats.org/officeDocument/2006/relationships/slide" Target="slides/slide60.xml"/><Relationship Id="rId102" Type="http://schemas.openxmlformats.org/officeDocument/2006/relationships/slide" Target="slides/slide83.xml"/><Relationship Id="rId5" Type="http://schemas.openxmlformats.org/officeDocument/2006/relationships/slideMaster" Target="slideMasters/slideMaster2.xml"/><Relationship Id="rId90" Type="http://schemas.openxmlformats.org/officeDocument/2006/relationships/slide" Target="slides/slide71.xml"/><Relationship Id="rId95" Type="http://schemas.openxmlformats.org/officeDocument/2006/relationships/slide" Target="slides/slide76.xml"/><Relationship Id="rId22" Type="http://schemas.openxmlformats.org/officeDocument/2006/relationships/slide" Target="slides/slide3.xml"/><Relationship Id="rId27" Type="http://schemas.openxmlformats.org/officeDocument/2006/relationships/slide" Target="slides/slide8.xml"/><Relationship Id="rId43" Type="http://schemas.openxmlformats.org/officeDocument/2006/relationships/slide" Target="slides/slide24.xml"/><Relationship Id="rId48" Type="http://schemas.openxmlformats.org/officeDocument/2006/relationships/slide" Target="slides/slide29.xml"/><Relationship Id="rId64" Type="http://schemas.openxmlformats.org/officeDocument/2006/relationships/slide" Target="slides/slide45.xml"/><Relationship Id="rId69" Type="http://schemas.openxmlformats.org/officeDocument/2006/relationships/slide" Target="slides/slide50.xml"/><Relationship Id="rId113" Type="http://schemas.microsoft.com/office/2018/10/relationships/authors" Target="authors.xml"/><Relationship Id="rId80" Type="http://schemas.openxmlformats.org/officeDocument/2006/relationships/slide" Target="slides/slide61.xml"/><Relationship Id="rId85" Type="http://schemas.openxmlformats.org/officeDocument/2006/relationships/slide" Target="slides/slide66.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33" Type="http://schemas.openxmlformats.org/officeDocument/2006/relationships/slide" Target="slides/slide14.xml"/><Relationship Id="rId38" Type="http://schemas.openxmlformats.org/officeDocument/2006/relationships/slide" Target="slides/slide19.xml"/><Relationship Id="rId59" Type="http://schemas.openxmlformats.org/officeDocument/2006/relationships/slide" Target="slides/slide40.xml"/><Relationship Id="rId103" Type="http://schemas.openxmlformats.org/officeDocument/2006/relationships/slide" Target="slides/slide84.xml"/><Relationship Id="rId108" Type="http://schemas.openxmlformats.org/officeDocument/2006/relationships/handoutMaster" Target="handoutMasters/handoutMaster1.xml"/><Relationship Id="rId54" Type="http://schemas.openxmlformats.org/officeDocument/2006/relationships/slide" Target="slides/slide35.xml"/><Relationship Id="rId70" Type="http://schemas.openxmlformats.org/officeDocument/2006/relationships/slide" Target="slides/slide51.xml"/><Relationship Id="rId75" Type="http://schemas.openxmlformats.org/officeDocument/2006/relationships/slide" Target="slides/slide56.xml"/><Relationship Id="rId91" Type="http://schemas.openxmlformats.org/officeDocument/2006/relationships/slide" Target="slides/slide72.xml"/><Relationship Id="rId96" Type="http://schemas.openxmlformats.org/officeDocument/2006/relationships/slide" Target="slides/slide77.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49" Type="http://schemas.openxmlformats.org/officeDocument/2006/relationships/slide" Target="slides/slide30.xml"/><Relationship Id="rId57" Type="http://schemas.openxmlformats.org/officeDocument/2006/relationships/slide" Target="slides/slide38.xml"/><Relationship Id="rId106" Type="http://schemas.openxmlformats.org/officeDocument/2006/relationships/slide" Target="slides/slide87.xml"/><Relationship Id="rId10" Type="http://schemas.openxmlformats.org/officeDocument/2006/relationships/slideMaster" Target="slideMasters/slideMaster7.xml"/><Relationship Id="rId31" Type="http://schemas.openxmlformats.org/officeDocument/2006/relationships/slide" Target="slides/slide12.xml"/><Relationship Id="rId44" Type="http://schemas.openxmlformats.org/officeDocument/2006/relationships/slide" Target="slides/slide25.xml"/><Relationship Id="rId52" Type="http://schemas.openxmlformats.org/officeDocument/2006/relationships/slide" Target="slides/slide33.xml"/><Relationship Id="rId60" Type="http://schemas.openxmlformats.org/officeDocument/2006/relationships/slide" Target="slides/slide41.xml"/><Relationship Id="rId65" Type="http://schemas.openxmlformats.org/officeDocument/2006/relationships/slide" Target="slides/slide46.xml"/><Relationship Id="rId73" Type="http://schemas.openxmlformats.org/officeDocument/2006/relationships/slide" Target="slides/slide54.xml"/><Relationship Id="rId78" Type="http://schemas.openxmlformats.org/officeDocument/2006/relationships/slide" Target="slides/slide59.xml"/><Relationship Id="rId81" Type="http://schemas.openxmlformats.org/officeDocument/2006/relationships/slide" Target="slides/slide62.xml"/><Relationship Id="rId86" Type="http://schemas.openxmlformats.org/officeDocument/2006/relationships/slide" Target="slides/slide67.xml"/><Relationship Id="rId94" Type="http://schemas.openxmlformats.org/officeDocument/2006/relationships/slide" Target="slides/slide75.xml"/><Relationship Id="rId99" Type="http://schemas.openxmlformats.org/officeDocument/2006/relationships/slide" Target="slides/slide80.xml"/><Relationship Id="rId101"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39" Type="http://schemas.openxmlformats.org/officeDocument/2006/relationships/slide" Target="slides/slide20.xml"/><Relationship Id="rId109" Type="http://schemas.openxmlformats.org/officeDocument/2006/relationships/presProps" Target="presProps.xml"/><Relationship Id="rId34" Type="http://schemas.openxmlformats.org/officeDocument/2006/relationships/slide" Target="slides/slide15.xml"/><Relationship Id="rId50" Type="http://schemas.openxmlformats.org/officeDocument/2006/relationships/slide" Target="slides/slide31.xml"/><Relationship Id="rId55" Type="http://schemas.openxmlformats.org/officeDocument/2006/relationships/slide" Target="slides/slide36.xml"/><Relationship Id="rId76" Type="http://schemas.openxmlformats.org/officeDocument/2006/relationships/slide" Target="slides/slide57.xml"/><Relationship Id="rId97" Type="http://schemas.openxmlformats.org/officeDocument/2006/relationships/slide" Target="slides/slide78.xml"/><Relationship Id="rId104" Type="http://schemas.openxmlformats.org/officeDocument/2006/relationships/slide" Target="slides/slide85.xml"/><Relationship Id="rId7" Type="http://schemas.openxmlformats.org/officeDocument/2006/relationships/slideMaster" Target="slideMasters/slideMaster4.xml"/><Relationship Id="rId71" Type="http://schemas.openxmlformats.org/officeDocument/2006/relationships/slide" Target="slides/slide52.xml"/><Relationship Id="rId92" Type="http://schemas.openxmlformats.org/officeDocument/2006/relationships/slide" Target="slides/slide73.xml"/><Relationship Id="rId2" Type="http://schemas.openxmlformats.org/officeDocument/2006/relationships/customXml" Target="../customXml/item2.xml"/><Relationship Id="rId29" Type="http://schemas.openxmlformats.org/officeDocument/2006/relationships/slide" Target="slides/slide10.xml"/><Relationship Id="rId24" Type="http://schemas.openxmlformats.org/officeDocument/2006/relationships/slide" Target="slides/slide5.xml"/><Relationship Id="rId40" Type="http://schemas.openxmlformats.org/officeDocument/2006/relationships/slide" Target="slides/slide21.xml"/><Relationship Id="rId45" Type="http://schemas.openxmlformats.org/officeDocument/2006/relationships/slide" Target="slides/slide26.xml"/><Relationship Id="rId66" Type="http://schemas.openxmlformats.org/officeDocument/2006/relationships/slide" Target="slides/slide47.xml"/><Relationship Id="rId87" Type="http://schemas.openxmlformats.org/officeDocument/2006/relationships/slide" Target="slides/slide68.xml"/><Relationship Id="rId110" Type="http://schemas.openxmlformats.org/officeDocument/2006/relationships/viewProps" Target="viewProps.xml"/><Relationship Id="rId61" Type="http://schemas.openxmlformats.org/officeDocument/2006/relationships/slide" Target="slides/slide42.xml"/><Relationship Id="rId82" Type="http://schemas.openxmlformats.org/officeDocument/2006/relationships/slide" Target="slides/slide63.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30" Type="http://schemas.openxmlformats.org/officeDocument/2006/relationships/slide" Target="slides/slide11.xml"/><Relationship Id="rId35" Type="http://schemas.openxmlformats.org/officeDocument/2006/relationships/slide" Target="slides/slide16.xml"/><Relationship Id="rId56" Type="http://schemas.openxmlformats.org/officeDocument/2006/relationships/slide" Target="slides/slide37.xml"/><Relationship Id="rId77" Type="http://schemas.openxmlformats.org/officeDocument/2006/relationships/slide" Target="slides/slide58.xml"/><Relationship Id="rId100" Type="http://schemas.openxmlformats.org/officeDocument/2006/relationships/slide" Target="slides/slide81.xml"/><Relationship Id="rId105" Type="http://schemas.openxmlformats.org/officeDocument/2006/relationships/slide" Target="slides/slide86.xml"/><Relationship Id="rId8" Type="http://schemas.openxmlformats.org/officeDocument/2006/relationships/slideMaster" Target="slideMasters/slideMaster5.xml"/><Relationship Id="rId51" Type="http://schemas.openxmlformats.org/officeDocument/2006/relationships/slide" Target="slides/slide32.xml"/><Relationship Id="rId72" Type="http://schemas.openxmlformats.org/officeDocument/2006/relationships/slide" Target="slides/slide53.xml"/><Relationship Id="rId93" Type="http://schemas.openxmlformats.org/officeDocument/2006/relationships/slide" Target="slides/slide74.xml"/><Relationship Id="rId98" Type="http://schemas.openxmlformats.org/officeDocument/2006/relationships/slide" Target="slides/slide79.xml"/><Relationship Id="rId3" Type="http://schemas.openxmlformats.org/officeDocument/2006/relationships/customXml" Target="../customXml/item3.xml"/><Relationship Id="rId25" Type="http://schemas.openxmlformats.org/officeDocument/2006/relationships/slide" Target="slides/slide6.xml"/><Relationship Id="rId46" Type="http://schemas.openxmlformats.org/officeDocument/2006/relationships/slide" Target="slides/slide27.xml"/><Relationship Id="rId67" Type="http://schemas.openxmlformats.org/officeDocument/2006/relationships/slide" Target="slides/slide48.xml"/><Relationship Id="rId20" Type="http://schemas.openxmlformats.org/officeDocument/2006/relationships/slide" Target="slides/slide1.xml"/><Relationship Id="rId41" Type="http://schemas.openxmlformats.org/officeDocument/2006/relationships/slide" Target="slides/slide22.xml"/><Relationship Id="rId62" Type="http://schemas.openxmlformats.org/officeDocument/2006/relationships/slide" Target="slides/slide43.xml"/><Relationship Id="rId83" Type="http://schemas.openxmlformats.org/officeDocument/2006/relationships/slide" Target="slides/slide64.xml"/><Relationship Id="rId88" Type="http://schemas.openxmlformats.org/officeDocument/2006/relationships/slide" Target="slides/slide69.xml"/><Relationship Id="rId111"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5-26%20v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an137083\AppData\Local\Microsoft\Windows\INetCache\Content.Outlook\DUGWOUQ0\SH%20Data%20Copy.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924276401083002E-2"/>
          <c:y val="8.478713287626144E-2"/>
          <c:w val="0.93875016315942117"/>
          <c:h val="0.7775232827206513"/>
        </c:manualLayout>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numCache>
            </c:numRef>
          </c:val>
          <c:extLst>
            <c:ext xmlns:c16="http://schemas.microsoft.com/office/drawing/2014/chart" uri="{C3380CC4-5D6E-409C-BE32-E72D297353CC}">
              <c16:uniqueId val="{00000000-4BAF-474B-8810-0EC063ED35CC}"/>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4BAF-474B-8810-0EC063ED35CC}"/>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4BAF-474B-8810-0EC063ED35CC}"/>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4BAF-474B-8810-0EC063ED35CC}"/>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close'!$A$7:$A$12</c:f>
              <c:strCache>
                <c:ptCount val="6"/>
                <c:pt idx="0">
                  <c:v>Jun</c:v>
                </c:pt>
                <c:pt idx="1">
                  <c:v>Jul</c:v>
                </c:pt>
                <c:pt idx="2">
                  <c:v>Aug</c:v>
                </c:pt>
                <c:pt idx="3">
                  <c:v>Sep</c:v>
                </c:pt>
                <c:pt idx="4">
                  <c:v>Oct</c:v>
                </c:pt>
                <c:pt idx="5">
                  <c:v>Nov</c:v>
                </c:pt>
              </c:strCache>
            </c:strRef>
          </c:cat>
          <c:val>
            <c:numRef>
              <c:f>'Average days to close'!$B$7:$B$12</c:f>
              <c:numCache>
                <c:formatCode>General</c:formatCode>
                <c:ptCount val="6"/>
                <c:pt idx="0">
                  <c:v>29</c:v>
                </c:pt>
                <c:pt idx="1">
                  <c:v>30</c:v>
                </c:pt>
                <c:pt idx="2">
                  <c:v>34</c:v>
                </c:pt>
                <c:pt idx="3">
                  <c:v>33</c:v>
                </c:pt>
                <c:pt idx="4">
                  <c:v>29</c:v>
                </c:pt>
                <c:pt idx="5">
                  <c:v>30</c:v>
                </c:pt>
              </c:numCache>
            </c:numRef>
          </c:val>
          <c:smooth val="0"/>
          <c:extLst>
            <c:ext xmlns:c16="http://schemas.microsoft.com/office/drawing/2014/chart" uri="{C3380CC4-5D6E-409C-BE32-E72D297353CC}">
              <c16:uniqueId val="{00000000-556F-4520-8B09-767291D62664}"/>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formals'!$A$15:$A$23</c:f>
              <c:strCache>
                <c:ptCount val="9"/>
                <c:pt idx="0">
                  <c:v>30th Sept 25</c:v>
                </c:pt>
                <c:pt idx="1">
                  <c:v>14th Oct 25</c:v>
                </c:pt>
                <c:pt idx="2">
                  <c:v>24th Oct 25</c:v>
                </c:pt>
                <c:pt idx="3">
                  <c:v>12th Nov 25</c:v>
                </c:pt>
                <c:pt idx="4">
                  <c:v>25th Nov 25</c:v>
                </c:pt>
                <c:pt idx="5">
                  <c:v>10th Dec  2025</c:v>
                </c:pt>
                <c:pt idx="6">
                  <c:v>30th Dec  2025</c:v>
                </c:pt>
                <c:pt idx="7">
                  <c:v>14th Jan 2026</c:v>
                </c:pt>
                <c:pt idx="8">
                  <c:v>27th Jan 2026</c:v>
                </c:pt>
              </c:strCache>
            </c:strRef>
          </c:cat>
          <c:val>
            <c:numRef>
              <c:f>'Overdue formals'!$B$15:$B$23</c:f>
              <c:numCache>
                <c:formatCode>General</c:formatCode>
                <c:ptCount val="9"/>
                <c:pt idx="0">
                  <c:v>277</c:v>
                </c:pt>
                <c:pt idx="1">
                  <c:v>289</c:v>
                </c:pt>
                <c:pt idx="2">
                  <c:v>287</c:v>
                </c:pt>
                <c:pt idx="3">
                  <c:v>305</c:v>
                </c:pt>
                <c:pt idx="4">
                  <c:v>300</c:v>
                </c:pt>
                <c:pt idx="5">
                  <c:v>321</c:v>
                </c:pt>
                <c:pt idx="6">
                  <c:v>330</c:v>
                </c:pt>
                <c:pt idx="7">
                  <c:v>326</c:v>
                </c:pt>
                <c:pt idx="8">
                  <c:v>302</c:v>
                </c:pt>
              </c:numCache>
            </c:numRef>
          </c:val>
          <c:smooth val="0"/>
          <c:extLst>
            <c:ext xmlns:c16="http://schemas.microsoft.com/office/drawing/2014/chart" uri="{C3380CC4-5D6E-409C-BE32-E72D297353CC}">
              <c16:uniqueId val="{00000000-C0ED-4B23-9FD5-7733EA61A488}"/>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7924276401083002E-2"/>
          <c:y val="8.478713287626144E-2"/>
          <c:w val="0.93875016315942117"/>
          <c:h val="0.7775232827206513"/>
        </c:manualLayout>
      </c:layout>
      <c:barChart>
        <c:barDir val="col"/>
        <c:grouping val="clustered"/>
        <c:varyColors val="0"/>
        <c:ser>
          <c:idx val="0"/>
          <c:order val="0"/>
          <c:tx>
            <c:strRef>
              <c:f>Sheet2!$B$3</c:f>
              <c:strCache>
                <c:ptCount val="1"/>
                <c:pt idx="0">
                  <c:v>% within 62 days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numCache>
            </c:numRef>
          </c:val>
          <c:extLst>
            <c:ext xmlns:c16="http://schemas.microsoft.com/office/drawing/2014/chart" uri="{C3380CC4-5D6E-409C-BE32-E72D297353CC}">
              <c16:uniqueId val="{00000000-DFB1-44E7-90FD-A5F99DC311B1}"/>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DFB1-44E7-90FD-A5F99DC311B1}"/>
            </c:ext>
          </c:extLst>
        </c:ser>
        <c:ser>
          <c:idx val="2"/>
          <c:order val="2"/>
          <c:tx>
            <c:strRef>
              <c:f>Sheet2!$D$3</c:f>
              <c:strCache>
                <c:ptCount val="1"/>
                <c:pt idx="0">
                  <c:v>WG Target</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2-DFB1-44E7-90FD-A5F99DC311B1}"/>
            </c:ext>
          </c:extLst>
        </c:ser>
        <c:ser>
          <c:idx val="3"/>
          <c:order val="3"/>
          <c:tx>
            <c:strRef>
              <c:f>Sheet2!$E$3</c:f>
              <c:strCache>
                <c:ptCount val="1"/>
                <c:pt idx="0">
                  <c:v>TI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0.6</c:v>
                </c:pt>
                <c:pt idx="1">
                  <c:v>0.6</c:v>
                </c:pt>
                <c:pt idx="2">
                  <c:v>0.6</c:v>
                </c:pt>
                <c:pt idx="3">
                  <c:v>0.6</c:v>
                </c:pt>
                <c:pt idx="4">
                  <c:v>0.6</c:v>
                </c:pt>
                <c:pt idx="5">
                  <c:v>0.6</c:v>
                </c:pt>
                <c:pt idx="6">
                  <c:v>0.6</c:v>
                </c:pt>
                <c:pt idx="7">
                  <c:v>0.6</c:v>
                </c:pt>
                <c:pt idx="8">
                  <c:v>0.6</c:v>
                </c:pt>
                <c:pt idx="9">
                  <c:v>0.6</c:v>
                </c:pt>
                <c:pt idx="10">
                  <c:v>0.6</c:v>
                </c:pt>
                <c:pt idx="11">
                  <c:v>0.6</c:v>
                </c:pt>
                <c:pt idx="12">
                  <c:v>0.6</c:v>
                </c:pt>
                <c:pt idx="13">
                  <c:v>0.6</c:v>
                </c:pt>
                <c:pt idx="14">
                  <c:v>0.6</c:v>
                </c:pt>
                <c:pt idx="15">
                  <c:v>0.6</c:v>
                </c:pt>
                <c:pt idx="16">
                  <c:v>0.6</c:v>
                </c:pt>
                <c:pt idx="17">
                  <c:v>0.6</c:v>
                </c:pt>
                <c:pt idx="18">
                  <c:v>0.6</c:v>
                </c:pt>
                <c:pt idx="19">
                  <c:v>0.6</c:v>
                </c:pt>
                <c:pt idx="20">
                  <c:v>0.6</c:v>
                </c:pt>
              </c:numCache>
            </c:numRef>
          </c:val>
          <c:smooth val="0"/>
          <c:extLst>
            <c:ext xmlns:c16="http://schemas.microsoft.com/office/drawing/2014/chart" uri="{C3380CC4-5D6E-409C-BE32-E72D297353CC}">
              <c16:uniqueId val="{00000003-DFB1-44E7-90FD-A5F99DC311B1}"/>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4.9465338289150784E-2"/>
          <c:y val="7.3616502652106855E-2"/>
          <c:w val="0.93146227332766762"/>
          <c:h val="0.8028195115572575"/>
        </c:manualLayout>
      </c:layout>
      <c:barChart>
        <c:barDir val="col"/>
        <c:grouping val="stacked"/>
        <c:varyColors val="0"/>
        <c:ser>
          <c:idx val="59"/>
          <c:order val="59"/>
          <c:tx>
            <c:strRef>
              <c:f>'Table for graphs 25-26'!$A$61</c:f>
              <c:strCache>
                <c:ptCount val="1"/>
                <c:pt idx="0">
                  <c:v>- Reported 63 - 103 days All Sites</c:v>
                </c:pt>
              </c:strCache>
            </c:strRef>
          </c:tx>
          <c:spPr>
            <a:solidFill>
              <a:schemeClr val="accent1">
                <a:lumMod val="60000"/>
                <a:lumOff val="40000"/>
              </a:schemeClr>
            </a:solidFill>
            <a:ln w="31750">
              <a:solidFill>
                <a:srgbClr val="8DD1EF"/>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25-26'!$B$61:$DA$61</c:f>
              <c:numCache>
                <c:formatCode>0</c:formatCode>
                <c:ptCount val="104"/>
                <c:pt idx="0">
                  <c:v>129</c:v>
                </c:pt>
                <c:pt idx="1">
                  <c:v>140</c:v>
                </c:pt>
                <c:pt idx="2">
                  <c:v>147</c:v>
                </c:pt>
                <c:pt idx="3">
                  <c:v>136</c:v>
                </c:pt>
                <c:pt idx="4">
                  <c:v>161</c:v>
                </c:pt>
                <c:pt idx="5">
                  <c:v>171</c:v>
                </c:pt>
                <c:pt idx="6">
                  <c:v>153</c:v>
                </c:pt>
                <c:pt idx="7">
                  <c:v>168</c:v>
                </c:pt>
                <c:pt idx="8">
                  <c:v>154</c:v>
                </c:pt>
                <c:pt idx="9">
                  <c:v>154</c:v>
                </c:pt>
                <c:pt idx="10">
                  <c:v>138</c:v>
                </c:pt>
                <c:pt idx="11">
                  <c:v>151</c:v>
                </c:pt>
                <c:pt idx="12">
                  <c:v>154</c:v>
                </c:pt>
                <c:pt idx="13">
                  <c:v>174</c:v>
                </c:pt>
                <c:pt idx="14">
                  <c:v>185</c:v>
                </c:pt>
                <c:pt idx="15">
                  <c:v>172</c:v>
                </c:pt>
                <c:pt idx="16">
                  <c:v>198</c:v>
                </c:pt>
                <c:pt idx="17">
                  <c:v>174</c:v>
                </c:pt>
                <c:pt idx="18">
                  <c:v>178</c:v>
                </c:pt>
                <c:pt idx="19">
                  <c:v>180</c:v>
                </c:pt>
                <c:pt idx="20">
                  <c:v>194</c:v>
                </c:pt>
                <c:pt idx="21">
                  <c:v>221</c:v>
                </c:pt>
                <c:pt idx="22">
                  <c:v>235</c:v>
                </c:pt>
                <c:pt idx="23">
                  <c:v>254</c:v>
                </c:pt>
                <c:pt idx="24">
                  <c:v>259</c:v>
                </c:pt>
                <c:pt idx="25">
                  <c:v>255</c:v>
                </c:pt>
                <c:pt idx="26">
                  <c:v>258</c:v>
                </c:pt>
                <c:pt idx="27">
                  <c:v>222</c:v>
                </c:pt>
                <c:pt idx="28">
                  <c:v>210</c:v>
                </c:pt>
                <c:pt idx="29">
                  <c:v>242</c:v>
                </c:pt>
                <c:pt idx="30">
                  <c:v>229</c:v>
                </c:pt>
                <c:pt idx="31">
                  <c:v>232</c:v>
                </c:pt>
                <c:pt idx="32">
                  <c:v>179</c:v>
                </c:pt>
                <c:pt idx="33">
                  <c:v>193</c:v>
                </c:pt>
                <c:pt idx="34">
                  <c:v>201</c:v>
                </c:pt>
                <c:pt idx="35">
                  <c:v>214</c:v>
                </c:pt>
                <c:pt idx="36">
                  <c:v>192</c:v>
                </c:pt>
                <c:pt idx="37">
                  <c:v>236</c:v>
                </c:pt>
                <c:pt idx="38">
                  <c:v>268</c:v>
                </c:pt>
                <c:pt idx="39">
                  <c:v>285</c:v>
                </c:pt>
                <c:pt idx="40">
                  <c:v>255</c:v>
                </c:pt>
                <c:pt idx="41">
                  <c:v>194</c:v>
                </c:pt>
                <c:pt idx="42">
                  <c:v>191</c:v>
                </c:pt>
                <c:pt idx="43">
                  <c:v>171</c:v>
                </c:pt>
                <c:pt idx="44">
                  <c:v>156</c:v>
                </c:pt>
                <c:pt idx="45">
                  <c:v>147</c:v>
                </c:pt>
                <c:pt idx="46">
                  <c:v>147</c:v>
                </c:pt>
                <c:pt idx="47">
                  <c:v>124</c:v>
                </c:pt>
                <c:pt idx="48">
                  <c:v>112</c:v>
                </c:pt>
                <c:pt idx="49">
                  <c:v>126</c:v>
                </c:pt>
                <c:pt idx="50">
                  <c:v>129</c:v>
                </c:pt>
                <c:pt idx="51">
                  <c:v>135</c:v>
                </c:pt>
                <c:pt idx="52">
                  <c:v>125</c:v>
                </c:pt>
                <c:pt idx="53">
                  <c:v>143</c:v>
                </c:pt>
                <c:pt idx="54">
                  <c:v>170</c:v>
                </c:pt>
                <c:pt idx="55">
                  <c:v>230</c:v>
                </c:pt>
                <c:pt idx="56">
                  <c:v>214</c:v>
                </c:pt>
                <c:pt idx="57">
                  <c:v>187</c:v>
                </c:pt>
                <c:pt idx="58">
                  <c:v>210</c:v>
                </c:pt>
                <c:pt idx="59">
                  <c:v>213</c:v>
                </c:pt>
                <c:pt idx="60">
                  <c:v>207</c:v>
                </c:pt>
                <c:pt idx="61">
                  <c:v>197</c:v>
                </c:pt>
                <c:pt idx="62">
                  <c:v>198</c:v>
                </c:pt>
                <c:pt idx="63">
                  <c:v>177</c:v>
                </c:pt>
                <c:pt idx="64">
                  <c:v>170</c:v>
                </c:pt>
                <c:pt idx="65">
                  <c:v>191</c:v>
                </c:pt>
                <c:pt idx="66">
                  <c:v>168</c:v>
                </c:pt>
                <c:pt idx="67">
                  <c:v>182</c:v>
                </c:pt>
                <c:pt idx="68">
                  <c:v>173</c:v>
                </c:pt>
                <c:pt idx="69">
                  <c:v>200</c:v>
                </c:pt>
                <c:pt idx="70">
                  <c:v>187</c:v>
                </c:pt>
                <c:pt idx="71">
                  <c:v>198</c:v>
                </c:pt>
                <c:pt idx="72">
                  <c:v>196</c:v>
                </c:pt>
                <c:pt idx="73">
                  <c:v>212</c:v>
                </c:pt>
                <c:pt idx="74">
                  <c:v>246</c:v>
                </c:pt>
                <c:pt idx="75">
                  <c:v>254</c:v>
                </c:pt>
                <c:pt idx="76">
                  <c:v>254</c:v>
                </c:pt>
                <c:pt idx="77">
                  <c:v>239</c:v>
                </c:pt>
                <c:pt idx="78">
                  <c:v>260</c:v>
                </c:pt>
                <c:pt idx="79">
                  <c:v>275</c:v>
                </c:pt>
                <c:pt idx="80">
                  <c:v>258</c:v>
                </c:pt>
                <c:pt idx="81">
                  <c:v>269</c:v>
                </c:pt>
                <c:pt idx="82">
                  <c:v>249</c:v>
                </c:pt>
                <c:pt idx="83">
                  <c:v>235</c:v>
                </c:pt>
                <c:pt idx="84">
                  <c:v>220</c:v>
                </c:pt>
                <c:pt idx="85">
                  <c:v>198</c:v>
                </c:pt>
                <c:pt idx="86">
                  <c:v>206</c:v>
                </c:pt>
                <c:pt idx="87">
                  <c:v>203</c:v>
                </c:pt>
                <c:pt idx="88">
                  <c:v>211</c:v>
                </c:pt>
                <c:pt idx="89">
                  <c:v>195</c:v>
                </c:pt>
                <c:pt idx="90">
                  <c:v>231</c:v>
                </c:pt>
                <c:pt idx="91">
                  <c:v>254</c:v>
                </c:pt>
                <c:pt idx="92">
                  <c:v>243</c:v>
                </c:pt>
                <c:pt idx="93">
                  <c:v>229</c:v>
                </c:pt>
                <c:pt idx="94">
                  <c:v>225</c:v>
                </c:pt>
                <c:pt idx="95">
                  <c:v>205</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0-705D-4F0A-A385-AB4DC8980013}"/>
            </c:ext>
          </c:extLst>
        </c:ser>
        <c:ser>
          <c:idx val="74"/>
          <c:order val="74"/>
          <c:tx>
            <c:strRef>
              <c:f>'Table for graphs 25-26'!$A$76</c:f>
              <c:strCache>
                <c:ptCount val="1"/>
                <c:pt idx="0">
                  <c:v>Reported &gt;103 days All Sites</c:v>
                </c:pt>
              </c:strCache>
            </c:strRef>
          </c:tx>
          <c:spPr>
            <a:solidFill>
              <a:schemeClr val="accent3">
                <a:lumMod val="20000"/>
                <a:lumOff val="80000"/>
              </a:schemeClr>
            </a:solidFill>
            <a:ln w="28575">
              <a:solidFill>
                <a:schemeClr val="accent3">
                  <a:lumMod val="40000"/>
                  <a:lumOff val="60000"/>
                </a:schemeClr>
              </a:solidFill>
            </a:ln>
            <a:effectLst/>
          </c:spPr>
          <c:invertIfNegative val="0"/>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25-26'!$B$76:$DA$76</c:f>
              <c:numCache>
                <c:formatCode>0</c:formatCode>
                <c:ptCount val="104"/>
                <c:pt idx="0">
                  <c:v>74</c:v>
                </c:pt>
                <c:pt idx="1">
                  <c:v>68</c:v>
                </c:pt>
                <c:pt idx="2">
                  <c:v>63</c:v>
                </c:pt>
                <c:pt idx="3">
                  <c:v>66</c:v>
                </c:pt>
                <c:pt idx="4">
                  <c:v>68</c:v>
                </c:pt>
                <c:pt idx="5">
                  <c:v>75</c:v>
                </c:pt>
                <c:pt idx="6">
                  <c:v>67</c:v>
                </c:pt>
                <c:pt idx="7">
                  <c:v>76</c:v>
                </c:pt>
                <c:pt idx="8">
                  <c:v>83</c:v>
                </c:pt>
                <c:pt idx="9">
                  <c:v>86</c:v>
                </c:pt>
                <c:pt idx="10">
                  <c:v>81</c:v>
                </c:pt>
                <c:pt idx="11">
                  <c:v>76</c:v>
                </c:pt>
                <c:pt idx="12">
                  <c:v>75</c:v>
                </c:pt>
                <c:pt idx="13">
                  <c:v>71</c:v>
                </c:pt>
                <c:pt idx="14">
                  <c:v>64</c:v>
                </c:pt>
                <c:pt idx="15">
                  <c:v>75</c:v>
                </c:pt>
                <c:pt idx="16">
                  <c:v>75</c:v>
                </c:pt>
                <c:pt idx="17">
                  <c:v>74</c:v>
                </c:pt>
                <c:pt idx="18">
                  <c:v>79</c:v>
                </c:pt>
                <c:pt idx="19">
                  <c:v>78</c:v>
                </c:pt>
                <c:pt idx="20">
                  <c:v>78</c:v>
                </c:pt>
                <c:pt idx="21">
                  <c:v>84</c:v>
                </c:pt>
                <c:pt idx="22">
                  <c:v>77</c:v>
                </c:pt>
                <c:pt idx="23">
                  <c:v>77</c:v>
                </c:pt>
                <c:pt idx="24">
                  <c:v>72</c:v>
                </c:pt>
                <c:pt idx="25">
                  <c:v>85</c:v>
                </c:pt>
                <c:pt idx="26">
                  <c:v>76</c:v>
                </c:pt>
                <c:pt idx="27">
                  <c:v>68</c:v>
                </c:pt>
                <c:pt idx="28">
                  <c:v>75</c:v>
                </c:pt>
                <c:pt idx="29">
                  <c:v>80</c:v>
                </c:pt>
                <c:pt idx="30">
                  <c:v>75</c:v>
                </c:pt>
                <c:pt idx="31">
                  <c:v>67</c:v>
                </c:pt>
                <c:pt idx="32">
                  <c:v>60</c:v>
                </c:pt>
                <c:pt idx="33">
                  <c:v>62</c:v>
                </c:pt>
                <c:pt idx="34">
                  <c:v>65</c:v>
                </c:pt>
                <c:pt idx="35">
                  <c:v>66</c:v>
                </c:pt>
                <c:pt idx="36">
                  <c:v>68</c:v>
                </c:pt>
                <c:pt idx="37">
                  <c:v>61</c:v>
                </c:pt>
                <c:pt idx="38">
                  <c:v>71</c:v>
                </c:pt>
                <c:pt idx="39">
                  <c:v>76</c:v>
                </c:pt>
                <c:pt idx="40">
                  <c:v>81</c:v>
                </c:pt>
                <c:pt idx="41">
                  <c:v>85</c:v>
                </c:pt>
                <c:pt idx="42">
                  <c:v>81</c:v>
                </c:pt>
                <c:pt idx="43">
                  <c:v>77</c:v>
                </c:pt>
                <c:pt idx="44">
                  <c:v>77</c:v>
                </c:pt>
                <c:pt idx="45">
                  <c:v>77</c:v>
                </c:pt>
                <c:pt idx="46">
                  <c:v>80</c:v>
                </c:pt>
                <c:pt idx="47">
                  <c:v>79</c:v>
                </c:pt>
                <c:pt idx="48">
                  <c:v>80</c:v>
                </c:pt>
                <c:pt idx="49">
                  <c:v>69</c:v>
                </c:pt>
                <c:pt idx="50">
                  <c:v>64</c:v>
                </c:pt>
                <c:pt idx="51">
                  <c:v>71</c:v>
                </c:pt>
                <c:pt idx="52">
                  <c:v>71</c:v>
                </c:pt>
                <c:pt idx="53">
                  <c:v>64</c:v>
                </c:pt>
                <c:pt idx="54">
                  <c:v>65</c:v>
                </c:pt>
                <c:pt idx="55">
                  <c:v>75</c:v>
                </c:pt>
                <c:pt idx="56">
                  <c:v>71</c:v>
                </c:pt>
                <c:pt idx="57">
                  <c:v>78</c:v>
                </c:pt>
                <c:pt idx="58">
                  <c:v>75</c:v>
                </c:pt>
                <c:pt idx="59">
                  <c:v>77</c:v>
                </c:pt>
                <c:pt idx="60">
                  <c:v>64</c:v>
                </c:pt>
                <c:pt idx="61">
                  <c:v>64</c:v>
                </c:pt>
                <c:pt idx="62">
                  <c:v>66</c:v>
                </c:pt>
                <c:pt idx="63">
                  <c:v>70</c:v>
                </c:pt>
                <c:pt idx="64">
                  <c:v>83</c:v>
                </c:pt>
                <c:pt idx="65">
                  <c:v>82</c:v>
                </c:pt>
                <c:pt idx="66">
                  <c:v>82</c:v>
                </c:pt>
                <c:pt idx="67">
                  <c:v>73</c:v>
                </c:pt>
                <c:pt idx="68">
                  <c:v>78</c:v>
                </c:pt>
                <c:pt idx="69">
                  <c:v>75</c:v>
                </c:pt>
                <c:pt idx="70">
                  <c:v>85</c:v>
                </c:pt>
                <c:pt idx="71">
                  <c:v>91</c:v>
                </c:pt>
                <c:pt idx="72">
                  <c:v>99</c:v>
                </c:pt>
                <c:pt idx="73">
                  <c:v>111</c:v>
                </c:pt>
                <c:pt idx="74">
                  <c:v>109</c:v>
                </c:pt>
                <c:pt idx="75">
                  <c:v>103</c:v>
                </c:pt>
                <c:pt idx="76">
                  <c:v>107</c:v>
                </c:pt>
                <c:pt idx="77">
                  <c:v>92</c:v>
                </c:pt>
                <c:pt idx="78">
                  <c:v>83</c:v>
                </c:pt>
                <c:pt idx="79">
                  <c:v>85</c:v>
                </c:pt>
                <c:pt idx="80">
                  <c:v>97</c:v>
                </c:pt>
                <c:pt idx="81">
                  <c:v>94</c:v>
                </c:pt>
                <c:pt idx="82">
                  <c:v>103</c:v>
                </c:pt>
                <c:pt idx="83">
                  <c:v>107</c:v>
                </c:pt>
                <c:pt idx="84">
                  <c:v>104</c:v>
                </c:pt>
                <c:pt idx="85">
                  <c:v>105</c:v>
                </c:pt>
                <c:pt idx="86">
                  <c:v>107</c:v>
                </c:pt>
                <c:pt idx="87">
                  <c:v>109</c:v>
                </c:pt>
                <c:pt idx="88">
                  <c:v>101</c:v>
                </c:pt>
                <c:pt idx="89">
                  <c:v>103</c:v>
                </c:pt>
                <c:pt idx="90">
                  <c:v>104</c:v>
                </c:pt>
                <c:pt idx="91">
                  <c:v>104</c:v>
                </c:pt>
                <c:pt idx="92">
                  <c:v>106</c:v>
                </c:pt>
                <c:pt idx="93">
                  <c:v>109</c:v>
                </c:pt>
                <c:pt idx="94">
                  <c:v>105</c:v>
                </c:pt>
                <c:pt idx="95">
                  <c:v>104</c:v>
                </c:pt>
                <c:pt idx="96">
                  <c:v>0</c:v>
                </c:pt>
                <c:pt idx="97">
                  <c:v>0</c:v>
                </c:pt>
                <c:pt idx="98">
                  <c:v>0</c:v>
                </c:pt>
                <c:pt idx="99">
                  <c:v>0</c:v>
                </c:pt>
                <c:pt idx="100">
                  <c:v>0</c:v>
                </c:pt>
                <c:pt idx="101">
                  <c:v>0</c:v>
                </c:pt>
                <c:pt idx="102">
                  <c:v>0</c:v>
                </c:pt>
                <c:pt idx="103">
                  <c:v>0</c:v>
                </c:pt>
              </c:numCache>
            </c:numRef>
          </c:val>
          <c:extLst>
            <c:ext xmlns:c16="http://schemas.microsoft.com/office/drawing/2014/chart" uri="{C3380CC4-5D6E-409C-BE32-E72D297353CC}">
              <c16:uniqueId val="{00000001-705D-4F0A-A385-AB4DC8980013}"/>
            </c:ext>
          </c:extLst>
        </c:ser>
        <c:dLbls>
          <c:showLegendKey val="0"/>
          <c:showVal val="0"/>
          <c:showCatName val="0"/>
          <c:showSerName val="0"/>
          <c:showPercent val="0"/>
          <c:showBubbleSize val="0"/>
        </c:dLbls>
        <c:gapWidth val="150"/>
        <c:overlap val="100"/>
        <c:axId val="545995631"/>
        <c:axId val="545998543"/>
        <c:extLst>
          <c:ext xmlns:c15="http://schemas.microsoft.com/office/drawing/2012/chart" uri="{02D57815-91ED-43cb-92C2-25804820EDAC}">
            <c15:filteredBarSeries>
              <c15:ser>
                <c:idx val="45"/>
                <c:order val="45"/>
                <c:tx>
                  <c:strRef>
                    <c:extLst>
                      <c:ext uri="{02D57815-91ED-43cb-92C2-25804820EDAC}">
                        <c15:formulaRef>
                          <c15:sqref>'Table for graphs 25-26'!$A$47</c15:sqref>
                        </c15:formulaRef>
                      </c:ext>
                    </c:extLst>
                    <c:strCache>
                      <c:ptCount val="1"/>
                      <c:pt idx="0">
                        <c:v>Acute Leukaemia - Reported 63 - 103 days</c:v>
                      </c:pt>
                    </c:strCache>
                  </c:strRef>
                </c:tx>
                <c:spPr>
                  <a:solidFill>
                    <a:schemeClr val="accent5">
                      <a:shade val="97000"/>
                    </a:schemeClr>
                  </a:solidFill>
                  <a:ln>
                    <a:noFill/>
                  </a:ln>
                  <a:effectLst/>
                </c:spPr>
                <c:invertIfNegative val="0"/>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25-26'!$B$47:$DA$47</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numCache>
                  </c:numRef>
                </c:val>
                <c:extLst>
                  <c:ext xmlns:c16="http://schemas.microsoft.com/office/drawing/2014/chart" uri="{C3380CC4-5D6E-409C-BE32-E72D297353CC}">
                    <c16:uniqueId val="{00000030-705D-4F0A-A385-AB4DC8980013}"/>
                  </c:ext>
                </c:extLst>
              </c15:ser>
            </c15:filteredBarSeries>
            <c15:filteredBarSeries>
              <c15:ser>
                <c:idx val="46"/>
                <c:order val="46"/>
                <c:tx>
                  <c:strRef>
                    <c:extLst xmlns:c15="http://schemas.microsoft.com/office/drawing/2012/chart">
                      <c:ext xmlns:c15="http://schemas.microsoft.com/office/drawing/2012/chart" uri="{02D57815-91ED-43cb-92C2-25804820EDAC}">
                        <c15:formulaRef>
                          <c15:sqref>'Table for graphs 25-26'!$A$48</c15:sqref>
                        </c15:formulaRef>
                      </c:ext>
                    </c:extLst>
                    <c:strCache>
                      <c:ptCount val="1"/>
                      <c:pt idx="0">
                        <c:v>Brain/CNS - Reported 63 - 103 days</c:v>
                      </c:pt>
                    </c:strCache>
                  </c:strRef>
                </c:tx>
                <c:spPr>
                  <a:solidFill>
                    <a:schemeClr val="accent5">
                      <a:shade val="9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25-26'!$B$48:$DA$48</c15:sqref>
                        </c15:formulaRef>
                      </c:ext>
                    </c:extLst>
                    <c:numCache>
                      <c:formatCode>0</c:formatCode>
                      <c:ptCount val="104"/>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numCache>
                  </c:numRef>
                </c:val>
                <c:extLst xmlns:c15="http://schemas.microsoft.com/office/drawing/2012/chart">
                  <c:ext xmlns:c16="http://schemas.microsoft.com/office/drawing/2014/chart" uri="{C3380CC4-5D6E-409C-BE32-E72D297353CC}">
                    <c16:uniqueId val="{00000031-705D-4F0A-A385-AB4DC8980013}"/>
                  </c:ext>
                </c:extLst>
              </c15:ser>
            </c15:filteredBarSeries>
            <c15:filteredBarSeries>
              <c15:ser>
                <c:idx val="47"/>
                <c:order val="47"/>
                <c:tx>
                  <c:strRef>
                    <c:extLst xmlns:c15="http://schemas.microsoft.com/office/drawing/2012/chart">
                      <c:ext xmlns:c15="http://schemas.microsoft.com/office/drawing/2012/chart" uri="{02D57815-91ED-43cb-92C2-25804820EDAC}">
                        <c15:formulaRef>
                          <c15:sqref>'Table for graphs 25-26'!$A$49</c15:sqref>
                        </c15:formulaRef>
                      </c:ext>
                    </c:extLst>
                    <c:strCache>
                      <c:ptCount val="1"/>
                      <c:pt idx="0">
                        <c:v>Breast - Reported 63 - 103 days</c:v>
                      </c:pt>
                    </c:strCache>
                  </c:strRef>
                </c:tx>
                <c:spPr>
                  <a:solidFill>
                    <a:schemeClr val="accent5"/>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25-26'!$B$49:$DA$49</c15:sqref>
                        </c15:formulaRef>
                      </c:ext>
                    </c:extLst>
                    <c:numCache>
                      <c:formatCode>0</c:formatCode>
                      <c:ptCount val="104"/>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pt idx="92" formatCode="General">
                        <c:v>6</c:v>
                      </c:pt>
                      <c:pt idx="93" formatCode="General">
                        <c:v>6</c:v>
                      </c:pt>
                      <c:pt idx="94" formatCode="General">
                        <c:v>3</c:v>
                      </c:pt>
                      <c:pt idx="95" formatCode="General">
                        <c:v>7</c:v>
                      </c:pt>
                    </c:numCache>
                  </c:numRef>
                </c:val>
                <c:extLst xmlns:c15="http://schemas.microsoft.com/office/drawing/2012/chart">
                  <c:ext xmlns:c16="http://schemas.microsoft.com/office/drawing/2014/chart" uri="{C3380CC4-5D6E-409C-BE32-E72D297353CC}">
                    <c16:uniqueId val="{00000032-705D-4F0A-A385-AB4DC8980013}"/>
                  </c:ext>
                </c:extLst>
              </c15:ser>
            </c15:filteredBarSeries>
            <c15:filteredBarSeries>
              <c15:ser>
                <c:idx val="48"/>
                <c:order val="48"/>
                <c:tx>
                  <c:strRef>
                    <c:extLst xmlns:c15="http://schemas.microsoft.com/office/drawing/2012/chart">
                      <c:ext xmlns:c15="http://schemas.microsoft.com/office/drawing/2012/chart" uri="{02D57815-91ED-43cb-92C2-25804820EDAC}">
                        <c15:formulaRef>
                          <c15:sqref>'Table for graphs 25-26'!$A$50</c15:sqref>
                        </c15:formulaRef>
                      </c:ext>
                    </c:extLst>
                    <c:strCache>
                      <c:ptCount val="1"/>
                      <c:pt idx="0">
                        <c:v>Children's cancer - Reported 63 - 103 days</c:v>
                      </c:pt>
                    </c:strCache>
                  </c:strRef>
                </c:tx>
                <c:spPr>
                  <a:solidFill>
                    <a:schemeClr val="accent5">
                      <a:tint val="9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25-26'!$B$50:$DA$50</c15:sqref>
                        </c15:formulaRef>
                      </c:ext>
                    </c:extLst>
                    <c:numCache>
                      <c:formatCode>0</c:formatCode>
                      <c:ptCount val="104"/>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0</c:v>
                      </c:pt>
                    </c:numCache>
                  </c:numRef>
                </c:val>
                <c:extLst xmlns:c15="http://schemas.microsoft.com/office/drawing/2012/chart">
                  <c:ext xmlns:c16="http://schemas.microsoft.com/office/drawing/2014/chart" uri="{C3380CC4-5D6E-409C-BE32-E72D297353CC}">
                    <c16:uniqueId val="{00000033-705D-4F0A-A385-AB4DC8980013}"/>
                  </c:ext>
                </c:extLst>
              </c15:ser>
            </c15:filteredBarSeries>
            <c15:filteredBarSeries>
              <c15:ser>
                <c:idx val="49"/>
                <c:order val="49"/>
                <c:tx>
                  <c:strRef>
                    <c:extLst xmlns:c15="http://schemas.microsoft.com/office/drawing/2012/chart">
                      <c:ext xmlns:c15="http://schemas.microsoft.com/office/drawing/2012/chart" uri="{02D57815-91ED-43cb-92C2-25804820EDAC}">
                        <c15:formulaRef>
                          <c15:sqref>'Table for graphs 25-26'!$A$51</c15:sqref>
                        </c15:formulaRef>
                      </c:ext>
                    </c:extLst>
                    <c:strCache>
                      <c:ptCount val="1"/>
                      <c:pt idx="0">
                        <c:v>Gynaecological - Reported 63 - 103 days</c:v>
                      </c:pt>
                    </c:strCache>
                  </c:strRef>
                </c:tx>
                <c:spPr>
                  <a:solidFill>
                    <a:schemeClr val="accent5">
                      <a:tint val="9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25-26'!$B$51:$DA$51</c15:sqref>
                        </c15:formulaRef>
                      </c:ext>
                    </c:extLst>
                    <c:numCache>
                      <c:formatCode>0</c:formatCode>
                      <c:ptCount val="104"/>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pt idx="92" formatCode="General">
                        <c:v>32</c:v>
                      </c:pt>
                      <c:pt idx="93" formatCode="General">
                        <c:v>31</c:v>
                      </c:pt>
                      <c:pt idx="94" formatCode="General">
                        <c:v>35</c:v>
                      </c:pt>
                      <c:pt idx="95" formatCode="General">
                        <c:v>25</c:v>
                      </c:pt>
                    </c:numCache>
                  </c:numRef>
                </c:val>
                <c:extLst xmlns:c15="http://schemas.microsoft.com/office/drawing/2012/chart">
                  <c:ext xmlns:c16="http://schemas.microsoft.com/office/drawing/2014/chart" uri="{C3380CC4-5D6E-409C-BE32-E72D297353CC}">
                    <c16:uniqueId val="{00000034-705D-4F0A-A385-AB4DC8980013}"/>
                  </c:ext>
                </c:extLst>
              </c15:ser>
            </c15:filteredBarSeries>
            <c15:filteredBarSeries>
              <c15:ser>
                <c:idx val="50"/>
                <c:order val="50"/>
                <c:tx>
                  <c:strRef>
                    <c:extLst xmlns:c15="http://schemas.microsoft.com/office/drawing/2012/chart">
                      <c:ext xmlns:c15="http://schemas.microsoft.com/office/drawing/2012/chart" uri="{02D57815-91ED-43cb-92C2-25804820EDAC}">
                        <c15:formulaRef>
                          <c15:sqref>'Table for graphs 25-26'!$A$52</c15:sqref>
                        </c15:formulaRef>
                      </c:ext>
                    </c:extLst>
                    <c:strCache>
                      <c:ptCount val="1"/>
                      <c:pt idx="0">
                        <c:v>Haematological - Reported 63 - 103 days</c:v>
                      </c:pt>
                    </c:strCache>
                  </c:strRef>
                </c:tx>
                <c:spPr>
                  <a:solidFill>
                    <a:schemeClr val="accent5">
                      <a:tint val="9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25-26'!$B$52:$DA$52</c15:sqref>
                        </c15:formulaRef>
                      </c:ext>
                    </c:extLst>
                    <c:numCache>
                      <c:formatCode>0</c:formatCode>
                      <c:ptCount val="104"/>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pt idx="92" formatCode="General">
                        <c:v>5</c:v>
                      </c:pt>
                      <c:pt idx="93" formatCode="General">
                        <c:v>6</c:v>
                      </c:pt>
                      <c:pt idx="94" formatCode="General">
                        <c:v>6</c:v>
                      </c:pt>
                      <c:pt idx="95" formatCode="General">
                        <c:v>4</c:v>
                      </c:pt>
                    </c:numCache>
                  </c:numRef>
                </c:val>
                <c:extLst xmlns:c15="http://schemas.microsoft.com/office/drawing/2012/chart">
                  <c:ext xmlns:c16="http://schemas.microsoft.com/office/drawing/2014/chart" uri="{C3380CC4-5D6E-409C-BE32-E72D297353CC}">
                    <c16:uniqueId val="{00000035-705D-4F0A-A385-AB4DC8980013}"/>
                  </c:ext>
                </c:extLst>
              </c15:ser>
            </c15:filteredBarSeries>
            <c15:filteredBarSeries>
              <c15:ser>
                <c:idx val="51"/>
                <c:order val="51"/>
                <c:tx>
                  <c:strRef>
                    <c:extLst xmlns:c15="http://schemas.microsoft.com/office/drawing/2012/chart">
                      <c:ext xmlns:c15="http://schemas.microsoft.com/office/drawing/2012/chart" uri="{02D57815-91ED-43cb-92C2-25804820EDAC}">
                        <c15:formulaRef>
                          <c15:sqref>'Table for graphs 25-26'!$A$53</c15:sqref>
                        </c15:formulaRef>
                      </c:ext>
                    </c:extLst>
                    <c:strCache>
                      <c:ptCount val="1"/>
                      <c:pt idx="0">
                        <c:v>Head and neck - Reported 63 - 103 days</c:v>
                      </c:pt>
                    </c:strCache>
                  </c:strRef>
                </c:tx>
                <c:spPr>
                  <a:solidFill>
                    <a:schemeClr val="accent5">
                      <a:tint val="9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25-26'!$B$53:$DA$53</c15:sqref>
                        </c15:formulaRef>
                      </c:ext>
                    </c:extLst>
                    <c:numCache>
                      <c:formatCode>0</c:formatCode>
                      <c:ptCount val="104"/>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pt idx="92" formatCode="General">
                        <c:v>12</c:v>
                      </c:pt>
                      <c:pt idx="93" formatCode="General">
                        <c:v>16</c:v>
                      </c:pt>
                      <c:pt idx="94" formatCode="General">
                        <c:v>12</c:v>
                      </c:pt>
                      <c:pt idx="95" formatCode="General">
                        <c:v>14</c:v>
                      </c:pt>
                    </c:numCache>
                  </c:numRef>
                </c:val>
                <c:extLst xmlns:c15="http://schemas.microsoft.com/office/drawing/2012/chart">
                  <c:ext xmlns:c16="http://schemas.microsoft.com/office/drawing/2014/chart" uri="{C3380CC4-5D6E-409C-BE32-E72D297353CC}">
                    <c16:uniqueId val="{00000036-705D-4F0A-A385-AB4DC8980013}"/>
                  </c:ext>
                </c:extLst>
              </c15:ser>
            </c15:filteredBarSeries>
            <c15:filteredBarSeries>
              <c15:ser>
                <c:idx val="52"/>
                <c:order val="52"/>
                <c:tx>
                  <c:strRef>
                    <c:extLst xmlns:c15="http://schemas.microsoft.com/office/drawing/2012/chart">
                      <c:ext xmlns:c15="http://schemas.microsoft.com/office/drawing/2012/chart" uri="{02D57815-91ED-43cb-92C2-25804820EDAC}">
                        <c15:formulaRef>
                          <c15:sqref>'Table for graphs 25-26'!$A$54</c15:sqref>
                        </c15:formulaRef>
                      </c:ext>
                    </c:extLst>
                    <c:strCache>
                      <c:ptCount val="1"/>
                      <c:pt idx="0">
                        <c:v>Lower Gastrointestinal - Reported 63 - 103 days</c:v>
                      </c:pt>
                    </c:strCache>
                  </c:strRef>
                </c:tx>
                <c:spPr>
                  <a:solidFill>
                    <a:schemeClr val="accent5">
                      <a:tint val="9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25-26'!$B$54:$DA$54</c15:sqref>
                        </c15:formulaRef>
                      </c:ext>
                    </c:extLst>
                    <c:numCache>
                      <c:formatCode>0</c:formatCode>
                      <c:ptCount val="104"/>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pt idx="92" formatCode="General">
                        <c:v>70</c:v>
                      </c:pt>
                      <c:pt idx="93" formatCode="General">
                        <c:v>58</c:v>
                      </c:pt>
                      <c:pt idx="94" formatCode="General">
                        <c:v>59</c:v>
                      </c:pt>
                      <c:pt idx="95" formatCode="General">
                        <c:v>43</c:v>
                      </c:pt>
                    </c:numCache>
                  </c:numRef>
                </c:val>
                <c:extLst xmlns:c15="http://schemas.microsoft.com/office/drawing/2012/chart">
                  <c:ext xmlns:c16="http://schemas.microsoft.com/office/drawing/2014/chart" uri="{C3380CC4-5D6E-409C-BE32-E72D297353CC}">
                    <c16:uniqueId val="{00000037-705D-4F0A-A385-AB4DC8980013}"/>
                  </c:ext>
                </c:extLst>
              </c15:ser>
            </c15:filteredBarSeries>
            <c15:filteredBarSeries>
              <c15:ser>
                <c:idx val="53"/>
                <c:order val="53"/>
                <c:tx>
                  <c:strRef>
                    <c:extLst xmlns:c15="http://schemas.microsoft.com/office/drawing/2012/chart">
                      <c:ext xmlns:c15="http://schemas.microsoft.com/office/drawing/2012/chart" uri="{02D57815-91ED-43cb-92C2-25804820EDAC}">
                        <c15:formulaRef>
                          <c15:sqref>'Table for graphs 25-26'!$A$55</c15:sqref>
                        </c15:formulaRef>
                      </c:ext>
                    </c:extLst>
                    <c:strCache>
                      <c:ptCount val="1"/>
                      <c:pt idx="0">
                        <c:v>Lung - Reported 63 - 103 days</c:v>
                      </c:pt>
                    </c:strCache>
                  </c:strRef>
                </c:tx>
                <c:spPr>
                  <a:solidFill>
                    <a:schemeClr val="accent5">
                      <a:tint val="9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25-26'!$B$55:$DA$55</c15:sqref>
                        </c15:formulaRef>
                      </c:ext>
                    </c:extLst>
                    <c:numCache>
                      <c:formatCode>0</c:formatCode>
                      <c:ptCount val="104"/>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pt idx="92" formatCode="General">
                        <c:v>10</c:v>
                      </c:pt>
                      <c:pt idx="93" formatCode="General">
                        <c:v>9</c:v>
                      </c:pt>
                      <c:pt idx="94" formatCode="General">
                        <c:v>10</c:v>
                      </c:pt>
                      <c:pt idx="95" formatCode="General">
                        <c:v>12</c:v>
                      </c:pt>
                    </c:numCache>
                  </c:numRef>
                </c:val>
                <c:extLst xmlns:c15="http://schemas.microsoft.com/office/drawing/2012/chart">
                  <c:ext xmlns:c16="http://schemas.microsoft.com/office/drawing/2014/chart" uri="{C3380CC4-5D6E-409C-BE32-E72D297353CC}">
                    <c16:uniqueId val="{00000038-705D-4F0A-A385-AB4DC8980013}"/>
                  </c:ext>
                </c:extLst>
              </c15:ser>
            </c15:filteredBarSeries>
            <c15:filteredBarSeries>
              <c15:ser>
                <c:idx val="54"/>
                <c:order val="54"/>
                <c:tx>
                  <c:strRef>
                    <c:extLst xmlns:c15="http://schemas.microsoft.com/office/drawing/2012/chart">
                      <c:ext xmlns:c15="http://schemas.microsoft.com/office/drawing/2012/chart" uri="{02D57815-91ED-43cb-92C2-25804820EDAC}">
                        <c15:formulaRef>
                          <c15:sqref>'Table for graphs 25-26'!$A$56</c15:sqref>
                        </c15:formulaRef>
                      </c:ext>
                    </c:extLst>
                    <c:strCache>
                      <c:ptCount val="1"/>
                      <c:pt idx="0">
                        <c:v>Other - Reported 63 - 103 days</c:v>
                      </c:pt>
                    </c:strCache>
                  </c:strRef>
                </c:tx>
                <c:spPr>
                  <a:solidFill>
                    <a:schemeClr val="accent5">
                      <a:tint val="8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25-26'!$B$56:$DA$56</c15:sqref>
                        </c15:formulaRef>
                      </c:ext>
                    </c:extLst>
                    <c:numCache>
                      <c:formatCode>0</c:formatCode>
                      <c:ptCount val="104"/>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pt idx="92" formatCode="General">
                        <c:v>4</c:v>
                      </c:pt>
                      <c:pt idx="93" formatCode="General">
                        <c:v>4</c:v>
                      </c:pt>
                      <c:pt idx="94" formatCode="General">
                        <c:v>5</c:v>
                      </c:pt>
                      <c:pt idx="95" formatCode="General">
                        <c:v>4</c:v>
                      </c:pt>
                    </c:numCache>
                  </c:numRef>
                </c:val>
                <c:extLst xmlns:c15="http://schemas.microsoft.com/office/drawing/2012/chart">
                  <c:ext xmlns:c16="http://schemas.microsoft.com/office/drawing/2014/chart" uri="{C3380CC4-5D6E-409C-BE32-E72D297353CC}">
                    <c16:uniqueId val="{00000039-705D-4F0A-A385-AB4DC8980013}"/>
                  </c:ext>
                </c:extLst>
              </c15:ser>
            </c15:filteredBarSeries>
            <c15:filteredBarSeries>
              <c15:ser>
                <c:idx val="55"/>
                <c:order val="55"/>
                <c:tx>
                  <c:strRef>
                    <c:extLst xmlns:c15="http://schemas.microsoft.com/office/drawing/2012/chart">
                      <c:ext xmlns:c15="http://schemas.microsoft.com/office/drawing/2012/chart" uri="{02D57815-91ED-43cb-92C2-25804820EDAC}">
                        <c15:formulaRef>
                          <c15:sqref>'Table for graphs 25-26'!$A$57</c15:sqref>
                        </c15:formulaRef>
                      </c:ext>
                    </c:extLst>
                    <c:strCache>
                      <c:ptCount val="1"/>
                      <c:pt idx="0">
                        <c:v>Sarcoma - Reported 63 - 103 days</c:v>
                      </c:pt>
                    </c:strCache>
                  </c:strRef>
                </c:tx>
                <c:spPr>
                  <a:solidFill>
                    <a:schemeClr val="accent5">
                      <a:tint val="8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25-26'!$B$57:$DA$57</c15:sqref>
                        </c15:formulaRef>
                      </c:ext>
                    </c:extLst>
                    <c:numCache>
                      <c:formatCode>0</c:formatCode>
                      <c:ptCount val="104"/>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pt idx="92" formatCode="General">
                        <c:v>2</c:v>
                      </c:pt>
                      <c:pt idx="93" formatCode="General">
                        <c:v>2</c:v>
                      </c:pt>
                      <c:pt idx="94" formatCode="General">
                        <c:v>1</c:v>
                      </c:pt>
                      <c:pt idx="95" formatCode="General">
                        <c:v>4</c:v>
                      </c:pt>
                    </c:numCache>
                  </c:numRef>
                </c:val>
                <c:extLst xmlns:c15="http://schemas.microsoft.com/office/drawing/2012/chart">
                  <c:ext xmlns:c16="http://schemas.microsoft.com/office/drawing/2014/chart" uri="{C3380CC4-5D6E-409C-BE32-E72D297353CC}">
                    <c16:uniqueId val="{0000003A-705D-4F0A-A385-AB4DC8980013}"/>
                  </c:ext>
                </c:extLst>
              </c15:ser>
            </c15:filteredBarSeries>
            <c15:filteredBarSeries>
              <c15:ser>
                <c:idx val="56"/>
                <c:order val="56"/>
                <c:tx>
                  <c:strRef>
                    <c:extLst xmlns:c15="http://schemas.microsoft.com/office/drawing/2012/chart">
                      <c:ext xmlns:c15="http://schemas.microsoft.com/office/drawing/2012/chart" uri="{02D57815-91ED-43cb-92C2-25804820EDAC}">
                        <c15:formulaRef>
                          <c15:sqref>'Table for graphs 25-26'!$A$58</c15:sqref>
                        </c15:formulaRef>
                      </c:ext>
                    </c:extLst>
                    <c:strCache>
                      <c:ptCount val="1"/>
                      <c:pt idx="0">
                        <c:v>Skin - Reported 63 - 103 days</c:v>
                      </c:pt>
                    </c:strCache>
                  </c:strRef>
                </c:tx>
                <c:spPr>
                  <a:solidFill>
                    <a:schemeClr val="accent5">
                      <a:tint val="8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25-26'!$B$58:$DA$58</c15:sqref>
                        </c15:formulaRef>
                      </c:ext>
                    </c:extLst>
                    <c:numCache>
                      <c:formatCode>0</c:formatCode>
                      <c:ptCount val="104"/>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pt idx="92" formatCode="General">
                        <c:v>50</c:v>
                      </c:pt>
                      <c:pt idx="93" formatCode="General">
                        <c:v>43</c:v>
                      </c:pt>
                      <c:pt idx="94" formatCode="General">
                        <c:v>37</c:v>
                      </c:pt>
                      <c:pt idx="95" formatCode="General">
                        <c:v>42</c:v>
                      </c:pt>
                    </c:numCache>
                  </c:numRef>
                </c:val>
                <c:extLst xmlns:c15="http://schemas.microsoft.com/office/drawing/2012/chart">
                  <c:ext xmlns:c16="http://schemas.microsoft.com/office/drawing/2014/chart" uri="{C3380CC4-5D6E-409C-BE32-E72D297353CC}">
                    <c16:uniqueId val="{0000003B-705D-4F0A-A385-AB4DC8980013}"/>
                  </c:ext>
                </c:extLst>
              </c15:ser>
            </c15:filteredBarSeries>
            <c15:filteredBarSeries>
              <c15:ser>
                <c:idx val="57"/>
                <c:order val="57"/>
                <c:tx>
                  <c:strRef>
                    <c:extLst xmlns:c15="http://schemas.microsoft.com/office/drawing/2012/chart">
                      <c:ext xmlns:c15="http://schemas.microsoft.com/office/drawing/2012/chart" uri="{02D57815-91ED-43cb-92C2-25804820EDAC}">
                        <c15:formulaRef>
                          <c15:sqref>'Table for graphs 25-26'!$A$59</c15:sqref>
                        </c15:formulaRef>
                      </c:ext>
                    </c:extLst>
                    <c:strCache>
                      <c:ptCount val="1"/>
                      <c:pt idx="0">
                        <c:v>Upper Gastrointestinal - Reported 63 - 103 days</c:v>
                      </c:pt>
                    </c:strCache>
                  </c:strRef>
                </c:tx>
                <c:spPr>
                  <a:solidFill>
                    <a:schemeClr val="accent5">
                      <a:tint val="8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25-26'!$B$59:$DA$59</c15:sqref>
                        </c15:formulaRef>
                      </c:ext>
                    </c:extLst>
                    <c:numCache>
                      <c:formatCode>0</c:formatCode>
                      <c:ptCount val="104"/>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pt idx="92" formatCode="General">
                        <c:v>16</c:v>
                      </c:pt>
                      <c:pt idx="93" formatCode="General">
                        <c:v>19</c:v>
                      </c:pt>
                      <c:pt idx="94" formatCode="General">
                        <c:v>14</c:v>
                      </c:pt>
                      <c:pt idx="95" formatCode="General">
                        <c:v>14</c:v>
                      </c:pt>
                    </c:numCache>
                  </c:numRef>
                </c:val>
                <c:extLst xmlns:c15="http://schemas.microsoft.com/office/drawing/2012/chart">
                  <c:ext xmlns:c16="http://schemas.microsoft.com/office/drawing/2014/chart" uri="{C3380CC4-5D6E-409C-BE32-E72D297353CC}">
                    <c16:uniqueId val="{0000003C-705D-4F0A-A385-AB4DC8980013}"/>
                  </c:ext>
                </c:extLst>
              </c15:ser>
            </c15:filteredBarSeries>
            <c15:filteredBarSeries>
              <c15:ser>
                <c:idx val="58"/>
                <c:order val="58"/>
                <c:tx>
                  <c:strRef>
                    <c:extLst xmlns:c15="http://schemas.microsoft.com/office/drawing/2012/chart">
                      <c:ext xmlns:c15="http://schemas.microsoft.com/office/drawing/2012/chart" uri="{02D57815-91ED-43cb-92C2-25804820EDAC}">
                        <c15:formulaRef>
                          <c15:sqref>'Table for graphs 25-26'!$A$60</c15:sqref>
                        </c15:formulaRef>
                      </c:ext>
                    </c:extLst>
                    <c:strCache>
                      <c:ptCount val="1"/>
                      <c:pt idx="0">
                        <c:v>Urological - Reported 63 - 103 days</c:v>
                      </c:pt>
                    </c:strCache>
                  </c:strRef>
                </c:tx>
                <c:spPr>
                  <a:solidFill>
                    <a:schemeClr val="accent5">
                      <a:tint val="8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25-26'!$B$60:$DA$60</c15:sqref>
                        </c15:formulaRef>
                      </c:ext>
                    </c:extLst>
                    <c:numCache>
                      <c:formatCode>0</c:formatCode>
                      <c:ptCount val="104"/>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pt idx="92" formatCode="General">
                        <c:v>35</c:v>
                      </c:pt>
                      <c:pt idx="93" formatCode="General">
                        <c:v>31</c:v>
                      </c:pt>
                      <c:pt idx="94" formatCode="General">
                        <c:v>41</c:v>
                      </c:pt>
                      <c:pt idx="95" formatCode="General">
                        <c:v>36</c:v>
                      </c:pt>
                    </c:numCache>
                  </c:numRef>
                </c:val>
                <c:extLst xmlns:c15="http://schemas.microsoft.com/office/drawing/2012/chart">
                  <c:ext xmlns:c16="http://schemas.microsoft.com/office/drawing/2014/chart" uri="{C3380CC4-5D6E-409C-BE32-E72D297353CC}">
                    <c16:uniqueId val="{0000003D-705D-4F0A-A385-AB4DC8980013}"/>
                  </c:ext>
                </c:extLst>
              </c15:ser>
            </c15:filteredBarSeries>
            <c15:filteredBarSeries>
              <c15:ser>
                <c:idx val="60"/>
                <c:order val="60"/>
                <c:tx>
                  <c:strRef>
                    <c:extLst xmlns:c15="http://schemas.microsoft.com/office/drawing/2012/chart">
                      <c:ext xmlns:c15="http://schemas.microsoft.com/office/drawing/2012/chart" uri="{02D57815-91ED-43cb-92C2-25804820EDAC}">
                        <c15:formulaRef>
                          <c15:sqref>'Table for graphs 25-26'!$A$62</c15:sqref>
                        </c15:formulaRef>
                      </c:ext>
                    </c:extLst>
                    <c:strCache>
                      <c:ptCount val="1"/>
                      <c:pt idx="0">
                        <c:v>Acute Leukaemia - Reported &gt;103 days</c:v>
                      </c:pt>
                    </c:strCache>
                  </c:strRef>
                </c:tx>
                <c:spPr>
                  <a:solidFill>
                    <a:schemeClr val="accent5">
                      <a:tint val="8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25-26'!$B$62:$DA$62</c15:sqref>
                        </c15:formulaRef>
                      </c:ext>
                    </c:extLst>
                    <c:numCache>
                      <c:formatCode>General</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numCache>
                  </c:numRef>
                </c:val>
                <c:extLst xmlns:c15="http://schemas.microsoft.com/office/drawing/2012/chart">
                  <c:ext xmlns:c16="http://schemas.microsoft.com/office/drawing/2014/chart" uri="{C3380CC4-5D6E-409C-BE32-E72D297353CC}">
                    <c16:uniqueId val="{0000003E-705D-4F0A-A385-AB4DC8980013}"/>
                  </c:ext>
                </c:extLst>
              </c15:ser>
            </c15:filteredBarSeries>
            <c15:filteredBarSeries>
              <c15:ser>
                <c:idx val="61"/>
                <c:order val="61"/>
                <c:tx>
                  <c:strRef>
                    <c:extLst xmlns:c15="http://schemas.microsoft.com/office/drawing/2012/chart">
                      <c:ext xmlns:c15="http://schemas.microsoft.com/office/drawing/2012/chart" uri="{02D57815-91ED-43cb-92C2-25804820EDAC}">
                        <c15:formulaRef>
                          <c15:sqref>'Table for graphs 25-26'!$A$63</c15:sqref>
                        </c15:formulaRef>
                      </c:ext>
                    </c:extLst>
                    <c:strCache>
                      <c:ptCount val="1"/>
                      <c:pt idx="0">
                        <c:v>Brain/CNS - Reported &gt;103 days</c:v>
                      </c:pt>
                    </c:strCache>
                  </c:strRef>
                </c:tx>
                <c:spPr>
                  <a:solidFill>
                    <a:schemeClr val="accent5">
                      <a:tint val="7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25-26'!$B$63:$DA$63</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numCache>
                  </c:numRef>
                </c:val>
                <c:extLst xmlns:c15="http://schemas.microsoft.com/office/drawing/2012/chart">
                  <c:ext xmlns:c16="http://schemas.microsoft.com/office/drawing/2014/chart" uri="{C3380CC4-5D6E-409C-BE32-E72D297353CC}">
                    <c16:uniqueId val="{0000003F-705D-4F0A-A385-AB4DC8980013}"/>
                  </c:ext>
                </c:extLst>
              </c15:ser>
            </c15:filteredBarSeries>
            <c15:filteredBarSeries>
              <c15:ser>
                <c:idx val="62"/>
                <c:order val="62"/>
                <c:tx>
                  <c:strRef>
                    <c:extLst xmlns:c15="http://schemas.microsoft.com/office/drawing/2012/chart">
                      <c:ext xmlns:c15="http://schemas.microsoft.com/office/drawing/2012/chart" uri="{02D57815-91ED-43cb-92C2-25804820EDAC}">
                        <c15:formulaRef>
                          <c15:sqref>'Table for graphs 25-26'!$A$64</c15:sqref>
                        </c15:formulaRef>
                      </c:ext>
                    </c:extLst>
                    <c:strCache>
                      <c:ptCount val="1"/>
                      <c:pt idx="0">
                        <c:v>Breast - Reported &gt;103 days</c:v>
                      </c:pt>
                    </c:strCache>
                  </c:strRef>
                </c:tx>
                <c:spPr>
                  <a:solidFill>
                    <a:schemeClr val="accent5">
                      <a:tint val="7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25-26'!$B$64:$DA$64</c15:sqref>
                        </c15:formulaRef>
                      </c:ext>
                    </c:extLst>
                    <c:numCache>
                      <c:formatCode>General</c:formatCode>
                      <c:ptCount val="104"/>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pt idx="92">
                        <c:v>2</c:v>
                      </c:pt>
                      <c:pt idx="93">
                        <c:v>2</c:v>
                      </c:pt>
                      <c:pt idx="94">
                        <c:v>1</c:v>
                      </c:pt>
                      <c:pt idx="95">
                        <c:v>0</c:v>
                      </c:pt>
                    </c:numCache>
                  </c:numRef>
                </c:val>
                <c:extLst xmlns:c15="http://schemas.microsoft.com/office/drawing/2012/chart">
                  <c:ext xmlns:c16="http://schemas.microsoft.com/office/drawing/2014/chart" uri="{C3380CC4-5D6E-409C-BE32-E72D297353CC}">
                    <c16:uniqueId val="{00000040-705D-4F0A-A385-AB4DC8980013}"/>
                  </c:ext>
                </c:extLst>
              </c15:ser>
            </c15:filteredBarSeries>
            <c15:filteredBarSeries>
              <c15:ser>
                <c:idx val="63"/>
                <c:order val="63"/>
                <c:tx>
                  <c:strRef>
                    <c:extLst xmlns:c15="http://schemas.microsoft.com/office/drawing/2012/chart">
                      <c:ext xmlns:c15="http://schemas.microsoft.com/office/drawing/2012/chart" uri="{02D57815-91ED-43cb-92C2-25804820EDAC}">
                        <c15:formulaRef>
                          <c15:sqref>'Table for graphs 25-26'!$A$65</c15:sqref>
                        </c15:formulaRef>
                      </c:ext>
                    </c:extLst>
                    <c:strCache>
                      <c:ptCount val="1"/>
                      <c:pt idx="0">
                        <c:v>Children's cancer - Reported &gt;103 days</c:v>
                      </c:pt>
                    </c:strCache>
                  </c:strRef>
                </c:tx>
                <c:spPr>
                  <a:solidFill>
                    <a:schemeClr val="accent5">
                      <a:tint val="7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25-26'!$B$65:$DA$65</c15:sqref>
                        </c15:formulaRef>
                      </c:ext>
                    </c:extLst>
                    <c:numCache>
                      <c:formatCode>General</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pt idx="92">
                        <c:v>0</c:v>
                      </c:pt>
                      <c:pt idx="93">
                        <c:v>0</c:v>
                      </c:pt>
                      <c:pt idx="94">
                        <c:v>0</c:v>
                      </c:pt>
                      <c:pt idx="95">
                        <c:v>1</c:v>
                      </c:pt>
                    </c:numCache>
                  </c:numRef>
                </c:val>
                <c:extLst xmlns:c15="http://schemas.microsoft.com/office/drawing/2012/chart">
                  <c:ext xmlns:c16="http://schemas.microsoft.com/office/drawing/2014/chart" uri="{C3380CC4-5D6E-409C-BE32-E72D297353CC}">
                    <c16:uniqueId val="{00000041-705D-4F0A-A385-AB4DC8980013}"/>
                  </c:ext>
                </c:extLst>
              </c15:ser>
            </c15:filteredBarSeries>
            <c15:filteredBarSeries>
              <c15:ser>
                <c:idx val="64"/>
                <c:order val="64"/>
                <c:tx>
                  <c:strRef>
                    <c:extLst xmlns:c15="http://schemas.microsoft.com/office/drawing/2012/chart">
                      <c:ext xmlns:c15="http://schemas.microsoft.com/office/drawing/2012/chart" uri="{02D57815-91ED-43cb-92C2-25804820EDAC}">
                        <c15:formulaRef>
                          <c15:sqref>'Table for graphs 25-26'!$A$66</c15:sqref>
                        </c15:formulaRef>
                      </c:ext>
                    </c:extLst>
                    <c:strCache>
                      <c:ptCount val="1"/>
                      <c:pt idx="0">
                        <c:v>Gynaecological - Reported &gt;103 days</c:v>
                      </c:pt>
                    </c:strCache>
                  </c:strRef>
                </c:tx>
                <c:spPr>
                  <a:solidFill>
                    <a:schemeClr val="accent5">
                      <a:tint val="7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25-26'!$B$66:$DA$66</c15:sqref>
                        </c15:formulaRef>
                      </c:ext>
                    </c:extLst>
                    <c:numCache>
                      <c:formatCode>General</c:formatCode>
                      <c:ptCount val="104"/>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pt idx="92">
                        <c:v>4</c:v>
                      </c:pt>
                      <c:pt idx="93">
                        <c:v>7</c:v>
                      </c:pt>
                      <c:pt idx="94">
                        <c:v>8</c:v>
                      </c:pt>
                      <c:pt idx="95">
                        <c:v>9</c:v>
                      </c:pt>
                    </c:numCache>
                  </c:numRef>
                </c:val>
                <c:extLst xmlns:c15="http://schemas.microsoft.com/office/drawing/2012/chart">
                  <c:ext xmlns:c16="http://schemas.microsoft.com/office/drawing/2014/chart" uri="{C3380CC4-5D6E-409C-BE32-E72D297353CC}">
                    <c16:uniqueId val="{00000042-705D-4F0A-A385-AB4DC8980013}"/>
                  </c:ext>
                </c:extLst>
              </c15:ser>
            </c15:filteredBarSeries>
            <c15:filteredBarSeries>
              <c15:ser>
                <c:idx val="65"/>
                <c:order val="65"/>
                <c:tx>
                  <c:strRef>
                    <c:extLst xmlns:c15="http://schemas.microsoft.com/office/drawing/2012/chart">
                      <c:ext xmlns:c15="http://schemas.microsoft.com/office/drawing/2012/chart" uri="{02D57815-91ED-43cb-92C2-25804820EDAC}">
                        <c15:formulaRef>
                          <c15:sqref>'Table for graphs 25-26'!$A$67</c15:sqref>
                        </c15:formulaRef>
                      </c:ext>
                    </c:extLst>
                    <c:strCache>
                      <c:ptCount val="1"/>
                      <c:pt idx="0">
                        <c:v>Haematological - Reported &gt;103 days</c:v>
                      </c:pt>
                    </c:strCache>
                  </c:strRef>
                </c:tx>
                <c:spPr>
                  <a:solidFill>
                    <a:schemeClr val="accent5">
                      <a:tint val="7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25-26'!$B$67:$DA$67</c15:sqref>
                        </c15:formulaRef>
                      </c:ext>
                    </c:extLst>
                    <c:numCache>
                      <c:formatCode>General</c:formatCode>
                      <c:ptCount val="104"/>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pt idx="92">
                        <c:v>3</c:v>
                      </c:pt>
                      <c:pt idx="93">
                        <c:v>4</c:v>
                      </c:pt>
                      <c:pt idx="94">
                        <c:v>5</c:v>
                      </c:pt>
                      <c:pt idx="95">
                        <c:v>5</c:v>
                      </c:pt>
                    </c:numCache>
                  </c:numRef>
                </c:val>
                <c:extLst xmlns:c15="http://schemas.microsoft.com/office/drawing/2012/chart">
                  <c:ext xmlns:c16="http://schemas.microsoft.com/office/drawing/2014/chart" uri="{C3380CC4-5D6E-409C-BE32-E72D297353CC}">
                    <c16:uniqueId val="{00000043-705D-4F0A-A385-AB4DC8980013}"/>
                  </c:ext>
                </c:extLst>
              </c15:ser>
            </c15:filteredBarSeries>
            <c15:filteredBarSeries>
              <c15:ser>
                <c:idx val="66"/>
                <c:order val="66"/>
                <c:tx>
                  <c:strRef>
                    <c:extLst xmlns:c15="http://schemas.microsoft.com/office/drawing/2012/chart">
                      <c:ext xmlns:c15="http://schemas.microsoft.com/office/drawing/2012/chart" uri="{02D57815-91ED-43cb-92C2-25804820EDAC}">
                        <c15:formulaRef>
                          <c15:sqref>'Table for graphs 25-26'!$A$68</c15:sqref>
                        </c15:formulaRef>
                      </c:ext>
                    </c:extLst>
                    <c:strCache>
                      <c:ptCount val="1"/>
                      <c:pt idx="0">
                        <c:v>Head and neck - Reported &gt;103 days</c:v>
                      </c:pt>
                    </c:strCache>
                  </c:strRef>
                </c:tx>
                <c:spPr>
                  <a:solidFill>
                    <a:schemeClr val="accent5">
                      <a:tint val="7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25-26'!$B$68:$DA$68</c15:sqref>
                        </c15:formulaRef>
                      </c:ext>
                    </c:extLst>
                    <c:numCache>
                      <c:formatCode>General</c:formatCode>
                      <c:ptCount val="104"/>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pt idx="92">
                        <c:v>3</c:v>
                      </c:pt>
                      <c:pt idx="93">
                        <c:v>4</c:v>
                      </c:pt>
                      <c:pt idx="94">
                        <c:v>4</c:v>
                      </c:pt>
                      <c:pt idx="95">
                        <c:v>5</c:v>
                      </c:pt>
                    </c:numCache>
                  </c:numRef>
                </c:val>
                <c:extLst xmlns:c15="http://schemas.microsoft.com/office/drawing/2012/chart">
                  <c:ext xmlns:c16="http://schemas.microsoft.com/office/drawing/2014/chart" uri="{C3380CC4-5D6E-409C-BE32-E72D297353CC}">
                    <c16:uniqueId val="{00000044-705D-4F0A-A385-AB4DC8980013}"/>
                  </c:ext>
                </c:extLst>
              </c15:ser>
            </c15:filteredBarSeries>
            <c15:filteredBarSeries>
              <c15:ser>
                <c:idx val="67"/>
                <c:order val="67"/>
                <c:tx>
                  <c:strRef>
                    <c:extLst xmlns:c15="http://schemas.microsoft.com/office/drawing/2012/chart">
                      <c:ext xmlns:c15="http://schemas.microsoft.com/office/drawing/2012/chart" uri="{02D57815-91ED-43cb-92C2-25804820EDAC}">
                        <c15:formulaRef>
                          <c15:sqref>'Table for graphs 25-26'!$A$69</c15:sqref>
                        </c15:formulaRef>
                      </c:ext>
                    </c:extLst>
                    <c:strCache>
                      <c:ptCount val="1"/>
                      <c:pt idx="0">
                        <c:v>Lower Gastrointestinal - Reported &gt;103 days</c:v>
                      </c:pt>
                    </c:strCache>
                  </c:strRef>
                </c:tx>
                <c:spPr>
                  <a:solidFill>
                    <a:schemeClr val="accent5">
                      <a:tint val="7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25-26'!$B$69:$DA$69</c15:sqref>
                        </c15:formulaRef>
                      </c:ext>
                    </c:extLst>
                    <c:numCache>
                      <c:formatCode>General</c:formatCode>
                      <c:ptCount val="104"/>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pt idx="92">
                        <c:v>39</c:v>
                      </c:pt>
                      <c:pt idx="93">
                        <c:v>35</c:v>
                      </c:pt>
                      <c:pt idx="94">
                        <c:v>30</c:v>
                      </c:pt>
                      <c:pt idx="95">
                        <c:v>31</c:v>
                      </c:pt>
                    </c:numCache>
                  </c:numRef>
                </c:val>
                <c:extLst xmlns:c15="http://schemas.microsoft.com/office/drawing/2012/chart">
                  <c:ext xmlns:c16="http://schemas.microsoft.com/office/drawing/2014/chart" uri="{C3380CC4-5D6E-409C-BE32-E72D297353CC}">
                    <c16:uniqueId val="{00000045-705D-4F0A-A385-AB4DC8980013}"/>
                  </c:ext>
                </c:extLst>
              </c15:ser>
            </c15:filteredBarSeries>
            <c15:filteredBarSeries>
              <c15:ser>
                <c:idx val="68"/>
                <c:order val="68"/>
                <c:tx>
                  <c:strRef>
                    <c:extLst xmlns:c15="http://schemas.microsoft.com/office/drawing/2012/chart">
                      <c:ext xmlns:c15="http://schemas.microsoft.com/office/drawing/2012/chart" uri="{02D57815-91ED-43cb-92C2-25804820EDAC}">
                        <c15:formulaRef>
                          <c15:sqref>'Table for graphs 25-26'!$A$70</c15:sqref>
                        </c15:formulaRef>
                      </c:ext>
                    </c:extLst>
                    <c:strCache>
                      <c:ptCount val="1"/>
                      <c:pt idx="0">
                        <c:v>Lung - Reported &gt;103 days</c:v>
                      </c:pt>
                    </c:strCache>
                  </c:strRef>
                </c:tx>
                <c:spPr>
                  <a:solidFill>
                    <a:schemeClr val="accent5">
                      <a:tint val="6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25-26'!$B$70:$DA$70</c15:sqref>
                        </c15:formulaRef>
                      </c:ext>
                    </c:extLst>
                    <c:numCache>
                      <c:formatCode>General</c:formatCode>
                      <c:ptCount val="104"/>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pt idx="92">
                        <c:v>8</c:v>
                      </c:pt>
                      <c:pt idx="93">
                        <c:v>9</c:v>
                      </c:pt>
                      <c:pt idx="94">
                        <c:v>9</c:v>
                      </c:pt>
                      <c:pt idx="95">
                        <c:v>7</c:v>
                      </c:pt>
                    </c:numCache>
                  </c:numRef>
                </c:val>
                <c:extLst xmlns:c15="http://schemas.microsoft.com/office/drawing/2012/chart">
                  <c:ext xmlns:c16="http://schemas.microsoft.com/office/drawing/2014/chart" uri="{C3380CC4-5D6E-409C-BE32-E72D297353CC}">
                    <c16:uniqueId val="{00000046-705D-4F0A-A385-AB4DC8980013}"/>
                  </c:ext>
                </c:extLst>
              </c15:ser>
            </c15:filteredBarSeries>
            <c15:filteredBarSeries>
              <c15:ser>
                <c:idx val="69"/>
                <c:order val="69"/>
                <c:tx>
                  <c:strRef>
                    <c:extLst xmlns:c15="http://schemas.microsoft.com/office/drawing/2012/chart">
                      <c:ext xmlns:c15="http://schemas.microsoft.com/office/drawing/2012/chart" uri="{02D57815-91ED-43cb-92C2-25804820EDAC}">
                        <c15:formulaRef>
                          <c15:sqref>'Table for graphs 25-26'!$A$71</c15:sqref>
                        </c15:formulaRef>
                      </c:ext>
                    </c:extLst>
                    <c:strCache>
                      <c:ptCount val="1"/>
                      <c:pt idx="0">
                        <c:v>Other - Reported &gt;103 days</c:v>
                      </c:pt>
                    </c:strCache>
                  </c:strRef>
                </c:tx>
                <c:spPr>
                  <a:solidFill>
                    <a:schemeClr val="accent5">
                      <a:tint val="6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25-26'!$B$71:$DA$71</c15:sqref>
                        </c15:formulaRef>
                      </c:ext>
                    </c:extLst>
                    <c:numCache>
                      <c:formatCode>General</c:formatCode>
                      <c:ptCount val="104"/>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pt idx="92">
                        <c:v>0</c:v>
                      </c:pt>
                      <c:pt idx="93">
                        <c:v>0</c:v>
                      </c:pt>
                      <c:pt idx="94">
                        <c:v>0</c:v>
                      </c:pt>
                      <c:pt idx="95">
                        <c:v>1</c:v>
                      </c:pt>
                    </c:numCache>
                  </c:numRef>
                </c:val>
                <c:extLst xmlns:c15="http://schemas.microsoft.com/office/drawing/2012/chart">
                  <c:ext xmlns:c16="http://schemas.microsoft.com/office/drawing/2014/chart" uri="{C3380CC4-5D6E-409C-BE32-E72D297353CC}">
                    <c16:uniqueId val="{00000047-705D-4F0A-A385-AB4DC8980013}"/>
                  </c:ext>
                </c:extLst>
              </c15:ser>
            </c15:filteredBarSeries>
            <c15:filteredBarSeries>
              <c15:ser>
                <c:idx val="70"/>
                <c:order val="70"/>
                <c:tx>
                  <c:strRef>
                    <c:extLst xmlns:c15="http://schemas.microsoft.com/office/drawing/2012/chart">
                      <c:ext xmlns:c15="http://schemas.microsoft.com/office/drawing/2012/chart" uri="{02D57815-91ED-43cb-92C2-25804820EDAC}">
                        <c15:formulaRef>
                          <c15:sqref>'Table for graphs 25-26'!$A$72</c15:sqref>
                        </c15:formulaRef>
                      </c:ext>
                    </c:extLst>
                    <c:strCache>
                      <c:ptCount val="1"/>
                      <c:pt idx="0">
                        <c:v>Sarcoma - Reported &gt;103 days</c:v>
                      </c:pt>
                    </c:strCache>
                  </c:strRef>
                </c:tx>
                <c:spPr>
                  <a:solidFill>
                    <a:schemeClr val="accent5">
                      <a:tint val="6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25-26'!$B$72:$DA$72</c15:sqref>
                        </c15:formulaRef>
                      </c:ext>
                    </c:extLst>
                    <c:numCache>
                      <c:formatCode>General</c:formatCode>
                      <c:ptCount val="104"/>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pt idx="92">
                        <c:v>3</c:v>
                      </c:pt>
                      <c:pt idx="93">
                        <c:v>4</c:v>
                      </c:pt>
                      <c:pt idx="94">
                        <c:v>2</c:v>
                      </c:pt>
                      <c:pt idx="95">
                        <c:v>0</c:v>
                      </c:pt>
                    </c:numCache>
                  </c:numRef>
                </c:val>
                <c:extLst xmlns:c15="http://schemas.microsoft.com/office/drawing/2012/chart">
                  <c:ext xmlns:c16="http://schemas.microsoft.com/office/drawing/2014/chart" uri="{C3380CC4-5D6E-409C-BE32-E72D297353CC}">
                    <c16:uniqueId val="{00000048-705D-4F0A-A385-AB4DC8980013}"/>
                  </c:ext>
                </c:extLst>
              </c15:ser>
            </c15:filteredBarSeries>
            <c15:filteredBarSeries>
              <c15:ser>
                <c:idx val="71"/>
                <c:order val="71"/>
                <c:tx>
                  <c:strRef>
                    <c:extLst xmlns:c15="http://schemas.microsoft.com/office/drawing/2012/chart">
                      <c:ext xmlns:c15="http://schemas.microsoft.com/office/drawing/2012/chart" uri="{02D57815-91ED-43cb-92C2-25804820EDAC}">
                        <c15:formulaRef>
                          <c15:sqref>'Table for graphs 25-26'!$A$73</c15:sqref>
                        </c15:formulaRef>
                      </c:ext>
                    </c:extLst>
                    <c:strCache>
                      <c:ptCount val="1"/>
                      <c:pt idx="0">
                        <c:v>Skin - Reported &gt;103 days</c:v>
                      </c:pt>
                    </c:strCache>
                  </c:strRef>
                </c:tx>
                <c:spPr>
                  <a:solidFill>
                    <a:schemeClr val="accent5">
                      <a:tint val="6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25-26'!$B$73:$DA$73</c15:sqref>
                        </c15:formulaRef>
                      </c:ext>
                    </c:extLst>
                    <c:numCache>
                      <c:formatCode>General</c:formatCode>
                      <c:ptCount val="104"/>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pt idx="92">
                        <c:v>7</c:v>
                      </c:pt>
                      <c:pt idx="93">
                        <c:v>10</c:v>
                      </c:pt>
                      <c:pt idx="94">
                        <c:v>9</c:v>
                      </c:pt>
                      <c:pt idx="95">
                        <c:v>8</c:v>
                      </c:pt>
                    </c:numCache>
                  </c:numRef>
                </c:val>
                <c:extLst xmlns:c15="http://schemas.microsoft.com/office/drawing/2012/chart">
                  <c:ext xmlns:c16="http://schemas.microsoft.com/office/drawing/2014/chart" uri="{C3380CC4-5D6E-409C-BE32-E72D297353CC}">
                    <c16:uniqueId val="{00000049-705D-4F0A-A385-AB4DC8980013}"/>
                  </c:ext>
                </c:extLst>
              </c15:ser>
            </c15:filteredBarSeries>
            <c15:filteredBarSeries>
              <c15:ser>
                <c:idx val="72"/>
                <c:order val="72"/>
                <c:tx>
                  <c:strRef>
                    <c:extLst xmlns:c15="http://schemas.microsoft.com/office/drawing/2012/chart">
                      <c:ext xmlns:c15="http://schemas.microsoft.com/office/drawing/2012/chart" uri="{02D57815-91ED-43cb-92C2-25804820EDAC}">
                        <c15:formulaRef>
                          <c15:sqref>'Table for graphs 25-26'!$A$74</c15:sqref>
                        </c15:formulaRef>
                      </c:ext>
                    </c:extLst>
                    <c:strCache>
                      <c:ptCount val="1"/>
                      <c:pt idx="0">
                        <c:v>Upper Gastrointestinal - Reported &gt;103 days</c:v>
                      </c:pt>
                    </c:strCache>
                  </c:strRef>
                </c:tx>
                <c:spPr>
                  <a:solidFill>
                    <a:schemeClr val="accent5">
                      <a:tint val="6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25-26'!$B$74:$DA$74</c15:sqref>
                        </c15:formulaRef>
                      </c:ext>
                    </c:extLst>
                    <c:numCache>
                      <c:formatCode>General</c:formatCode>
                      <c:ptCount val="104"/>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pt idx="92">
                        <c:v>15</c:v>
                      </c:pt>
                      <c:pt idx="93">
                        <c:v>14</c:v>
                      </c:pt>
                      <c:pt idx="94">
                        <c:v>14</c:v>
                      </c:pt>
                      <c:pt idx="95">
                        <c:v>13</c:v>
                      </c:pt>
                    </c:numCache>
                  </c:numRef>
                </c:val>
                <c:extLst xmlns:c15="http://schemas.microsoft.com/office/drawing/2012/chart">
                  <c:ext xmlns:c16="http://schemas.microsoft.com/office/drawing/2014/chart" uri="{C3380CC4-5D6E-409C-BE32-E72D297353CC}">
                    <c16:uniqueId val="{0000004A-705D-4F0A-A385-AB4DC8980013}"/>
                  </c:ext>
                </c:extLst>
              </c15:ser>
            </c15:filteredBarSeries>
            <c15:filteredBarSeries>
              <c15:ser>
                <c:idx val="73"/>
                <c:order val="73"/>
                <c:tx>
                  <c:strRef>
                    <c:extLst xmlns:c15="http://schemas.microsoft.com/office/drawing/2012/chart">
                      <c:ext xmlns:c15="http://schemas.microsoft.com/office/drawing/2012/chart" uri="{02D57815-91ED-43cb-92C2-25804820EDAC}">
                        <c15:formulaRef>
                          <c15:sqref>'Table for graphs 25-26'!$A$75</c15:sqref>
                        </c15:formulaRef>
                      </c:ext>
                    </c:extLst>
                    <c:strCache>
                      <c:ptCount val="1"/>
                      <c:pt idx="0">
                        <c:v>Urological - Reported &gt;103 days</c:v>
                      </c:pt>
                    </c:strCache>
                  </c:strRef>
                </c:tx>
                <c:spPr>
                  <a:solidFill>
                    <a:schemeClr val="accent5">
                      <a:tint val="6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25-26'!$B$75:$DA$75</c15:sqref>
                        </c15:formulaRef>
                      </c:ext>
                    </c:extLst>
                    <c:numCache>
                      <c:formatCode>General</c:formatCode>
                      <c:ptCount val="104"/>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pt idx="92">
                        <c:v>22</c:v>
                      </c:pt>
                      <c:pt idx="93">
                        <c:v>20</c:v>
                      </c:pt>
                      <c:pt idx="94">
                        <c:v>23</c:v>
                      </c:pt>
                      <c:pt idx="95">
                        <c:v>24</c:v>
                      </c:pt>
                    </c:numCache>
                  </c:numRef>
                </c:val>
                <c:extLst xmlns:c15="http://schemas.microsoft.com/office/drawing/2012/chart">
                  <c:ext xmlns:c16="http://schemas.microsoft.com/office/drawing/2014/chart" uri="{C3380CC4-5D6E-409C-BE32-E72D297353CC}">
                    <c16:uniqueId val="{0000004B-705D-4F0A-A385-AB4DC8980013}"/>
                  </c:ext>
                </c:extLst>
              </c15:ser>
            </c15:filteredBarSeries>
            <c15:filteredBarSeries>
              <c15:ser>
                <c:idx val="75"/>
                <c:order val="75"/>
                <c:tx>
                  <c:strRef>
                    <c:extLst xmlns:c15="http://schemas.microsoft.com/office/drawing/2012/chart">
                      <c:ext xmlns:c15="http://schemas.microsoft.com/office/drawing/2012/chart" uri="{02D57815-91ED-43cb-92C2-25804820EDAC}">
                        <c15:formulaRef>
                          <c15:sqref>'Table for graphs 25-26'!$A$77</c15:sqref>
                        </c15:formulaRef>
                      </c:ext>
                    </c:extLst>
                    <c:strCache>
                      <c:ptCount val="1"/>
                      <c:pt idx="0">
                        <c:v>Acute Leukaemia - Reported Backlog Total</c:v>
                      </c:pt>
                    </c:strCache>
                  </c:strRef>
                </c:tx>
                <c:spPr>
                  <a:solidFill>
                    <a:schemeClr val="accent5">
                      <a:tint val="5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25-26'!$B$77:$DA$77</c15:sqref>
                        </c15:formulaRef>
                      </c:ext>
                    </c:extLst>
                    <c:numCache>
                      <c:formatCode>0</c:formatCode>
                      <c:ptCount val="104"/>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numCache>
                  </c:numRef>
                </c:val>
                <c:extLst xmlns:c15="http://schemas.microsoft.com/office/drawing/2012/chart">
                  <c:ext xmlns:c16="http://schemas.microsoft.com/office/drawing/2014/chart" uri="{C3380CC4-5D6E-409C-BE32-E72D297353CC}">
                    <c16:uniqueId val="{0000004C-705D-4F0A-A385-AB4DC8980013}"/>
                  </c:ext>
                </c:extLst>
              </c15:ser>
            </c15:filteredBarSeries>
            <c15:filteredBarSeries>
              <c15:ser>
                <c:idx val="76"/>
                <c:order val="76"/>
                <c:tx>
                  <c:strRef>
                    <c:extLst xmlns:c15="http://schemas.microsoft.com/office/drawing/2012/chart">
                      <c:ext xmlns:c15="http://schemas.microsoft.com/office/drawing/2012/chart" uri="{02D57815-91ED-43cb-92C2-25804820EDAC}">
                        <c15:formulaRef>
                          <c15:sqref>'Table for graphs 25-26'!$A$78</c15:sqref>
                        </c15:formulaRef>
                      </c:ext>
                    </c:extLst>
                    <c:strCache>
                      <c:ptCount val="1"/>
                      <c:pt idx="0">
                        <c:v>Brain/CNS - Reported Backlog Total</c:v>
                      </c:pt>
                    </c:strCache>
                  </c:strRef>
                </c:tx>
                <c:spPr>
                  <a:solidFill>
                    <a:schemeClr val="accent5">
                      <a:tint val="5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25-26'!$B$78:$DA$78</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numCache>
                  </c:numRef>
                </c:val>
                <c:extLst xmlns:c15="http://schemas.microsoft.com/office/drawing/2012/chart">
                  <c:ext xmlns:c16="http://schemas.microsoft.com/office/drawing/2014/chart" uri="{C3380CC4-5D6E-409C-BE32-E72D297353CC}">
                    <c16:uniqueId val="{0000004D-705D-4F0A-A385-AB4DC8980013}"/>
                  </c:ext>
                </c:extLst>
              </c15:ser>
            </c15:filteredBarSeries>
            <c15:filteredBarSeries>
              <c15:ser>
                <c:idx val="77"/>
                <c:order val="77"/>
                <c:tx>
                  <c:strRef>
                    <c:extLst xmlns:c15="http://schemas.microsoft.com/office/drawing/2012/chart">
                      <c:ext xmlns:c15="http://schemas.microsoft.com/office/drawing/2012/chart" uri="{02D57815-91ED-43cb-92C2-25804820EDAC}">
                        <c15:formulaRef>
                          <c15:sqref>'Table for graphs 25-26'!$A$79</c15:sqref>
                        </c15:formulaRef>
                      </c:ext>
                    </c:extLst>
                    <c:strCache>
                      <c:ptCount val="1"/>
                      <c:pt idx="0">
                        <c:v>Breast - Reported Backlog Total</c:v>
                      </c:pt>
                    </c:strCache>
                  </c:strRef>
                </c:tx>
                <c:spPr>
                  <a:solidFill>
                    <a:schemeClr val="accent5">
                      <a:tint val="5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25-26'!$B$79:$DA$79</c15:sqref>
                        </c15:formulaRef>
                      </c:ext>
                    </c:extLst>
                    <c:numCache>
                      <c:formatCode>0</c:formatCode>
                      <c:ptCount val="104"/>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pt idx="92" formatCode="General">
                        <c:v>8</c:v>
                      </c:pt>
                      <c:pt idx="93" formatCode="General">
                        <c:v>8</c:v>
                      </c:pt>
                      <c:pt idx="94" formatCode="General">
                        <c:v>4</c:v>
                      </c:pt>
                      <c:pt idx="95" formatCode="General">
                        <c:v>7</c:v>
                      </c:pt>
                    </c:numCache>
                  </c:numRef>
                </c:val>
                <c:extLst xmlns:c15="http://schemas.microsoft.com/office/drawing/2012/chart">
                  <c:ext xmlns:c16="http://schemas.microsoft.com/office/drawing/2014/chart" uri="{C3380CC4-5D6E-409C-BE32-E72D297353CC}">
                    <c16:uniqueId val="{0000004E-705D-4F0A-A385-AB4DC8980013}"/>
                  </c:ext>
                </c:extLst>
              </c15:ser>
            </c15:filteredBarSeries>
            <c15:filteredBarSeries>
              <c15:ser>
                <c:idx val="78"/>
                <c:order val="78"/>
                <c:tx>
                  <c:strRef>
                    <c:extLst xmlns:c15="http://schemas.microsoft.com/office/drawing/2012/chart">
                      <c:ext xmlns:c15="http://schemas.microsoft.com/office/drawing/2012/chart" uri="{02D57815-91ED-43cb-92C2-25804820EDAC}">
                        <c15:formulaRef>
                          <c15:sqref>'Table for graphs 25-26'!$A$80</c15:sqref>
                        </c15:formulaRef>
                      </c:ext>
                    </c:extLst>
                    <c:strCache>
                      <c:ptCount val="1"/>
                      <c:pt idx="0">
                        <c:v>Children's cancer - Reported Backlog Total</c:v>
                      </c:pt>
                    </c:strCache>
                  </c:strRef>
                </c:tx>
                <c:spPr>
                  <a:solidFill>
                    <a:schemeClr val="accent5">
                      <a:tint val="5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25-26'!$B$80:$DA$80</c15:sqref>
                        </c15:formulaRef>
                      </c:ext>
                    </c:extLst>
                    <c:numCache>
                      <c:formatCode>0</c:formatCode>
                      <c:ptCount val="104"/>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1</c:v>
                      </c:pt>
                    </c:numCache>
                  </c:numRef>
                </c:val>
                <c:extLst xmlns:c15="http://schemas.microsoft.com/office/drawing/2012/chart">
                  <c:ext xmlns:c16="http://schemas.microsoft.com/office/drawing/2014/chart" uri="{C3380CC4-5D6E-409C-BE32-E72D297353CC}">
                    <c16:uniqueId val="{0000004F-705D-4F0A-A385-AB4DC8980013}"/>
                  </c:ext>
                </c:extLst>
              </c15:ser>
            </c15:filteredBarSeries>
            <c15:filteredBarSeries>
              <c15:ser>
                <c:idx val="79"/>
                <c:order val="79"/>
                <c:tx>
                  <c:strRef>
                    <c:extLst xmlns:c15="http://schemas.microsoft.com/office/drawing/2012/chart">
                      <c:ext xmlns:c15="http://schemas.microsoft.com/office/drawing/2012/chart" uri="{02D57815-91ED-43cb-92C2-25804820EDAC}">
                        <c15:formulaRef>
                          <c15:sqref>'Table for graphs 25-26'!$A$81</c15:sqref>
                        </c15:formulaRef>
                      </c:ext>
                    </c:extLst>
                    <c:strCache>
                      <c:ptCount val="1"/>
                      <c:pt idx="0">
                        <c:v>Gynaecological - Reported Backlog Total</c:v>
                      </c:pt>
                    </c:strCache>
                  </c:strRef>
                </c:tx>
                <c:spPr>
                  <a:solidFill>
                    <a:schemeClr val="accent5">
                      <a:tint val="5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25-26'!$B$81:$DA$81</c15:sqref>
                        </c15:formulaRef>
                      </c:ext>
                    </c:extLst>
                    <c:numCache>
                      <c:formatCode>0</c:formatCode>
                      <c:ptCount val="104"/>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pt idx="92" formatCode="General">
                        <c:v>36</c:v>
                      </c:pt>
                      <c:pt idx="93" formatCode="General">
                        <c:v>38</c:v>
                      </c:pt>
                      <c:pt idx="94" formatCode="General">
                        <c:v>43</c:v>
                      </c:pt>
                      <c:pt idx="95" formatCode="General">
                        <c:v>34</c:v>
                      </c:pt>
                    </c:numCache>
                  </c:numRef>
                </c:val>
                <c:extLst xmlns:c15="http://schemas.microsoft.com/office/drawing/2012/chart">
                  <c:ext xmlns:c16="http://schemas.microsoft.com/office/drawing/2014/chart" uri="{C3380CC4-5D6E-409C-BE32-E72D297353CC}">
                    <c16:uniqueId val="{00000050-705D-4F0A-A385-AB4DC8980013}"/>
                  </c:ext>
                </c:extLst>
              </c15:ser>
            </c15:filteredBarSeries>
            <c15:filteredBarSeries>
              <c15:ser>
                <c:idx val="80"/>
                <c:order val="80"/>
                <c:tx>
                  <c:strRef>
                    <c:extLst xmlns:c15="http://schemas.microsoft.com/office/drawing/2012/chart">
                      <c:ext xmlns:c15="http://schemas.microsoft.com/office/drawing/2012/chart" uri="{02D57815-91ED-43cb-92C2-25804820EDAC}">
                        <c15:formulaRef>
                          <c15:sqref>'Table for graphs 25-26'!$A$82</c15:sqref>
                        </c15:formulaRef>
                      </c:ext>
                    </c:extLst>
                    <c:strCache>
                      <c:ptCount val="1"/>
                      <c:pt idx="0">
                        <c:v>Haematological - Reported Backlog Total</c:v>
                      </c:pt>
                    </c:strCache>
                  </c:strRef>
                </c:tx>
                <c:spPr>
                  <a:solidFill>
                    <a:schemeClr val="accent5">
                      <a:tint val="5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25-26'!$B$82:$DA$82</c15:sqref>
                        </c15:formulaRef>
                      </c:ext>
                    </c:extLst>
                    <c:numCache>
                      <c:formatCode>0</c:formatCode>
                      <c:ptCount val="104"/>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pt idx="92" formatCode="General">
                        <c:v>8</c:v>
                      </c:pt>
                      <c:pt idx="93" formatCode="General">
                        <c:v>10</c:v>
                      </c:pt>
                      <c:pt idx="94" formatCode="General">
                        <c:v>11</c:v>
                      </c:pt>
                      <c:pt idx="95" formatCode="General">
                        <c:v>9</c:v>
                      </c:pt>
                    </c:numCache>
                  </c:numRef>
                </c:val>
                <c:extLst xmlns:c15="http://schemas.microsoft.com/office/drawing/2012/chart">
                  <c:ext xmlns:c16="http://schemas.microsoft.com/office/drawing/2014/chart" uri="{C3380CC4-5D6E-409C-BE32-E72D297353CC}">
                    <c16:uniqueId val="{00000051-705D-4F0A-A385-AB4DC8980013}"/>
                  </c:ext>
                </c:extLst>
              </c15:ser>
            </c15:filteredBarSeries>
            <c15:filteredBarSeries>
              <c15:ser>
                <c:idx val="81"/>
                <c:order val="81"/>
                <c:tx>
                  <c:strRef>
                    <c:extLst xmlns:c15="http://schemas.microsoft.com/office/drawing/2012/chart">
                      <c:ext xmlns:c15="http://schemas.microsoft.com/office/drawing/2012/chart" uri="{02D57815-91ED-43cb-92C2-25804820EDAC}">
                        <c15:formulaRef>
                          <c15:sqref>'Table for graphs 25-26'!$A$83</c15:sqref>
                        </c15:formulaRef>
                      </c:ext>
                    </c:extLst>
                    <c:strCache>
                      <c:ptCount val="1"/>
                      <c:pt idx="0">
                        <c:v>Head and neck - Reported Backlog Total</c:v>
                      </c:pt>
                    </c:strCache>
                  </c:strRef>
                </c:tx>
                <c:spPr>
                  <a:solidFill>
                    <a:schemeClr val="accent5">
                      <a:tint val="50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25-26'!$B$83:$DA$83</c15:sqref>
                        </c15:formulaRef>
                      </c:ext>
                    </c:extLst>
                    <c:numCache>
                      <c:formatCode>0</c:formatCode>
                      <c:ptCount val="104"/>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pt idx="92" formatCode="General">
                        <c:v>15</c:v>
                      </c:pt>
                      <c:pt idx="93" formatCode="General">
                        <c:v>20</c:v>
                      </c:pt>
                      <c:pt idx="94" formatCode="General">
                        <c:v>16</c:v>
                      </c:pt>
                      <c:pt idx="95" formatCode="General">
                        <c:v>19</c:v>
                      </c:pt>
                    </c:numCache>
                  </c:numRef>
                </c:val>
                <c:extLst xmlns:c15="http://schemas.microsoft.com/office/drawing/2012/chart">
                  <c:ext xmlns:c16="http://schemas.microsoft.com/office/drawing/2014/chart" uri="{C3380CC4-5D6E-409C-BE32-E72D297353CC}">
                    <c16:uniqueId val="{00000052-705D-4F0A-A385-AB4DC8980013}"/>
                  </c:ext>
                </c:extLst>
              </c15:ser>
            </c15:filteredBarSeries>
            <c15:filteredBarSeries>
              <c15:ser>
                <c:idx val="82"/>
                <c:order val="82"/>
                <c:tx>
                  <c:strRef>
                    <c:extLst xmlns:c15="http://schemas.microsoft.com/office/drawing/2012/chart">
                      <c:ext xmlns:c15="http://schemas.microsoft.com/office/drawing/2012/chart" uri="{02D57815-91ED-43cb-92C2-25804820EDAC}">
                        <c15:formulaRef>
                          <c15:sqref>'Table for graphs 25-26'!$A$84</c15:sqref>
                        </c15:formulaRef>
                      </c:ext>
                    </c:extLst>
                    <c:strCache>
                      <c:ptCount val="1"/>
                      <c:pt idx="0">
                        <c:v>Lower Gastrointestinal - Reported Backlog Total</c:v>
                      </c:pt>
                    </c:strCache>
                  </c:strRef>
                </c:tx>
                <c:spPr>
                  <a:solidFill>
                    <a:schemeClr val="accent5">
                      <a:tint val="48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25-26'!$B$84:$DA$84</c15:sqref>
                        </c15:formulaRef>
                      </c:ext>
                    </c:extLst>
                    <c:numCache>
                      <c:formatCode>0</c:formatCode>
                      <c:ptCount val="104"/>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pt idx="92" formatCode="General">
                        <c:v>109</c:v>
                      </c:pt>
                      <c:pt idx="93" formatCode="General">
                        <c:v>93</c:v>
                      </c:pt>
                      <c:pt idx="94" formatCode="General">
                        <c:v>89</c:v>
                      </c:pt>
                      <c:pt idx="95" formatCode="General">
                        <c:v>74</c:v>
                      </c:pt>
                    </c:numCache>
                  </c:numRef>
                </c:val>
                <c:extLst xmlns:c15="http://schemas.microsoft.com/office/drawing/2012/chart">
                  <c:ext xmlns:c16="http://schemas.microsoft.com/office/drawing/2014/chart" uri="{C3380CC4-5D6E-409C-BE32-E72D297353CC}">
                    <c16:uniqueId val="{00000053-705D-4F0A-A385-AB4DC8980013}"/>
                  </c:ext>
                </c:extLst>
              </c15:ser>
            </c15:filteredBarSeries>
            <c15:filteredBarSeries>
              <c15:ser>
                <c:idx val="83"/>
                <c:order val="83"/>
                <c:tx>
                  <c:strRef>
                    <c:extLst xmlns:c15="http://schemas.microsoft.com/office/drawing/2012/chart">
                      <c:ext xmlns:c15="http://schemas.microsoft.com/office/drawing/2012/chart" uri="{02D57815-91ED-43cb-92C2-25804820EDAC}">
                        <c15:formulaRef>
                          <c15:sqref>'Table for graphs 25-26'!$A$85</c15:sqref>
                        </c15:formulaRef>
                      </c:ext>
                    </c:extLst>
                    <c:strCache>
                      <c:ptCount val="1"/>
                      <c:pt idx="0">
                        <c:v>Lung - Reported Backlog Total</c:v>
                      </c:pt>
                    </c:strCache>
                  </c:strRef>
                </c:tx>
                <c:spPr>
                  <a:solidFill>
                    <a:schemeClr val="accent5">
                      <a:tint val="47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25-26'!$B$85:$DA$85</c15:sqref>
                        </c15:formulaRef>
                      </c:ext>
                    </c:extLst>
                    <c:numCache>
                      <c:formatCode>0</c:formatCode>
                      <c:ptCount val="104"/>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pt idx="92" formatCode="General">
                        <c:v>18</c:v>
                      </c:pt>
                      <c:pt idx="93" formatCode="General">
                        <c:v>18</c:v>
                      </c:pt>
                      <c:pt idx="94" formatCode="General">
                        <c:v>19</c:v>
                      </c:pt>
                      <c:pt idx="95" formatCode="General">
                        <c:v>19</c:v>
                      </c:pt>
                    </c:numCache>
                  </c:numRef>
                </c:val>
                <c:extLst xmlns:c15="http://schemas.microsoft.com/office/drawing/2012/chart">
                  <c:ext xmlns:c16="http://schemas.microsoft.com/office/drawing/2014/chart" uri="{C3380CC4-5D6E-409C-BE32-E72D297353CC}">
                    <c16:uniqueId val="{00000054-705D-4F0A-A385-AB4DC8980013}"/>
                  </c:ext>
                </c:extLst>
              </c15:ser>
            </c15:filteredBarSeries>
            <c15:filteredBarSeries>
              <c15:ser>
                <c:idx val="84"/>
                <c:order val="84"/>
                <c:tx>
                  <c:strRef>
                    <c:extLst xmlns:c15="http://schemas.microsoft.com/office/drawing/2012/chart">
                      <c:ext xmlns:c15="http://schemas.microsoft.com/office/drawing/2012/chart" uri="{02D57815-91ED-43cb-92C2-25804820EDAC}">
                        <c15:formulaRef>
                          <c15:sqref>'Table for graphs 25-26'!$A$86</c15:sqref>
                        </c15:formulaRef>
                      </c:ext>
                    </c:extLst>
                    <c:strCache>
                      <c:ptCount val="1"/>
                      <c:pt idx="0">
                        <c:v>Other - Reported Backlog Total</c:v>
                      </c:pt>
                    </c:strCache>
                  </c:strRef>
                </c:tx>
                <c:spPr>
                  <a:solidFill>
                    <a:schemeClr val="accent5">
                      <a:tint val="4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25-26'!$B$86:$DA$86</c15:sqref>
                        </c15:formulaRef>
                      </c:ext>
                    </c:extLst>
                    <c:numCache>
                      <c:formatCode>0</c:formatCode>
                      <c:ptCount val="104"/>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pt idx="92" formatCode="General">
                        <c:v>4</c:v>
                      </c:pt>
                      <c:pt idx="93" formatCode="General">
                        <c:v>4</c:v>
                      </c:pt>
                      <c:pt idx="94" formatCode="General">
                        <c:v>5</c:v>
                      </c:pt>
                      <c:pt idx="95" formatCode="General">
                        <c:v>5</c:v>
                      </c:pt>
                    </c:numCache>
                  </c:numRef>
                </c:val>
                <c:extLst xmlns:c15="http://schemas.microsoft.com/office/drawing/2012/chart">
                  <c:ext xmlns:c16="http://schemas.microsoft.com/office/drawing/2014/chart" uri="{C3380CC4-5D6E-409C-BE32-E72D297353CC}">
                    <c16:uniqueId val="{00000055-705D-4F0A-A385-AB4DC8980013}"/>
                  </c:ext>
                </c:extLst>
              </c15:ser>
            </c15:filteredBarSeries>
            <c15:filteredBarSeries>
              <c15:ser>
                <c:idx val="85"/>
                <c:order val="85"/>
                <c:tx>
                  <c:strRef>
                    <c:extLst xmlns:c15="http://schemas.microsoft.com/office/drawing/2012/chart">
                      <c:ext xmlns:c15="http://schemas.microsoft.com/office/drawing/2012/chart" uri="{02D57815-91ED-43cb-92C2-25804820EDAC}">
                        <c15:formulaRef>
                          <c15:sqref>'Table for graphs 25-26'!$A$87</c15:sqref>
                        </c15:formulaRef>
                      </c:ext>
                    </c:extLst>
                    <c:strCache>
                      <c:ptCount val="1"/>
                      <c:pt idx="0">
                        <c:v>Sarcoma - Reported Backlog Total</c:v>
                      </c:pt>
                    </c:strCache>
                  </c:strRef>
                </c:tx>
                <c:spPr>
                  <a:solidFill>
                    <a:schemeClr val="accent5">
                      <a:tint val="44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25-26'!$B$87:$DA$87</c15:sqref>
                        </c15:formulaRef>
                      </c:ext>
                    </c:extLst>
                    <c:numCache>
                      <c:formatCode>0</c:formatCode>
                      <c:ptCount val="104"/>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pt idx="92" formatCode="General">
                        <c:v>5</c:v>
                      </c:pt>
                      <c:pt idx="93" formatCode="General">
                        <c:v>6</c:v>
                      </c:pt>
                      <c:pt idx="94" formatCode="General">
                        <c:v>3</c:v>
                      </c:pt>
                      <c:pt idx="95" formatCode="General">
                        <c:v>4</c:v>
                      </c:pt>
                    </c:numCache>
                  </c:numRef>
                </c:val>
                <c:extLst xmlns:c15="http://schemas.microsoft.com/office/drawing/2012/chart">
                  <c:ext xmlns:c16="http://schemas.microsoft.com/office/drawing/2014/chart" uri="{C3380CC4-5D6E-409C-BE32-E72D297353CC}">
                    <c16:uniqueId val="{00000056-705D-4F0A-A385-AB4DC8980013}"/>
                  </c:ext>
                </c:extLst>
              </c15:ser>
            </c15:filteredBarSeries>
            <c15:filteredBarSeries>
              <c15:ser>
                <c:idx val="86"/>
                <c:order val="86"/>
                <c:tx>
                  <c:strRef>
                    <c:extLst xmlns:c15="http://schemas.microsoft.com/office/drawing/2012/chart">
                      <c:ext xmlns:c15="http://schemas.microsoft.com/office/drawing/2012/chart" uri="{02D57815-91ED-43cb-92C2-25804820EDAC}">
                        <c15:formulaRef>
                          <c15:sqref>'Table for graphs 25-26'!$A$88</c15:sqref>
                        </c15:formulaRef>
                      </c:ext>
                    </c:extLst>
                    <c:strCache>
                      <c:ptCount val="1"/>
                      <c:pt idx="0">
                        <c:v>Skin - Reported Backlog Total</c:v>
                      </c:pt>
                    </c:strCache>
                  </c:strRef>
                </c:tx>
                <c:spPr>
                  <a:solidFill>
                    <a:schemeClr val="accent5">
                      <a:tint val="4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25-26'!$B$88:$DA$88</c15:sqref>
                        </c15:formulaRef>
                      </c:ext>
                    </c:extLst>
                    <c:numCache>
                      <c:formatCode>0</c:formatCode>
                      <c:ptCount val="104"/>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pt idx="92" formatCode="General">
                        <c:v>57</c:v>
                      </c:pt>
                      <c:pt idx="93" formatCode="General">
                        <c:v>53</c:v>
                      </c:pt>
                      <c:pt idx="94" formatCode="General">
                        <c:v>46</c:v>
                      </c:pt>
                      <c:pt idx="95" formatCode="General">
                        <c:v>50</c:v>
                      </c:pt>
                    </c:numCache>
                  </c:numRef>
                </c:val>
                <c:extLst xmlns:c15="http://schemas.microsoft.com/office/drawing/2012/chart">
                  <c:ext xmlns:c16="http://schemas.microsoft.com/office/drawing/2014/chart" uri="{C3380CC4-5D6E-409C-BE32-E72D297353CC}">
                    <c16:uniqueId val="{00000057-705D-4F0A-A385-AB4DC8980013}"/>
                  </c:ext>
                </c:extLst>
              </c15:ser>
            </c15:filteredBarSeries>
            <c15:filteredBarSeries>
              <c15:ser>
                <c:idx val="87"/>
                <c:order val="87"/>
                <c:tx>
                  <c:strRef>
                    <c:extLst xmlns:c15="http://schemas.microsoft.com/office/drawing/2012/chart">
                      <c:ext xmlns:c15="http://schemas.microsoft.com/office/drawing/2012/chart" uri="{02D57815-91ED-43cb-92C2-25804820EDAC}">
                        <c15:formulaRef>
                          <c15:sqref>'Table for graphs 25-26'!$A$89</c15:sqref>
                        </c15:formulaRef>
                      </c:ext>
                    </c:extLst>
                    <c:strCache>
                      <c:ptCount val="1"/>
                      <c:pt idx="0">
                        <c:v>Upper Gastrointestinal - Reported Backlog Total</c:v>
                      </c:pt>
                    </c:strCache>
                  </c:strRef>
                </c:tx>
                <c:spPr>
                  <a:solidFill>
                    <a:schemeClr val="accent5">
                      <a:tint val="41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25-26'!$B$89:$DA$89</c15:sqref>
                        </c15:formulaRef>
                      </c:ext>
                    </c:extLst>
                    <c:numCache>
                      <c:formatCode>0</c:formatCode>
                      <c:ptCount val="104"/>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pt idx="92" formatCode="General">
                        <c:v>31</c:v>
                      </c:pt>
                      <c:pt idx="93" formatCode="General">
                        <c:v>33</c:v>
                      </c:pt>
                      <c:pt idx="94" formatCode="General">
                        <c:v>28</c:v>
                      </c:pt>
                      <c:pt idx="95" formatCode="General">
                        <c:v>27</c:v>
                      </c:pt>
                    </c:numCache>
                  </c:numRef>
                </c:val>
                <c:extLst xmlns:c15="http://schemas.microsoft.com/office/drawing/2012/chart">
                  <c:ext xmlns:c16="http://schemas.microsoft.com/office/drawing/2014/chart" uri="{C3380CC4-5D6E-409C-BE32-E72D297353CC}">
                    <c16:uniqueId val="{00000058-705D-4F0A-A385-AB4DC8980013}"/>
                  </c:ext>
                </c:extLst>
              </c15:ser>
            </c15:filteredBarSeries>
            <c15:filteredBarSeries>
              <c15:ser>
                <c:idx val="88"/>
                <c:order val="88"/>
                <c:tx>
                  <c:strRef>
                    <c:extLst xmlns:c15="http://schemas.microsoft.com/office/drawing/2012/chart">
                      <c:ext xmlns:c15="http://schemas.microsoft.com/office/drawing/2012/chart" uri="{02D57815-91ED-43cb-92C2-25804820EDAC}">
                        <c15:formulaRef>
                          <c15:sqref>'Table for graphs 25-26'!$A$90</c15:sqref>
                        </c15:formulaRef>
                      </c:ext>
                    </c:extLst>
                    <c:strCache>
                      <c:ptCount val="1"/>
                      <c:pt idx="0">
                        <c:v>Urological - Reported Backlog Total</c:v>
                      </c:pt>
                    </c:strCache>
                  </c:strRef>
                </c:tx>
                <c:spPr>
                  <a:solidFill>
                    <a:schemeClr val="accent5">
                      <a:tint val="39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25-26'!$B$90:$DA$90</c15:sqref>
                        </c15:formulaRef>
                      </c:ext>
                    </c:extLst>
                    <c:numCache>
                      <c:formatCode>0</c:formatCode>
                      <c:ptCount val="104"/>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pt idx="92" formatCode="General">
                        <c:v>57</c:v>
                      </c:pt>
                      <c:pt idx="93" formatCode="General">
                        <c:v>51</c:v>
                      </c:pt>
                      <c:pt idx="94" formatCode="General">
                        <c:v>64</c:v>
                      </c:pt>
                      <c:pt idx="95" formatCode="General">
                        <c:v>60</c:v>
                      </c:pt>
                    </c:numCache>
                  </c:numRef>
                </c:val>
                <c:extLst xmlns:c15="http://schemas.microsoft.com/office/drawing/2012/chart">
                  <c:ext xmlns:c16="http://schemas.microsoft.com/office/drawing/2014/chart" uri="{C3380CC4-5D6E-409C-BE32-E72D297353CC}">
                    <c16:uniqueId val="{00000059-705D-4F0A-A385-AB4DC8980013}"/>
                  </c:ext>
                </c:extLst>
              </c15:ser>
            </c15:filteredBarSeries>
            <c15:filteredBarSeries>
              <c15:ser>
                <c:idx val="90"/>
                <c:order val="90"/>
                <c:tx>
                  <c:strRef>
                    <c:extLst xmlns:c15="http://schemas.microsoft.com/office/drawing/2012/chart">
                      <c:ext xmlns:c15="http://schemas.microsoft.com/office/drawing/2012/chart" uri="{02D57815-91ED-43cb-92C2-25804820EDAC}">
                        <c15:formulaRef>
                          <c15:sqref>'Table for graphs 25-26'!$A$92</c15:sqref>
                        </c15:formulaRef>
                      </c:ext>
                    </c:extLst>
                    <c:strCache>
                      <c:ptCount val="1"/>
                      <c:pt idx="0">
                        <c:v>Difference (Trajectory to reported)</c:v>
                      </c:pt>
                    </c:strCache>
                  </c:strRef>
                </c:tx>
                <c:spPr>
                  <a:solidFill>
                    <a:schemeClr val="accent5">
                      <a:tint val="36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25-26'!$B$92:$DA$92</c15:sqref>
                        </c15:formulaRef>
                      </c:ext>
                    </c:extLst>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pt idx="92">
                        <c:v>213.45907152516378</c:v>
                      </c:pt>
                      <c:pt idx="93">
                        <c:v>207.22803566022284</c:v>
                      </c:pt>
                      <c:pt idx="94">
                        <c:v>210.61262310132312</c:v>
                      </c:pt>
                      <c:pt idx="95">
                        <c:v>198.61906423241999</c:v>
                      </c:pt>
                    </c:numCache>
                  </c:numRef>
                </c:val>
                <c:extLst xmlns:c15="http://schemas.microsoft.com/office/drawing/2012/chart">
                  <c:ext xmlns:c16="http://schemas.microsoft.com/office/drawing/2014/chart" uri="{C3380CC4-5D6E-409C-BE32-E72D297353CC}">
                    <c16:uniqueId val="{0000005A-705D-4F0A-A385-AB4DC8980013}"/>
                  </c:ext>
                </c:extLst>
              </c15:ser>
            </c15:filteredBarSeries>
            <c15:filteredBarSeries>
              <c15:ser>
                <c:idx val="91"/>
                <c:order val="91"/>
                <c:tx>
                  <c:strRef>
                    <c:extLst xmlns:c15="http://schemas.microsoft.com/office/drawing/2012/chart">
                      <c:ext xmlns:c15="http://schemas.microsoft.com/office/drawing/2012/chart" uri="{02D57815-91ED-43cb-92C2-25804820EDAC}">
                        <c15:formulaRef>
                          <c15:sqref>'Table for graphs 25-26'!$A$93</c15:sqref>
                        </c15:formulaRef>
                      </c:ext>
                    </c:extLst>
                    <c:strCache>
                      <c:ptCount val="1"/>
                      <c:pt idx="0">
                        <c:v>% Difference (Trajectory to Reported)</c:v>
                      </c:pt>
                    </c:strCache>
                  </c:strRef>
                </c:tx>
                <c:spPr>
                  <a:solidFill>
                    <a:schemeClr val="accent5">
                      <a:tint val="35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25-26'!$B$93:$DA$93</c15:sqref>
                        </c15:formulaRef>
                      </c:ext>
                    </c:extLst>
                    <c:numCache>
                      <c:formatCode>0%</c:formatCode>
                      <c:ptCount val="10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pt idx="92">
                        <c:v>1.5748680042780836</c:v>
                      </c:pt>
                      <c:pt idx="93">
                        <c:v>1.5846518533727485</c:v>
                      </c:pt>
                      <c:pt idx="94">
                        <c:v>1.7641113204126126</c:v>
                      </c:pt>
                      <c:pt idx="95">
                        <c:v>1.7993964523967771</c:v>
                      </c:pt>
                    </c:numCache>
                  </c:numRef>
                </c:val>
                <c:extLst xmlns:c15="http://schemas.microsoft.com/office/drawing/2012/chart">
                  <c:ext xmlns:c16="http://schemas.microsoft.com/office/drawing/2014/chart" uri="{C3380CC4-5D6E-409C-BE32-E72D297353CC}">
                    <c16:uniqueId val="{0000005B-705D-4F0A-A385-AB4DC8980013}"/>
                  </c:ext>
                </c:extLst>
              </c15:ser>
            </c15:filteredBarSeries>
            <c15:filteredBarSeries>
              <c15:ser>
                <c:idx val="92"/>
                <c:order val="92"/>
                <c:tx>
                  <c:strRef>
                    <c:extLst xmlns:c15="http://schemas.microsoft.com/office/drawing/2012/chart">
                      <c:ext xmlns:c15="http://schemas.microsoft.com/office/drawing/2012/chart" uri="{02D57815-91ED-43cb-92C2-25804820EDAC}">
                        <c15:formulaRef>
                          <c15:sqref>'Table for graphs 25-26'!$A$94</c15:sqref>
                        </c15:formulaRef>
                      </c:ext>
                    </c:extLst>
                    <c:strCache>
                      <c:ptCount val="1"/>
                      <c:pt idx="0">
                        <c:v>Difference (Week to Week)</c:v>
                      </c:pt>
                    </c:strCache>
                  </c:strRef>
                </c:tx>
                <c:spPr>
                  <a:solidFill>
                    <a:schemeClr val="accent5">
                      <a:tint val="33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25-26'!$B$94:$DA$94</c15:sqref>
                        </c15:formulaRef>
                      </c:ext>
                    </c:extLst>
                    <c:numCache>
                      <c:formatCode>0</c:formatCode>
                      <c:ptCount val="104"/>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pt idx="92">
                        <c:v>-9</c:v>
                      </c:pt>
                      <c:pt idx="93">
                        <c:v>-11</c:v>
                      </c:pt>
                      <c:pt idx="94">
                        <c:v>-8</c:v>
                      </c:pt>
                      <c:pt idx="95">
                        <c:v>-21</c:v>
                      </c:pt>
                    </c:numCache>
                  </c:numRef>
                </c:val>
                <c:extLst xmlns:c15="http://schemas.microsoft.com/office/drawing/2012/chart">
                  <c:ext xmlns:c16="http://schemas.microsoft.com/office/drawing/2014/chart" uri="{C3380CC4-5D6E-409C-BE32-E72D297353CC}">
                    <c16:uniqueId val="{0000005C-705D-4F0A-A385-AB4DC8980013}"/>
                  </c:ext>
                </c:extLst>
              </c15:ser>
            </c15:filteredBarSeries>
            <c15:filteredBarSeries>
              <c15:ser>
                <c:idx val="93"/>
                <c:order val="93"/>
                <c:tx>
                  <c:strRef>
                    <c:extLst xmlns:c15="http://schemas.microsoft.com/office/drawing/2012/chart">
                      <c:ext xmlns:c15="http://schemas.microsoft.com/office/drawing/2012/chart" uri="{02D57815-91ED-43cb-92C2-25804820EDAC}">
                        <c15:formulaRef>
                          <c15:sqref>'Table for graphs 25-26'!$A$95</c15:sqref>
                        </c15:formulaRef>
                      </c:ext>
                    </c:extLst>
                    <c:strCache>
                      <c:ptCount val="1"/>
                      <c:pt idx="0">
                        <c:v>% Difference (Week to Week)</c:v>
                      </c:pt>
                    </c:strCache>
                  </c:strRef>
                </c:tx>
                <c:spPr>
                  <a:solidFill>
                    <a:schemeClr val="accent5">
                      <a:tint val="32000"/>
                    </a:schemeClr>
                  </a:solidFill>
                  <a:ln>
                    <a:noFill/>
                  </a:ln>
                  <a:effectLst/>
                </c:spPr>
                <c:invertIfNegative val="0"/>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25-26'!$B$95:$DA$95</c15:sqref>
                        </c15:formulaRef>
                      </c:ext>
                    </c:extLst>
                    <c:numCache>
                      <c:formatCode>0%</c:formatCode>
                      <c:ptCount val="104"/>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pt idx="92">
                        <c:v>-2.5139664804469275E-2</c:v>
                      </c:pt>
                      <c:pt idx="93">
                        <c:v>-3.151862464183381E-2</c:v>
                      </c:pt>
                      <c:pt idx="94">
                        <c:v>-2.3668639053254437E-2</c:v>
                      </c:pt>
                      <c:pt idx="95">
                        <c:v>-6.363636363636363E-2</c:v>
                      </c:pt>
                    </c:numCache>
                  </c:numRef>
                </c:val>
                <c:extLst xmlns:c15="http://schemas.microsoft.com/office/drawing/2012/chart">
                  <c:ext xmlns:c16="http://schemas.microsoft.com/office/drawing/2014/chart" uri="{C3380CC4-5D6E-409C-BE32-E72D297353CC}">
                    <c16:uniqueId val="{0000005D-705D-4F0A-A385-AB4DC8980013}"/>
                  </c:ext>
                </c:extLst>
              </c15:ser>
            </c15:filteredBarSeries>
          </c:ext>
        </c:extLst>
      </c:barChart>
      <c:lineChart>
        <c:grouping val="standard"/>
        <c:varyColors val="0"/>
        <c:ser>
          <c:idx val="89"/>
          <c:order val="89"/>
          <c:tx>
            <c:strRef>
              <c:f>'Table for graphs 25-26'!$A$91</c:f>
              <c:strCache>
                <c:ptCount val="1"/>
                <c:pt idx="0">
                  <c:v>Total Reported Backlog All Sites</c:v>
                </c:pt>
              </c:strCache>
            </c:strRef>
          </c:tx>
          <c:spPr>
            <a:ln w="28575" cap="rnd">
              <a:solidFill>
                <a:schemeClr val="tx1"/>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25-26'!$B$91:$DA$91</c:f>
              <c:numCache>
                <c:formatCode>0</c:formatCode>
                <c:ptCount val="104"/>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pt idx="92">
                  <c:v>349</c:v>
                </c:pt>
                <c:pt idx="93">
                  <c:v>338</c:v>
                </c:pt>
                <c:pt idx="94">
                  <c:v>330</c:v>
                </c:pt>
                <c:pt idx="95">
                  <c:v>309</c:v>
                </c:pt>
              </c:numCache>
            </c:numRef>
          </c:val>
          <c:smooth val="0"/>
          <c:extLst>
            <c:ext xmlns:c16="http://schemas.microsoft.com/office/drawing/2014/chart" uri="{C3380CC4-5D6E-409C-BE32-E72D297353CC}">
              <c16:uniqueId val="{00000002-705D-4F0A-A385-AB4DC8980013}"/>
            </c:ext>
          </c:extLst>
        </c:ser>
        <c:ser>
          <c:idx val="44"/>
          <c:order val="44"/>
          <c:tx>
            <c:strRef>
              <c:f>'Table for graphs 25-26'!$A$46</c:f>
              <c:strCache>
                <c:ptCount val="1"/>
                <c:pt idx="0">
                  <c:v>Trajectory Total Backlog All Sites</c:v>
                </c:pt>
              </c:strCache>
            </c:strRef>
          </c:tx>
          <c:spPr>
            <a:ln w="28575" cap="rnd">
              <a:solidFill>
                <a:srgbClr val="FF0000"/>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400" b="0" i="0" u="none" strike="noStrike" kern="1200" baseline="0">
                    <a:solidFill>
                      <a:srgbClr val="FF0000"/>
                    </a:solidFill>
                    <a:latin typeface="+mn-lt"/>
                    <a:ea typeface="+mn-ea"/>
                    <a:cs typeface="+mn-cs"/>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25-26'!$B$1:$DA$1</c:f>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f>'Table for graphs 25-26'!$B$46:$DA$46</c:f>
              <c:numCache>
                <c:formatCode>General</c:formatCode>
                <c:ptCount val="104"/>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smooth val="0"/>
          <c:extLst>
            <c:ext xmlns:c16="http://schemas.microsoft.com/office/drawing/2014/chart" uri="{C3380CC4-5D6E-409C-BE32-E72D297353CC}">
              <c16:uniqueId val="{00000003-705D-4F0A-A385-AB4DC8980013}"/>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0"/>
                <c:order val="0"/>
                <c:tx>
                  <c:strRef>
                    <c:extLst>
                      <c:ext uri="{02D57815-91ED-43cb-92C2-25804820EDAC}">
                        <c15:formulaRef>
                          <c15:sqref>'Table for graphs 25-26'!$A$2</c15:sqref>
                        </c15:formulaRef>
                      </c:ext>
                    </c:extLst>
                    <c:strCache>
                      <c:ptCount val="1"/>
                      <c:pt idx="0">
                        <c:v>Acute Leukaemia - Trajectory 63- 103 days</c:v>
                      </c:pt>
                    </c:strCache>
                  </c:strRef>
                </c:tx>
                <c:spPr>
                  <a:ln w="28575" cap="rnd">
                    <a:solidFill>
                      <a:schemeClr val="accent5">
                        <a:shade val="31000"/>
                      </a:schemeClr>
                    </a:solidFill>
                    <a:round/>
                  </a:ln>
                  <a:effectLst/>
                </c:spPr>
                <c:marker>
                  <c:symbol val="none"/>
                </c:marker>
                <c:cat>
                  <c:numRef>
                    <c:extLst>
                      <c:ex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c:ext uri="{02D57815-91ED-43cb-92C2-25804820EDAC}">
                        <c15:formulaRef>
                          <c15:sqref>'Table for graphs 25-26'!$B$2:$DA$2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c:ext xmlns:c16="http://schemas.microsoft.com/office/drawing/2014/chart" uri="{C3380CC4-5D6E-409C-BE32-E72D297353CC}">
                    <c16:uniqueId val="{00000004-705D-4F0A-A385-AB4DC8980013}"/>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'Table for graphs 25-26'!$A$3</c15:sqref>
                        </c15:formulaRef>
                      </c:ext>
                    </c:extLst>
                    <c:strCache>
                      <c:ptCount val="1"/>
                      <c:pt idx="0">
                        <c:v>Brain/CNS - Trajectory 63- 103 days</c:v>
                      </c:pt>
                    </c:strCache>
                  </c:strRef>
                </c:tx>
                <c:spPr>
                  <a:ln w="28575" cap="rnd">
                    <a:solidFill>
                      <a:schemeClr val="accent5">
                        <a:shade val="3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25-26'!$B$3:$DA$3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5-705D-4F0A-A385-AB4DC8980013}"/>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'Table for graphs 25-26'!$A$4</c15:sqref>
                        </c15:formulaRef>
                      </c:ext>
                    </c:extLst>
                    <c:strCache>
                      <c:ptCount val="1"/>
                      <c:pt idx="0">
                        <c:v>Breast - Trajectory 63- 103 days</c:v>
                      </c:pt>
                    </c:strCache>
                  </c:strRef>
                </c:tx>
                <c:spPr>
                  <a:ln w="28575" cap="rnd">
                    <a:solidFill>
                      <a:schemeClr val="accent5">
                        <a:shade val="3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25-26'!$B$4:$DA$4</c15:sqref>
                        </c15:formulaRef>
                      </c:ext>
                    </c:extLst>
                    <c:numCache>
                      <c:formatCode>General</c:formatCode>
                      <c:ptCount val="104"/>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06-705D-4F0A-A385-AB4DC8980013}"/>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'Table for graphs 25-26'!$A$5</c15:sqref>
                        </c15:formulaRef>
                      </c:ext>
                    </c:extLst>
                    <c:strCache>
                      <c:ptCount val="1"/>
                      <c:pt idx="0">
                        <c:v>Children's cancer - Trajectory 63- 103 days</c:v>
                      </c:pt>
                    </c:strCache>
                  </c:strRef>
                </c:tx>
                <c:spPr>
                  <a:ln w="28575" cap="rnd">
                    <a:solidFill>
                      <a:schemeClr val="accent5">
                        <a:shade val="3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25-26'!$B$5:$DA$5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07-705D-4F0A-A385-AB4DC8980013}"/>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'Table for graphs 25-26'!$A$6</c15:sqref>
                        </c15:formulaRef>
                      </c:ext>
                    </c:extLst>
                    <c:strCache>
                      <c:ptCount val="1"/>
                      <c:pt idx="0">
                        <c:v>Gynaecological - Trajectory 63- 103 days</c:v>
                      </c:pt>
                    </c:strCache>
                  </c:strRef>
                </c:tx>
                <c:spPr>
                  <a:ln w="28575" cap="rnd">
                    <a:solidFill>
                      <a:schemeClr val="accent5">
                        <a:shade val="3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25-26'!$B$6:$DA$6</c15:sqref>
                        </c15:formulaRef>
                      </c:ext>
                    </c:extLst>
                    <c:numCache>
                      <c:formatCode>General</c:formatCode>
                      <c:ptCount val="104"/>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smooth val="0"/>
                <c:extLst xmlns:c15="http://schemas.microsoft.com/office/drawing/2012/chart">
                  <c:ext xmlns:c16="http://schemas.microsoft.com/office/drawing/2014/chart" uri="{C3380CC4-5D6E-409C-BE32-E72D297353CC}">
                    <c16:uniqueId val="{00000008-705D-4F0A-A385-AB4DC8980013}"/>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'Table for graphs 25-26'!$A$7</c15:sqref>
                        </c15:formulaRef>
                      </c:ext>
                    </c:extLst>
                    <c:strCache>
                      <c:ptCount val="1"/>
                      <c:pt idx="0">
                        <c:v>Haematological - Trajectory 63- 103 days</c:v>
                      </c:pt>
                    </c:strCache>
                  </c:strRef>
                </c:tx>
                <c:spPr>
                  <a:ln w="28575" cap="rnd">
                    <a:solidFill>
                      <a:schemeClr val="accent5">
                        <a:shade val="3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25-26'!$B$7:$DA$7</c15:sqref>
                        </c15:formulaRef>
                      </c:ext>
                    </c:extLst>
                    <c:numCache>
                      <c:formatCode>General</c:formatCode>
                      <c:ptCount val="104"/>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smooth val="0"/>
                <c:extLst xmlns:c15="http://schemas.microsoft.com/office/drawing/2012/chart">
                  <c:ext xmlns:c16="http://schemas.microsoft.com/office/drawing/2014/chart" uri="{C3380CC4-5D6E-409C-BE32-E72D297353CC}">
                    <c16:uniqueId val="{00000009-705D-4F0A-A385-AB4DC8980013}"/>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'Table for graphs 25-26'!$A$8</c15:sqref>
                        </c15:formulaRef>
                      </c:ext>
                    </c:extLst>
                    <c:strCache>
                      <c:ptCount val="1"/>
                      <c:pt idx="0">
                        <c:v>Head and neck - Trajectory 63- 103 days</c:v>
                      </c:pt>
                    </c:strCache>
                  </c:strRef>
                </c:tx>
                <c:spPr>
                  <a:ln w="28575" cap="rnd">
                    <a:solidFill>
                      <a:schemeClr val="accent5">
                        <a:shade val="4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25-26'!$B$8:$DA$8</c15:sqref>
                        </c15:formulaRef>
                      </c:ext>
                    </c:extLst>
                    <c:numCache>
                      <c:formatCode>General</c:formatCode>
                      <c:ptCount val="104"/>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smooth val="0"/>
                <c:extLst xmlns:c15="http://schemas.microsoft.com/office/drawing/2012/chart">
                  <c:ext xmlns:c16="http://schemas.microsoft.com/office/drawing/2014/chart" uri="{C3380CC4-5D6E-409C-BE32-E72D297353CC}">
                    <c16:uniqueId val="{0000000A-705D-4F0A-A385-AB4DC8980013}"/>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'Table for graphs 25-26'!$A$9</c15:sqref>
                        </c15:formulaRef>
                      </c:ext>
                    </c:extLst>
                    <c:strCache>
                      <c:ptCount val="1"/>
                      <c:pt idx="0">
                        <c:v>Lower Gastrointestinal - Trajectory 63- 103 days</c:v>
                      </c:pt>
                    </c:strCache>
                  </c:strRef>
                </c:tx>
                <c:spPr>
                  <a:ln w="28575" cap="rnd">
                    <a:solidFill>
                      <a:schemeClr val="accent5">
                        <a:shade val="4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25-26'!$B$9:$DA$9</c15:sqref>
                        </c15:formulaRef>
                      </c:ext>
                    </c:extLst>
                    <c:numCache>
                      <c:formatCode>General</c:formatCode>
                      <c:ptCount val="104"/>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smooth val="0"/>
                <c:extLst xmlns:c15="http://schemas.microsoft.com/office/drawing/2012/chart">
                  <c:ext xmlns:c16="http://schemas.microsoft.com/office/drawing/2014/chart" uri="{C3380CC4-5D6E-409C-BE32-E72D297353CC}">
                    <c16:uniqueId val="{0000000B-705D-4F0A-A385-AB4DC8980013}"/>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'Table for graphs 25-26'!$A$10</c15:sqref>
                        </c15:formulaRef>
                      </c:ext>
                    </c:extLst>
                    <c:strCache>
                      <c:ptCount val="1"/>
                      <c:pt idx="0">
                        <c:v>Lung - Trajectory 63- 103 days</c:v>
                      </c:pt>
                    </c:strCache>
                  </c:strRef>
                </c:tx>
                <c:spPr>
                  <a:ln w="28575" cap="rnd">
                    <a:solidFill>
                      <a:schemeClr val="accent5">
                        <a:shade val="4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25-26'!$B$10:$DA$10</c15:sqref>
                        </c15:formulaRef>
                      </c:ext>
                    </c:extLst>
                    <c:numCache>
                      <c:formatCode>General</c:formatCode>
                      <c:ptCount val="104"/>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smooth val="0"/>
                <c:extLst xmlns:c15="http://schemas.microsoft.com/office/drawing/2012/chart">
                  <c:ext xmlns:c16="http://schemas.microsoft.com/office/drawing/2014/chart" uri="{C3380CC4-5D6E-409C-BE32-E72D297353CC}">
                    <c16:uniqueId val="{0000000C-705D-4F0A-A385-AB4DC8980013}"/>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'Table for graphs 25-26'!$A$11</c15:sqref>
                        </c15:formulaRef>
                      </c:ext>
                    </c:extLst>
                    <c:strCache>
                      <c:ptCount val="1"/>
                      <c:pt idx="0">
                        <c:v>Other - Trajectory 63- 103 days</c:v>
                      </c:pt>
                    </c:strCache>
                  </c:strRef>
                </c:tx>
                <c:spPr>
                  <a:ln w="28575" cap="rnd">
                    <a:solidFill>
                      <a:schemeClr val="accent5">
                        <a:shade val="4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25-26'!$B$11:$DA$11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0D-705D-4F0A-A385-AB4DC8980013}"/>
                  </c:ext>
                </c:extLst>
              </c15:ser>
            </c15:filteredLineSeries>
            <c15:filteredLineSeries>
              <c15:ser>
                <c:idx val="10"/>
                <c:order val="10"/>
                <c:tx>
                  <c:strRef>
                    <c:extLst xmlns:c15="http://schemas.microsoft.com/office/drawing/2012/chart">
                      <c:ext xmlns:c15="http://schemas.microsoft.com/office/drawing/2012/chart" uri="{02D57815-91ED-43cb-92C2-25804820EDAC}">
                        <c15:formulaRef>
                          <c15:sqref>'Table for graphs 25-26'!$A$12</c15:sqref>
                        </c15:formulaRef>
                      </c:ext>
                    </c:extLst>
                    <c:strCache>
                      <c:ptCount val="1"/>
                      <c:pt idx="0">
                        <c:v>Sarcoma - Trajectory 63- 103 days</c:v>
                      </c:pt>
                    </c:strCache>
                  </c:strRef>
                </c:tx>
                <c:spPr>
                  <a:ln w="28575" cap="rnd">
                    <a:solidFill>
                      <a:schemeClr val="accent5">
                        <a:shade val="4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25-26'!$B$12:$DA$12</c15:sqref>
                        </c15:formulaRef>
                      </c:ext>
                    </c:extLst>
                    <c:numCache>
                      <c:formatCode>General</c:formatCode>
                      <c:ptCount val="104"/>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0E-705D-4F0A-A385-AB4DC8980013}"/>
                  </c:ext>
                </c:extLst>
              </c15:ser>
            </c15:filteredLineSeries>
            <c15:filteredLineSeries>
              <c15:ser>
                <c:idx val="11"/>
                <c:order val="11"/>
                <c:tx>
                  <c:strRef>
                    <c:extLst xmlns:c15="http://schemas.microsoft.com/office/drawing/2012/chart">
                      <c:ext xmlns:c15="http://schemas.microsoft.com/office/drawing/2012/chart" uri="{02D57815-91ED-43cb-92C2-25804820EDAC}">
                        <c15:formulaRef>
                          <c15:sqref>'Table for graphs 25-26'!$A$13</c15:sqref>
                        </c15:formulaRef>
                      </c:ext>
                    </c:extLst>
                    <c:strCache>
                      <c:ptCount val="1"/>
                      <c:pt idx="0">
                        <c:v>Skin - Trajectory 63- 103 days</c:v>
                      </c:pt>
                    </c:strCache>
                  </c:strRef>
                </c:tx>
                <c:spPr>
                  <a:ln w="28575" cap="rnd">
                    <a:solidFill>
                      <a:schemeClr val="accent5">
                        <a:shade val="4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25-26'!$B$13:$DA$13</c15:sqref>
                        </c15:formulaRef>
                      </c:ext>
                    </c:extLst>
                    <c:numCache>
                      <c:formatCode>General</c:formatCode>
                      <c:ptCount val="104"/>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smooth val="0"/>
                <c:extLst xmlns:c15="http://schemas.microsoft.com/office/drawing/2012/chart">
                  <c:ext xmlns:c16="http://schemas.microsoft.com/office/drawing/2014/chart" uri="{C3380CC4-5D6E-409C-BE32-E72D297353CC}">
                    <c16:uniqueId val="{0000000F-705D-4F0A-A385-AB4DC8980013}"/>
                  </c:ext>
                </c:extLst>
              </c15:ser>
            </c15:filteredLineSeries>
            <c15:filteredLineSeries>
              <c15:ser>
                <c:idx val="12"/>
                <c:order val="12"/>
                <c:tx>
                  <c:strRef>
                    <c:extLst xmlns:c15="http://schemas.microsoft.com/office/drawing/2012/chart">
                      <c:ext xmlns:c15="http://schemas.microsoft.com/office/drawing/2012/chart" uri="{02D57815-91ED-43cb-92C2-25804820EDAC}">
                        <c15:formulaRef>
                          <c15:sqref>'Table for graphs 25-26'!$A$14</c15:sqref>
                        </c15:formulaRef>
                      </c:ext>
                    </c:extLst>
                    <c:strCache>
                      <c:ptCount val="1"/>
                      <c:pt idx="0">
                        <c:v>Upper Gastrointestinal - Trajectory 63- 103 days</c:v>
                      </c:pt>
                    </c:strCache>
                  </c:strRef>
                </c:tx>
                <c:spPr>
                  <a:ln w="28575" cap="rnd">
                    <a:solidFill>
                      <a:schemeClr val="accent5">
                        <a:shade val="4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25-26'!$B$14:$DA$14</c15:sqref>
                        </c15:formulaRef>
                      </c:ext>
                    </c:extLst>
                    <c:numCache>
                      <c:formatCode>General</c:formatCode>
                      <c:ptCount val="104"/>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smooth val="0"/>
                <c:extLst xmlns:c15="http://schemas.microsoft.com/office/drawing/2012/chart">
                  <c:ext xmlns:c16="http://schemas.microsoft.com/office/drawing/2014/chart" uri="{C3380CC4-5D6E-409C-BE32-E72D297353CC}">
                    <c16:uniqueId val="{00000010-705D-4F0A-A385-AB4DC8980013}"/>
                  </c:ext>
                </c:extLst>
              </c15:ser>
            </c15:filteredLineSeries>
            <c15:filteredLineSeries>
              <c15:ser>
                <c:idx val="13"/>
                <c:order val="13"/>
                <c:tx>
                  <c:strRef>
                    <c:extLst xmlns:c15="http://schemas.microsoft.com/office/drawing/2012/chart">
                      <c:ext xmlns:c15="http://schemas.microsoft.com/office/drawing/2012/chart" uri="{02D57815-91ED-43cb-92C2-25804820EDAC}">
                        <c15:formulaRef>
                          <c15:sqref>'Table for graphs 25-26'!$A$15</c15:sqref>
                        </c15:formulaRef>
                      </c:ext>
                    </c:extLst>
                    <c:strCache>
                      <c:ptCount val="1"/>
                      <c:pt idx="0">
                        <c:v>Urological - Trajectory 63- 103 days</c:v>
                      </c:pt>
                    </c:strCache>
                  </c:strRef>
                </c:tx>
                <c:spPr>
                  <a:ln w="28575" cap="rnd">
                    <a:solidFill>
                      <a:schemeClr val="accent5">
                        <a:shade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25-26'!$B$15:$DA$15</c15:sqref>
                        </c15:formulaRef>
                      </c:ext>
                    </c:extLst>
                    <c:numCache>
                      <c:formatCode>General</c:formatCode>
                      <c:ptCount val="104"/>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smooth val="0"/>
                <c:extLst xmlns:c15="http://schemas.microsoft.com/office/drawing/2012/chart">
                  <c:ext xmlns:c16="http://schemas.microsoft.com/office/drawing/2014/chart" uri="{C3380CC4-5D6E-409C-BE32-E72D297353CC}">
                    <c16:uniqueId val="{00000011-705D-4F0A-A385-AB4DC8980013}"/>
                  </c:ext>
                </c:extLst>
              </c15:ser>
            </c15:filteredLineSeries>
            <c15:filteredLineSeries>
              <c15:ser>
                <c:idx val="14"/>
                <c:order val="14"/>
                <c:tx>
                  <c:strRef>
                    <c:extLst xmlns:c15="http://schemas.microsoft.com/office/drawing/2012/chart">
                      <c:ext xmlns:c15="http://schemas.microsoft.com/office/drawing/2012/chart" uri="{02D57815-91ED-43cb-92C2-25804820EDAC}">
                        <c15:formulaRef>
                          <c15:sqref>'Table for graphs 25-26'!$A$16</c15:sqref>
                        </c15:formulaRef>
                      </c:ext>
                    </c:extLst>
                    <c:strCache>
                      <c:ptCount val="1"/>
                      <c:pt idx="0">
                        <c:v>Trajectory 63 - 103 days All Sites</c:v>
                      </c:pt>
                    </c:strCache>
                  </c:strRef>
                </c:tx>
                <c:spPr>
                  <a:ln w="28575" cap="rnd">
                    <a:solidFill>
                      <a:schemeClr val="accent5">
                        <a:shade val="5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25-26'!$B$16:$DA$16</c15:sqref>
                        </c15:formulaRef>
                      </c:ext>
                    </c:extLst>
                    <c:numCache>
                      <c:formatCode>General</c:formatCode>
                      <c:ptCount val="104"/>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smooth val="0"/>
                <c:extLst xmlns:c15="http://schemas.microsoft.com/office/drawing/2012/chart">
                  <c:ext xmlns:c16="http://schemas.microsoft.com/office/drawing/2014/chart" uri="{C3380CC4-5D6E-409C-BE32-E72D297353CC}">
                    <c16:uniqueId val="{00000012-705D-4F0A-A385-AB4DC8980013}"/>
                  </c:ext>
                </c:extLst>
              </c15:ser>
            </c15:filteredLineSeries>
            <c15:filteredLineSeries>
              <c15:ser>
                <c:idx val="15"/>
                <c:order val="15"/>
                <c:tx>
                  <c:strRef>
                    <c:extLst xmlns:c15="http://schemas.microsoft.com/office/drawing/2012/chart">
                      <c:ext xmlns:c15="http://schemas.microsoft.com/office/drawing/2012/chart" uri="{02D57815-91ED-43cb-92C2-25804820EDAC}">
                        <c15:formulaRef>
                          <c15:sqref>'Table for graphs 25-26'!$A$17</c15:sqref>
                        </c15:formulaRef>
                      </c:ext>
                    </c:extLst>
                    <c:strCache>
                      <c:ptCount val="1"/>
                      <c:pt idx="0">
                        <c:v>Acute Leukaemia - Trajectory &gt;103 days</c:v>
                      </c:pt>
                    </c:strCache>
                  </c:strRef>
                </c:tx>
                <c:spPr>
                  <a:ln w="28575" cap="rnd">
                    <a:solidFill>
                      <a:schemeClr val="accent5">
                        <a:shade val="5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25-26'!$B$17:$DA$17</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3-705D-4F0A-A385-AB4DC8980013}"/>
                  </c:ext>
                </c:extLst>
              </c15:ser>
            </c15:filteredLineSeries>
            <c15:filteredLineSeries>
              <c15:ser>
                <c:idx val="16"/>
                <c:order val="16"/>
                <c:tx>
                  <c:strRef>
                    <c:extLst xmlns:c15="http://schemas.microsoft.com/office/drawing/2012/chart">
                      <c:ext xmlns:c15="http://schemas.microsoft.com/office/drawing/2012/chart" uri="{02D57815-91ED-43cb-92C2-25804820EDAC}">
                        <c15:formulaRef>
                          <c15:sqref>'Table for graphs 25-26'!$A$18</c15:sqref>
                        </c15:formulaRef>
                      </c:ext>
                    </c:extLst>
                    <c:strCache>
                      <c:ptCount val="1"/>
                      <c:pt idx="0">
                        <c:v>Brain/CNS - Trajectory &gt;103 days</c:v>
                      </c:pt>
                    </c:strCache>
                  </c:strRef>
                </c:tx>
                <c:spPr>
                  <a:ln w="28575" cap="rnd">
                    <a:solidFill>
                      <a:schemeClr val="accent5">
                        <a:shade val="5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25-26'!$B$18:$DA$18</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4-705D-4F0A-A385-AB4DC8980013}"/>
                  </c:ext>
                </c:extLst>
              </c15:ser>
            </c15:filteredLineSeries>
            <c15:filteredLineSeries>
              <c15:ser>
                <c:idx val="17"/>
                <c:order val="17"/>
                <c:tx>
                  <c:strRef>
                    <c:extLst xmlns:c15="http://schemas.microsoft.com/office/drawing/2012/chart">
                      <c:ext xmlns:c15="http://schemas.microsoft.com/office/drawing/2012/chart" uri="{02D57815-91ED-43cb-92C2-25804820EDAC}">
                        <c15:formulaRef>
                          <c15:sqref>'Table for graphs 25-26'!$A$19</c15:sqref>
                        </c15:formulaRef>
                      </c:ext>
                    </c:extLst>
                    <c:strCache>
                      <c:ptCount val="1"/>
                      <c:pt idx="0">
                        <c:v>Breast - Trajectory &gt;103 days</c:v>
                      </c:pt>
                    </c:strCache>
                  </c:strRef>
                </c:tx>
                <c:spPr>
                  <a:ln w="28575" cap="rnd">
                    <a:solidFill>
                      <a:schemeClr val="accent5">
                        <a:shade val="5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25-26'!$B$19:$DA$19</c15:sqref>
                        </c15:formulaRef>
                      </c:ext>
                    </c:extLst>
                    <c:numCache>
                      <c:formatCode>General</c:formatCode>
                      <c:ptCount val="104"/>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5-705D-4F0A-A385-AB4DC8980013}"/>
                  </c:ext>
                </c:extLst>
              </c15:ser>
            </c15:filteredLineSeries>
            <c15:filteredLineSeries>
              <c15:ser>
                <c:idx val="18"/>
                <c:order val="18"/>
                <c:tx>
                  <c:strRef>
                    <c:extLst xmlns:c15="http://schemas.microsoft.com/office/drawing/2012/chart">
                      <c:ext xmlns:c15="http://schemas.microsoft.com/office/drawing/2012/chart" uri="{02D57815-91ED-43cb-92C2-25804820EDAC}">
                        <c15:formulaRef>
                          <c15:sqref>'Table for graphs 25-26'!$A$20</c15:sqref>
                        </c15:formulaRef>
                      </c:ext>
                    </c:extLst>
                    <c:strCache>
                      <c:ptCount val="1"/>
                      <c:pt idx="0">
                        <c:v>Children's cancer - Trajectory &gt;103 days</c:v>
                      </c:pt>
                    </c:strCache>
                  </c:strRef>
                </c:tx>
                <c:spPr>
                  <a:ln w="28575" cap="rnd">
                    <a:solidFill>
                      <a:schemeClr val="accent5">
                        <a:shade val="5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25-26'!$B$20:$DA$20</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6-705D-4F0A-A385-AB4DC8980013}"/>
                  </c:ext>
                </c:extLst>
              </c15:ser>
            </c15:filteredLineSeries>
            <c15:filteredLineSeries>
              <c15:ser>
                <c:idx val="19"/>
                <c:order val="19"/>
                <c:tx>
                  <c:strRef>
                    <c:extLst xmlns:c15="http://schemas.microsoft.com/office/drawing/2012/chart">
                      <c:ext xmlns:c15="http://schemas.microsoft.com/office/drawing/2012/chart" uri="{02D57815-91ED-43cb-92C2-25804820EDAC}">
                        <c15:formulaRef>
                          <c15:sqref>'Table for graphs 25-26'!$A$21</c15:sqref>
                        </c15:formulaRef>
                      </c:ext>
                    </c:extLst>
                    <c:strCache>
                      <c:ptCount val="1"/>
                      <c:pt idx="0">
                        <c:v>Gynaecological - Trajectory &gt;103 days</c:v>
                      </c:pt>
                    </c:strCache>
                  </c:strRef>
                </c:tx>
                <c:spPr>
                  <a:ln w="28575" cap="rnd">
                    <a:solidFill>
                      <a:schemeClr val="accent5">
                        <a:shade val="5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25-26'!$B$21:$DA$21</c15:sqref>
                        </c15:formulaRef>
                      </c:ext>
                    </c:extLst>
                    <c:numCache>
                      <c:formatCode>General</c:formatCode>
                      <c:ptCount val="104"/>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smooth val="0"/>
                <c:extLst xmlns:c15="http://schemas.microsoft.com/office/drawing/2012/chart">
                  <c:ext xmlns:c16="http://schemas.microsoft.com/office/drawing/2014/chart" uri="{C3380CC4-5D6E-409C-BE32-E72D297353CC}">
                    <c16:uniqueId val="{00000017-705D-4F0A-A385-AB4DC8980013}"/>
                  </c:ext>
                </c:extLst>
              </c15:ser>
            </c15:filteredLineSeries>
            <c15:filteredLineSeries>
              <c15:ser>
                <c:idx val="20"/>
                <c:order val="20"/>
                <c:tx>
                  <c:strRef>
                    <c:extLst xmlns:c15="http://schemas.microsoft.com/office/drawing/2012/chart">
                      <c:ext xmlns:c15="http://schemas.microsoft.com/office/drawing/2012/chart" uri="{02D57815-91ED-43cb-92C2-25804820EDAC}">
                        <c15:formulaRef>
                          <c15:sqref>'Table for graphs 25-26'!$A$22</c15:sqref>
                        </c15:formulaRef>
                      </c:ext>
                    </c:extLst>
                    <c:strCache>
                      <c:ptCount val="1"/>
                      <c:pt idx="0">
                        <c:v>Haematological - Trajectory &gt;103 days</c:v>
                      </c:pt>
                    </c:strCache>
                  </c:strRef>
                </c:tx>
                <c:spPr>
                  <a:ln w="28575" cap="rnd">
                    <a:solidFill>
                      <a:schemeClr val="accent5">
                        <a:shade val="6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25-26'!$B$22:$DA$22</c15:sqref>
                        </c15:formulaRef>
                      </c:ext>
                    </c:extLst>
                    <c:numCache>
                      <c:formatCode>General</c:formatCode>
                      <c:ptCount val="104"/>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smooth val="0"/>
                <c:extLst xmlns:c15="http://schemas.microsoft.com/office/drawing/2012/chart">
                  <c:ext xmlns:c16="http://schemas.microsoft.com/office/drawing/2014/chart" uri="{C3380CC4-5D6E-409C-BE32-E72D297353CC}">
                    <c16:uniqueId val="{00000018-705D-4F0A-A385-AB4DC8980013}"/>
                  </c:ext>
                </c:extLst>
              </c15:ser>
            </c15:filteredLineSeries>
            <c15:filteredLineSeries>
              <c15:ser>
                <c:idx val="21"/>
                <c:order val="21"/>
                <c:tx>
                  <c:strRef>
                    <c:extLst xmlns:c15="http://schemas.microsoft.com/office/drawing/2012/chart">
                      <c:ext xmlns:c15="http://schemas.microsoft.com/office/drawing/2012/chart" uri="{02D57815-91ED-43cb-92C2-25804820EDAC}">
                        <c15:formulaRef>
                          <c15:sqref>'Table for graphs 25-26'!$A$23</c15:sqref>
                        </c15:formulaRef>
                      </c:ext>
                    </c:extLst>
                    <c:strCache>
                      <c:ptCount val="1"/>
                      <c:pt idx="0">
                        <c:v>Head and neck - Trajectory &gt;103 days</c:v>
                      </c:pt>
                    </c:strCache>
                  </c:strRef>
                </c:tx>
                <c:spPr>
                  <a:ln w="28575" cap="rnd">
                    <a:solidFill>
                      <a:schemeClr val="accent5">
                        <a:shade val="6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25-26'!$B$23:$DA$23</c15:sqref>
                        </c15:formulaRef>
                      </c:ext>
                    </c:extLst>
                    <c:numCache>
                      <c:formatCode>General</c:formatCode>
                      <c:ptCount val="104"/>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smooth val="0"/>
                <c:extLst xmlns:c15="http://schemas.microsoft.com/office/drawing/2012/chart">
                  <c:ext xmlns:c16="http://schemas.microsoft.com/office/drawing/2014/chart" uri="{C3380CC4-5D6E-409C-BE32-E72D297353CC}">
                    <c16:uniqueId val="{00000019-705D-4F0A-A385-AB4DC8980013}"/>
                  </c:ext>
                </c:extLst>
              </c15:ser>
            </c15:filteredLineSeries>
            <c15:filteredLineSeries>
              <c15:ser>
                <c:idx val="22"/>
                <c:order val="22"/>
                <c:tx>
                  <c:strRef>
                    <c:extLst xmlns:c15="http://schemas.microsoft.com/office/drawing/2012/chart">
                      <c:ext xmlns:c15="http://schemas.microsoft.com/office/drawing/2012/chart" uri="{02D57815-91ED-43cb-92C2-25804820EDAC}">
                        <c15:formulaRef>
                          <c15:sqref>'Table for graphs 25-26'!$A$24</c15:sqref>
                        </c15:formulaRef>
                      </c:ext>
                    </c:extLst>
                    <c:strCache>
                      <c:ptCount val="1"/>
                      <c:pt idx="0">
                        <c:v>Lower Gastrointestinal - Trajectory &gt;103 days</c:v>
                      </c:pt>
                    </c:strCache>
                  </c:strRef>
                </c:tx>
                <c:spPr>
                  <a:ln w="28575" cap="rnd">
                    <a:solidFill>
                      <a:schemeClr val="accent5">
                        <a:shade val="6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25-26'!$B$24:$DA$24</c15:sqref>
                        </c15:formulaRef>
                      </c:ext>
                    </c:extLst>
                    <c:numCache>
                      <c:formatCode>General</c:formatCode>
                      <c:ptCount val="104"/>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smooth val="0"/>
                <c:extLst xmlns:c15="http://schemas.microsoft.com/office/drawing/2012/chart">
                  <c:ext xmlns:c16="http://schemas.microsoft.com/office/drawing/2014/chart" uri="{C3380CC4-5D6E-409C-BE32-E72D297353CC}">
                    <c16:uniqueId val="{0000001A-705D-4F0A-A385-AB4DC8980013}"/>
                  </c:ext>
                </c:extLst>
              </c15:ser>
            </c15:filteredLineSeries>
            <c15:filteredLineSeries>
              <c15:ser>
                <c:idx val="23"/>
                <c:order val="23"/>
                <c:tx>
                  <c:strRef>
                    <c:extLst xmlns:c15="http://schemas.microsoft.com/office/drawing/2012/chart">
                      <c:ext xmlns:c15="http://schemas.microsoft.com/office/drawing/2012/chart" uri="{02D57815-91ED-43cb-92C2-25804820EDAC}">
                        <c15:formulaRef>
                          <c15:sqref>'Table for graphs 25-26'!$A$25</c15:sqref>
                        </c15:formulaRef>
                      </c:ext>
                    </c:extLst>
                    <c:strCache>
                      <c:ptCount val="1"/>
                      <c:pt idx="0">
                        <c:v>Lung - Trajectory &gt;103 days</c:v>
                      </c:pt>
                    </c:strCache>
                  </c:strRef>
                </c:tx>
                <c:spPr>
                  <a:ln w="28575" cap="rnd">
                    <a:solidFill>
                      <a:schemeClr val="accent5">
                        <a:shade val="6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25-26'!$B$25:$DA$25</c15:sqref>
                        </c15:formulaRef>
                      </c:ext>
                    </c:extLst>
                    <c:numCache>
                      <c:formatCode>General</c:formatCode>
                      <c:ptCount val="104"/>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smooth val="0"/>
                <c:extLst xmlns:c15="http://schemas.microsoft.com/office/drawing/2012/chart">
                  <c:ext xmlns:c16="http://schemas.microsoft.com/office/drawing/2014/chart" uri="{C3380CC4-5D6E-409C-BE32-E72D297353CC}">
                    <c16:uniqueId val="{0000001B-705D-4F0A-A385-AB4DC8980013}"/>
                  </c:ext>
                </c:extLst>
              </c15:ser>
            </c15:filteredLineSeries>
            <c15:filteredLineSeries>
              <c15:ser>
                <c:idx val="24"/>
                <c:order val="24"/>
                <c:tx>
                  <c:strRef>
                    <c:extLst xmlns:c15="http://schemas.microsoft.com/office/drawing/2012/chart">
                      <c:ext xmlns:c15="http://schemas.microsoft.com/office/drawing/2012/chart" uri="{02D57815-91ED-43cb-92C2-25804820EDAC}">
                        <c15:formulaRef>
                          <c15:sqref>'Table for graphs 25-26'!$A$26</c15:sqref>
                        </c15:formulaRef>
                      </c:ext>
                    </c:extLst>
                    <c:strCache>
                      <c:ptCount val="1"/>
                      <c:pt idx="0">
                        <c:v>Other - Trajectory &gt;103 days</c:v>
                      </c:pt>
                    </c:strCache>
                  </c:strRef>
                </c:tx>
                <c:spPr>
                  <a:ln w="28575" cap="rnd">
                    <a:solidFill>
                      <a:schemeClr val="accent5">
                        <a:shade val="6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25-26'!$B$26:$DA$26</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smooth val="0"/>
                <c:extLst xmlns:c15="http://schemas.microsoft.com/office/drawing/2012/chart">
                  <c:ext xmlns:c16="http://schemas.microsoft.com/office/drawing/2014/chart" uri="{C3380CC4-5D6E-409C-BE32-E72D297353CC}">
                    <c16:uniqueId val="{0000001C-705D-4F0A-A385-AB4DC8980013}"/>
                  </c:ext>
                </c:extLst>
              </c15:ser>
            </c15:filteredLineSeries>
            <c15:filteredLineSeries>
              <c15:ser>
                <c:idx val="25"/>
                <c:order val="25"/>
                <c:tx>
                  <c:strRef>
                    <c:extLst xmlns:c15="http://schemas.microsoft.com/office/drawing/2012/chart">
                      <c:ext xmlns:c15="http://schemas.microsoft.com/office/drawing/2012/chart" uri="{02D57815-91ED-43cb-92C2-25804820EDAC}">
                        <c15:formulaRef>
                          <c15:sqref>'Table for graphs 25-26'!$A$27</c15:sqref>
                        </c15:formulaRef>
                      </c:ext>
                    </c:extLst>
                    <c:strCache>
                      <c:ptCount val="1"/>
                      <c:pt idx="0">
                        <c:v>Sarcoma - Trajectory &gt;103 days</c:v>
                      </c:pt>
                    </c:strCache>
                  </c:strRef>
                </c:tx>
                <c:spPr>
                  <a:ln w="28575" cap="rnd">
                    <a:solidFill>
                      <a:schemeClr val="accent5">
                        <a:shade val="6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25-26'!$B$27:$DA$27</c15:sqref>
                        </c15:formulaRef>
                      </c:ext>
                    </c:extLst>
                    <c:numCache>
                      <c:formatCode>General</c:formatCode>
                      <c:ptCount val="104"/>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1D-705D-4F0A-A385-AB4DC8980013}"/>
                  </c:ext>
                </c:extLst>
              </c15:ser>
            </c15:filteredLineSeries>
            <c15:filteredLineSeries>
              <c15:ser>
                <c:idx val="26"/>
                <c:order val="26"/>
                <c:tx>
                  <c:strRef>
                    <c:extLst xmlns:c15="http://schemas.microsoft.com/office/drawing/2012/chart">
                      <c:ext xmlns:c15="http://schemas.microsoft.com/office/drawing/2012/chart" uri="{02D57815-91ED-43cb-92C2-25804820EDAC}">
                        <c15:formulaRef>
                          <c15:sqref>'Table for graphs 25-26'!$A$28</c15:sqref>
                        </c15:formulaRef>
                      </c:ext>
                    </c:extLst>
                    <c:strCache>
                      <c:ptCount val="1"/>
                      <c:pt idx="0">
                        <c:v>Skin - Trajectory &gt;103 days</c:v>
                      </c:pt>
                    </c:strCache>
                  </c:strRef>
                </c:tx>
                <c:spPr>
                  <a:ln w="28575" cap="rnd">
                    <a:solidFill>
                      <a:schemeClr val="accent5">
                        <a:shade val="69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25-26'!$B$28:$DA$28</c15:sqref>
                        </c15:formulaRef>
                      </c:ext>
                    </c:extLst>
                    <c:numCache>
                      <c:formatCode>General</c:formatCode>
                      <c:ptCount val="104"/>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1E-705D-4F0A-A385-AB4DC8980013}"/>
                  </c:ext>
                </c:extLst>
              </c15:ser>
            </c15:filteredLineSeries>
            <c15:filteredLineSeries>
              <c15:ser>
                <c:idx val="27"/>
                <c:order val="27"/>
                <c:tx>
                  <c:strRef>
                    <c:extLst xmlns:c15="http://schemas.microsoft.com/office/drawing/2012/chart">
                      <c:ext xmlns:c15="http://schemas.microsoft.com/office/drawing/2012/chart" uri="{02D57815-91ED-43cb-92C2-25804820EDAC}">
                        <c15:formulaRef>
                          <c15:sqref>'Table for graphs 25-26'!$A$29</c15:sqref>
                        </c15:formulaRef>
                      </c:ext>
                    </c:extLst>
                    <c:strCache>
                      <c:ptCount val="1"/>
                      <c:pt idx="0">
                        <c:v>Upper Gastrointestinal - Trajectory &gt;103 days</c:v>
                      </c:pt>
                    </c:strCache>
                  </c:strRef>
                </c:tx>
                <c:spPr>
                  <a:ln w="28575" cap="rnd">
                    <a:solidFill>
                      <a:schemeClr val="accent5">
                        <a:shade val="7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25-26'!$B$29:$DA$29</c15:sqref>
                        </c15:formulaRef>
                      </c:ext>
                    </c:extLst>
                    <c:numCache>
                      <c:formatCode>General</c:formatCode>
                      <c:ptCount val="104"/>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1F-705D-4F0A-A385-AB4DC8980013}"/>
                  </c:ext>
                </c:extLst>
              </c15:ser>
            </c15:filteredLineSeries>
            <c15:filteredLineSeries>
              <c15:ser>
                <c:idx val="28"/>
                <c:order val="28"/>
                <c:tx>
                  <c:strRef>
                    <c:extLst xmlns:c15="http://schemas.microsoft.com/office/drawing/2012/chart">
                      <c:ext xmlns:c15="http://schemas.microsoft.com/office/drawing/2012/chart" uri="{02D57815-91ED-43cb-92C2-25804820EDAC}">
                        <c15:formulaRef>
                          <c15:sqref>'Table for graphs 25-26'!$A$30</c15:sqref>
                        </c15:formulaRef>
                      </c:ext>
                    </c:extLst>
                    <c:strCache>
                      <c:ptCount val="1"/>
                      <c:pt idx="0">
                        <c:v>Urological - Trajectory &gt;103 days</c:v>
                      </c:pt>
                    </c:strCache>
                  </c:strRef>
                </c:tx>
                <c:spPr>
                  <a:ln w="28575" cap="rnd">
                    <a:solidFill>
                      <a:schemeClr val="accent5">
                        <a:shade val="72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25-26'!$B$30:$DA$30</c15:sqref>
                        </c15:formulaRef>
                      </c:ext>
                    </c:extLst>
                    <c:numCache>
                      <c:formatCode>General</c:formatCode>
                      <c:ptCount val="104"/>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smooth val="0"/>
                <c:extLst xmlns:c15="http://schemas.microsoft.com/office/drawing/2012/chart">
                  <c:ext xmlns:c16="http://schemas.microsoft.com/office/drawing/2014/chart" uri="{C3380CC4-5D6E-409C-BE32-E72D297353CC}">
                    <c16:uniqueId val="{00000020-705D-4F0A-A385-AB4DC8980013}"/>
                  </c:ext>
                </c:extLst>
              </c15:ser>
            </c15:filteredLineSeries>
            <c15:filteredLineSeries>
              <c15:ser>
                <c:idx val="29"/>
                <c:order val="29"/>
                <c:tx>
                  <c:strRef>
                    <c:extLst xmlns:c15="http://schemas.microsoft.com/office/drawing/2012/chart">
                      <c:ext xmlns:c15="http://schemas.microsoft.com/office/drawing/2012/chart" uri="{02D57815-91ED-43cb-92C2-25804820EDAC}">
                        <c15:formulaRef>
                          <c15:sqref>'Table for graphs 25-26'!$A$31</c15:sqref>
                        </c15:formulaRef>
                      </c:ext>
                    </c:extLst>
                    <c:strCache>
                      <c:ptCount val="1"/>
                      <c:pt idx="0">
                        <c:v>Trajectory &gt;103 days All Sites</c:v>
                      </c:pt>
                    </c:strCache>
                  </c:strRef>
                </c:tx>
                <c:spPr>
                  <a:ln w="28575" cap="rnd">
                    <a:solidFill>
                      <a:schemeClr val="accent5">
                        <a:shade val="7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25-26'!$B$31:$DA$31</c15:sqref>
                        </c15:formulaRef>
                      </c:ext>
                    </c:extLst>
                    <c:numCache>
                      <c:formatCode>General</c:formatCode>
                      <c:ptCount val="104"/>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smooth val="0"/>
                <c:extLst xmlns:c15="http://schemas.microsoft.com/office/drawing/2012/chart">
                  <c:ext xmlns:c16="http://schemas.microsoft.com/office/drawing/2014/chart" uri="{C3380CC4-5D6E-409C-BE32-E72D297353CC}">
                    <c16:uniqueId val="{00000021-705D-4F0A-A385-AB4DC8980013}"/>
                  </c:ext>
                </c:extLst>
              </c15:ser>
            </c15:filteredLineSeries>
            <c15:filteredLineSeries>
              <c15:ser>
                <c:idx val="30"/>
                <c:order val="30"/>
                <c:tx>
                  <c:strRef>
                    <c:extLst xmlns:c15="http://schemas.microsoft.com/office/drawing/2012/chart">
                      <c:ext xmlns:c15="http://schemas.microsoft.com/office/drawing/2012/chart" uri="{02D57815-91ED-43cb-92C2-25804820EDAC}">
                        <c15:formulaRef>
                          <c15:sqref>'Table for graphs 25-26'!$A$32</c15:sqref>
                        </c15:formulaRef>
                      </c:ext>
                    </c:extLst>
                    <c:strCache>
                      <c:ptCount val="1"/>
                      <c:pt idx="0">
                        <c:v>Acute Leukaemia - Trajectory Total</c:v>
                      </c:pt>
                    </c:strCache>
                  </c:strRef>
                </c:tx>
                <c:spPr>
                  <a:ln w="28575" cap="rnd">
                    <a:solidFill>
                      <a:schemeClr val="accent5">
                        <a:shade val="75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25-26'!$B$32:$DA$32</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2-705D-4F0A-A385-AB4DC8980013}"/>
                  </c:ext>
                </c:extLst>
              </c15:ser>
            </c15:filteredLineSeries>
            <c15:filteredLineSeries>
              <c15:ser>
                <c:idx val="31"/>
                <c:order val="31"/>
                <c:tx>
                  <c:strRef>
                    <c:extLst xmlns:c15="http://schemas.microsoft.com/office/drawing/2012/chart">
                      <c:ext xmlns:c15="http://schemas.microsoft.com/office/drawing/2012/chart" uri="{02D57815-91ED-43cb-92C2-25804820EDAC}">
                        <c15:formulaRef>
                          <c15:sqref>'Table for graphs 25-26'!$A$33</c15:sqref>
                        </c15:formulaRef>
                      </c:ext>
                    </c:extLst>
                    <c:strCache>
                      <c:ptCount val="1"/>
                      <c:pt idx="0">
                        <c:v>Brain/CNS - Trajectory Total</c:v>
                      </c:pt>
                    </c:strCache>
                  </c:strRef>
                </c:tx>
                <c:spPr>
                  <a:ln w="28575" cap="rnd">
                    <a:solidFill>
                      <a:schemeClr val="accent5">
                        <a:shade val="7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25-26'!$B$33:$DA$33</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3-705D-4F0A-A385-AB4DC8980013}"/>
                  </c:ext>
                </c:extLst>
              </c15:ser>
            </c15:filteredLineSeries>
            <c15:filteredLineSeries>
              <c15:ser>
                <c:idx val="32"/>
                <c:order val="32"/>
                <c:tx>
                  <c:strRef>
                    <c:extLst xmlns:c15="http://schemas.microsoft.com/office/drawing/2012/chart">
                      <c:ext xmlns:c15="http://schemas.microsoft.com/office/drawing/2012/chart" uri="{02D57815-91ED-43cb-92C2-25804820EDAC}">
                        <c15:formulaRef>
                          <c15:sqref>'Table for graphs 25-26'!$A$34</c15:sqref>
                        </c15:formulaRef>
                      </c:ext>
                    </c:extLst>
                    <c:strCache>
                      <c:ptCount val="1"/>
                      <c:pt idx="0">
                        <c:v>Breast - Trajectory Total</c:v>
                      </c:pt>
                    </c:strCache>
                  </c:strRef>
                </c:tx>
                <c:spPr>
                  <a:ln w="28575" cap="rnd">
                    <a:solidFill>
                      <a:schemeClr val="accent5">
                        <a:shade val="7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25-26'!$B$34:$DA$34</c15:sqref>
                        </c15:formulaRef>
                      </c:ext>
                    </c:extLst>
                    <c:numCache>
                      <c:formatCode>General</c:formatCode>
                      <c:ptCount val="104"/>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smooth val="0"/>
                <c:extLst xmlns:c15="http://schemas.microsoft.com/office/drawing/2012/chart">
                  <c:ext xmlns:c16="http://schemas.microsoft.com/office/drawing/2014/chart" uri="{C3380CC4-5D6E-409C-BE32-E72D297353CC}">
                    <c16:uniqueId val="{00000024-705D-4F0A-A385-AB4DC8980013}"/>
                  </c:ext>
                </c:extLst>
              </c15:ser>
            </c15:filteredLineSeries>
            <c15:filteredLineSeries>
              <c15:ser>
                <c:idx val="33"/>
                <c:order val="33"/>
                <c:tx>
                  <c:strRef>
                    <c:extLst xmlns:c15="http://schemas.microsoft.com/office/drawing/2012/chart">
                      <c:ext xmlns:c15="http://schemas.microsoft.com/office/drawing/2012/chart" uri="{02D57815-91ED-43cb-92C2-25804820EDAC}">
                        <c15:formulaRef>
                          <c15:sqref>'Table for graphs 25-26'!$A$35</c15:sqref>
                        </c15:formulaRef>
                      </c:ext>
                    </c:extLst>
                    <c:strCache>
                      <c:ptCount val="1"/>
                      <c:pt idx="0">
                        <c:v>Children's cancer - Trajectory Total</c:v>
                      </c:pt>
                    </c:strCache>
                  </c:strRef>
                </c:tx>
                <c:spPr>
                  <a:ln w="28575" cap="rnd">
                    <a:solidFill>
                      <a:schemeClr val="accent5">
                        <a:shade val="8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25-26'!$B$35:$DA$35</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smooth val="0"/>
                <c:extLst xmlns:c15="http://schemas.microsoft.com/office/drawing/2012/chart">
                  <c:ext xmlns:c16="http://schemas.microsoft.com/office/drawing/2014/chart" uri="{C3380CC4-5D6E-409C-BE32-E72D297353CC}">
                    <c16:uniqueId val="{00000025-705D-4F0A-A385-AB4DC8980013}"/>
                  </c:ext>
                </c:extLst>
              </c15:ser>
            </c15:filteredLineSeries>
            <c15:filteredLineSeries>
              <c15:ser>
                <c:idx val="34"/>
                <c:order val="34"/>
                <c:tx>
                  <c:strRef>
                    <c:extLst xmlns:c15="http://schemas.microsoft.com/office/drawing/2012/chart">
                      <c:ext xmlns:c15="http://schemas.microsoft.com/office/drawing/2012/chart" uri="{02D57815-91ED-43cb-92C2-25804820EDAC}">
                        <c15:formulaRef>
                          <c15:sqref>'Table for graphs 25-26'!$A$36</c15:sqref>
                        </c15:formulaRef>
                      </c:ext>
                    </c:extLst>
                    <c:strCache>
                      <c:ptCount val="1"/>
                      <c:pt idx="0">
                        <c:v>Gynaecological - Trajectory Total</c:v>
                      </c:pt>
                    </c:strCache>
                  </c:strRef>
                </c:tx>
                <c:spPr>
                  <a:ln w="28575" cap="rnd">
                    <a:solidFill>
                      <a:schemeClr val="accent5">
                        <a:shade val="8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25-26'!$B$36:$DA$36</c15:sqref>
                        </c15:formulaRef>
                      </c:ext>
                    </c:extLst>
                    <c:numCache>
                      <c:formatCode>General</c:formatCode>
                      <c:ptCount val="104"/>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smooth val="0"/>
                <c:extLst xmlns:c15="http://schemas.microsoft.com/office/drawing/2012/chart">
                  <c:ext xmlns:c16="http://schemas.microsoft.com/office/drawing/2014/chart" uri="{C3380CC4-5D6E-409C-BE32-E72D297353CC}">
                    <c16:uniqueId val="{00000026-705D-4F0A-A385-AB4DC8980013}"/>
                  </c:ext>
                </c:extLst>
              </c15:ser>
            </c15:filteredLineSeries>
            <c15:filteredLineSeries>
              <c15:ser>
                <c:idx val="35"/>
                <c:order val="35"/>
                <c:tx>
                  <c:strRef>
                    <c:extLst xmlns:c15="http://schemas.microsoft.com/office/drawing/2012/chart">
                      <c:ext xmlns:c15="http://schemas.microsoft.com/office/drawing/2012/chart" uri="{02D57815-91ED-43cb-92C2-25804820EDAC}">
                        <c15:formulaRef>
                          <c15:sqref>'Table for graphs 25-26'!$A$37</c15:sqref>
                        </c15:formulaRef>
                      </c:ext>
                    </c:extLst>
                    <c:strCache>
                      <c:ptCount val="1"/>
                      <c:pt idx="0">
                        <c:v>Haematological - Trajectory Total</c:v>
                      </c:pt>
                    </c:strCache>
                  </c:strRef>
                </c:tx>
                <c:spPr>
                  <a:ln w="28575" cap="rnd">
                    <a:solidFill>
                      <a:schemeClr val="accent5">
                        <a:shade val="8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25-26'!$B$37:$DA$37</c15:sqref>
                        </c15:formulaRef>
                      </c:ext>
                    </c:extLst>
                    <c:numCache>
                      <c:formatCode>General</c:formatCode>
                      <c:ptCount val="104"/>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smooth val="0"/>
                <c:extLst xmlns:c15="http://schemas.microsoft.com/office/drawing/2012/chart">
                  <c:ext xmlns:c16="http://schemas.microsoft.com/office/drawing/2014/chart" uri="{C3380CC4-5D6E-409C-BE32-E72D297353CC}">
                    <c16:uniqueId val="{00000027-705D-4F0A-A385-AB4DC8980013}"/>
                  </c:ext>
                </c:extLst>
              </c15:ser>
            </c15:filteredLineSeries>
            <c15:filteredLineSeries>
              <c15:ser>
                <c:idx val="36"/>
                <c:order val="36"/>
                <c:tx>
                  <c:strRef>
                    <c:extLst xmlns:c15="http://schemas.microsoft.com/office/drawing/2012/chart">
                      <c:ext xmlns:c15="http://schemas.microsoft.com/office/drawing/2012/chart" uri="{02D57815-91ED-43cb-92C2-25804820EDAC}">
                        <c15:formulaRef>
                          <c15:sqref>'Table for graphs 25-26'!$A$38</c15:sqref>
                        </c15:formulaRef>
                      </c:ext>
                    </c:extLst>
                    <c:strCache>
                      <c:ptCount val="1"/>
                      <c:pt idx="0">
                        <c:v>Head and neck - Trajectory Total</c:v>
                      </c:pt>
                    </c:strCache>
                  </c:strRef>
                </c:tx>
                <c:spPr>
                  <a:ln w="28575" cap="rnd">
                    <a:solidFill>
                      <a:schemeClr val="accent5">
                        <a:shade val="8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25-26'!$B$38:$DA$38</c15:sqref>
                        </c15:formulaRef>
                      </c:ext>
                    </c:extLst>
                    <c:numCache>
                      <c:formatCode>General</c:formatCode>
                      <c:ptCount val="104"/>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smooth val="0"/>
                <c:extLst xmlns:c15="http://schemas.microsoft.com/office/drawing/2012/chart">
                  <c:ext xmlns:c16="http://schemas.microsoft.com/office/drawing/2014/chart" uri="{C3380CC4-5D6E-409C-BE32-E72D297353CC}">
                    <c16:uniqueId val="{00000028-705D-4F0A-A385-AB4DC8980013}"/>
                  </c:ext>
                </c:extLst>
              </c15:ser>
            </c15:filteredLineSeries>
            <c15:filteredLineSeries>
              <c15:ser>
                <c:idx val="37"/>
                <c:order val="37"/>
                <c:tx>
                  <c:strRef>
                    <c:extLst xmlns:c15="http://schemas.microsoft.com/office/drawing/2012/chart">
                      <c:ext xmlns:c15="http://schemas.microsoft.com/office/drawing/2012/chart" uri="{02D57815-91ED-43cb-92C2-25804820EDAC}">
                        <c15:formulaRef>
                          <c15:sqref>'Table for graphs 25-26'!$A$39</c15:sqref>
                        </c15:formulaRef>
                      </c:ext>
                    </c:extLst>
                    <c:strCache>
                      <c:ptCount val="1"/>
                      <c:pt idx="0">
                        <c:v>Lower Gastrointestinal - Trajectory Total</c:v>
                      </c:pt>
                    </c:strCache>
                  </c:strRef>
                </c:tx>
                <c:spPr>
                  <a:ln w="28575" cap="rnd">
                    <a:solidFill>
                      <a:schemeClr val="accent5">
                        <a:shade val="86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25-26'!$B$39:$DA$39</c15:sqref>
                        </c15:formulaRef>
                      </c:ext>
                    </c:extLst>
                    <c:numCache>
                      <c:formatCode>General</c:formatCode>
                      <c:ptCount val="104"/>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smooth val="0"/>
                <c:extLst xmlns:c15="http://schemas.microsoft.com/office/drawing/2012/chart">
                  <c:ext xmlns:c16="http://schemas.microsoft.com/office/drawing/2014/chart" uri="{C3380CC4-5D6E-409C-BE32-E72D297353CC}">
                    <c16:uniqueId val="{00000029-705D-4F0A-A385-AB4DC8980013}"/>
                  </c:ext>
                </c:extLst>
              </c15:ser>
            </c15:filteredLineSeries>
            <c15:filteredLineSeries>
              <c15:ser>
                <c:idx val="38"/>
                <c:order val="38"/>
                <c:tx>
                  <c:strRef>
                    <c:extLst xmlns:c15="http://schemas.microsoft.com/office/drawing/2012/chart">
                      <c:ext xmlns:c15="http://schemas.microsoft.com/office/drawing/2012/chart" uri="{02D57815-91ED-43cb-92C2-25804820EDAC}">
                        <c15:formulaRef>
                          <c15:sqref>'Table for graphs 25-26'!$A$40</c15:sqref>
                        </c15:formulaRef>
                      </c:ext>
                    </c:extLst>
                    <c:strCache>
                      <c:ptCount val="1"/>
                      <c:pt idx="0">
                        <c:v>Lung - Trajectory Total</c:v>
                      </c:pt>
                    </c:strCache>
                  </c:strRef>
                </c:tx>
                <c:spPr>
                  <a:ln w="28575" cap="rnd">
                    <a:solidFill>
                      <a:schemeClr val="accent5">
                        <a:shade val="87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25-26'!$B$40:$DA$40</c15:sqref>
                        </c15:formulaRef>
                      </c:ext>
                    </c:extLst>
                    <c:numCache>
                      <c:formatCode>General</c:formatCode>
                      <c:ptCount val="104"/>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smooth val="0"/>
                <c:extLst xmlns:c15="http://schemas.microsoft.com/office/drawing/2012/chart">
                  <c:ext xmlns:c16="http://schemas.microsoft.com/office/drawing/2014/chart" uri="{C3380CC4-5D6E-409C-BE32-E72D297353CC}">
                    <c16:uniqueId val="{0000002A-705D-4F0A-A385-AB4DC8980013}"/>
                  </c:ext>
                </c:extLst>
              </c15:ser>
            </c15:filteredLineSeries>
            <c15:filteredLineSeries>
              <c15:ser>
                <c:idx val="39"/>
                <c:order val="39"/>
                <c:tx>
                  <c:strRef>
                    <c:extLst xmlns:c15="http://schemas.microsoft.com/office/drawing/2012/chart">
                      <c:ext xmlns:c15="http://schemas.microsoft.com/office/drawing/2012/chart" uri="{02D57815-91ED-43cb-92C2-25804820EDAC}">
                        <c15:formulaRef>
                          <c15:sqref>'Table for graphs 25-26'!$A$41</c15:sqref>
                        </c15:formulaRef>
                      </c:ext>
                    </c:extLst>
                    <c:strCache>
                      <c:ptCount val="1"/>
                      <c:pt idx="0">
                        <c:v>Other - Trajectory Total</c:v>
                      </c:pt>
                    </c:strCache>
                  </c:strRef>
                </c:tx>
                <c:spPr>
                  <a:ln w="28575" cap="rnd">
                    <a:solidFill>
                      <a:schemeClr val="accent5">
                        <a:shade val="88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25-26'!$B$41:$DA$41</c15:sqref>
                        </c15:formulaRef>
                      </c:ext>
                    </c:extLst>
                    <c:numCache>
                      <c:formatCode>General</c:formatCode>
                      <c:ptCount val="104"/>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smooth val="0"/>
                <c:extLst xmlns:c15="http://schemas.microsoft.com/office/drawing/2012/chart">
                  <c:ext xmlns:c16="http://schemas.microsoft.com/office/drawing/2014/chart" uri="{C3380CC4-5D6E-409C-BE32-E72D297353CC}">
                    <c16:uniqueId val="{0000002B-705D-4F0A-A385-AB4DC8980013}"/>
                  </c:ext>
                </c:extLst>
              </c15:ser>
            </c15:filteredLineSeries>
            <c15:filteredLineSeries>
              <c15:ser>
                <c:idx val="40"/>
                <c:order val="40"/>
                <c:tx>
                  <c:strRef>
                    <c:extLst xmlns:c15="http://schemas.microsoft.com/office/drawing/2012/chart">
                      <c:ext xmlns:c15="http://schemas.microsoft.com/office/drawing/2012/chart" uri="{02D57815-91ED-43cb-92C2-25804820EDAC}">
                        <c15:formulaRef>
                          <c15:sqref>'Table for graphs 25-26'!$A$42</c15:sqref>
                        </c15:formulaRef>
                      </c:ext>
                    </c:extLst>
                    <c:strCache>
                      <c:ptCount val="1"/>
                      <c:pt idx="0">
                        <c:v>Sarcoma - Trajectory Total</c:v>
                      </c:pt>
                    </c:strCache>
                  </c:strRef>
                </c:tx>
                <c:spPr>
                  <a:ln w="28575" cap="rnd">
                    <a:solidFill>
                      <a:schemeClr val="accent5">
                        <a:shade val="9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25-26'!$B$42:$DA$42</c15:sqref>
                        </c15:formulaRef>
                      </c:ext>
                    </c:extLst>
                    <c:numCache>
                      <c:formatCode>General</c:formatCode>
                      <c:ptCount val="104"/>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smooth val="0"/>
                <c:extLst xmlns:c15="http://schemas.microsoft.com/office/drawing/2012/chart">
                  <c:ext xmlns:c16="http://schemas.microsoft.com/office/drawing/2014/chart" uri="{C3380CC4-5D6E-409C-BE32-E72D297353CC}">
                    <c16:uniqueId val="{0000002C-705D-4F0A-A385-AB4DC8980013}"/>
                  </c:ext>
                </c:extLst>
              </c15:ser>
            </c15:filteredLineSeries>
            <c15:filteredLineSeries>
              <c15:ser>
                <c:idx val="41"/>
                <c:order val="41"/>
                <c:tx>
                  <c:strRef>
                    <c:extLst xmlns:c15="http://schemas.microsoft.com/office/drawing/2012/chart">
                      <c:ext xmlns:c15="http://schemas.microsoft.com/office/drawing/2012/chart" uri="{02D57815-91ED-43cb-92C2-25804820EDAC}">
                        <c15:formulaRef>
                          <c15:sqref>'Table for graphs 25-26'!$A$43</c15:sqref>
                        </c15:formulaRef>
                      </c:ext>
                    </c:extLst>
                    <c:strCache>
                      <c:ptCount val="1"/>
                      <c:pt idx="0">
                        <c:v>Skin - Trajectory Total</c:v>
                      </c:pt>
                    </c:strCache>
                  </c:strRef>
                </c:tx>
                <c:spPr>
                  <a:ln w="28575" cap="rnd">
                    <a:solidFill>
                      <a:schemeClr val="accent5">
                        <a:shade val="91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25-26'!$B$43:$DA$43</c15:sqref>
                        </c15:formulaRef>
                      </c:ext>
                    </c:extLst>
                    <c:numCache>
                      <c:formatCode>General</c:formatCode>
                      <c:ptCount val="104"/>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smooth val="0"/>
                <c:extLst xmlns:c15="http://schemas.microsoft.com/office/drawing/2012/chart">
                  <c:ext xmlns:c16="http://schemas.microsoft.com/office/drawing/2014/chart" uri="{C3380CC4-5D6E-409C-BE32-E72D297353CC}">
                    <c16:uniqueId val="{0000002D-705D-4F0A-A385-AB4DC8980013}"/>
                  </c:ext>
                </c:extLst>
              </c15:ser>
            </c15:filteredLineSeries>
            <c15:filteredLineSeries>
              <c15:ser>
                <c:idx val="42"/>
                <c:order val="42"/>
                <c:tx>
                  <c:strRef>
                    <c:extLst xmlns:c15="http://schemas.microsoft.com/office/drawing/2012/chart">
                      <c:ext xmlns:c15="http://schemas.microsoft.com/office/drawing/2012/chart" uri="{02D57815-91ED-43cb-92C2-25804820EDAC}">
                        <c15:formulaRef>
                          <c15:sqref>'Table for graphs 25-26'!$A$44</c15:sqref>
                        </c15:formulaRef>
                      </c:ext>
                    </c:extLst>
                    <c:strCache>
                      <c:ptCount val="1"/>
                      <c:pt idx="0">
                        <c:v>Upper Gastrointestinal - Trajectory Total</c:v>
                      </c:pt>
                    </c:strCache>
                  </c:strRef>
                </c:tx>
                <c:spPr>
                  <a:ln w="28575" cap="rnd">
                    <a:solidFill>
                      <a:schemeClr val="accent5">
                        <a:shade val="93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25-26'!$B$44:$DA$44</c15:sqref>
                        </c15:formulaRef>
                      </c:ext>
                    </c:extLst>
                    <c:numCache>
                      <c:formatCode>General</c:formatCode>
                      <c:ptCount val="104"/>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smooth val="0"/>
                <c:extLst xmlns:c15="http://schemas.microsoft.com/office/drawing/2012/chart">
                  <c:ext xmlns:c16="http://schemas.microsoft.com/office/drawing/2014/chart" uri="{C3380CC4-5D6E-409C-BE32-E72D297353CC}">
                    <c16:uniqueId val="{0000002E-705D-4F0A-A385-AB4DC8980013}"/>
                  </c:ext>
                </c:extLst>
              </c15:ser>
            </c15:filteredLineSeries>
            <c15:filteredLineSeries>
              <c15:ser>
                <c:idx val="43"/>
                <c:order val="43"/>
                <c:tx>
                  <c:strRef>
                    <c:extLst xmlns:c15="http://schemas.microsoft.com/office/drawing/2012/chart">
                      <c:ext xmlns:c15="http://schemas.microsoft.com/office/drawing/2012/chart" uri="{02D57815-91ED-43cb-92C2-25804820EDAC}">
                        <c15:formulaRef>
                          <c15:sqref>'Table for graphs 25-26'!$A$45</c15:sqref>
                        </c15:formulaRef>
                      </c:ext>
                    </c:extLst>
                    <c:strCache>
                      <c:ptCount val="1"/>
                      <c:pt idx="0">
                        <c:v>Urological - Trajectory Total</c:v>
                      </c:pt>
                    </c:strCache>
                  </c:strRef>
                </c:tx>
                <c:spPr>
                  <a:ln w="28575" cap="rnd">
                    <a:solidFill>
                      <a:schemeClr val="accent5">
                        <a:shade val="94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25-26'!$B$1:$DA$1</c15:sqref>
                        </c15:formulaRef>
                      </c:ext>
                    </c:extLst>
                    <c:numCache>
                      <c:formatCode>m/d/yyyy</c:formatCode>
                      <c:ptCount val="104"/>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numCache>
                  </c:numRef>
                </c:cat>
                <c:val>
                  <c:numRef>
                    <c:extLst xmlns:c15="http://schemas.microsoft.com/office/drawing/2012/chart">
                      <c:ext xmlns:c15="http://schemas.microsoft.com/office/drawing/2012/chart" uri="{02D57815-91ED-43cb-92C2-25804820EDAC}">
                        <c15:formulaRef>
                          <c15:sqref>'Table for graphs 25-26'!$B$45:$DA$45</c15:sqref>
                        </c15:formulaRef>
                      </c:ext>
                    </c:extLst>
                    <c:numCache>
                      <c:formatCode>General</c:formatCode>
                      <c:ptCount val="104"/>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smooth val="0"/>
                <c:extLst xmlns:c15="http://schemas.microsoft.com/office/drawing/2012/chart">
                  <c:ext xmlns:c16="http://schemas.microsoft.com/office/drawing/2014/chart" uri="{C3380CC4-5D6E-409C-BE32-E72D297353CC}">
                    <c16:uniqueId val="{0000002F-705D-4F0A-A385-AB4DC8980013}"/>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4"/>
        <c:majorTimeUnit val="days"/>
        <c:minorUnit val="7"/>
        <c:minorTimeUnit val="days"/>
      </c:dateAx>
      <c:valAx>
        <c:axId val="545998543"/>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1541785537677355E-2"/>
          <c:y val="0.95651202050500383"/>
          <c:w val="0.96211775868718619"/>
          <c:h val="4.096317316637537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1 - NRIs/NE's Submitted Jan 2026</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'NRI NE Rolling monthly summary'!$F$2</c:f>
              <c:strCache>
                <c:ptCount val="1"/>
                <c:pt idx="0">
                  <c:v>NRIs</c:v>
                </c:pt>
              </c:strCache>
            </c:strRef>
          </c:tx>
          <c:spPr>
            <a:ln w="28575" cap="rnd">
              <a:solidFill>
                <a:srgbClr val="FF0000"/>
              </a:solidFill>
              <a:round/>
            </a:ln>
            <a:effectLst/>
          </c:spPr>
          <c:marker>
            <c:symbol val="none"/>
          </c:marker>
          <c:cat>
            <c:numRef>
              <c:f>'NRI NE Rolling monthly summary'!$E$3:$E$9</c:f>
              <c:numCache>
                <c:formatCode>mmm\-yy</c:formatCode>
                <c:ptCount val="7"/>
                <c:pt idx="0">
                  <c:v>45839</c:v>
                </c:pt>
                <c:pt idx="1">
                  <c:v>45870</c:v>
                </c:pt>
                <c:pt idx="2">
                  <c:v>45901</c:v>
                </c:pt>
                <c:pt idx="3">
                  <c:v>45931</c:v>
                </c:pt>
                <c:pt idx="4">
                  <c:v>45962</c:v>
                </c:pt>
                <c:pt idx="5">
                  <c:v>45992</c:v>
                </c:pt>
                <c:pt idx="6">
                  <c:v>46023</c:v>
                </c:pt>
              </c:numCache>
            </c:numRef>
          </c:cat>
          <c:val>
            <c:numRef>
              <c:f>'NRI NE Rolling monthly summary'!$F$3:$F$9</c:f>
              <c:numCache>
                <c:formatCode>0</c:formatCode>
                <c:ptCount val="7"/>
                <c:pt idx="0">
                  <c:v>5</c:v>
                </c:pt>
                <c:pt idx="1">
                  <c:v>6</c:v>
                </c:pt>
                <c:pt idx="2">
                  <c:v>4</c:v>
                </c:pt>
                <c:pt idx="3">
                  <c:v>9</c:v>
                </c:pt>
                <c:pt idx="4">
                  <c:v>7</c:v>
                </c:pt>
                <c:pt idx="5">
                  <c:v>13</c:v>
                </c:pt>
                <c:pt idx="6">
                  <c:v>9</c:v>
                </c:pt>
              </c:numCache>
            </c:numRef>
          </c:val>
          <c:smooth val="0"/>
          <c:extLst>
            <c:ext xmlns:c16="http://schemas.microsoft.com/office/drawing/2014/chart" uri="{C3380CC4-5D6E-409C-BE32-E72D297353CC}">
              <c16:uniqueId val="{00000000-199F-48A5-AD91-342C4339C890}"/>
            </c:ext>
          </c:extLst>
        </c:ser>
        <c:ser>
          <c:idx val="1"/>
          <c:order val="1"/>
          <c:tx>
            <c:strRef>
              <c:f>'NRI NE Rolling monthly summary'!$G$2</c:f>
              <c:strCache>
                <c:ptCount val="1"/>
                <c:pt idx="0">
                  <c:v>Never Events</c:v>
                </c:pt>
              </c:strCache>
            </c:strRef>
          </c:tx>
          <c:spPr>
            <a:ln w="28575" cap="rnd">
              <a:solidFill>
                <a:srgbClr val="92D050"/>
              </a:solidFill>
              <a:round/>
            </a:ln>
            <a:effectLst/>
          </c:spPr>
          <c:marker>
            <c:symbol val="none"/>
          </c:marker>
          <c:cat>
            <c:numRef>
              <c:f>'NRI NE Rolling monthly summary'!$E$3:$E$9</c:f>
              <c:numCache>
                <c:formatCode>mmm\-yy</c:formatCode>
                <c:ptCount val="7"/>
                <c:pt idx="0">
                  <c:v>45839</c:v>
                </c:pt>
                <c:pt idx="1">
                  <c:v>45870</c:v>
                </c:pt>
                <c:pt idx="2">
                  <c:v>45901</c:v>
                </c:pt>
                <c:pt idx="3">
                  <c:v>45931</c:v>
                </c:pt>
                <c:pt idx="4">
                  <c:v>45962</c:v>
                </c:pt>
                <c:pt idx="5">
                  <c:v>45992</c:v>
                </c:pt>
                <c:pt idx="6">
                  <c:v>46023</c:v>
                </c:pt>
              </c:numCache>
            </c:numRef>
          </c:cat>
          <c:val>
            <c:numRef>
              <c:f>'NRI NE Rolling monthly summary'!$G$3:$G$9</c:f>
              <c:numCache>
                <c:formatCode>General</c:formatCode>
                <c:ptCount val="7"/>
                <c:pt idx="0">
                  <c:v>0</c:v>
                </c:pt>
                <c:pt idx="1">
                  <c:v>0</c:v>
                </c:pt>
                <c:pt idx="2">
                  <c:v>0</c:v>
                </c:pt>
                <c:pt idx="3">
                  <c:v>0</c:v>
                </c:pt>
                <c:pt idx="4">
                  <c:v>0</c:v>
                </c:pt>
                <c:pt idx="5">
                  <c:v>0</c:v>
                </c:pt>
                <c:pt idx="6">
                  <c:v>0</c:v>
                </c:pt>
              </c:numCache>
            </c:numRef>
          </c:val>
          <c:smooth val="0"/>
          <c:extLst>
            <c:ext xmlns:c16="http://schemas.microsoft.com/office/drawing/2014/chart" uri="{C3380CC4-5D6E-409C-BE32-E72D297353CC}">
              <c16:uniqueId val="{00000001-199F-48A5-AD91-342C4339C890}"/>
            </c:ext>
          </c:extLst>
        </c:ser>
        <c:dLbls>
          <c:showLegendKey val="0"/>
          <c:showVal val="0"/>
          <c:showCatName val="0"/>
          <c:showSerName val="0"/>
          <c:showPercent val="0"/>
          <c:showBubbleSize val="0"/>
        </c:dLbls>
        <c:smooth val="0"/>
        <c:axId val="412151903"/>
        <c:axId val="412168703"/>
      </c:lineChart>
      <c:dateAx>
        <c:axId val="412151903"/>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2168703"/>
        <c:crosses val="autoZero"/>
        <c:auto val="1"/>
        <c:lblOffset val="100"/>
        <c:baseTimeUnit val="months"/>
      </c:dateAx>
      <c:valAx>
        <c:axId val="4121687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215190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00" b="1"/>
              <a:t>Graph</a:t>
            </a:r>
            <a:r>
              <a:rPr lang="en-GB" sz="1000" b="1" baseline="0"/>
              <a:t> 2 - Open NRIs January 2026</a:t>
            </a:r>
            <a:endParaRPr lang="en-GB" sz="100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lineChart>
        <c:grouping val="standard"/>
        <c:varyColors val="0"/>
        <c:ser>
          <c:idx val="0"/>
          <c:order val="0"/>
          <c:tx>
            <c:strRef>
              <c:f>'Open NRIs'!$A$2</c:f>
              <c:strCache>
                <c:ptCount val="1"/>
                <c:pt idx="0">
                  <c:v>Total Open NRIs</c:v>
                </c:pt>
              </c:strCache>
            </c:strRef>
          </c:tx>
          <c:spPr>
            <a:ln w="28575" cap="rnd">
              <a:solidFill>
                <a:srgbClr val="92D050"/>
              </a:solidFill>
              <a:round/>
            </a:ln>
            <a:effectLst/>
          </c:spPr>
          <c:marker>
            <c:symbol val="circle"/>
            <c:size val="5"/>
            <c:spPr>
              <a:solidFill>
                <a:srgbClr val="92D050"/>
              </a:solidFill>
              <a:ln w="9525">
                <a:solidFill>
                  <a:srgbClr val="92D050"/>
                </a:solidFill>
              </a:ln>
              <a:effectLst/>
            </c:spPr>
          </c:marker>
          <c:cat>
            <c:numRef>
              <c:f>'Open NRIs'!$B$1:$D$1</c:f>
              <c:numCache>
                <c:formatCode>mmm\-yy</c:formatCode>
                <c:ptCount val="3"/>
                <c:pt idx="0">
                  <c:v>45962</c:v>
                </c:pt>
                <c:pt idx="1">
                  <c:v>45992</c:v>
                </c:pt>
                <c:pt idx="2">
                  <c:v>46023</c:v>
                </c:pt>
              </c:numCache>
            </c:numRef>
          </c:cat>
          <c:val>
            <c:numRef>
              <c:f>'Open NRIs'!$B$2:$D$2</c:f>
              <c:numCache>
                <c:formatCode>General</c:formatCode>
                <c:ptCount val="3"/>
                <c:pt idx="0">
                  <c:v>21</c:v>
                </c:pt>
                <c:pt idx="1">
                  <c:v>23</c:v>
                </c:pt>
                <c:pt idx="2">
                  <c:v>39</c:v>
                </c:pt>
              </c:numCache>
            </c:numRef>
          </c:val>
          <c:smooth val="0"/>
          <c:extLst>
            <c:ext xmlns:c16="http://schemas.microsoft.com/office/drawing/2014/chart" uri="{C3380CC4-5D6E-409C-BE32-E72D297353CC}">
              <c16:uniqueId val="{00000000-F476-41B7-AC2E-A0D3A6146EEC}"/>
            </c:ext>
          </c:extLst>
        </c:ser>
        <c:ser>
          <c:idx val="1"/>
          <c:order val="1"/>
          <c:tx>
            <c:strRef>
              <c:f>'Open NRIs'!$A$3</c:f>
              <c:strCache>
                <c:ptCount val="1"/>
                <c:pt idx="0">
                  <c:v>Total open &amp; overdue closure</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numRef>
              <c:f>'Open NRIs'!$B$1:$D$1</c:f>
              <c:numCache>
                <c:formatCode>mmm\-yy</c:formatCode>
                <c:ptCount val="3"/>
                <c:pt idx="0">
                  <c:v>45962</c:v>
                </c:pt>
                <c:pt idx="1">
                  <c:v>45992</c:v>
                </c:pt>
                <c:pt idx="2">
                  <c:v>46023</c:v>
                </c:pt>
              </c:numCache>
            </c:numRef>
          </c:cat>
          <c:val>
            <c:numRef>
              <c:f>'Open NRIs'!$B$3:$D$3</c:f>
              <c:numCache>
                <c:formatCode>General</c:formatCode>
                <c:ptCount val="3"/>
                <c:pt idx="0">
                  <c:v>12</c:v>
                </c:pt>
                <c:pt idx="1">
                  <c:v>14</c:v>
                </c:pt>
                <c:pt idx="2">
                  <c:v>17</c:v>
                </c:pt>
              </c:numCache>
            </c:numRef>
          </c:val>
          <c:smooth val="0"/>
          <c:extLst>
            <c:ext xmlns:c16="http://schemas.microsoft.com/office/drawing/2014/chart" uri="{C3380CC4-5D6E-409C-BE32-E72D297353CC}">
              <c16:uniqueId val="{00000001-F476-41B7-AC2E-A0D3A6146EEC}"/>
            </c:ext>
          </c:extLst>
        </c:ser>
        <c:dLbls>
          <c:showLegendKey val="0"/>
          <c:showVal val="0"/>
          <c:showCatName val="0"/>
          <c:showSerName val="0"/>
          <c:showPercent val="0"/>
          <c:showBubbleSize val="0"/>
        </c:dLbls>
        <c:marker val="1"/>
        <c:smooth val="0"/>
        <c:axId val="821510720"/>
        <c:axId val="821511200"/>
      </c:lineChart>
      <c:dateAx>
        <c:axId val="821510720"/>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21511200"/>
        <c:crosses val="autoZero"/>
        <c:auto val="1"/>
        <c:lblOffset val="100"/>
        <c:baseTimeUnit val="months"/>
      </c:dateAx>
      <c:valAx>
        <c:axId val="821511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21510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000" b="1"/>
              <a:t>Graph 3 - Outcome Forms Submitted May 2025-Jan 2026</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'NRIs hit or missed'!$B$1</c:f>
              <c:strCache>
                <c:ptCount val="1"/>
                <c:pt idx="0">
                  <c:v>Submitted within target date</c:v>
                </c:pt>
              </c:strCache>
            </c:strRef>
          </c:tx>
          <c:spPr>
            <a:solidFill>
              <a:srgbClr val="92D050"/>
            </a:solidFill>
            <a:ln>
              <a:solidFill>
                <a:srgbClr val="92D050"/>
              </a:solidFill>
            </a:ln>
            <a:effectLst/>
          </c:spPr>
          <c:invertIfNegative val="0"/>
          <c:cat>
            <c:numRef>
              <c:f>'NRIs hit or missed'!$A$2:$A$10</c:f>
              <c:numCache>
                <c:formatCode>mmm\-yy</c:formatCode>
                <c:ptCount val="9"/>
                <c:pt idx="0">
                  <c:v>45778</c:v>
                </c:pt>
                <c:pt idx="1">
                  <c:v>45809</c:v>
                </c:pt>
                <c:pt idx="2">
                  <c:v>45839</c:v>
                </c:pt>
                <c:pt idx="3">
                  <c:v>45870</c:v>
                </c:pt>
                <c:pt idx="4">
                  <c:v>45901</c:v>
                </c:pt>
                <c:pt idx="5">
                  <c:v>45931</c:v>
                </c:pt>
                <c:pt idx="6">
                  <c:v>45962</c:v>
                </c:pt>
                <c:pt idx="7">
                  <c:v>45992</c:v>
                </c:pt>
                <c:pt idx="8">
                  <c:v>46023</c:v>
                </c:pt>
              </c:numCache>
            </c:numRef>
          </c:cat>
          <c:val>
            <c:numRef>
              <c:f>'NRIs hit or missed'!$B$2:$B$10</c:f>
              <c:numCache>
                <c:formatCode>General</c:formatCode>
                <c:ptCount val="9"/>
                <c:pt idx="0">
                  <c:v>4</c:v>
                </c:pt>
                <c:pt idx="1">
                  <c:v>2</c:v>
                </c:pt>
                <c:pt idx="2">
                  <c:v>4</c:v>
                </c:pt>
                <c:pt idx="3">
                  <c:v>1</c:v>
                </c:pt>
                <c:pt idx="4">
                  <c:v>2</c:v>
                </c:pt>
                <c:pt idx="5">
                  <c:v>4</c:v>
                </c:pt>
                <c:pt idx="6">
                  <c:v>1</c:v>
                </c:pt>
                <c:pt idx="7">
                  <c:v>6</c:v>
                </c:pt>
                <c:pt idx="8">
                  <c:v>4</c:v>
                </c:pt>
              </c:numCache>
            </c:numRef>
          </c:val>
          <c:extLst>
            <c:ext xmlns:c16="http://schemas.microsoft.com/office/drawing/2014/chart" uri="{C3380CC4-5D6E-409C-BE32-E72D297353CC}">
              <c16:uniqueId val="{00000000-7A84-4EBE-A318-5D850BB990F7}"/>
            </c:ext>
          </c:extLst>
        </c:ser>
        <c:ser>
          <c:idx val="1"/>
          <c:order val="1"/>
          <c:tx>
            <c:strRef>
              <c:f>'NRIs hit or missed'!$C$1</c:f>
              <c:strCache>
                <c:ptCount val="1"/>
                <c:pt idx="0">
                  <c:v>Submitted - Missed target</c:v>
                </c:pt>
              </c:strCache>
            </c:strRef>
          </c:tx>
          <c:spPr>
            <a:solidFill>
              <a:srgbClr val="FF0000"/>
            </a:solidFill>
            <a:ln>
              <a:solidFill>
                <a:srgbClr val="FF0000"/>
              </a:solidFill>
            </a:ln>
            <a:effectLst/>
          </c:spPr>
          <c:invertIfNegative val="0"/>
          <c:cat>
            <c:numRef>
              <c:f>'NRIs hit or missed'!$A$2:$A$10</c:f>
              <c:numCache>
                <c:formatCode>mmm\-yy</c:formatCode>
                <c:ptCount val="9"/>
                <c:pt idx="0">
                  <c:v>45778</c:v>
                </c:pt>
                <c:pt idx="1">
                  <c:v>45809</c:v>
                </c:pt>
                <c:pt idx="2">
                  <c:v>45839</c:v>
                </c:pt>
                <c:pt idx="3">
                  <c:v>45870</c:v>
                </c:pt>
                <c:pt idx="4">
                  <c:v>45901</c:v>
                </c:pt>
                <c:pt idx="5">
                  <c:v>45931</c:v>
                </c:pt>
                <c:pt idx="6">
                  <c:v>45962</c:v>
                </c:pt>
                <c:pt idx="7">
                  <c:v>45992</c:v>
                </c:pt>
                <c:pt idx="8">
                  <c:v>46023</c:v>
                </c:pt>
              </c:numCache>
            </c:numRef>
          </c:cat>
          <c:val>
            <c:numRef>
              <c:f>'NRIs hit or missed'!$C$2:$C$10</c:f>
              <c:numCache>
                <c:formatCode>General</c:formatCode>
                <c:ptCount val="9"/>
                <c:pt idx="0">
                  <c:v>6</c:v>
                </c:pt>
                <c:pt idx="1">
                  <c:v>5</c:v>
                </c:pt>
                <c:pt idx="2">
                  <c:v>3</c:v>
                </c:pt>
                <c:pt idx="3">
                  <c:v>8</c:v>
                </c:pt>
                <c:pt idx="4">
                  <c:v>4</c:v>
                </c:pt>
                <c:pt idx="5">
                  <c:v>7</c:v>
                </c:pt>
                <c:pt idx="6">
                  <c:v>10</c:v>
                </c:pt>
                <c:pt idx="7">
                  <c:v>3</c:v>
                </c:pt>
                <c:pt idx="8">
                  <c:v>5</c:v>
                </c:pt>
              </c:numCache>
            </c:numRef>
          </c:val>
          <c:extLst>
            <c:ext xmlns:c16="http://schemas.microsoft.com/office/drawing/2014/chart" uri="{C3380CC4-5D6E-409C-BE32-E72D297353CC}">
              <c16:uniqueId val="{00000001-7A84-4EBE-A318-5D850BB990F7}"/>
            </c:ext>
          </c:extLst>
        </c:ser>
        <c:dLbls>
          <c:showLegendKey val="0"/>
          <c:showVal val="0"/>
          <c:showCatName val="0"/>
          <c:showSerName val="0"/>
          <c:showPercent val="0"/>
          <c:showBubbleSize val="0"/>
        </c:dLbls>
        <c:gapWidth val="150"/>
        <c:overlap val="100"/>
        <c:axId val="412158623"/>
        <c:axId val="412152383"/>
      </c:barChart>
      <c:dateAx>
        <c:axId val="412158623"/>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2152383"/>
        <c:crosses val="autoZero"/>
        <c:auto val="1"/>
        <c:lblOffset val="100"/>
        <c:baseTimeUnit val="months"/>
      </c:dateAx>
      <c:valAx>
        <c:axId val="412152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21586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0" i="0" u="none" strike="noStrike" kern="1200" spc="0" baseline="0">
                <a:solidFill>
                  <a:srgbClr val="002060"/>
                </a:solidFill>
                <a:latin typeface="Arial" panose="020B0604020202020204" pitchFamily="34" charset="0"/>
                <a:ea typeface="+mn-ea"/>
                <a:cs typeface="Arial" panose="020B0604020202020204" pitchFamily="34" charset="0"/>
              </a:defRPr>
            </a:pPr>
            <a:r>
              <a:rPr lang="en-GB"/>
              <a:t>Weekly % of</a:t>
            </a:r>
            <a:r>
              <a:rPr lang="en-GB" baseline="0"/>
              <a:t> </a:t>
            </a:r>
            <a:r>
              <a:rPr lang="en-GB"/>
              <a:t>Patients who Received their First Dose on Time</a:t>
            </a:r>
          </a:p>
        </c:rich>
      </c:tx>
      <c:overlay val="0"/>
      <c:spPr>
        <a:noFill/>
        <a:ln>
          <a:noFill/>
        </a:ln>
        <a:effectLst/>
      </c:spPr>
      <c:txPr>
        <a:bodyPr rot="0" spcFirstLastPara="1" vertOverflow="ellipsis" vert="horz" wrap="square" anchor="ctr" anchorCtr="1"/>
        <a:lstStyle/>
        <a:p>
          <a:pPr>
            <a:defRPr sz="1320" b="0" i="0" u="none" strike="noStrike" kern="1200" spc="0" baseline="0">
              <a:solidFill>
                <a:srgbClr val="002060"/>
              </a:solidFill>
              <a:latin typeface="Arial" panose="020B06040202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Sheet2!$B$1</c:f>
              <c:strCache>
                <c:ptCount val="1"/>
                <c:pt idx="0">
                  <c:v>% Dose Received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Sheet2!$A$2:$A$26</c:f>
              <c:strCache>
                <c:ptCount val="23"/>
                <c:pt idx="0">
                  <c:v>Week 1</c:v>
                </c:pt>
                <c:pt idx="1">
                  <c:v>Week 2</c:v>
                </c:pt>
                <c:pt idx="2">
                  <c:v>Week 3</c:v>
                </c:pt>
                <c:pt idx="3">
                  <c:v>Week 4</c:v>
                </c:pt>
                <c:pt idx="4">
                  <c:v>Week 5</c:v>
                </c:pt>
                <c:pt idx="5">
                  <c:v>Week 6</c:v>
                </c:pt>
                <c:pt idx="6">
                  <c:v>Week 7</c:v>
                </c:pt>
                <c:pt idx="7">
                  <c:v>Week 8</c:v>
                </c:pt>
                <c:pt idx="8">
                  <c:v>Week 9</c:v>
                </c:pt>
                <c:pt idx="9">
                  <c:v>Week 10</c:v>
                </c:pt>
                <c:pt idx="10">
                  <c:v>Week 11</c:v>
                </c:pt>
                <c:pt idx="11">
                  <c:v>Week 12</c:v>
                </c:pt>
                <c:pt idx="12">
                  <c:v>Week 13</c:v>
                </c:pt>
                <c:pt idx="13">
                  <c:v>Week 14</c:v>
                </c:pt>
                <c:pt idx="14">
                  <c:v>Week 15</c:v>
                </c:pt>
                <c:pt idx="15">
                  <c:v>Week 16</c:v>
                </c:pt>
                <c:pt idx="16">
                  <c:v>Week 17</c:v>
                </c:pt>
                <c:pt idx="17">
                  <c:v>Week 18</c:v>
                </c:pt>
                <c:pt idx="18">
                  <c:v>Week 19</c:v>
                </c:pt>
                <c:pt idx="19">
                  <c:v>Week 20</c:v>
                </c:pt>
                <c:pt idx="20">
                  <c:v>Week 21</c:v>
                </c:pt>
                <c:pt idx="21">
                  <c:v>Week 22</c:v>
                </c:pt>
                <c:pt idx="22">
                  <c:v>Week 23</c:v>
                </c:pt>
              </c:strCache>
            </c:strRef>
          </c:cat>
          <c:val>
            <c:numRef>
              <c:f>Sheet2!$B$2:$B$26</c:f>
              <c:numCache>
                <c:formatCode>0%</c:formatCode>
                <c:ptCount val="25"/>
                <c:pt idx="0">
                  <c:v>0.9</c:v>
                </c:pt>
                <c:pt idx="1">
                  <c:v>0.7</c:v>
                </c:pt>
                <c:pt idx="2">
                  <c:v>0.8</c:v>
                </c:pt>
                <c:pt idx="3">
                  <c:v>0.7</c:v>
                </c:pt>
                <c:pt idx="4">
                  <c:v>0.9</c:v>
                </c:pt>
                <c:pt idx="5">
                  <c:v>0.8</c:v>
                </c:pt>
                <c:pt idx="6">
                  <c:v>0.8</c:v>
                </c:pt>
                <c:pt idx="7">
                  <c:v>0.7</c:v>
                </c:pt>
                <c:pt idx="8">
                  <c:v>0.7</c:v>
                </c:pt>
                <c:pt idx="9">
                  <c:v>0.8</c:v>
                </c:pt>
                <c:pt idx="10">
                  <c:v>0.6</c:v>
                </c:pt>
                <c:pt idx="11">
                  <c:v>1</c:v>
                </c:pt>
                <c:pt idx="12">
                  <c:v>0.8</c:v>
                </c:pt>
                <c:pt idx="13">
                  <c:v>0.8</c:v>
                </c:pt>
                <c:pt idx="14">
                  <c:v>0.7</c:v>
                </c:pt>
                <c:pt idx="15">
                  <c:v>0.7</c:v>
                </c:pt>
                <c:pt idx="16">
                  <c:v>0.9</c:v>
                </c:pt>
                <c:pt idx="17">
                  <c:v>1</c:v>
                </c:pt>
                <c:pt idx="18">
                  <c:v>0.9</c:v>
                </c:pt>
                <c:pt idx="19">
                  <c:v>1</c:v>
                </c:pt>
                <c:pt idx="20">
                  <c:v>1</c:v>
                </c:pt>
                <c:pt idx="21">
                  <c:v>0.9</c:v>
                </c:pt>
                <c:pt idx="22">
                  <c:v>0.9</c:v>
                </c:pt>
              </c:numCache>
            </c:numRef>
          </c:val>
          <c:smooth val="0"/>
          <c:extLst>
            <c:ext xmlns:c16="http://schemas.microsoft.com/office/drawing/2014/chart" uri="{C3380CC4-5D6E-409C-BE32-E72D297353CC}">
              <c16:uniqueId val="{00000000-42B8-4F3C-8F6D-C6CECC2CB7FA}"/>
            </c:ext>
          </c:extLst>
        </c:ser>
        <c:ser>
          <c:idx val="1"/>
          <c:order val="1"/>
          <c:tx>
            <c:v>Median</c:v>
          </c:tx>
          <c:spPr>
            <a:ln w="28575" cap="rnd">
              <a:solidFill>
                <a:schemeClr val="accent2">
                  <a:alpha val="50000"/>
                </a:schemeClr>
              </a:solidFill>
              <a:prstDash val="solid"/>
              <a:round/>
            </a:ln>
            <a:effectLst/>
          </c:spPr>
          <c:marker>
            <c:symbol val="none"/>
          </c:marker>
          <c:cat>
            <c:strRef>
              <c:f>Sheet2!$A$2:$A$26</c:f>
              <c:strCache>
                <c:ptCount val="23"/>
                <c:pt idx="0">
                  <c:v>Week 1</c:v>
                </c:pt>
                <c:pt idx="1">
                  <c:v>Week 2</c:v>
                </c:pt>
                <c:pt idx="2">
                  <c:v>Week 3</c:v>
                </c:pt>
                <c:pt idx="3">
                  <c:v>Week 4</c:v>
                </c:pt>
                <c:pt idx="4">
                  <c:v>Week 5</c:v>
                </c:pt>
                <c:pt idx="5">
                  <c:v>Week 6</c:v>
                </c:pt>
                <c:pt idx="6">
                  <c:v>Week 7</c:v>
                </c:pt>
                <c:pt idx="7">
                  <c:v>Week 8</c:v>
                </c:pt>
                <c:pt idx="8">
                  <c:v>Week 9</c:v>
                </c:pt>
                <c:pt idx="9">
                  <c:v>Week 10</c:v>
                </c:pt>
                <c:pt idx="10">
                  <c:v>Week 11</c:v>
                </c:pt>
                <c:pt idx="11">
                  <c:v>Week 12</c:v>
                </c:pt>
                <c:pt idx="12">
                  <c:v>Week 13</c:v>
                </c:pt>
                <c:pt idx="13">
                  <c:v>Week 14</c:v>
                </c:pt>
                <c:pt idx="14">
                  <c:v>Week 15</c:v>
                </c:pt>
                <c:pt idx="15">
                  <c:v>Week 16</c:v>
                </c:pt>
                <c:pt idx="16">
                  <c:v>Week 17</c:v>
                </c:pt>
                <c:pt idx="17">
                  <c:v>Week 18</c:v>
                </c:pt>
                <c:pt idx="18">
                  <c:v>Week 19</c:v>
                </c:pt>
                <c:pt idx="19">
                  <c:v>Week 20</c:v>
                </c:pt>
                <c:pt idx="20">
                  <c:v>Week 21</c:v>
                </c:pt>
                <c:pt idx="21">
                  <c:v>Week 22</c:v>
                </c:pt>
                <c:pt idx="22">
                  <c:v>Week 23</c:v>
                </c:pt>
              </c:strCache>
            </c:strRef>
          </c:cat>
          <c:val>
            <c:numRef>
              <c:f>Sheet2!$C$2:$C$26</c:f>
              <c:numCache>
                <c:formatCode>0%</c:formatCode>
                <c:ptCount val="25"/>
                <c:pt idx="0">
                  <c:v>0.8</c:v>
                </c:pt>
                <c:pt idx="1">
                  <c:v>0.8</c:v>
                </c:pt>
                <c:pt idx="2">
                  <c:v>0.8</c:v>
                </c:pt>
                <c:pt idx="3">
                  <c:v>0.8</c:v>
                </c:pt>
                <c:pt idx="4">
                  <c:v>0.8</c:v>
                </c:pt>
                <c:pt idx="5">
                  <c:v>0.8</c:v>
                </c:pt>
                <c:pt idx="6">
                  <c:v>0.8</c:v>
                </c:pt>
                <c:pt idx="7">
                  <c:v>0.8</c:v>
                </c:pt>
                <c:pt idx="8">
                  <c:v>0.8</c:v>
                </c:pt>
                <c:pt idx="9">
                  <c:v>0.8</c:v>
                </c:pt>
                <c:pt idx="10">
                  <c:v>0.8</c:v>
                </c:pt>
                <c:pt idx="11">
                  <c:v>0.8</c:v>
                </c:pt>
                <c:pt idx="12">
                  <c:v>0.8</c:v>
                </c:pt>
                <c:pt idx="13">
                  <c:v>0.8</c:v>
                </c:pt>
                <c:pt idx="14">
                  <c:v>0.8</c:v>
                </c:pt>
                <c:pt idx="15">
                  <c:v>0.8</c:v>
                </c:pt>
                <c:pt idx="16">
                  <c:v>0.9</c:v>
                </c:pt>
                <c:pt idx="17">
                  <c:v>0.9</c:v>
                </c:pt>
                <c:pt idx="18">
                  <c:v>0.9</c:v>
                </c:pt>
                <c:pt idx="19">
                  <c:v>0.9</c:v>
                </c:pt>
                <c:pt idx="20">
                  <c:v>0.9</c:v>
                </c:pt>
                <c:pt idx="21">
                  <c:v>0.9</c:v>
                </c:pt>
                <c:pt idx="22">
                  <c:v>0.9</c:v>
                </c:pt>
              </c:numCache>
            </c:numRef>
          </c:val>
          <c:smooth val="0"/>
          <c:extLst>
            <c:ext xmlns:c16="http://schemas.microsoft.com/office/drawing/2014/chart" uri="{C3380CC4-5D6E-409C-BE32-E72D297353CC}">
              <c16:uniqueId val="{00000001-42B8-4F3C-8F6D-C6CECC2CB7FA}"/>
            </c:ext>
          </c:extLst>
        </c:ser>
        <c:dLbls>
          <c:showLegendKey val="0"/>
          <c:showVal val="0"/>
          <c:showCatName val="0"/>
          <c:showSerName val="0"/>
          <c:showPercent val="0"/>
          <c:showBubbleSize val="0"/>
        </c:dLbls>
        <c:marker val="1"/>
        <c:smooth val="0"/>
        <c:axId val="148409440"/>
        <c:axId val="148416096"/>
      </c:lineChart>
      <c:catAx>
        <c:axId val="148409440"/>
        <c:scaling>
          <c:orientation val="minMax"/>
        </c:scaling>
        <c:delete val="0"/>
        <c:axPos val="b"/>
        <c:title>
          <c:tx>
            <c:rich>
              <a:bodyPr rot="0" spcFirstLastPara="1" vertOverflow="ellipsis" vert="horz" wrap="square" anchor="ctr" anchorCtr="1"/>
              <a:lstStyle/>
              <a:p>
                <a:pPr>
                  <a:defRPr sz="1100" b="0" i="0" u="none" strike="noStrike" kern="1200" baseline="0">
                    <a:solidFill>
                      <a:srgbClr val="002060"/>
                    </a:solidFill>
                    <a:latin typeface="Arial" panose="020B0604020202020204" pitchFamily="34" charset="0"/>
                    <a:ea typeface="+mn-ea"/>
                    <a:cs typeface="Arial" panose="020B0604020202020204" pitchFamily="34" charset="0"/>
                  </a:defRPr>
                </a:pPr>
                <a:r>
                  <a:rPr lang="en-GB"/>
                  <a:t>Weeks</a:t>
                </a:r>
              </a:p>
            </c:rich>
          </c:tx>
          <c:overlay val="0"/>
          <c:spPr>
            <a:noFill/>
            <a:ln>
              <a:noFill/>
            </a:ln>
            <a:effectLst/>
          </c:spPr>
          <c:txPr>
            <a:bodyPr rot="0" spcFirstLastPara="1" vertOverflow="ellipsis" vert="horz" wrap="square" anchor="ctr" anchorCtr="1"/>
            <a:lstStyle/>
            <a:p>
              <a:pPr>
                <a:defRPr sz="1100" b="0" i="0" u="none" strike="noStrike" kern="1200" baseline="0">
                  <a:solidFill>
                    <a:srgbClr val="002060"/>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rgbClr val="002060"/>
                </a:solidFill>
                <a:latin typeface="Arial" panose="020B0604020202020204" pitchFamily="34" charset="0"/>
                <a:ea typeface="+mn-ea"/>
                <a:cs typeface="Arial" panose="020B0604020202020204" pitchFamily="34" charset="0"/>
              </a:defRPr>
            </a:pPr>
            <a:endParaRPr lang="en-US"/>
          </a:p>
        </c:txPr>
        <c:crossAx val="148416096"/>
        <c:crosses val="autoZero"/>
        <c:auto val="1"/>
        <c:lblAlgn val="ctr"/>
        <c:lblOffset val="100"/>
        <c:noMultiLvlLbl val="0"/>
      </c:catAx>
      <c:valAx>
        <c:axId val="1484160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rgbClr val="002060"/>
                    </a:solidFill>
                    <a:latin typeface="Arial" panose="020B0604020202020204" pitchFamily="34" charset="0"/>
                    <a:ea typeface="+mn-ea"/>
                    <a:cs typeface="Arial" panose="020B0604020202020204" pitchFamily="34" charset="0"/>
                  </a:defRPr>
                </a:pPr>
                <a:r>
                  <a:rPr lang="en-GB"/>
                  <a:t>%</a:t>
                </a:r>
                <a:r>
                  <a:rPr lang="en-GB" baseline="0"/>
                  <a:t> Doses Recieved on Time</a:t>
                </a:r>
                <a:endParaRPr lang="en-GB"/>
              </a:p>
            </c:rich>
          </c:tx>
          <c:overlay val="0"/>
          <c:spPr>
            <a:noFill/>
            <a:ln>
              <a:noFill/>
            </a:ln>
            <a:effectLst/>
          </c:spPr>
          <c:txPr>
            <a:bodyPr rot="-5400000" spcFirstLastPara="1" vertOverflow="ellipsis" vert="horz" wrap="square" anchor="ctr" anchorCtr="1"/>
            <a:lstStyle/>
            <a:p>
              <a:pPr>
                <a:defRPr sz="1100" b="0" i="0" u="none" strike="noStrike" kern="1200" baseline="0">
                  <a:solidFill>
                    <a:srgbClr val="002060"/>
                  </a:solidFill>
                  <a:latin typeface="Arial" panose="020B0604020202020204" pitchFamily="34" charset="0"/>
                  <a:ea typeface="+mn-ea"/>
                  <a:cs typeface="Arial" panose="020B0604020202020204" pitchFamily="34" charset="0"/>
                </a:defRPr>
              </a:pPr>
              <a:endParaRPr lang="en-GB"/>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002060"/>
                </a:solidFill>
                <a:latin typeface="Arial" panose="020B0604020202020204" pitchFamily="34" charset="0"/>
                <a:ea typeface="+mn-ea"/>
                <a:cs typeface="Arial" panose="020B0604020202020204" pitchFamily="34" charset="0"/>
              </a:defRPr>
            </a:pPr>
            <a:endParaRPr lang="en-US"/>
          </a:p>
        </c:txPr>
        <c:crossAx val="14840944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a:solidFill>
            <a:srgbClr val="00206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days'!$A$7:$A$12</c:f>
              <c:strCache>
                <c:ptCount val="6"/>
                <c:pt idx="0">
                  <c:v>Jun</c:v>
                </c:pt>
                <c:pt idx="1">
                  <c:v>Jul</c:v>
                </c:pt>
                <c:pt idx="2">
                  <c:v>Aug</c:v>
                </c:pt>
                <c:pt idx="3">
                  <c:v>Sep</c:v>
                </c:pt>
                <c:pt idx="4">
                  <c:v>Oct</c:v>
                </c:pt>
                <c:pt idx="5">
                  <c:v>Nov</c:v>
                </c:pt>
              </c:strCache>
            </c:strRef>
          </c:cat>
          <c:val>
            <c:numRef>
              <c:f>'Closure against 30 days'!$B$7:$B$12</c:f>
              <c:numCache>
                <c:formatCode>General</c:formatCode>
                <c:ptCount val="6"/>
                <c:pt idx="0">
                  <c:v>128</c:v>
                </c:pt>
                <c:pt idx="1">
                  <c:v>108</c:v>
                </c:pt>
                <c:pt idx="2">
                  <c:v>68</c:v>
                </c:pt>
                <c:pt idx="3">
                  <c:v>85</c:v>
                </c:pt>
                <c:pt idx="4">
                  <c:v>121</c:v>
                </c:pt>
                <c:pt idx="5">
                  <c:v>92</c:v>
                </c:pt>
              </c:numCache>
            </c:numRef>
          </c:val>
          <c:extLst>
            <c:ext xmlns:c16="http://schemas.microsoft.com/office/drawing/2014/chart" uri="{C3380CC4-5D6E-409C-BE32-E72D297353CC}">
              <c16:uniqueId val="{00000000-DCE2-441D-8088-E2BF1E243789}"/>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days'!$A$7:$A$12</c:f>
              <c:strCache>
                <c:ptCount val="6"/>
                <c:pt idx="0">
                  <c:v>Jun</c:v>
                </c:pt>
                <c:pt idx="1">
                  <c:v>Jul</c:v>
                </c:pt>
                <c:pt idx="2">
                  <c:v>Aug</c:v>
                </c:pt>
                <c:pt idx="3">
                  <c:v>Sep</c:v>
                </c:pt>
                <c:pt idx="4">
                  <c:v>Oct</c:v>
                </c:pt>
                <c:pt idx="5">
                  <c:v>Nov</c:v>
                </c:pt>
              </c:strCache>
            </c:strRef>
          </c:cat>
          <c:val>
            <c:numRef>
              <c:f>'Closure against 30 days'!$C$7:$C$12</c:f>
              <c:numCache>
                <c:formatCode>General</c:formatCode>
                <c:ptCount val="6"/>
                <c:pt idx="0">
                  <c:v>79</c:v>
                </c:pt>
                <c:pt idx="1">
                  <c:v>84</c:v>
                </c:pt>
                <c:pt idx="2">
                  <c:v>90</c:v>
                </c:pt>
                <c:pt idx="3">
                  <c:v>105</c:v>
                </c:pt>
                <c:pt idx="4">
                  <c:v>103</c:v>
                </c:pt>
                <c:pt idx="5">
                  <c:v>80</c:v>
                </c:pt>
              </c:numCache>
            </c:numRef>
          </c:val>
          <c:extLst>
            <c:ext xmlns:c16="http://schemas.microsoft.com/office/drawing/2014/chart" uri="{C3380CC4-5D6E-409C-BE32-E72D297353CC}">
              <c16:uniqueId val="{00000001-DCE2-441D-8088-E2BF1E243789}"/>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rec''d'!$A$6:$A$11</c:f>
              <c:numCache>
                <c:formatCode>mmm\-yy</c:formatCode>
                <c:ptCount val="6"/>
                <c:pt idx="0">
                  <c:v>45870</c:v>
                </c:pt>
                <c:pt idx="1">
                  <c:v>45901</c:v>
                </c:pt>
                <c:pt idx="2">
                  <c:v>45931</c:v>
                </c:pt>
                <c:pt idx="3">
                  <c:v>45962</c:v>
                </c:pt>
                <c:pt idx="4">
                  <c:v>45992</c:v>
                </c:pt>
                <c:pt idx="5">
                  <c:v>46023</c:v>
                </c:pt>
              </c:numCache>
            </c:numRef>
          </c:cat>
          <c:val>
            <c:numRef>
              <c:f>'Number of complaints rec''d'!$B$6:$B$11</c:f>
              <c:numCache>
                <c:formatCode>General</c:formatCode>
                <c:ptCount val="6"/>
                <c:pt idx="0">
                  <c:v>160</c:v>
                </c:pt>
                <c:pt idx="1">
                  <c:v>178</c:v>
                </c:pt>
                <c:pt idx="2">
                  <c:v>216</c:v>
                </c:pt>
                <c:pt idx="3">
                  <c:v>170</c:v>
                </c:pt>
                <c:pt idx="4">
                  <c:v>162</c:v>
                </c:pt>
                <c:pt idx="5">
                  <c:v>166</c:v>
                </c:pt>
              </c:numCache>
            </c:numRef>
          </c:val>
          <c:smooth val="0"/>
          <c:extLst>
            <c:ext xmlns:c16="http://schemas.microsoft.com/office/drawing/2014/chart" uri="{C3380CC4-5D6E-409C-BE32-E72D297353CC}">
              <c16:uniqueId val="{00000000-C177-4B01-894B-F7837C0A1B95}"/>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8">
  <a:schemeClr val="accent5"/>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Service Specific Updates</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ctr" anchorCtr="0">
          <a:noAutofit/>
        </a:bodyPr>
        <a:lstStyle/>
        <a:p>
          <a:pPr marL="0" lvl="0" indent="0" algn="ctr" defTabSz="1377950">
            <a:lnSpc>
              <a:spcPct val="90000"/>
            </a:lnSpc>
            <a:spcBef>
              <a:spcPct val="0"/>
            </a:spcBef>
            <a:spcAft>
              <a:spcPct val="35000"/>
            </a:spcAft>
            <a:buNone/>
          </a:pPr>
          <a:r>
            <a:rPr lang="en-GB" sz="3100" b="1" kern="1200" dirty="0"/>
            <a:t>Section 1: </a:t>
          </a:r>
          <a:r>
            <a:rPr lang="en-GB" sz="31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2</a:t>
          </a:r>
          <a:r>
            <a:rPr lang="en-GB" sz="3100" kern="1200" dirty="0"/>
            <a:t>: Performance against the Health Board’s Strategic Objectives</a:t>
          </a:r>
        </a:p>
        <a:p>
          <a:pPr marL="228600" lvl="1" indent="-228600" algn="l" defTabSz="1066800">
            <a:lnSpc>
              <a:spcPct val="90000"/>
            </a:lnSpc>
            <a:spcBef>
              <a:spcPct val="0"/>
            </a:spcBef>
            <a:spcAft>
              <a:spcPct val="15000"/>
            </a:spcAft>
            <a:buChar char="•"/>
          </a:pPr>
          <a:endParaRPr lang="en-GB" sz="2400" kern="1200" dirty="0"/>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495829" y="5714828"/>
          <a:ext cx="11502771" cy="2249379"/>
        </a:xfrm>
        <a:prstGeom prst="homePlate">
          <a:avLst/>
        </a:prstGeom>
        <a:solidFill>
          <a:srgbClr val="4EB3B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18110" rIns="220472" bIns="118110" numCol="1" spcCol="1270" anchor="t" anchorCtr="0">
          <a:noAutofit/>
        </a:bodyPr>
        <a:lstStyle/>
        <a:p>
          <a:pPr marL="0" lvl="0" indent="0" algn="ctr" defTabSz="1377950">
            <a:lnSpc>
              <a:spcPct val="90000"/>
            </a:lnSpc>
            <a:spcBef>
              <a:spcPct val="0"/>
            </a:spcBef>
            <a:spcAft>
              <a:spcPct val="35000"/>
            </a:spcAft>
            <a:buNone/>
          </a:pPr>
          <a:endParaRPr lang="en-GB" sz="3100" b="1" kern="1200" dirty="0"/>
        </a:p>
        <a:p>
          <a:pPr marL="0" lvl="0" indent="0" algn="ctr" defTabSz="1377950">
            <a:lnSpc>
              <a:spcPct val="90000"/>
            </a:lnSpc>
            <a:spcBef>
              <a:spcPct val="0"/>
            </a:spcBef>
            <a:spcAft>
              <a:spcPct val="35000"/>
            </a:spcAft>
            <a:buNone/>
          </a:pPr>
          <a:r>
            <a:rPr lang="en-GB" sz="3100" b="1" kern="1200" dirty="0"/>
            <a:t>Section 3</a:t>
          </a:r>
          <a:r>
            <a:rPr lang="en-GB" sz="3100" kern="1200" dirty="0"/>
            <a:t>: Service Specific Updates</a:t>
          </a:r>
        </a:p>
        <a:p>
          <a:pPr marL="228600" lvl="1" indent="-228600" algn="l" defTabSz="1066800">
            <a:lnSpc>
              <a:spcPct val="90000"/>
            </a:lnSpc>
            <a:spcBef>
              <a:spcPct val="0"/>
            </a:spcBef>
            <a:spcAft>
              <a:spcPct val="15000"/>
            </a:spcAft>
            <a:buChar char="•"/>
          </a:pPr>
          <a:endParaRPr lang="en-GB" sz="2400" kern="1200"/>
        </a:p>
      </dsp:txBody>
      <dsp:txXfrm rot="10800000">
        <a:off x="5058174" y="5714828"/>
        <a:ext cx="10940426" cy="2249379"/>
      </dsp:txXfrm>
    </dsp:sp>
    <dsp:sp modelId="{5BFA6665-1F33-4D4C-9527-789645D89B43}">
      <dsp:nvSpPr>
        <dsp:cNvPr id="0" name=""/>
        <dsp:cNvSpPr/>
      </dsp:nvSpPr>
      <dsp:spPr>
        <a:xfrm>
          <a:off x="2334969" y="5844977"/>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20/02/2026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20/02/2026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45</a:t>
            </a:fld>
            <a:endParaRPr lang="pt-BR"/>
          </a:p>
        </p:txBody>
      </p:sp>
    </p:spTree>
    <p:extLst>
      <p:ext uri="{BB962C8B-B14F-4D97-AF65-F5344CB8AC3E}">
        <p14:creationId xmlns:p14="http://schemas.microsoft.com/office/powerpoint/2010/main" val="4128392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307C47-EE90-455D-A900-0D0922A8F955}"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16042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50</a:t>
            </a:fld>
            <a:endParaRPr lang="pt-BR"/>
          </a:p>
        </p:txBody>
      </p:sp>
    </p:spTree>
    <p:extLst>
      <p:ext uri="{BB962C8B-B14F-4D97-AF65-F5344CB8AC3E}">
        <p14:creationId xmlns:p14="http://schemas.microsoft.com/office/powerpoint/2010/main" val="3221241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0410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53</a:t>
            </a:fld>
            <a:endParaRPr lang="pt-BR"/>
          </a:p>
        </p:txBody>
      </p:sp>
    </p:spTree>
    <p:extLst>
      <p:ext uri="{BB962C8B-B14F-4D97-AF65-F5344CB8AC3E}">
        <p14:creationId xmlns:p14="http://schemas.microsoft.com/office/powerpoint/2010/main" val="2618365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AC2-554B-000F-1C13-380728FD4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1491C5-DB70-527F-E41A-E5A0845399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DC2E28-4EB8-F0E1-6845-5143DA23D80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492F457-101B-DFDB-45CF-D2A5E4614213}"/>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0054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65</a:t>
            </a:fld>
            <a:endParaRPr lang="pt-BR"/>
          </a:p>
        </p:txBody>
      </p:sp>
    </p:spTree>
    <p:extLst>
      <p:ext uri="{BB962C8B-B14F-4D97-AF65-F5344CB8AC3E}">
        <p14:creationId xmlns:p14="http://schemas.microsoft.com/office/powerpoint/2010/main" val="11397135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66</a:t>
            </a:fld>
            <a:endParaRPr lang="pt-BR"/>
          </a:p>
        </p:txBody>
      </p:sp>
    </p:spTree>
    <p:extLst>
      <p:ext uri="{BB962C8B-B14F-4D97-AF65-F5344CB8AC3E}">
        <p14:creationId xmlns:p14="http://schemas.microsoft.com/office/powerpoint/2010/main" val="30556891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D013E-1EC9-8FB3-B777-2EA3D30B1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82CD59-D645-F70D-F662-80CF5E1B56F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CF7C9D97-5C3B-676A-5A29-D98D1F7867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9D41D2-2923-80AD-0C1D-58446F74B56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79446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55C39B-0386-4C56-AF1E-A3524FFB53E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84242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55C39B-0386-4C56-AF1E-A3524FFB53E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2625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B9F4E-2992-E913-074E-D6F111C2EB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477961-55F4-07FC-1730-82EE804FB1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20DD96-78E3-8FB3-749D-7422867CCF8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5EFA975-A244-2C04-0819-A32BB1F53F8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55C39B-0386-4C56-AF1E-A3524FFB53E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58604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DFFCE-2D07-20E6-90A7-023B925057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71401A-B22B-EE72-4DDE-A6D84FC314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77DD52-7A44-6D89-550B-6DD11CA9B45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604F90F-D077-5635-0C0E-5E4AEEAEE72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0D43C8-2539-4D1D-B73A-3E4FECED10AF}"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731338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38859-7C18-9628-6B3A-5713580782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77F2FD-FC3E-8AB2-EB06-96A9DFBE6B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86E237-FC77-7E8D-1C56-EBA408B420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09EEA4-E32F-18BB-3DD5-9C50BBD5EDC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21F573-1FD7-4402-A0AC-70555B10AB4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736171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43C8A-4AF7-404B-61B2-B8ABED40AB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7767D2-E782-FDD3-B38F-B43B1C3EDF86}"/>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99CF8A5-BFF1-D955-F4D1-A44065E8B46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1D88F8D-5200-F954-AD33-86AB81CBE0B0}"/>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32293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4261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47589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9F93F-4BBB-9FCB-5DBE-2E1A58B9B7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D21CD4-31EC-6D61-2970-38DA2252E0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3CA846-FC5C-9921-66D1-E3F15CB76B36}"/>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51A86EB7-0675-25C6-4BB7-FB70FC53008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76555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83511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F9AF0-EFA1-5CD5-E3F3-556BD9D5BB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7EE421-77B4-2D77-D855-2983EAF20B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01A62C-D610-EF9B-E2DE-1F2327B77F22}"/>
              </a:ext>
            </a:extLst>
          </p:cNvPr>
          <p:cNvSpPr>
            <a:spLocks noGrp="1"/>
          </p:cNvSpPr>
          <p:nvPr>
            <p:ph type="body" idx="1"/>
          </p:nvPr>
        </p:nvSpPr>
        <p:spPr/>
        <p:txBody>
          <a:bodyPr/>
          <a:lstStyle/>
          <a:p>
            <a:r>
              <a:rPr lang="en-GB" dirty="0"/>
              <a:t>52 week &amp; 104 week</a:t>
            </a:r>
          </a:p>
          <a:p>
            <a:r>
              <a:rPr lang="en-GB" dirty="0"/>
              <a:t>8 week</a:t>
            </a:r>
          </a:p>
          <a:p>
            <a:r>
              <a:rPr lang="en-GB" dirty="0"/>
              <a:t>14-week therapies</a:t>
            </a:r>
          </a:p>
          <a:p>
            <a:endParaRPr lang="en-GB" dirty="0"/>
          </a:p>
        </p:txBody>
      </p:sp>
      <p:sp>
        <p:nvSpPr>
          <p:cNvPr id="4" name="Slide Number Placeholder 3">
            <a:extLst>
              <a:ext uri="{FF2B5EF4-FFF2-40B4-BE49-F238E27FC236}">
                <a16:creationId xmlns:a16="http://schemas.microsoft.com/office/drawing/2014/main" id="{4B888239-0142-A8E7-A85B-E0C41A61B6F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3123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33</a:t>
            </a:fld>
            <a:endParaRPr lang="pt-BR"/>
          </a:p>
        </p:txBody>
      </p:sp>
    </p:spTree>
    <p:extLst>
      <p:ext uri="{BB962C8B-B14F-4D97-AF65-F5344CB8AC3E}">
        <p14:creationId xmlns:p14="http://schemas.microsoft.com/office/powerpoint/2010/main" val="3529540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39</a:t>
            </a:fld>
            <a:endParaRPr lang="pt-BR"/>
          </a:p>
        </p:txBody>
      </p:sp>
    </p:spTree>
    <p:extLst>
      <p:ext uri="{BB962C8B-B14F-4D97-AF65-F5344CB8AC3E}">
        <p14:creationId xmlns:p14="http://schemas.microsoft.com/office/powerpoint/2010/main" val="2831255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116098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9632915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9079847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5429497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4A7C8-A73F-889E-F13A-01E0096BF5B4}"/>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CC40C8EF-7BA6-B0E3-734A-B30DC2A88589}"/>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8601133-9609-5F41-6C33-23526C3C9CF9}"/>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5" name="Footer Placeholder 4">
            <a:extLst>
              <a:ext uri="{FF2B5EF4-FFF2-40B4-BE49-F238E27FC236}">
                <a16:creationId xmlns:a16="http://schemas.microsoft.com/office/drawing/2014/main" id="{EA673C26-6C1E-4B01-C663-922D198E4C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0DBB0C-009E-16B6-0419-FDA1DCB7E93E}"/>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274439731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B474E-5E35-4E45-72C9-DCE95C8ED1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9B5DF0-56C9-922E-471C-0B34E53BB4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1EF409-D6AD-D4D9-38A1-4E43830CB4B8}"/>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5" name="Footer Placeholder 4">
            <a:extLst>
              <a:ext uri="{FF2B5EF4-FFF2-40B4-BE49-F238E27FC236}">
                <a16:creationId xmlns:a16="http://schemas.microsoft.com/office/drawing/2014/main" id="{1B14CEE9-E940-D4C9-7E49-E5C4606F23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1C0C1B-CD18-A19C-4FCC-BE6F387134FC}"/>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13175120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095A9-F0A5-7841-08C1-D83CA2FECB60}"/>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A16DE0B-38B7-EA3D-B5C4-26E86F3DC210}"/>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B05FFD-8BCA-F832-7585-D8134C74AB6B}"/>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5" name="Footer Placeholder 4">
            <a:extLst>
              <a:ext uri="{FF2B5EF4-FFF2-40B4-BE49-F238E27FC236}">
                <a16:creationId xmlns:a16="http://schemas.microsoft.com/office/drawing/2014/main" id="{EF94D730-3511-2559-94A9-29B8061E21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3182B9-5C71-DEA3-1D8A-F21445502538}"/>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287235521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B74AA-4345-94C3-8224-55D2013F5DD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C2D923-0D47-9343-0D8C-87369DE78594}"/>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CB54E36-7053-073D-5CD7-F85C2DDF79BA}"/>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D8A8F37-969D-4A2C-2FB2-9B210C21451D}"/>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6" name="Footer Placeholder 5">
            <a:extLst>
              <a:ext uri="{FF2B5EF4-FFF2-40B4-BE49-F238E27FC236}">
                <a16:creationId xmlns:a16="http://schemas.microsoft.com/office/drawing/2014/main" id="{508632DB-EB94-3900-9C52-C6BEB3EB1D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FE01AF-9C26-579C-59E9-919E3DFCF08D}"/>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228736930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AD3E-ACEE-7007-C339-969B20420C7F}"/>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62CBFBA-48D8-77D2-CF82-CD7387236DE4}"/>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EE7566B-9115-5723-9D52-2E9940949481}"/>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1797623-8870-B1F4-B947-91CD5CE12793}"/>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190BB7BC-0523-E24A-9D75-66831B995C0A}"/>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D9BD476-DB81-E01B-849F-AFAE0A4A47CE}"/>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8" name="Footer Placeholder 7">
            <a:extLst>
              <a:ext uri="{FF2B5EF4-FFF2-40B4-BE49-F238E27FC236}">
                <a16:creationId xmlns:a16="http://schemas.microsoft.com/office/drawing/2014/main" id="{A35CE64F-DFE3-9337-BD7B-6AF70F1636E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C579F32-13C0-35D3-2121-9577A80F2CAC}"/>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21487550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FB7E4-EC73-597C-B175-8ECF72C5E4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974B530-E31D-306F-0B4F-210B2EC3A26A}"/>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4" name="Footer Placeholder 3">
            <a:extLst>
              <a:ext uri="{FF2B5EF4-FFF2-40B4-BE49-F238E27FC236}">
                <a16:creationId xmlns:a16="http://schemas.microsoft.com/office/drawing/2014/main" id="{9910AF7C-DBD3-78EA-490B-EB976DA70A2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11FA830-6441-BC6E-0DA3-9520AD72AA03}"/>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415331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07F289-771E-53ED-A8A8-5BA4B0E32528}"/>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3" name="Footer Placeholder 2">
            <a:extLst>
              <a:ext uri="{FF2B5EF4-FFF2-40B4-BE49-F238E27FC236}">
                <a16:creationId xmlns:a16="http://schemas.microsoft.com/office/drawing/2014/main" id="{45F0D050-82B8-FAD0-628F-984C4629014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7C947B6-CBC5-FA32-F1EA-98847ACFB1CE}"/>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14305822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8A080-1647-EF2B-7C55-F40F51CDBA1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362D644-1BEB-6101-C038-4891D693D56B}"/>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C7680B8-12BC-A8F3-15D3-E14F6332E9F6}"/>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AB41A34-8541-F862-5A36-4F63267C7BEF}"/>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6" name="Footer Placeholder 5">
            <a:extLst>
              <a:ext uri="{FF2B5EF4-FFF2-40B4-BE49-F238E27FC236}">
                <a16:creationId xmlns:a16="http://schemas.microsoft.com/office/drawing/2014/main" id="{75CC2047-20E3-CDA5-5BC8-A99C1AD771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8540E3-5C40-A343-25A4-217EDC576C17}"/>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189372486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3FC74-792D-C7FC-E49D-4640E61D6481}"/>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446543-C635-09DF-0703-874F35E606D5}"/>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883240D-A207-B089-DE39-DF092E7D98A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9D80F36F-19A5-5A56-9A06-5BB560D02229}"/>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6" name="Footer Placeholder 5">
            <a:extLst>
              <a:ext uri="{FF2B5EF4-FFF2-40B4-BE49-F238E27FC236}">
                <a16:creationId xmlns:a16="http://schemas.microsoft.com/office/drawing/2014/main" id="{C4FF066C-3E50-BC41-EECD-8F4F68DC12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91858F6-B517-08D9-21BF-07F744028670}"/>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214987857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B2F6D-9498-4E99-53C2-9CBB883ADB7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B43E7B-D42A-25D1-5D15-A191BBBD81E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A2FB62-FAE9-38EF-F12C-B275E9D84384}"/>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5" name="Footer Placeholder 4">
            <a:extLst>
              <a:ext uri="{FF2B5EF4-FFF2-40B4-BE49-F238E27FC236}">
                <a16:creationId xmlns:a16="http://schemas.microsoft.com/office/drawing/2014/main" id="{25F1383F-0168-9FE2-8ADD-E24703C20C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EE3DBB-F374-1A3D-99F7-D9ECA908B77B}"/>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104828716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82B6CF-6FE7-24FA-AD6F-C1451830154A}"/>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F4F30F1-EC54-8993-B6E7-B159F7ABE8DE}"/>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C278FC-765D-C3E8-5BAD-6046C55214A5}"/>
              </a:ext>
            </a:extLst>
          </p:cNvPr>
          <p:cNvSpPr>
            <a:spLocks noGrp="1"/>
          </p:cNvSpPr>
          <p:nvPr>
            <p:ph type="dt" sz="half" idx="10"/>
          </p:nvPr>
        </p:nvSpPr>
        <p:spPr/>
        <p:txBody>
          <a:bodyPr/>
          <a:lstStyle/>
          <a:p>
            <a:fld id="{A09C4C1D-3BB8-461D-80CC-FC89362C9C6D}" type="datetimeFigureOut">
              <a:rPr lang="en-GB" smtClean="0"/>
              <a:t>20/02/2026</a:t>
            </a:fld>
            <a:endParaRPr lang="en-GB"/>
          </a:p>
        </p:txBody>
      </p:sp>
      <p:sp>
        <p:nvSpPr>
          <p:cNvPr id="5" name="Footer Placeholder 4">
            <a:extLst>
              <a:ext uri="{FF2B5EF4-FFF2-40B4-BE49-F238E27FC236}">
                <a16:creationId xmlns:a16="http://schemas.microsoft.com/office/drawing/2014/main" id="{C93E0E01-7C09-3DDD-C55C-8643ED5B3F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12F9E7-808B-B594-317D-DFA92C47A62F}"/>
              </a:ext>
            </a:extLst>
          </p:cNvPr>
          <p:cNvSpPr>
            <a:spLocks noGrp="1"/>
          </p:cNvSpPr>
          <p:nvPr>
            <p:ph type="sldNum" sz="quarter" idx="12"/>
          </p:nvPr>
        </p:nvSpPr>
        <p:spPr/>
        <p:txBody>
          <a:bodyPr/>
          <a:lstStyle/>
          <a:p>
            <a:fld id="{87E9BA3F-5F31-4FC6-9DE3-E23B3C46D09C}" type="slidenum">
              <a:rPr lang="en-GB" smtClean="0"/>
              <a:t>‹#›</a:t>
            </a:fld>
            <a:endParaRPr lang="en-GB"/>
          </a:p>
        </p:txBody>
      </p:sp>
    </p:spTree>
    <p:extLst>
      <p:ext uri="{BB962C8B-B14F-4D97-AF65-F5344CB8AC3E}">
        <p14:creationId xmlns:p14="http://schemas.microsoft.com/office/powerpoint/2010/main" val="301137382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85502007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6"/>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60" y="9694841"/>
            <a:ext cx="18414787" cy="1141845"/>
          </a:xfrm>
          <a:prstGeom prst="rect">
            <a:avLst/>
          </a:prstGeom>
        </p:spPr>
      </p:pic>
    </p:spTree>
    <p:extLst>
      <p:ext uri="{BB962C8B-B14F-4D97-AF65-F5344CB8AC3E}">
        <p14:creationId xmlns:p14="http://schemas.microsoft.com/office/powerpoint/2010/main" val="1643893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20/02/2026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20/02/2026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20/02/2026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20/02/2026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20/02/2026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20/02/2026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834528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928500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760719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20/02/2026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616454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20/02/2026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26932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20/02/2026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874074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20/02/2026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773442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20/02/2026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9407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20/02/2026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631312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115538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3172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Cover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424BA-8B5F-BCB5-D819-AA5D61D2B23C}"/>
              </a:ext>
            </a:extLst>
          </p:cNvPr>
          <p:cNvSpPr>
            <a:spLocks noGrp="1"/>
          </p:cNvSpPr>
          <p:nvPr>
            <p:ph type="ctrTitle"/>
          </p:nvPr>
        </p:nvSpPr>
        <p:spPr>
          <a:xfrm>
            <a:off x="2513211" y="4178177"/>
            <a:ext cx="15079266" cy="3133633"/>
          </a:xfrm>
        </p:spPr>
        <p:txBody>
          <a:bodyPr anchor="b"/>
          <a:lstStyle>
            <a:lvl1pPr algn="ctr">
              <a:defRPr sz="9895">
                <a:solidFill>
                  <a:schemeClr val="bg1"/>
                </a:solidFill>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2498F876-8D23-C4F8-2AC4-2F833E8DFA0E}"/>
              </a:ext>
            </a:extLst>
          </p:cNvPr>
          <p:cNvSpPr>
            <a:spLocks noGrp="1"/>
          </p:cNvSpPr>
          <p:nvPr>
            <p:ph type="subTitle" idx="1"/>
          </p:nvPr>
        </p:nvSpPr>
        <p:spPr>
          <a:xfrm>
            <a:off x="2513211" y="7447942"/>
            <a:ext cx="15079266" cy="1489587"/>
          </a:xfrm>
        </p:spPr>
        <p:txBody>
          <a:bodyPr/>
          <a:lstStyle>
            <a:lvl1pPr marL="0" indent="0" algn="ctr">
              <a:buNone/>
              <a:defRPr sz="3958">
                <a:solidFill>
                  <a:schemeClr val="bg1"/>
                </a:solidFill>
              </a:defRPr>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dirty="0"/>
              <a:t>Click to edit Master subtitle style</a:t>
            </a:r>
            <a:endParaRPr lang="en-GB" dirty="0"/>
          </a:p>
        </p:txBody>
      </p:sp>
      <p:pic>
        <p:nvPicPr>
          <p:cNvPr id="8" name="Picture 7" descr="Text&#10;&#10;Description automatically generated">
            <a:extLst>
              <a:ext uri="{FF2B5EF4-FFF2-40B4-BE49-F238E27FC236}">
                <a16:creationId xmlns:a16="http://schemas.microsoft.com/office/drawing/2014/main" id="{124AB827-6F30-98D9-8515-0754654598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79622" y="565468"/>
            <a:ext cx="12452469" cy="2957080"/>
          </a:xfrm>
          <a:prstGeom prst="rect">
            <a:avLst/>
          </a:prstGeom>
        </p:spPr>
      </p:pic>
    </p:spTree>
    <p:extLst>
      <p:ext uri="{BB962C8B-B14F-4D97-AF65-F5344CB8AC3E}">
        <p14:creationId xmlns:p14="http://schemas.microsoft.com/office/powerpoint/2010/main" val="21022711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F174-2B9D-1E35-5A83-955058D7E6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3FC60-EB28-55E1-F92F-EC460CF65B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B7AF451A-3556-A1C0-EB4B-FBCEA87C5C2D}"/>
              </a:ext>
            </a:extLst>
          </p:cNvPr>
          <p:cNvSpPr>
            <a:spLocks noGrp="1"/>
          </p:cNvSpPr>
          <p:nvPr>
            <p:ph type="sldNum" sz="quarter" idx="12"/>
          </p:nvPr>
        </p:nvSpPr>
        <p:spPr>
          <a:xfrm>
            <a:off x="18461122" y="10406173"/>
            <a:ext cx="1257824" cy="602118"/>
          </a:xfrm>
          <a:prstGeom prst="rect">
            <a:avLst/>
          </a:prstGeom>
        </p:spPr>
        <p:txBody>
          <a:bodyPr/>
          <a:lstStyle/>
          <a:p>
            <a:fld id="{054D9515-E067-4B07-9E35-AF8EAC4D9AAE}" type="slidenum">
              <a:rPr lang="en-GB" smtClean="0"/>
              <a:t>‹#›</a:t>
            </a:fld>
            <a:endParaRPr lang="en-GB" dirty="0"/>
          </a:p>
        </p:txBody>
      </p:sp>
    </p:spTree>
    <p:extLst>
      <p:ext uri="{BB962C8B-B14F-4D97-AF65-F5344CB8AC3E}">
        <p14:creationId xmlns:p14="http://schemas.microsoft.com/office/powerpoint/2010/main" val="5747005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23F14-93B3-08BD-571F-586A5A3ACD6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1C2F75A-A5DF-B3C8-0A4C-636B24B0EDEB}"/>
              </a:ext>
            </a:extLst>
          </p:cNvPr>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AFA38468-A6F6-2B8B-EB0D-2F7E8559FCDA}"/>
              </a:ext>
            </a:extLst>
          </p:cNvPr>
          <p:cNvSpPr>
            <a:spLocks noGrp="1"/>
          </p:cNvSpPr>
          <p:nvPr>
            <p:ph type="sldNum" sz="quarter" idx="12"/>
          </p:nvPr>
        </p:nvSpPr>
        <p:spPr>
          <a:xfrm>
            <a:off x="18712950" y="10434971"/>
            <a:ext cx="103146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0180318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9B1DF-59C9-2B8C-4C7C-E2052274DF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151983-7002-636C-4D7C-A3D41E7C9A03}"/>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0E3599-4A02-D96C-C1A6-89E5F002744F}"/>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80D3DB69-4620-C4C0-B1EF-623319F0FC4C}"/>
              </a:ext>
            </a:extLst>
          </p:cNvPr>
          <p:cNvSpPr>
            <a:spLocks noGrp="1"/>
          </p:cNvSpPr>
          <p:nvPr>
            <p:ph type="sldNum" sz="quarter" idx="12"/>
          </p:nvPr>
        </p:nvSpPr>
        <p:spPr>
          <a:xfrm>
            <a:off x="18723423" y="10408792"/>
            <a:ext cx="113094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438073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23131-6AF1-01B3-CDFF-6A978FF1AA08}"/>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E3ED76-2A3F-D322-A519-7F8EB68F8B16}"/>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02B1F82C-3143-8AE9-CD56-77525B5BACE3}"/>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7BFB4F-2E83-A643-A653-CCD6A2B57594}"/>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D956472F-0E1A-FDFF-ADFA-28BEF7F1317E}"/>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8999BE3E-F91E-2986-701E-71023E3CFBD2}"/>
              </a:ext>
            </a:extLst>
          </p:cNvPr>
          <p:cNvSpPr>
            <a:spLocks noGrp="1"/>
          </p:cNvSpPr>
          <p:nvPr>
            <p:ph type="sldNum" sz="quarter" idx="12"/>
          </p:nvPr>
        </p:nvSpPr>
        <p:spPr>
          <a:xfrm>
            <a:off x="18726041" y="10406173"/>
            <a:ext cx="1081202"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28295839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589B-11BE-A445-1CBC-AA238ED298E6}"/>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2A099FA-09E8-74A6-4D66-B011FAC585C2}"/>
              </a:ext>
            </a:extLst>
          </p:cNvPr>
          <p:cNvSpPr>
            <a:spLocks noGrp="1"/>
          </p:cNvSpPr>
          <p:nvPr>
            <p:ph type="sldNum" sz="quarter" idx="12"/>
          </p:nvPr>
        </p:nvSpPr>
        <p:spPr>
          <a:xfrm>
            <a:off x="18723422" y="10406173"/>
            <a:ext cx="1083821"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31847414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8B3645-4DD2-49F2-F9B0-EA8EBF72AB1F}"/>
              </a:ext>
            </a:extLst>
          </p:cNvPr>
          <p:cNvSpPr>
            <a:spLocks noGrp="1"/>
          </p:cNvSpPr>
          <p:nvPr>
            <p:ph type="sldNum" sz="quarter" idx="12"/>
          </p:nvPr>
        </p:nvSpPr>
        <p:spPr>
          <a:xfrm>
            <a:off x="18786253" y="1041926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6706160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0D46-BA4C-9A5C-B218-74AF51EF0F59}"/>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331063-AA51-D81C-C4ED-7E07303362D5}"/>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5032455-2A10-18B5-F7E4-B31A85049D25}"/>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61DC1C7A-D602-FE95-2C39-EB5F68E17A8F}"/>
              </a:ext>
            </a:extLst>
          </p:cNvPr>
          <p:cNvSpPr>
            <a:spLocks noGrp="1"/>
          </p:cNvSpPr>
          <p:nvPr>
            <p:ph type="sldNum" sz="quarter" idx="12"/>
          </p:nvPr>
        </p:nvSpPr>
        <p:spPr>
          <a:xfrm>
            <a:off x="18726041" y="10434971"/>
            <a:ext cx="1128325"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7915565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7595E-C5BB-383F-EA05-522EC0E4FF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153BE-0966-1C70-7320-83D7CA9B228E}"/>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274FD499-5355-4CC8-FC99-69D17EFA3B2D}"/>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7" name="Slide Number Placeholder 6">
            <a:extLst>
              <a:ext uri="{FF2B5EF4-FFF2-40B4-BE49-F238E27FC236}">
                <a16:creationId xmlns:a16="http://schemas.microsoft.com/office/drawing/2014/main" id="{D23F2848-84A5-AF5C-3838-392AFA02E134}"/>
              </a:ext>
            </a:extLst>
          </p:cNvPr>
          <p:cNvSpPr>
            <a:spLocks noGrp="1"/>
          </p:cNvSpPr>
          <p:nvPr>
            <p:ph type="sldNum" sz="quarter" idx="12"/>
          </p:nvPr>
        </p:nvSpPr>
        <p:spPr>
          <a:xfrm>
            <a:off x="18726042" y="10434971"/>
            <a:ext cx="1065494"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511603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04AAD-8454-7A9E-44F8-13E973888D9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0DFA29C-8D93-0C19-33AE-6FF8A44A1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510E934B-6E49-CE4B-A228-DB7EBA4CB1FC}"/>
              </a:ext>
            </a:extLst>
          </p:cNvPr>
          <p:cNvSpPr>
            <a:spLocks noGrp="1"/>
          </p:cNvSpPr>
          <p:nvPr>
            <p:ph type="sldNum" sz="quarter" idx="12"/>
          </p:nvPr>
        </p:nvSpPr>
        <p:spPr>
          <a:xfrm>
            <a:off x="18723423" y="10429735"/>
            <a:ext cx="1099528"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181476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F5740-0195-7F2B-A96E-77D8442D4669}"/>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E1EA67C-F929-357F-6ED9-61AC46731179}"/>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C04A0AEC-217C-23BD-E075-9C0809F1EC2C}"/>
              </a:ext>
            </a:extLst>
          </p:cNvPr>
          <p:cNvSpPr>
            <a:spLocks noGrp="1"/>
          </p:cNvSpPr>
          <p:nvPr>
            <p:ph type="sldNum" sz="quarter" idx="12"/>
          </p:nvPr>
        </p:nvSpPr>
        <p:spPr>
          <a:xfrm>
            <a:off x="18723421" y="10406173"/>
            <a:ext cx="1068113" cy="602118"/>
          </a:xfrm>
          <a:prstGeom prst="rect">
            <a:avLst/>
          </a:prstGeom>
        </p:spPr>
        <p:txBody>
          <a:bodyPr/>
          <a:lstStyle/>
          <a:p>
            <a:fld id="{054D9515-E067-4B07-9E35-AF8EAC4D9AAE}" type="slidenum">
              <a:rPr lang="en-GB" smtClean="0"/>
              <a:t>‹#›</a:t>
            </a:fld>
            <a:endParaRPr lang="en-GB"/>
          </a:p>
        </p:txBody>
      </p:sp>
    </p:spTree>
    <p:extLst>
      <p:ext uri="{BB962C8B-B14F-4D97-AF65-F5344CB8AC3E}">
        <p14:creationId xmlns:p14="http://schemas.microsoft.com/office/powerpoint/2010/main" val="8235295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8453979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296134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44144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796727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3488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273583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5486408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33836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508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42384493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82051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07601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3484922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7229801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0974241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9264065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20/02/2026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058274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8734463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65398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244016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868800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181987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857024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8773078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926" y="3505899"/>
            <a:ext cx="17089836"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853" y="6333237"/>
            <a:ext cx="14073982"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2/20/2026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905008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2/20/2026</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2768884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1005284" y="2601151"/>
            <a:ext cx="8745975"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4429" y="2601151"/>
            <a:ext cx="8745975"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2/20/2026</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584496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2/20/2026</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011740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2/20/2026</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59665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3593188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3000339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83088985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066901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752428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465739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010385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0877245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35455898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99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3.xml"/><Relationship Id="rId7" Type="http://schemas.openxmlformats.org/officeDocument/2006/relationships/theme" Target="../theme/theme10.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9" Type="http://schemas.openxmlformats.org/officeDocument/2006/relationships/image" Target="../media/image5.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11.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1.xml"/><Relationship Id="rId7" Type="http://schemas.openxmlformats.org/officeDocument/2006/relationships/theme" Target="../theme/theme12.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9" Type="http://schemas.openxmlformats.org/officeDocument/2006/relationships/image" Target="../media/image5.emf"/></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87.xml"/><Relationship Id="rId7" Type="http://schemas.openxmlformats.org/officeDocument/2006/relationships/theme" Target="../theme/theme13.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s>
</file>

<file path=ppt/slideMasters/_rels/slideMaster14.xml.rels><?xml version="1.0" encoding="UTF-8" standalone="yes"?>
<Relationships xmlns="http://schemas.openxmlformats.org/package/2006/relationships"><Relationship Id="rId8" Type="http://schemas.openxmlformats.org/officeDocument/2006/relationships/theme" Target="../theme/theme14.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10" Type="http://schemas.openxmlformats.org/officeDocument/2006/relationships/image" Target="../media/image5.emf"/><Relationship Id="rId4" Type="http://schemas.openxmlformats.org/officeDocument/2006/relationships/slideLayout" Target="../slideLayouts/slideLayout94.xml"/><Relationship Id="rId9" Type="http://schemas.openxmlformats.org/officeDocument/2006/relationships/image" Target="../media/image4.png"/></Relationships>
</file>

<file path=ppt/slideMasters/_rels/slideMaster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0.xml"/><Relationship Id="rId7" Type="http://schemas.openxmlformats.org/officeDocument/2006/relationships/theme" Target="../theme/theme15.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4" Type="http://schemas.openxmlformats.org/officeDocument/2006/relationships/slideLayout" Target="../slideLayouts/slideLayout101.xml"/><Relationship Id="rId9" Type="http://schemas.openxmlformats.org/officeDocument/2006/relationships/image" Target="../media/image5.emf"/></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theme" Target="../theme/theme16.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8.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9.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82836510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20/02/2026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230621454"/>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1162016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05285" y="452374"/>
            <a:ext cx="1809511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1005285" y="2601151"/>
            <a:ext cx="1809511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934" y="10517697"/>
            <a:ext cx="6433820"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1005285" y="10517697"/>
            <a:ext cx="4624308"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2/20/2026</a:t>
            </a:fld>
            <a:endParaRPr lang="en-US" dirty="0"/>
          </a:p>
        </p:txBody>
      </p:sp>
      <p:sp>
        <p:nvSpPr>
          <p:cNvPr id="6" name="Holder 6"/>
          <p:cNvSpPr>
            <a:spLocks noGrp="1"/>
          </p:cNvSpPr>
          <p:nvPr>
            <p:ph type="sldNum" sz="quarter" idx="7"/>
          </p:nvPr>
        </p:nvSpPr>
        <p:spPr>
          <a:xfrm>
            <a:off x="14476097" y="10517697"/>
            <a:ext cx="4624308"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539529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9"/>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10"/>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221014983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1" r:id="rId7"/>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369876087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DE232B-73B8-6D3D-E3A7-669BB248C371}"/>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C3FBBB-5B85-6B92-BA11-40B719D76A5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BEF2CC-0595-64A1-1735-CD2215126409}"/>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A09C4C1D-3BB8-461D-80CC-FC89362C9C6D}" type="datetimeFigureOut">
              <a:rPr lang="en-GB" smtClean="0"/>
              <a:t>20/02/2026</a:t>
            </a:fld>
            <a:endParaRPr lang="en-GB"/>
          </a:p>
        </p:txBody>
      </p:sp>
      <p:sp>
        <p:nvSpPr>
          <p:cNvPr id="5" name="Footer Placeholder 4">
            <a:extLst>
              <a:ext uri="{FF2B5EF4-FFF2-40B4-BE49-F238E27FC236}">
                <a16:creationId xmlns:a16="http://schemas.microsoft.com/office/drawing/2014/main" id="{C193F315-CBE5-6FA3-8C84-42C574F31F75}"/>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080ABF60-09C2-8CB3-6D85-72EDED7039A6}"/>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7E9BA3F-5F31-4FC6-9DE3-E23B3C46D09C}" type="slidenum">
              <a:rPr lang="en-GB" smtClean="0"/>
              <a:t>‹#›</a:t>
            </a:fld>
            <a:endParaRPr lang="en-GB"/>
          </a:p>
        </p:txBody>
      </p:sp>
    </p:spTree>
    <p:extLst>
      <p:ext uri="{BB962C8B-B14F-4D97-AF65-F5344CB8AC3E}">
        <p14:creationId xmlns:p14="http://schemas.microsoft.com/office/powerpoint/2010/main" val="1407100764"/>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20/02/2026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20"/>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5"/>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20/02/2026</a:t>
            </a:fld>
            <a:endParaRPr lang="en-GB"/>
          </a:p>
        </p:txBody>
      </p:sp>
      <p:sp>
        <p:nvSpPr>
          <p:cNvPr id="5" name="Footer Placeholder 4"/>
          <p:cNvSpPr>
            <a:spLocks noGrp="1"/>
          </p:cNvSpPr>
          <p:nvPr>
            <p:ph type="ftr" sz="quarter" idx="3"/>
          </p:nvPr>
        </p:nvSpPr>
        <p:spPr>
          <a:xfrm>
            <a:off x="6660009" y="10482095"/>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5"/>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4996257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1507958"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9" indent="-376989" algn="l" defTabSz="1507958"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69" indent="-376989" algn="l" defTabSz="1507958"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48" indent="-376989" algn="l" defTabSz="1507958"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928"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90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86"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86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845"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823" indent="-376989" algn="l" defTabSz="1507958"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58" rtl="0" eaLnBrk="1" latinLnBrk="0" hangingPunct="1">
        <a:defRPr sz="2968" kern="1200">
          <a:solidFill>
            <a:schemeClr val="tx1"/>
          </a:solidFill>
          <a:latin typeface="+mn-lt"/>
          <a:ea typeface="+mn-ea"/>
          <a:cs typeface="+mn-cs"/>
        </a:defRPr>
      </a:lvl1pPr>
      <a:lvl2pPr marL="753980" algn="l" defTabSz="1507958" rtl="0" eaLnBrk="1" latinLnBrk="0" hangingPunct="1">
        <a:defRPr sz="2968" kern="1200">
          <a:solidFill>
            <a:schemeClr val="tx1"/>
          </a:solidFill>
          <a:latin typeface="+mn-lt"/>
          <a:ea typeface="+mn-ea"/>
          <a:cs typeface="+mn-cs"/>
        </a:defRPr>
      </a:lvl2pPr>
      <a:lvl3pPr marL="1507958" algn="l" defTabSz="1507958" rtl="0" eaLnBrk="1" latinLnBrk="0" hangingPunct="1">
        <a:defRPr sz="2968" kern="1200">
          <a:solidFill>
            <a:schemeClr val="tx1"/>
          </a:solidFill>
          <a:latin typeface="+mn-lt"/>
          <a:ea typeface="+mn-ea"/>
          <a:cs typeface="+mn-cs"/>
        </a:defRPr>
      </a:lvl3pPr>
      <a:lvl4pPr marL="2261939" algn="l" defTabSz="1507958" rtl="0" eaLnBrk="1" latinLnBrk="0" hangingPunct="1">
        <a:defRPr sz="2968" kern="1200">
          <a:solidFill>
            <a:schemeClr val="tx1"/>
          </a:solidFill>
          <a:latin typeface="+mn-lt"/>
          <a:ea typeface="+mn-ea"/>
          <a:cs typeface="+mn-cs"/>
        </a:defRPr>
      </a:lvl4pPr>
      <a:lvl5pPr marL="3015917" algn="l" defTabSz="1507958" rtl="0" eaLnBrk="1" latinLnBrk="0" hangingPunct="1">
        <a:defRPr sz="2968" kern="1200">
          <a:solidFill>
            <a:schemeClr val="tx1"/>
          </a:solidFill>
          <a:latin typeface="+mn-lt"/>
          <a:ea typeface="+mn-ea"/>
          <a:cs typeface="+mn-cs"/>
        </a:defRPr>
      </a:lvl5pPr>
      <a:lvl6pPr marL="3769897" algn="l" defTabSz="1507958" rtl="0" eaLnBrk="1" latinLnBrk="0" hangingPunct="1">
        <a:defRPr sz="2968" kern="1200">
          <a:solidFill>
            <a:schemeClr val="tx1"/>
          </a:solidFill>
          <a:latin typeface="+mn-lt"/>
          <a:ea typeface="+mn-ea"/>
          <a:cs typeface="+mn-cs"/>
        </a:defRPr>
      </a:lvl6pPr>
      <a:lvl7pPr marL="4523875" algn="l" defTabSz="1507958" rtl="0" eaLnBrk="1" latinLnBrk="0" hangingPunct="1">
        <a:defRPr sz="2968" kern="1200">
          <a:solidFill>
            <a:schemeClr val="tx1"/>
          </a:solidFill>
          <a:latin typeface="+mn-lt"/>
          <a:ea typeface="+mn-ea"/>
          <a:cs typeface="+mn-cs"/>
        </a:defRPr>
      </a:lvl7pPr>
      <a:lvl8pPr marL="5277855" algn="l" defTabSz="1507958" rtl="0" eaLnBrk="1" latinLnBrk="0" hangingPunct="1">
        <a:defRPr sz="2968" kern="1200">
          <a:solidFill>
            <a:schemeClr val="tx1"/>
          </a:solidFill>
          <a:latin typeface="+mn-lt"/>
          <a:ea typeface="+mn-ea"/>
          <a:cs typeface="+mn-cs"/>
        </a:defRPr>
      </a:lvl8pPr>
      <a:lvl9pPr marL="6031834" algn="l" defTabSz="1507958" rtl="0" eaLnBrk="1" latinLnBrk="0" hangingPunct="1">
        <a:defRPr sz="2968"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EECB-4590-D42A-F2D2-A4717BF3596A}"/>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6AEEDB8-C292-448E-02AB-3D82FCB043C8}"/>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765532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cid:image002.png@01DC9F4A.651D0830" TargetMode="External"/><Relationship Id="rId2" Type="http://schemas.openxmlformats.org/officeDocument/2006/relationships/image" Target="../media/image25.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cid:image003.png@01DC9F4A.651D0830" TargetMode="External"/><Relationship Id="rId2" Type="http://schemas.openxmlformats.org/officeDocument/2006/relationships/image" Target="../media/image26.png"/><Relationship Id="rId1" Type="http://schemas.openxmlformats.org/officeDocument/2006/relationships/slideLayout" Target="../slideLayouts/slideLayout34.xml"/><Relationship Id="rId5" Type="http://schemas.openxmlformats.org/officeDocument/2006/relationships/image" Target="cid:image004.png@01DC9F4A.651D0830" TargetMode="Externa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cid:image005.png@01DC9F4A.651D0830" TargetMode="External"/><Relationship Id="rId2" Type="http://schemas.openxmlformats.org/officeDocument/2006/relationships/image" Target="../media/image28.png"/><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4.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4.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68.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3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2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17.png"/><Relationship Id="rId7" Type="http://schemas.openxmlformats.org/officeDocument/2006/relationships/image" Target="../media/image52.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18.svg"/></Relationships>
</file>

<file path=ppt/slides/_rels/slide29.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62.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56.png"/><Relationship Id="rId12" Type="http://schemas.openxmlformats.org/officeDocument/2006/relationships/image" Target="../media/image61.svg"/><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60.png"/><Relationship Id="rId5" Type="http://schemas.openxmlformats.org/officeDocument/2006/relationships/image" Target="../media/image55.svg"/><Relationship Id="rId10" Type="http://schemas.openxmlformats.org/officeDocument/2006/relationships/image" Target="../media/image59.svg"/><Relationship Id="rId4" Type="http://schemas.openxmlformats.org/officeDocument/2006/relationships/image" Target="../media/image54.png"/><Relationship Id="rId9" Type="http://schemas.openxmlformats.org/officeDocument/2006/relationships/image" Target="../media/image5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17.png"/><Relationship Id="rId7" Type="http://schemas.openxmlformats.org/officeDocument/2006/relationships/image" Target="../media/image65.png"/><Relationship Id="rId2"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1" Type="http://schemas.openxmlformats.org/officeDocument/2006/relationships/slideLayout" Target="../slideLayouts/slideLayout34.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18.svg"/></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33.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70.png"/><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69.png"/><Relationship Id="rId5" Type="http://schemas.openxmlformats.org/officeDocument/2006/relationships/image" Target="../media/image18.svg"/><Relationship Id="rId4" Type="http://schemas.openxmlformats.org/officeDocument/2006/relationships/image" Target="../media/image17.png"/><Relationship Id="rId9"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chart" Target="../charts/chart2.xml"/><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chart" Target="../charts/chart3.xml"/><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4.xml"/><Relationship Id="rId5" Type="http://schemas.openxmlformats.org/officeDocument/2006/relationships/image" Target="../media/image80.png"/><Relationship Id="rId4" Type="http://schemas.openxmlformats.org/officeDocument/2006/relationships/image" Target="../media/image79.png"/></Relationships>
</file>

<file path=ppt/slides/_rels/slide3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34.xml"/><Relationship Id="rId5" Type="http://schemas.openxmlformats.org/officeDocument/2006/relationships/image" Target="../media/image84.png"/><Relationship Id="rId4" Type="http://schemas.openxmlformats.org/officeDocument/2006/relationships/image" Target="../media/image83.png"/></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8.svg"/></Relationships>
</file>

<file path=ppt/slides/_rels/slide4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34.xml"/><Relationship Id="rId5" Type="http://schemas.openxmlformats.org/officeDocument/2006/relationships/image" Target="../media/image92.png"/><Relationship Id="rId4" Type="http://schemas.openxmlformats.org/officeDocument/2006/relationships/image" Target="../media/image91.png"/></Relationships>
</file>

<file path=ppt/slides/_rels/slide41.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34.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42.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9.png"/><Relationship Id="rId1" Type="http://schemas.openxmlformats.org/officeDocument/2006/relationships/slideLayout" Target="../slideLayouts/slideLayout34.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0.xml"/></Relationships>
</file>

<file path=ppt/slides/_rels/slide44.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7.png"/><Relationship Id="rId7" Type="http://schemas.openxmlformats.org/officeDocument/2006/relationships/image" Target="../media/image107.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34.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8.svg"/></Relationships>
</file>

<file path=ppt/slides/_rels/slide4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0.xml"/><Relationship Id="rId1" Type="http://schemas.openxmlformats.org/officeDocument/2006/relationships/slideLayout" Target="../slideLayouts/slideLayout34.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4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4.png"/><Relationship Id="rId1" Type="http://schemas.openxmlformats.org/officeDocument/2006/relationships/slideLayout" Target="../slideLayouts/slideLayout73.xml"/><Relationship Id="rId5" Type="http://schemas.openxmlformats.org/officeDocument/2006/relationships/chart" Target="../charts/chart6.xml"/><Relationship Id="rId4" Type="http://schemas.openxmlformats.org/officeDocument/2006/relationships/chart" Target="../charts/chart5.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4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116.xml"/><Relationship Id="rId4" Type="http://schemas.openxmlformats.org/officeDocument/2006/relationships/image" Target="../media/image113.png"/></Relationships>
</file>

<file path=ppt/slides/_rels/slide4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2.xml"/><Relationship Id="rId1" Type="http://schemas.openxmlformats.org/officeDocument/2006/relationships/slideLayout" Target="../slideLayouts/slideLayout78.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3.xml"/><Relationship Id="rId1" Type="http://schemas.openxmlformats.org/officeDocument/2006/relationships/slideLayout" Target="../slideLayouts/slideLayout34.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73.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25.png"/><Relationship Id="rId2" Type="http://schemas.openxmlformats.org/officeDocument/2006/relationships/notesSlide" Target="../notesSlides/notesSlide15.xml"/><Relationship Id="rId1" Type="http://schemas.openxmlformats.org/officeDocument/2006/relationships/slideLayout" Target="../slideLayouts/slideLayout73.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5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6.xml"/><Relationship Id="rId1" Type="http://schemas.openxmlformats.org/officeDocument/2006/relationships/slideLayout" Target="../slideLayouts/slideLayout34.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png"/></Relationships>
</file>

<file path=ppt/slides/_rels/slide5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17.xml"/><Relationship Id="rId1" Type="http://schemas.openxmlformats.org/officeDocument/2006/relationships/slideLayout" Target="../slideLayouts/slideLayout78.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s>
</file>

<file path=ppt/slides/_rels/slide55.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56.png"/><Relationship Id="rId12" Type="http://schemas.openxmlformats.org/officeDocument/2006/relationships/image" Target="../media/image134.png"/><Relationship Id="rId2" Type="http://schemas.openxmlformats.org/officeDocument/2006/relationships/notesSlide" Target="../notesSlides/notesSlide18.xml"/><Relationship Id="rId1" Type="http://schemas.openxmlformats.org/officeDocument/2006/relationships/slideLayout" Target="../slideLayouts/slideLayout39.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133.png"/><Relationship Id="rId5" Type="http://schemas.openxmlformats.org/officeDocument/2006/relationships/image" Target="../media/image55.svg"/><Relationship Id="rId10" Type="http://schemas.openxmlformats.org/officeDocument/2006/relationships/image" Target="../media/image59.svg"/><Relationship Id="rId4" Type="http://schemas.openxmlformats.org/officeDocument/2006/relationships/image" Target="../media/image54.png"/><Relationship Id="rId9" Type="http://schemas.openxmlformats.org/officeDocument/2006/relationships/image" Target="../media/image58.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0.xml"/></Relationships>
</file>

<file path=ppt/slides/_rels/slide5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20.xml"/><Relationship Id="rId1" Type="http://schemas.openxmlformats.org/officeDocument/2006/relationships/slideLayout" Target="../slideLayouts/slideLayout34.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136.png"/></Relationships>
</file>

<file path=ppt/slides/_rels/slide58.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21.xml"/><Relationship Id="rId1" Type="http://schemas.openxmlformats.org/officeDocument/2006/relationships/slideLayout" Target="../slideLayouts/slideLayout34.xml"/><Relationship Id="rId4" Type="http://schemas.openxmlformats.org/officeDocument/2006/relationships/image" Target="../media/image140.png"/></Relationships>
</file>

<file path=ppt/slides/_rels/slide59.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22.xml"/><Relationship Id="rId1" Type="http://schemas.openxmlformats.org/officeDocument/2006/relationships/slideLayout" Target="../slideLayouts/slideLayout34.xml"/><Relationship Id="rId5" Type="http://schemas.openxmlformats.org/officeDocument/2006/relationships/image" Target="../media/image143.png"/><Relationship Id="rId4" Type="http://schemas.openxmlformats.org/officeDocument/2006/relationships/image" Target="../media/image142.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4.xml"/></Relationships>
</file>

<file path=ppt/slides/_rels/slide60.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34.xml"/><Relationship Id="rId4" Type="http://schemas.openxmlformats.org/officeDocument/2006/relationships/image" Target="../media/image146.png"/></Relationships>
</file>

<file path=ppt/slides/_rels/slide62.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3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5.xml.rels><?xml version="1.0" encoding="UTF-8" standalone="yes"?>
<Relationships xmlns="http://schemas.openxmlformats.org/package/2006/relationships"><Relationship Id="rId8" Type="http://schemas.openxmlformats.org/officeDocument/2006/relationships/image" Target="../media/image149.png"/><Relationship Id="rId3" Type="http://schemas.openxmlformats.org/officeDocument/2006/relationships/image" Target="../media/image147.png"/><Relationship Id="rId7" Type="http://schemas.openxmlformats.org/officeDocument/2006/relationships/image" Target="../media/image148.png"/><Relationship Id="rId2" Type="http://schemas.openxmlformats.org/officeDocument/2006/relationships/notesSlide" Target="../notesSlides/notesSlide23.xml"/><Relationship Id="rId1" Type="http://schemas.openxmlformats.org/officeDocument/2006/relationships/slideLayout" Target="../slideLayouts/slideLayout3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67.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34.xml"/></Relationships>
</file>

<file path=ppt/slides/_rels/slide68.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34.xml"/></Relationships>
</file>

<file path=ppt/slides/_rels/slide69.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74.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26.xml"/><Relationship Id="rId1" Type="http://schemas.openxmlformats.org/officeDocument/2006/relationships/slideLayout" Target="../slideLayouts/slideLayout67.xml"/></Relationships>
</file>

<file path=ppt/slides/_rels/slide75.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4.png"/><Relationship Id="rId1" Type="http://schemas.openxmlformats.org/officeDocument/2006/relationships/slideLayout" Target="../slideLayouts/slideLayout73.xml"/><Relationship Id="rId4" Type="http://schemas.openxmlformats.org/officeDocument/2006/relationships/image" Target="../media/image160.png"/></Relationships>
</file>

<file path=ppt/slides/_rels/slide76.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27.xml"/><Relationship Id="rId1" Type="http://schemas.openxmlformats.org/officeDocument/2006/relationships/slideLayout" Target="../slideLayouts/slideLayout67.xml"/><Relationship Id="rId5" Type="http://schemas.openxmlformats.org/officeDocument/2006/relationships/image" Target="../media/image163.png"/><Relationship Id="rId4" Type="http://schemas.openxmlformats.org/officeDocument/2006/relationships/image" Target="../media/image162.png"/></Relationships>
</file>

<file path=ppt/slides/_rels/slide77.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28.xml"/><Relationship Id="rId1" Type="http://schemas.openxmlformats.org/officeDocument/2006/relationships/slideLayout" Target="../slideLayouts/slideLayout67.xml"/><Relationship Id="rId4" Type="http://schemas.openxmlformats.org/officeDocument/2006/relationships/image" Target="../media/image165.png"/></Relationships>
</file>

<file path=ppt/slides/_rels/slide7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4.png"/><Relationship Id="rId1" Type="http://schemas.openxmlformats.org/officeDocument/2006/relationships/slideLayout" Target="../slideLayouts/slideLayout73.xml"/></Relationships>
</file>

<file path=ppt/slides/_rels/slide79.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png"/><Relationship Id="rId1" Type="http://schemas.openxmlformats.org/officeDocument/2006/relationships/slideLayout" Target="../slideLayouts/slideLayout67.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32.xml"/><Relationship Id="rId1" Type="http://schemas.openxmlformats.org/officeDocument/2006/relationships/slideLayout" Target="../slideLayouts/slideLayout89.xml"/></Relationships>
</file>

<file path=ppt/slides/_rels/slide84.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33.xml"/><Relationship Id="rId1" Type="http://schemas.openxmlformats.org/officeDocument/2006/relationships/slideLayout" Target="../slideLayouts/slideLayout89.xml"/><Relationship Id="rId4" Type="http://schemas.openxmlformats.org/officeDocument/2006/relationships/image" Target="../media/image172.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6.xml"/></Relationships>
</file>

<file path=ppt/slides/_rels/slide86.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35.xml"/><Relationship Id="rId1" Type="http://schemas.openxmlformats.org/officeDocument/2006/relationships/slideLayout" Target="../slideLayouts/slideLayout89.xml"/><Relationship Id="rId4" Type="http://schemas.openxmlformats.org/officeDocument/2006/relationships/image" Target="../media/image174.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6000" dirty="0">
                <a:latin typeface="Verdana" panose="020B0604030504040204" pitchFamily="34" charset="0"/>
                <a:ea typeface="Verdana" panose="020B0604030504040204" pitchFamily="34" charset="0"/>
                <a:cs typeface="Arial" panose="020B0604020202020204" pitchFamily="34" charset="0"/>
              </a:rPr>
              <a:t>February</a:t>
            </a:r>
            <a:r>
              <a:rPr lang="pt-BR" sz="5400" dirty="0">
                <a:latin typeface="Arial" panose="020B0604020202020204" pitchFamily="34" charset="0"/>
                <a:cs typeface="Arial" panose="020B0604020202020204" pitchFamily="34" charset="0"/>
              </a:rPr>
              <a:t> 2026</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AFD73-6D20-5877-5CBC-306B5716AF2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3BB94D2-62DA-7AE7-4470-10E9AE0164D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Healthcare Acquired Infections</a:t>
            </a:r>
          </a:p>
        </p:txBody>
      </p:sp>
      <p:graphicFrame>
        <p:nvGraphicFramePr>
          <p:cNvPr id="3" name="Table 2">
            <a:extLst>
              <a:ext uri="{FF2B5EF4-FFF2-40B4-BE49-F238E27FC236}">
                <a16:creationId xmlns:a16="http://schemas.microsoft.com/office/drawing/2014/main" id="{D4BBDAA8-1147-5FBF-1BEE-3D4B1C1CB552}"/>
              </a:ext>
            </a:extLst>
          </p:cNvPr>
          <p:cNvGraphicFramePr>
            <a:graphicFrameLocks noGrp="1"/>
          </p:cNvGraphicFramePr>
          <p:nvPr>
            <p:extLst>
              <p:ext uri="{D42A27DB-BD31-4B8C-83A1-F6EECF244321}">
                <p14:modId xmlns:p14="http://schemas.microsoft.com/office/powerpoint/2010/main" val="2695015928"/>
              </p:ext>
            </p:extLst>
          </p:nvPr>
        </p:nvGraphicFramePr>
        <p:xfrm>
          <a:off x="565944" y="777876"/>
          <a:ext cx="18973800" cy="2423903"/>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038458">
                <a:tc>
                  <a:txBody>
                    <a:bodyPr/>
                    <a:lstStyle/>
                    <a:p>
                      <a:pPr marL="285750" indent="-285750">
                        <a:buFont typeface="Arial" panose="020B0604020202020204" pitchFamily="34" charset="0"/>
                        <a:buChar char="•"/>
                      </a:pPr>
                      <a:r>
                        <a:rPr lang="en-GB" sz="1800" b="1"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November – 5</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December – 4</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January -3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November –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7" name="Picture 6">
            <a:extLst>
              <a:ext uri="{FF2B5EF4-FFF2-40B4-BE49-F238E27FC236}">
                <a16:creationId xmlns:a16="http://schemas.microsoft.com/office/drawing/2014/main" id="{7F976540-23D0-4C11-DF63-752D0886853F}"/>
              </a:ext>
            </a:extLst>
          </p:cNvPr>
          <p:cNvPicPr>
            <a:picLocks noChangeAspect="1"/>
          </p:cNvPicPr>
          <p:nvPr/>
        </p:nvPicPr>
        <p:blipFill>
          <a:blip r:embed="rId2"/>
          <a:stretch>
            <a:fillRect/>
          </a:stretch>
        </p:blipFill>
        <p:spPr>
          <a:xfrm>
            <a:off x="556377" y="4130675"/>
            <a:ext cx="9725067" cy="5638800"/>
          </a:xfrm>
          <a:prstGeom prst="rect">
            <a:avLst/>
          </a:prstGeom>
        </p:spPr>
      </p:pic>
      <p:pic>
        <p:nvPicPr>
          <p:cNvPr id="9" name="Picture 8">
            <a:extLst>
              <a:ext uri="{FF2B5EF4-FFF2-40B4-BE49-F238E27FC236}">
                <a16:creationId xmlns:a16="http://schemas.microsoft.com/office/drawing/2014/main" id="{606AFB33-DB07-FF6A-26E1-A53BF3972F3D}"/>
              </a:ext>
            </a:extLst>
          </p:cNvPr>
          <p:cNvPicPr>
            <a:picLocks noChangeAspect="1"/>
          </p:cNvPicPr>
          <p:nvPr/>
        </p:nvPicPr>
        <p:blipFill>
          <a:blip r:embed="rId3"/>
          <a:stretch>
            <a:fillRect/>
          </a:stretch>
        </p:blipFill>
        <p:spPr>
          <a:xfrm>
            <a:off x="10662444" y="4146549"/>
            <a:ext cx="9144000" cy="5638799"/>
          </a:xfrm>
          <a:prstGeom prst="rect">
            <a:avLst/>
          </a:prstGeom>
        </p:spPr>
      </p:pic>
    </p:spTree>
    <p:extLst>
      <p:ext uri="{BB962C8B-B14F-4D97-AF65-F5344CB8AC3E}">
        <p14:creationId xmlns:p14="http://schemas.microsoft.com/office/powerpoint/2010/main" val="1438111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86B87-CC82-8E07-7C4C-33E05C3DDB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067891-525D-73EC-0A53-EA52E75BDD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EE206FC8-F1A0-37EC-044B-C4B092526E86}"/>
              </a:ext>
            </a:extLst>
          </p:cNvPr>
          <p:cNvSpPr txBox="1"/>
          <p:nvPr/>
        </p:nvSpPr>
        <p:spPr>
          <a:xfrm>
            <a:off x="604043" y="930275"/>
            <a:ext cx="9296399" cy="4356193"/>
          </a:xfrm>
          <a:prstGeom prst="rect">
            <a:avLst/>
          </a:prstGeom>
          <a:noFill/>
        </p:spPr>
        <p:txBody>
          <a:bodyPr wrap="square">
            <a:spAutoFit/>
          </a:bodyPr>
          <a:lstStyle/>
          <a:p>
            <a:pPr algn="just">
              <a:lnSpc>
                <a:spcPct val="107000"/>
              </a:lnSpc>
              <a:spcAft>
                <a:spcPts val="800"/>
              </a:spcAft>
              <a:buNone/>
            </a:pPr>
            <a:r>
              <a:rPr lang="en-GB" sz="2400" dirty="0">
                <a:effectLst/>
                <a:latin typeface="Verdana" panose="020B0604030504040204" pitchFamily="34" charset="0"/>
                <a:ea typeface="Times New Roman" panose="02020603050405020304" pitchFamily="18" charset="0"/>
                <a:cs typeface="Arial" panose="020B0604020202020204" pitchFamily="34" charset="0"/>
              </a:rPr>
              <a:t>The Health Board’s assessment on performance against the £58.7m deficit has three components Operational Pressure, Savings Target, and Planned Deficit. Performance against these three elements at Month 10 is summarised in Table 1 below. At Month 10 there was an In-Month deficit of £2.1m, which is £2.8m below the £58.7m planned deficit, with the YTD position reporting a £57.3m deficit, which is £8.46m above £58.7m plan.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buNone/>
            </a:pPr>
            <a:r>
              <a:rPr lang="en-GB" sz="2400" dirty="0">
                <a:effectLst/>
                <a:latin typeface="Verdana" panose="020B0604030504040204" pitchFamily="34" charset="0"/>
                <a:ea typeface="Times New Roman" panose="02020603050405020304" pitchFamily="18" charset="0"/>
                <a:cs typeface="Arial" panose="020B0604020202020204" pitchFamily="34"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400" b="1" i="1" dirty="0">
                <a:effectLst/>
                <a:latin typeface="Verdana" panose="020B0604030504040204" pitchFamily="34" charset="0"/>
                <a:ea typeface="Times New Roman" panose="02020603050405020304" pitchFamily="18" charset="0"/>
                <a:cs typeface="Arial" panose="020B0604020202020204" pitchFamily="34" charset="0"/>
              </a:rPr>
              <a:t>Table 1: Delivery YTD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A1967D7-BBEF-6090-F531-2CF0E205D90B}"/>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623985" y="5286468"/>
            <a:ext cx="7256514" cy="5334000"/>
          </a:xfrm>
          <a:prstGeom prst="rect">
            <a:avLst/>
          </a:prstGeom>
          <a:noFill/>
          <a:ln>
            <a:noFill/>
          </a:ln>
        </p:spPr>
      </p:pic>
      <p:sp>
        <p:nvSpPr>
          <p:cNvPr id="7" name="TextBox 6">
            <a:extLst>
              <a:ext uri="{FF2B5EF4-FFF2-40B4-BE49-F238E27FC236}">
                <a16:creationId xmlns:a16="http://schemas.microsoft.com/office/drawing/2014/main" id="{BCEC6389-5F0E-286A-CA4C-9F0A6511486D}"/>
              </a:ext>
            </a:extLst>
          </p:cNvPr>
          <p:cNvSpPr txBox="1"/>
          <p:nvPr/>
        </p:nvSpPr>
        <p:spPr>
          <a:xfrm>
            <a:off x="10510044" y="894013"/>
            <a:ext cx="9296400" cy="7904985"/>
          </a:xfrm>
          <a:prstGeom prst="rect">
            <a:avLst/>
          </a:prstGeom>
          <a:noFill/>
        </p:spPr>
        <p:txBody>
          <a:bodyPr wrap="square">
            <a:spAutoFit/>
          </a:bodyPr>
          <a:lstStyle/>
          <a:p>
            <a:pPr algn="just">
              <a:lnSpc>
                <a:spcPct val="107000"/>
              </a:lnSpc>
              <a:spcAft>
                <a:spcPts val="800"/>
              </a:spcAft>
              <a:buNone/>
            </a:pPr>
            <a:r>
              <a:rPr lang="en-GB" sz="2800" dirty="0">
                <a:effectLst/>
                <a:latin typeface="Verdana" panose="020B0604030504040204" pitchFamily="34" charset="0"/>
                <a:ea typeface="Times New Roman" panose="02020603050405020304" pitchFamily="18" charset="0"/>
                <a:cs typeface="Arial" panose="020B0604020202020204" pitchFamily="34" charset="0"/>
              </a:rPr>
              <a:t>It is clear from Table 1 that the Year-to-Date issue remains the non-delivery of savings. This shortfall in delivery YTD is in part mitigated by ‘Delegated Budget’ position underspending and the central N/R opportunities as set out in the 11 September 2025 submission delivering. Whilst excluding the non-delivery of saving most areas are within the delegated operational budgets, the key exception to this is Mental Health &amp; LD Services.  Throughout the year there have been pressures linked to pay, CHC and also Temporary Adult Placements. The latter issue has resulted in an in-month pressure of £0.8m, with YTD expenditure of £6.1m. At its peak during November 2025 Temporary Adult Placements stood at 33, and at the time of closing the ledger for Month 10 this was at 27.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1116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7F0FB-153B-89A6-D603-78156431F67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C438E18-EDDA-ED29-C217-7D80F8C2EA6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39792291-CEFD-EFB9-93CF-99AD2B188572}"/>
              </a:ext>
            </a:extLst>
          </p:cNvPr>
          <p:cNvSpPr txBox="1"/>
          <p:nvPr/>
        </p:nvSpPr>
        <p:spPr>
          <a:xfrm>
            <a:off x="375444" y="730737"/>
            <a:ext cx="10058400" cy="4685129"/>
          </a:xfrm>
          <a:prstGeom prst="rect">
            <a:avLst/>
          </a:prstGeom>
          <a:noFill/>
        </p:spPr>
        <p:txBody>
          <a:bodyPr wrap="square">
            <a:spAutoFit/>
          </a:bodyPr>
          <a:lstStyle/>
          <a:p>
            <a:pPr algn="just">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On savings performance the submission made on 11 September 2025 set out the Plan to deliver the £55.4m savings in 2025/26. This was a combination of (1) Part A - budgetary releasing savings delivery supported by our external strategic partner; alongside (2) Part B - delivery of underspends in the operational budgets specifically around the corporate directorates and N/R opportunities. The monitoring of the performance for Part A is undertaken through the existing governance arrangements, using the Health Board’s savings trackers. This data is then used to complete the WG Monthly Monitoring Return (MMR) Savings Tables. However, as Part B are improvements in run rate and not a formal budgetary savings this element of the plan is not reported in Savings Tables of the WG MMR, but is incorporated in the wider monitoring tables, within the return. A summary of the assessed performance and the profile of delivery over 2025/26 is provided in Tables 2a: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68123651-7CCE-DC0F-41B2-5E5FAC6318D4}"/>
              </a:ext>
            </a:extLst>
          </p:cNvPr>
          <p:cNvSpPr txBox="1"/>
          <p:nvPr/>
        </p:nvSpPr>
        <p:spPr>
          <a:xfrm>
            <a:off x="375444" y="5369153"/>
            <a:ext cx="10058400" cy="372794"/>
          </a:xfrm>
          <a:prstGeom prst="rect">
            <a:avLst/>
          </a:prstGeom>
          <a:noFill/>
        </p:spPr>
        <p:txBody>
          <a:bodyPr wrap="square">
            <a:spAutoFit/>
          </a:bodyPr>
          <a:lstStyle/>
          <a:p>
            <a:pPr>
              <a:lnSpc>
                <a:spcPct val="107000"/>
              </a:lnSpc>
              <a:spcAft>
                <a:spcPts val="800"/>
              </a:spcAft>
              <a:buNone/>
            </a:pPr>
            <a:r>
              <a:rPr lang="en-GB" sz="1800" b="1" i="1" dirty="0">
                <a:effectLst/>
                <a:latin typeface="Verdana" panose="020B0604030504040204" pitchFamily="34" charset="0"/>
                <a:ea typeface="Times New Roman" panose="02020603050405020304" pitchFamily="18" charset="0"/>
                <a:cs typeface="Arial" panose="020B0604020202020204" pitchFamily="34" charset="0"/>
              </a:rPr>
              <a:t>Table 2a: Summary Performance against £55.4m</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3ACCEB41-A7BA-84AF-E9A0-A599C691154B}"/>
              </a:ext>
            </a:extLst>
          </p:cNvPr>
          <p:cNvPicPr>
            <a:picLocks noChangeAspect="1"/>
          </p:cNvPicPr>
          <p:nvPr/>
        </p:nvPicPr>
        <p:blipFill rotWithShape="1">
          <a:blip r:embed="rId2" r:link="rId3">
            <a:extLst>
              <a:ext uri="{28A0092B-C50C-407E-A947-70E740481C1C}">
                <a14:useLocalDpi xmlns:a14="http://schemas.microsoft.com/office/drawing/2010/main" val="0"/>
              </a:ext>
            </a:extLst>
          </a:blip>
          <a:srcRect r="46667"/>
          <a:stretch>
            <a:fillRect/>
          </a:stretch>
        </p:blipFill>
        <p:spPr bwMode="auto">
          <a:xfrm>
            <a:off x="3423444" y="5836508"/>
            <a:ext cx="3962400" cy="2856163"/>
          </a:xfrm>
          <a:prstGeom prst="rect">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2471B543-FF04-9388-9FCE-43169F91F0F4}"/>
              </a:ext>
            </a:extLst>
          </p:cNvPr>
          <p:cNvSpPr txBox="1"/>
          <p:nvPr/>
        </p:nvSpPr>
        <p:spPr>
          <a:xfrm>
            <a:off x="375444" y="8692671"/>
            <a:ext cx="10058400" cy="2379882"/>
          </a:xfrm>
          <a:prstGeom prst="rect">
            <a:avLst/>
          </a:prstGeom>
          <a:noFill/>
        </p:spPr>
        <p:txBody>
          <a:bodyPr wrap="square">
            <a:spAutoFit/>
          </a:bodyPr>
          <a:lstStyle/>
          <a:p>
            <a:pPr>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Regarding the delivery of the £46.8m the top section of Table 2b below demonstrates the original plan at 11 September 2025, the plans as per the trackers at Month 10 and the forecast delivery at Month 10. The scheme type is split based on the Amber and Green as per the MMR, Local Red schemes, Local Pipeline ideas and those schemes presented by Deloitte. As the Local Red schemes, Local Pipeline ideas and those schemes presented by Deloitte move to Green and Amber the value of the Plan figure will reduce. </a:t>
            </a:r>
            <a:endParaRPr lang="en-GB" sz="2000" dirty="0"/>
          </a:p>
        </p:txBody>
      </p:sp>
      <p:sp>
        <p:nvSpPr>
          <p:cNvPr id="11" name="TextBox 10">
            <a:extLst>
              <a:ext uri="{FF2B5EF4-FFF2-40B4-BE49-F238E27FC236}">
                <a16:creationId xmlns:a16="http://schemas.microsoft.com/office/drawing/2014/main" id="{51B2739C-BBFF-C552-4195-9233690615DE}"/>
              </a:ext>
            </a:extLst>
          </p:cNvPr>
          <p:cNvSpPr txBox="1"/>
          <p:nvPr/>
        </p:nvSpPr>
        <p:spPr>
          <a:xfrm>
            <a:off x="10814844" y="730737"/>
            <a:ext cx="8915400" cy="1819985"/>
          </a:xfrm>
          <a:prstGeom prst="rect">
            <a:avLst/>
          </a:prstGeom>
          <a:noFill/>
        </p:spPr>
        <p:txBody>
          <a:bodyPr wrap="square">
            <a:spAutoFit/>
          </a:bodyPr>
          <a:lstStyle/>
          <a:p>
            <a:pPr>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As you will see from the table there is still significant work to be completed to ensure the two parts of the Deloitte schemes translate to Green and Amber, although there has been some improvement since Month 9.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buNone/>
            </a:pPr>
            <a:r>
              <a:rPr lang="en-GB" sz="2000" b="1" i="1" dirty="0">
                <a:effectLst/>
                <a:latin typeface="Verdana" panose="020B0604030504040204" pitchFamily="34" charset="0"/>
                <a:ea typeface="Times New Roman" panose="02020603050405020304" pitchFamily="18" charset="0"/>
                <a:cs typeface="Arial" panose="020B0604020202020204" pitchFamily="34" charset="0"/>
              </a:rPr>
              <a:t>Table 2b: Summary of Savings </a:t>
            </a:r>
            <a:endParaRPr lang="en-GB" sz="2000" dirty="0"/>
          </a:p>
        </p:txBody>
      </p:sp>
      <p:pic>
        <p:nvPicPr>
          <p:cNvPr id="12" name="Picture 11">
            <a:extLst>
              <a:ext uri="{FF2B5EF4-FFF2-40B4-BE49-F238E27FC236}">
                <a16:creationId xmlns:a16="http://schemas.microsoft.com/office/drawing/2014/main" id="{AD808C47-2FB2-B1F7-B2FE-52A165ED89E8}"/>
              </a:ext>
            </a:extLst>
          </p:cNvPr>
          <p:cNvPicPr>
            <a:picLocks noChangeAspect="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12491244" y="2704157"/>
            <a:ext cx="5463880" cy="4570889"/>
          </a:xfrm>
          <a:prstGeom prst="rect">
            <a:avLst/>
          </a:prstGeom>
          <a:noFill/>
          <a:ln>
            <a:noFill/>
          </a:ln>
        </p:spPr>
      </p:pic>
      <p:sp>
        <p:nvSpPr>
          <p:cNvPr id="14" name="TextBox 13">
            <a:extLst>
              <a:ext uri="{FF2B5EF4-FFF2-40B4-BE49-F238E27FC236}">
                <a16:creationId xmlns:a16="http://schemas.microsoft.com/office/drawing/2014/main" id="{D8B73496-526F-1603-2017-BFAAF4693145}"/>
              </a:ext>
            </a:extLst>
          </p:cNvPr>
          <p:cNvSpPr txBox="1"/>
          <p:nvPr/>
        </p:nvSpPr>
        <p:spPr>
          <a:xfrm>
            <a:off x="11005344" y="7502730"/>
            <a:ext cx="8534400" cy="2379882"/>
          </a:xfrm>
          <a:prstGeom prst="rect">
            <a:avLst/>
          </a:prstGeom>
          <a:noFill/>
        </p:spPr>
        <p:txBody>
          <a:bodyPr wrap="square">
            <a:spAutoFit/>
          </a:bodyPr>
          <a:lstStyle/>
          <a:p>
            <a:pPr algn="just">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As well as non-delivery of the £55.4m savings target summarised in table 2b, the Health Board has seen pressures in operational areas such as Mental Health (as noted above), alongside the pressures linked to Employers National Insurance Contribution (ENIC) funding and additional Nurse Streamline numbers. This has culminated in the Health Board needing to identify further actions to address the £58.7m deficit plan.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972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B07A3-1A2C-B9E9-5A21-71596088E88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D28494A-91F9-8B03-894E-A7564783098E}"/>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353B94E2-9D20-CF8C-EAB0-4427B3FFD510}"/>
              </a:ext>
            </a:extLst>
          </p:cNvPr>
          <p:cNvSpPr txBox="1"/>
          <p:nvPr/>
        </p:nvSpPr>
        <p:spPr>
          <a:xfrm>
            <a:off x="1188541" y="917602"/>
            <a:ext cx="17728605" cy="10367518"/>
          </a:xfrm>
          <a:prstGeom prst="rect">
            <a:avLst/>
          </a:prstGeom>
          <a:noFill/>
        </p:spPr>
        <p:txBody>
          <a:bodyPr wrap="square">
            <a:spAutoFit/>
          </a:bodyPr>
          <a:lstStyle/>
          <a:p>
            <a:pPr algn="just">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Post Month 9 closedown the Health Board undertook an assessment of the 2025/26 outturn based on data provided by Service Areas in November 2025 and the actual trend over Quarter 3 and concluded that without further intervention and actions, the Health Board would likely end the year £10m-£12m above plan. Following Month 10 closedown and some non-recurrent improvements in Morriston and NPTS Service Groups this assessment has been reduced to range from £7.5m-£10m but the actions and mitigations must still be delivered: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On 16 December 2025 the Board agreed a series of actions, and at the Board meeting on 29 January 2026 a series of further actions were agreed to complement those from December and are summarised below:</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b="1" dirty="0">
                <a:effectLst/>
                <a:latin typeface="Verdana" panose="020B0604030504040204" pitchFamily="34" charset="0"/>
                <a:ea typeface="Times New Roman" panose="02020603050405020304" pitchFamily="18" charset="0"/>
                <a:cs typeface="Arial" panose="020B0604020202020204" pitchFamily="34" charset="0"/>
              </a:rPr>
              <a:t>29 January 2026 Board meeting</a:t>
            </a:r>
            <a:r>
              <a:rPr lang="en-GB" sz="2000" dirty="0">
                <a:effectLst/>
                <a:latin typeface="Verdana" panose="020B0604030504040204" pitchFamily="34" charset="0"/>
                <a:ea typeface="Times New Roman" panose="02020603050405020304" pitchFamily="18" charset="0"/>
                <a:cs typeface="Arial" panose="020B0604020202020204" pitchFamily="34" charset="0"/>
              </a:rPr>
              <a:t>, approved a paper that set out further actions to address the savings shortfall, which are summarised below:</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Increase in variable pay restriction. It was estimated that December 2025 action would need to reduce Variable Pay by £2.3m per month for Month 10-12. If this is not delivered the target would need to increase to £3.5m in Month 11 and 12.</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The Health Board has committed to the continued delivery of its 104 week planned care target through months 10-12. This remains the case. Analysis is anticipated by 2 February 2026 which will identify theatre lists with non cohort patients in them (outside of emergency, urgent and cancer care). The plan is to move any 104 week premium rate cases into planned cases to reduce variable pay and consumable spend. The commitment to 104 week delivery will not be affected.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A detailed analysis will set out the optimal bed model for the 3 acute hospitals across the Health Board. The intention of this analysis is to identify the highest cost beds within the Health Board and to set out how those bed numbers can be reduced in line with pathway improvements service realignment.</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Non pay restrictions are already in place with plans to reduce spend by 50% for months 10-12. Following receipt of the month 10 financial position further one-off restrictions will be assessed, with further updates provided in section below on Informal Executive Meeting (09/02/26).</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sz="1600" dirty="0"/>
          </a:p>
          <a:p>
            <a:r>
              <a:rPr lang="en-GB" sz="2000" dirty="0">
                <a:latin typeface="Verdana" panose="020B0604030504040204" pitchFamily="34" charset="0"/>
                <a:cs typeface="Arial" panose="020B0604020202020204" pitchFamily="34" charset="0"/>
              </a:rPr>
              <a:t>As well as the actions set out by the Board in both December 2025 and January 2026 further non-recurrent opportunities were identified. Post Month 10 these were reviewed again and summarised in Table 3 below. For clarity only those schemes rated green are confirmed as deliverable, with the viability and value of those Red and Amber schemes continuing to be assessment through Month 11 and 12, to  support the delivery of the £58.7m on a non-recurrent basis.</a:t>
            </a:r>
          </a:p>
          <a:p>
            <a:pPr lvl="1">
              <a:lnSpc>
                <a:spcPct val="107000"/>
              </a:lnSpc>
              <a:spcAft>
                <a:spcPts val="800"/>
              </a:spcAft>
            </a:pPr>
            <a:endParaRPr lang="en-GB" sz="2000" dirty="0">
              <a:effectLst/>
              <a:latin typeface="Verdana" panose="020B060403050404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499987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D1CD4-3F8E-820A-C0DF-E8398C301D21}"/>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9E2CA16-A988-7184-DBA0-49BFA45A899A}"/>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a:ln>
                  <a:noFill/>
                </a:ln>
                <a:solidFill>
                  <a:prstClr val="white"/>
                </a:solidFill>
                <a:effectLst/>
                <a:uLnTx/>
                <a:uFillTx/>
                <a:latin typeface="Aptos Black" panose="020F0502020204030204" pitchFamily="34" charset="0"/>
                <a:ea typeface="+mn-ea"/>
                <a:cs typeface="+mn-cs"/>
              </a:rPr>
              <a:t>Level 4 – Finance</a:t>
            </a:r>
            <a:endPar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endParaRPr>
          </a:p>
        </p:txBody>
      </p:sp>
      <p:sp>
        <p:nvSpPr>
          <p:cNvPr id="4" name="TextBox 3">
            <a:extLst>
              <a:ext uri="{FF2B5EF4-FFF2-40B4-BE49-F238E27FC236}">
                <a16:creationId xmlns:a16="http://schemas.microsoft.com/office/drawing/2014/main" id="{A20FA18C-A2CD-D868-A828-0D9C94578C23}"/>
              </a:ext>
            </a:extLst>
          </p:cNvPr>
          <p:cNvSpPr txBox="1"/>
          <p:nvPr/>
        </p:nvSpPr>
        <p:spPr>
          <a:xfrm>
            <a:off x="345825" y="2073275"/>
            <a:ext cx="10058400" cy="372794"/>
          </a:xfrm>
          <a:prstGeom prst="rect">
            <a:avLst/>
          </a:prstGeom>
          <a:noFill/>
        </p:spPr>
        <p:txBody>
          <a:bodyPr wrap="square">
            <a:spAutoFit/>
          </a:bodyPr>
          <a:lstStyle/>
          <a:p>
            <a:pPr>
              <a:lnSpc>
                <a:spcPct val="107000"/>
              </a:lnSpc>
              <a:spcAft>
                <a:spcPts val="800"/>
              </a:spcAft>
              <a:buNone/>
            </a:pPr>
            <a:r>
              <a:rPr lang="en-GB" sz="1800" b="1" i="1" dirty="0">
                <a:effectLst/>
                <a:latin typeface="Verdana" panose="020B0604030504040204" pitchFamily="34" charset="0"/>
                <a:ea typeface="Times New Roman" panose="02020603050405020304" pitchFamily="18" charset="0"/>
                <a:cs typeface="Arial" panose="020B0604020202020204" pitchFamily="34" charset="0"/>
              </a:rPr>
              <a:t>Table 3: Summary N/R Opportunities @ Month 10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E1025ED4-ED77-C378-B161-1A778B7E8320}"/>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52321" y="2446069"/>
            <a:ext cx="9826806" cy="5673661"/>
          </a:xfrm>
          <a:prstGeom prst="rect">
            <a:avLst/>
          </a:prstGeom>
          <a:noFill/>
          <a:ln>
            <a:noFill/>
          </a:ln>
        </p:spPr>
      </p:pic>
      <p:sp>
        <p:nvSpPr>
          <p:cNvPr id="7" name="TextBox 6">
            <a:extLst>
              <a:ext uri="{FF2B5EF4-FFF2-40B4-BE49-F238E27FC236}">
                <a16:creationId xmlns:a16="http://schemas.microsoft.com/office/drawing/2014/main" id="{B707B807-EC7B-768D-D3D5-D306AFC1C3E3}"/>
              </a:ext>
            </a:extLst>
          </p:cNvPr>
          <p:cNvSpPr txBox="1"/>
          <p:nvPr/>
        </p:nvSpPr>
        <p:spPr>
          <a:xfrm>
            <a:off x="10404225" y="1141773"/>
            <a:ext cx="9355638" cy="9355125"/>
          </a:xfrm>
          <a:prstGeom prst="rect">
            <a:avLst/>
          </a:prstGeom>
          <a:noFill/>
        </p:spPr>
        <p:txBody>
          <a:bodyPr wrap="square">
            <a:spAutoFit/>
          </a:bodyPr>
          <a:lstStyle/>
          <a:p>
            <a:pPr>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Further discussions have been undertaken Post Month 10:</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b="1" dirty="0">
                <a:effectLst/>
                <a:latin typeface="Verdana" panose="020B0604030504040204" pitchFamily="34" charset="0"/>
                <a:ea typeface="Times New Roman" panose="02020603050405020304" pitchFamily="18" charset="0"/>
                <a:cs typeface="Arial" panose="020B0604020202020204" pitchFamily="34" charset="0"/>
              </a:rPr>
              <a:t>Informal Executive Meeting (09/02/26) -</a:t>
            </a:r>
            <a:r>
              <a:rPr lang="en-GB" sz="2000" dirty="0">
                <a:effectLst/>
                <a:latin typeface="Verdana" panose="020B0604030504040204" pitchFamily="34" charset="0"/>
                <a:ea typeface="Times New Roman" panose="02020603050405020304" pitchFamily="18" charset="0"/>
                <a:cs typeface="Arial" panose="020B0604020202020204" pitchFamily="34" charset="0"/>
              </a:rPr>
              <a:t> the following further actions were agreed, which will support the delivery of the Board actions from December 2025 and January 2026:</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HB will assess </a:t>
            </a:r>
            <a:r>
              <a:rPr lang="en-GB" sz="2000" dirty="0" err="1">
                <a:effectLst/>
                <a:latin typeface="Verdana" panose="020B0604030504040204" pitchFamily="34" charset="0"/>
                <a:ea typeface="Times New Roman" panose="02020603050405020304" pitchFamily="18" charset="0"/>
                <a:cs typeface="Arial" panose="020B0604020202020204" pitchFamily="34" charset="0"/>
              </a:rPr>
              <a:t>cohorting</a:t>
            </a:r>
            <a:r>
              <a:rPr lang="en-GB" sz="2000" dirty="0">
                <a:effectLst/>
                <a:latin typeface="Verdana" panose="020B0604030504040204" pitchFamily="34" charset="0"/>
                <a:ea typeface="Times New Roman" panose="02020603050405020304" pitchFamily="18" charset="0"/>
                <a:cs typeface="Arial" panose="020B0604020202020204" pitchFamily="34" charset="0"/>
              </a:rPr>
              <a:t> Clinically Optimised Patients at Morriston Hospital to follow Singleton model. De-classify as NSA wards and staff accordingly and releasing the demand for Variable Pay across Nursing and Health Care Support Workers.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In addition to reducing out of hours premium rate planned care capacity; assessment now underway of non 104 week cohort capacity planned in last 7 weeks of 2025/26 for decision. This will exclude paediatric, emergency, urgent, follow on and cancer treatment.</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Of the list presented on 4 February (referenced in Touchpoint Pack 11/02/26) an urgent review of the outputs is being undertaken to assess what can be brought forward into 2025/26.</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2000" dirty="0">
                <a:effectLst/>
                <a:latin typeface="Verdana" panose="020B0604030504040204" pitchFamily="34" charset="0"/>
                <a:ea typeface="Times New Roman" panose="02020603050405020304" pitchFamily="18" charset="0"/>
                <a:cs typeface="Arial" panose="020B0604020202020204" pitchFamily="34" charset="0"/>
              </a:rPr>
              <a:t>B/F non pay system controls, which will include additional justification of requests on Oracle for certain non-pay categories as well as weekly panel to assess requests.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2000" dirty="0">
                <a:effectLst/>
                <a:latin typeface="Verdana" panose="020B0604030504040204" pitchFamily="34" charset="0"/>
                <a:ea typeface="Times New Roman" panose="02020603050405020304" pitchFamily="18" charset="0"/>
                <a:cs typeface="Arial" panose="020B0604020202020204" pitchFamily="34" charset="0"/>
              </a:rPr>
              <a:t>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buNone/>
            </a:pPr>
            <a:r>
              <a:rPr lang="en-GB" sz="2000" b="1" i="1" dirty="0">
                <a:effectLst/>
                <a:latin typeface="Verdana" panose="020B0604030504040204" pitchFamily="34" charset="0"/>
                <a:ea typeface="Times New Roman" panose="02020603050405020304" pitchFamily="18" charset="0"/>
                <a:cs typeface="Arial" panose="020B0604020202020204" pitchFamily="34" charset="0"/>
              </a:rPr>
              <a:t>The Health Board will need a combination of the actions agreed at December 2025 and January 2026 Board meetings, and materialisation of some of the further opportunities in Table 3 to achieve the deficit plan of £58.7m, although it is the first set of actions that will be critical in delivering the recurrent position in 2026/27</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97423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FE449-626F-6336-C6AD-B24F252C09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20C630-CE1E-61D3-4FEF-B99FEB1776C3}"/>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Strategy &amp; Planning</a:t>
            </a:r>
          </a:p>
        </p:txBody>
      </p:sp>
      <p:graphicFrame>
        <p:nvGraphicFramePr>
          <p:cNvPr id="4" name="Table 3">
            <a:extLst>
              <a:ext uri="{FF2B5EF4-FFF2-40B4-BE49-F238E27FC236}">
                <a16:creationId xmlns:a16="http://schemas.microsoft.com/office/drawing/2014/main" id="{0124A3E0-8319-20B4-C529-910099248D1B}"/>
              </a:ext>
            </a:extLst>
          </p:cNvPr>
          <p:cNvGraphicFramePr>
            <a:graphicFrameLocks noGrp="1"/>
          </p:cNvGraphicFramePr>
          <p:nvPr>
            <p:extLst>
              <p:ext uri="{D42A27DB-BD31-4B8C-83A1-F6EECF244321}">
                <p14:modId xmlns:p14="http://schemas.microsoft.com/office/powerpoint/2010/main" val="3704723759"/>
              </p:ext>
            </p:extLst>
          </p:nvPr>
        </p:nvGraphicFramePr>
        <p:xfrm>
          <a:off x="1023144" y="1344726"/>
          <a:ext cx="18059400" cy="9255043"/>
        </p:xfrm>
        <a:graphic>
          <a:graphicData uri="http://schemas.openxmlformats.org/drawingml/2006/table">
            <a:tbl>
              <a:tblPr firstRow="1" firstCol="1" bandRow="1"/>
              <a:tblGrid>
                <a:gridCol w="7329648">
                  <a:extLst>
                    <a:ext uri="{9D8B030D-6E8A-4147-A177-3AD203B41FA5}">
                      <a16:colId xmlns:a16="http://schemas.microsoft.com/office/drawing/2014/main" val="2805236835"/>
                    </a:ext>
                  </a:extLst>
                </a:gridCol>
                <a:gridCol w="10729752">
                  <a:extLst>
                    <a:ext uri="{9D8B030D-6E8A-4147-A177-3AD203B41FA5}">
                      <a16:colId xmlns:a16="http://schemas.microsoft.com/office/drawing/2014/main" val="2249111253"/>
                    </a:ext>
                  </a:extLst>
                </a:gridCol>
              </a:tblGrid>
              <a:tr h="289511">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De-escalation Criteria</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 Updated Feb 2026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560570">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Submission of a balanced and credible three-year medium-term plan or acceptable annual plan in line with the current planning framework.</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lnSpc>
                          <a:spcPct val="107000"/>
                        </a:lnSpc>
                        <a:spcAft>
                          <a:spcPts val="800"/>
                        </a:spcAft>
                        <a:buSzPts val="1000"/>
                        <a:buFont typeface="Symbol" panose="05050102010706020507" pitchFamily="18" charset="2"/>
                        <a:buChar char=""/>
                        <a:tabLst>
                          <a:tab pos="228600" algn="l"/>
                        </a:tabLst>
                      </a:pPr>
                      <a:r>
                        <a:rPr lang="en-GB" sz="1800" dirty="0">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Accountable Officer letter submitted on 12th Feb to Welsh Government which confirms that the Health Board will not be able to submit the statutory balanced Integrated Medium-Term Plan for 26/29.</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228600" algn="l"/>
                        </a:tabLst>
                      </a:pPr>
                      <a:r>
                        <a:rPr lang="en-GB" sz="1800" dirty="0">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Health Board remains focused on delivery of our 2025/26 plan (forecast £58.7m deficit position). This is in addition to urgent work working on reducing our run rate from 2025/2026 into 2026/2027 to improve the opening position.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228600" algn="l"/>
                        </a:tabLst>
                      </a:pPr>
                      <a:r>
                        <a:rPr lang="en-GB" sz="1800" dirty="0">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Work is ongoing with Deloitte to define the ‘flight path’ to a sustainable financial position and a sustainable model of service provision. The flight path will be completed for inclusion in our end of March 2026 submission and will set out the sequenced actions required over the planning period. Indications are that a multi-year financial recovery programme is required, underpinned by service reconfiguration, site rationalisation and organisational restructure.</a:t>
                      </a:r>
                    </a:p>
                    <a:p>
                      <a:pPr marL="342900" lvl="0" indent="-342900">
                        <a:lnSpc>
                          <a:spcPct val="107000"/>
                        </a:lnSpc>
                        <a:spcAft>
                          <a:spcPts val="800"/>
                        </a:spcAft>
                        <a:buSzPts val="1000"/>
                        <a:buFont typeface="Symbol" panose="05050102010706020507" pitchFamily="18" charset="2"/>
                        <a:buChar char=""/>
                        <a:tabLst>
                          <a:tab pos="228600" algn="l"/>
                        </a:tabLs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1207092">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Evidence of a clear roadmap and implementation of the health board’s Clinical Services Plan.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lnSpc>
                          <a:spcPct val="107000"/>
                        </a:lnSpc>
                        <a:spcAft>
                          <a:spcPts val="800"/>
                        </a:spcAft>
                        <a:buSzPts val="1000"/>
                        <a:buFont typeface="Symbol" panose="05050102010706020507" pitchFamily="18" charset="2"/>
                        <a:buChar char=""/>
                        <a:tabLst>
                          <a:tab pos="228600" algn="l"/>
                        </a:tabLst>
                      </a:pPr>
                      <a:r>
                        <a:rPr lang="en-GB" sz="18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Second meeting of the Clinical Reference Groups for Integrated Community Care and Networked Hospitals to be held 25</a:t>
                      </a:r>
                      <a:r>
                        <a:rPr lang="en-GB" sz="1800" baseline="300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th</a:t>
                      </a:r>
                      <a:r>
                        <a:rPr lang="en-GB" sz="18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February.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228600" algn="l"/>
                        </a:tabLst>
                      </a:pPr>
                      <a:r>
                        <a:rPr lang="en-GB" sz="18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Further plan for patient, public and clinical engagement  being refreshed in February/March 26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931433">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Welsh Government’s confidence in delivery based on an assessment against an agreed planning maturity matrix</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lnSpc>
                          <a:spcPct val="107000"/>
                        </a:lnSpc>
                        <a:spcAft>
                          <a:spcPts val="800"/>
                        </a:spcAft>
                        <a:buSzPts val="1000"/>
                        <a:buFont typeface="Symbol" panose="05050102010706020507" pitchFamily="18" charset="2"/>
                        <a:buChar char=""/>
                        <a:tabLst>
                          <a:tab pos="228600" algn="l"/>
                        </a:tabLst>
                      </a:pPr>
                      <a:r>
                        <a:rPr lang="en-GB" sz="18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Re-assessment submitted to Welsh Government 28 November.</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SzPts val="1000"/>
                        <a:buFont typeface="Symbol" panose="05050102010706020507" pitchFamily="18" charset="2"/>
                        <a:buChar char=""/>
                        <a:tabLst>
                          <a:tab pos="228600" algn="l"/>
                        </a:tabLst>
                      </a:pPr>
                      <a:r>
                        <a:rPr lang="en-GB" sz="1800">
                          <a:solidFill>
                            <a:srgbClr val="000000"/>
                          </a:solidFill>
                          <a:effectLst/>
                          <a:latin typeface="Verdana" panose="020B0604030504040204" pitchFamily="34" charset="0"/>
                          <a:ea typeface="Times New Roman" panose="02020603050405020304" pitchFamily="18" charset="0"/>
                          <a:cs typeface="Aptos" panose="020B0004020202020204" pitchFamily="34" charset="0"/>
                        </a:rPr>
                        <a:t>Positive follow up discussion held with WG to discuss submission</a:t>
                      </a:r>
                      <a:endParaRPr lang="en-GB" sz="1800">
                        <a:effectLst/>
                        <a:latin typeface="Aptos" panose="020B0004020202020204" pitchFamily="34" charset="0"/>
                        <a:ea typeface="Calibri" panose="020F0502020204030204" pitchFamily="34" charset="0"/>
                        <a:cs typeface="Aptos" panose="020B0004020202020204" pitchFamily="34"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2698194">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Progress made with regional planning</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lnSpc>
                          <a:spcPct val="107000"/>
                        </a:lnSpc>
                        <a:spcAft>
                          <a:spcPts val="800"/>
                        </a:spcAft>
                        <a:buSzPts val="1000"/>
                        <a:buFont typeface="Symbol" panose="05050102010706020507" pitchFamily="18" charset="2"/>
                        <a:buChar char=""/>
                        <a:tabLst>
                          <a:tab pos="228600" algn="l"/>
                        </a:tabLst>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Previous Regional Joint Committee 18th August. Subgroup updates were received for: Regional Health Economy, Clinical Services Planning, Workforce and OD, Data and Digital, Finance and Commissioning, Research and Innovation.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228600" algn="l"/>
                        </a:tabLst>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The Regional Drive and Delivery Group, Chaired jointly by Abi Harris and Phil Kloer, met on 16 October and provides oversight of subgroup work programmes.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228600" algn="l"/>
                        </a:tabLst>
                      </a:pPr>
                      <a:r>
                        <a:rPr lang="en-GB" sz="18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Full updates are scheduled to be reviewed at the next RJC meeting 22 January.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6" name="TextBox 5">
            <a:extLst>
              <a:ext uri="{FF2B5EF4-FFF2-40B4-BE49-F238E27FC236}">
                <a16:creationId xmlns:a16="http://schemas.microsoft.com/office/drawing/2014/main" id="{65DE9C0D-F5EE-5C6D-6E98-B233882BECB5}"/>
              </a:ext>
            </a:extLst>
          </p:cNvPr>
          <p:cNvSpPr txBox="1"/>
          <p:nvPr/>
        </p:nvSpPr>
        <p:spPr>
          <a:xfrm>
            <a:off x="756444" y="693372"/>
            <a:ext cx="14020800" cy="372794"/>
          </a:xfrm>
          <a:prstGeom prst="rect">
            <a:avLst/>
          </a:prstGeom>
          <a:noFill/>
        </p:spPr>
        <p:txBody>
          <a:bodyPr wrap="square">
            <a:spAutoFit/>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478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extLst>
              <p:ext uri="{D42A27DB-BD31-4B8C-83A1-F6EECF244321}">
                <p14:modId xmlns:p14="http://schemas.microsoft.com/office/powerpoint/2010/main" val="2143400318"/>
              </p:ext>
            </p:extLst>
          </p:nvPr>
        </p:nvGraphicFramePr>
        <p:xfrm>
          <a:off x="489744" y="914756"/>
          <a:ext cx="19126200" cy="10207628"/>
        </p:xfrm>
        <a:graphic>
          <a:graphicData uri="http://schemas.openxmlformats.org/drawingml/2006/table">
            <a:tbl>
              <a:tblPr firstRow="1" bandRow="1">
                <a:tableStyleId>{5C22544A-7EE6-4342-B048-85BDC9FD1C3A}</a:tableStyleId>
              </a:tblPr>
              <a:tblGrid>
                <a:gridCol w="8572500">
                  <a:extLst>
                    <a:ext uri="{9D8B030D-6E8A-4147-A177-3AD203B41FA5}">
                      <a16:colId xmlns:a16="http://schemas.microsoft.com/office/drawing/2014/main" val="2050005337"/>
                    </a:ext>
                  </a:extLst>
                </a:gridCol>
                <a:gridCol w="10553700">
                  <a:extLst>
                    <a:ext uri="{9D8B030D-6E8A-4147-A177-3AD203B41FA5}">
                      <a16:colId xmlns:a16="http://schemas.microsoft.com/office/drawing/2014/main" val="3256999765"/>
                    </a:ext>
                  </a:extLst>
                </a:gridCol>
              </a:tblGrid>
              <a:tr h="370840">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370840">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with Independent Oversight Panel for scrutiny.</a:t>
                      </a:r>
                      <a:endParaRPr lang="en-GB"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81941963"/>
                  </a:ext>
                </a:extLst>
              </a:tr>
              <a:tr h="370840">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We await the outcome of the assessment process – anticipated Feb 2026</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a:solidFill>
                            <a:schemeClr val="dk1"/>
                          </a:solidFill>
                          <a:effectLst/>
                          <a:latin typeface="Verdana" panose="020B0604030504040204" pitchFamily="34" charset="0"/>
                          <a:ea typeface="Calibri" panose="020F0502020204030204" pitchFamily="34" charset="0"/>
                          <a:cs typeface="Arial" panose="020B0604020202020204" pitchFamily="34" charset="0"/>
                        </a:rPr>
                        <a:t> </a:t>
                      </a:r>
                    </a:p>
                  </a:txBody>
                  <a:tcPr marL="68580" marR="68580" marT="0" marB="0"/>
                </a:tc>
                <a:extLst>
                  <a:ext uri="{0D108BD9-81ED-4DB2-BD59-A6C34878D82A}">
                    <a16:rowId xmlns:a16="http://schemas.microsoft.com/office/drawing/2014/main" val="1434591134"/>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670686">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800" b="1" kern="1200" dirty="0">
                          <a:solidFill>
                            <a:schemeClr val="dk1"/>
                          </a:solidFill>
                          <a:effectLst/>
                          <a:latin typeface="Verdana" panose="020B0604030504040204" pitchFamily="34" charset="0"/>
                          <a:ea typeface="Verdana" panose="020B0604030504040204" pitchFamily="34" charset="0"/>
                          <a:cs typeface="+mn-cs"/>
                        </a:rPr>
                        <a:t>Complete</a:t>
                      </a: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lvl="0"/>
                      <a:r>
                        <a:rPr lang="en-GB" sz="18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96599463"/>
                  </a:ext>
                </a:extLst>
              </a:tr>
              <a:tr h="454658">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 </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462214">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txBody>
                  <a:tcPr marL="68580" marR="68580" marT="0" marB="0"/>
                </a:tc>
                <a:extLst>
                  <a:ext uri="{0D108BD9-81ED-4DB2-BD59-A6C34878D82A}">
                    <a16:rowId xmlns:a16="http://schemas.microsoft.com/office/drawing/2014/main" val="3256335798"/>
                  </a:ext>
                </a:extLst>
              </a:tr>
              <a:tr h="462214">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Ward to Board reporting</a:t>
                      </a:r>
                    </a:p>
                  </a:txBody>
                  <a:tcPr marL="68580" marR="68580" marT="0" marB="0"/>
                </a:tc>
                <a:extLst>
                  <a:ext uri="{0D108BD9-81ED-4DB2-BD59-A6C34878D82A}">
                    <a16:rowId xmlns:a16="http://schemas.microsoft.com/office/drawing/2014/main" val="514377706"/>
                  </a:ext>
                </a:extLst>
              </a:tr>
              <a:tr h="462214">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txBody>
                  <a:tcPr marL="68580" marR="68580" marT="0" marB="0"/>
                </a:tc>
                <a:extLst>
                  <a:ext uri="{0D108BD9-81ED-4DB2-BD59-A6C34878D82A}">
                    <a16:rowId xmlns:a16="http://schemas.microsoft.com/office/drawing/2014/main" val="3186426611"/>
                  </a:ext>
                </a:extLst>
              </a:tr>
            </a:tbl>
          </a:graphicData>
        </a:graphic>
      </p:graphicFrame>
      <p:pic>
        <p:nvPicPr>
          <p:cNvPr id="9" name="Picture 8">
            <a:extLst>
              <a:ext uri="{FF2B5EF4-FFF2-40B4-BE49-F238E27FC236}">
                <a16:creationId xmlns:a16="http://schemas.microsoft.com/office/drawing/2014/main" id="{BF21019C-2E7B-4C14-3456-D8B8980C9E67}"/>
              </a:ext>
            </a:extLst>
          </p:cNvPr>
          <p:cNvPicPr>
            <a:picLocks noChangeAspect="1"/>
          </p:cNvPicPr>
          <p:nvPr/>
        </p:nvPicPr>
        <p:blipFill>
          <a:blip r:embed="rId2"/>
          <a:stretch>
            <a:fillRect/>
          </a:stretch>
        </p:blipFill>
        <p:spPr>
          <a:xfrm>
            <a:off x="16910844" y="6873875"/>
            <a:ext cx="1000000" cy="657143"/>
          </a:xfrm>
          <a:prstGeom prst="rect">
            <a:avLst/>
          </a:prstGeom>
        </p:spPr>
      </p:pic>
    </p:spTree>
    <p:extLst>
      <p:ext uri="{BB962C8B-B14F-4D97-AF65-F5344CB8AC3E}">
        <p14:creationId xmlns:p14="http://schemas.microsoft.com/office/powerpoint/2010/main" val="2752050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C6C810-8381-F782-CBCF-0A81D9AFA2DA}"/>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extLst>
              <p:ext uri="{D42A27DB-BD31-4B8C-83A1-F6EECF244321}">
                <p14:modId xmlns:p14="http://schemas.microsoft.com/office/powerpoint/2010/main" val="3151057151"/>
              </p:ext>
            </p:extLst>
          </p:nvPr>
        </p:nvGraphicFramePr>
        <p:xfrm>
          <a:off x="489744" y="777875"/>
          <a:ext cx="19240500" cy="10151313"/>
        </p:xfrm>
        <a:graphic>
          <a:graphicData uri="http://schemas.openxmlformats.org/drawingml/2006/table">
            <a:tbl>
              <a:tblPr firstRow="1" bandRow="1">
                <a:tableStyleId>{5C22544A-7EE6-4342-B048-85BDC9FD1C3A}</a:tableStyleId>
              </a:tblPr>
              <a:tblGrid>
                <a:gridCol w="6286500">
                  <a:extLst>
                    <a:ext uri="{9D8B030D-6E8A-4147-A177-3AD203B41FA5}">
                      <a16:colId xmlns:a16="http://schemas.microsoft.com/office/drawing/2014/main" val="2050005337"/>
                    </a:ext>
                  </a:extLst>
                </a:gridCol>
                <a:gridCol w="12954000">
                  <a:extLst>
                    <a:ext uri="{9D8B030D-6E8A-4147-A177-3AD203B41FA5}">
                      <a16:colId xmlns:a16="http://schemas.microsoft.com/office/drawing/2014/main" val="3256999765"/>
                    </a:ext>
                  </a:extLst>
                </a:gridCol>
              </a:tblGrid>
              <a:tr h="407235">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74480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29894">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Complete</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74480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24920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 – </a:t>
                      </a:r>
                      <a:r>
                        <a:rPr lang="en-GB" sz="18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800" b="1" dirty="0">
                          <a:effectLst/>
                          <a:latin typeface="Verdana" panose="020B0604030504040204" pitchFamily="34" charset="0"/>
                          <a:ea typeface="Verdana" panose="020B0604030504040204" pitchFamily="34" charset="0"/>
                          <a:cs typeface="Arial" panose="020B0604020202020204" pitchFamily="34" charset="0"/>
                        </a:rPr>
                        <a:t> </a:t>
                      </a:r>
                      <a:r>
                        <a:rPr lang="en-GB" sz="1800" dirty="0">
                          <a:effectLst/>
                          <a:latin typeface="Verdana" panose="020B0604030504040204" pitchFamily="34" charset="0"/>
                          <a:ea typeface="Verdana" panose="020B0604030504040204" pitchFamily="34" charset="0"/>
                          <a:cs typeface="Arial" panose="020B0604020202020204" pitchFamily="34" charset="0"/>
                        </a:rPr>
                        <a:t>outlines engagement blueprint as follows: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and the independent review’s engagement lead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to be completed April 2026</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Develop a Network of Sounding Boards that builds on work being undertaken as part of the Women’s Health Plan – April 2026</a:t>
                      </a:r>
                    </a:p>
                  </a:txBody>
                  <a:tcPr marL="68580" marR="68580" marT="0" marB="0"/>
                </a:tc>
                <a:extLst>
                  <a:ext uri="{0D108BD9-81ED-4DB2-BD59-A6C34878D82A}">
                    <a16:rowId xmlns:a16="http://schemas.microsoft.com/office/drawing/2014/main" val="350607485"/>
                  </a:ext>
                </a:extLst>
              </a:tr>
              <a:tr h="117463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first session held 6 Feb 2026.</a:t>
                      </a:r>
                    </a:p>
                  </a:txBody>
                  <a:tcPr marL="68580" marR="68580" marT="0" marB="0"/>
                </a:tc>
                <a:extLst>
                  <a:ext uri="{0D108BD9-81ED-4DB2-BD59-A6C34878D82A}">
                    <a16:rowId xmlns:a16="http://schemas.microsoft.com/office/drawing/2014/main" val="1689982056"/>
                  </a:ext>
                </a:extLst>
              </a:tr>
              <a:tr h="181937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5126706"/>
                  </a:ext>
                </a:extLst>
              </a:tr>
            </a:tbl>
          </a:graphicData>
        </a:graphic>
      </p:graphicFrame>
    </p:spTree>
    <p:extLst>
      <p:ext uri="{BB962C8B-B14F-4D97-AF65-F5344CB8AC3E}">
        <p14:creationId xmlns:p14="http://schemas.microsoft.com/office/powerpoint/2010/main" val="1505770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CB37-0DF1-B143-B6A9-5CD00D5CBD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E410FE-7552-C655-F98A-CF0F23A8860B}"/>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a:t>
            </a:r>
            <a:r>
              <a:rPr lang="en-GB" sz="2968" b="1" dirty="0">
                <a:solidFill>
                  <a:prstClr val="white"/>
                </a:solidFill>
                <a:latin typeface="Aptos Black" panose="020F0502020204030204" pitchFamily="34" charset="0"/>
              </a:rPr>
              <a:t>3</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 – CAMHS</a:t>
            </a:r>
          </a:p>
        </p:txBody>
      </p:sp>
      <p:graphicFrame>
        <p:nvGraphicFramePr>
          <p:cNvPr id="3" name="Table 2">
            <a:extLst>
              <a:ext uri="{FF2B5EF4-FFF2-40B4-BE49-F238E27FC236}">
                <a16:creationId xmlns:a16="http://schemas.microsoft.com/office/drawing/2014/main" id="{822EE40B-1695-6E29-6917-FBD0EC9B60F7}"/>
              </a:ext>
            </a:extLst>
          </p:cNvPr>
          <p:cNvGraphicFramePr>
            <a:graphicFrameLocks noGrp="1"/>
          </p:cNvGraphicFramePr>
          <p:nvPr>
            <p:extLst>
              <p:ext uri="{D42A27DB-BD31-4B8C-83A1-F6EECF244321}">
                <p14:modId xmlns:p14="http://schemas.microsoft.com/office/powerpoint/2010/main" val="2486187862"/>
              </p:ext>
            </p:extLst>
          </p:nvPr>
        </p:nvGraphicFramePr>
        <p:xfrm>
          <a:off x="451644" y="777875"/>
          <a:ext cx="19278600" cy="3912580"/>
        </p:xfrm>
        <a:graphic>
          <a:graphicData uri="http://schemas.openxmlformats.org/drawingml/2006/table">
            <a:tbl>
              <a:tblPr firstRow="1" firstCol="1" bandRow="1">
                <a:tableStyleId>{5C22544A-7EE6-4342-B048-85BDC9FD1C3A}</a:tableStyleId>
              </a:tblPr>
              <a:tblGrid>
                <a:gridCol w="11381342">
                  <a:extLst>
                    <a:ext uri="{9D8B030D-6E8A-4147-A177-3AD203B41FA5}">
                      <a16:colId xmlns:a16="http://schemas.microsoft.com/office/drawing/2014/main" val="1591008720"/>
                    </a:ext>
                  </a:extLst>
                </a:gridCol>
                <a:gridCol w="7897258">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122874">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November – 97%</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93.5%</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066800">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November – 66%</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December – 70%</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January – 75.6%</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a:effectLst/>
                          <a:latin typeface="Verdana" panose="020B0604030504040204" pitchFamily="34" charset="0"/>
                          <a:ea typeface="Verdana" panose="020B0604030504040204" pitchFamily="34" charset="0"/>
                          <a:cs typeface="Arial" panose="020B0604020202020204" pitchFamily="34" charset="0"/>
                        </a:rPr>
                        <a:t> </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7590235"/>
                  </a:ext>
                </a:extLst>
              </a:tr>
              <a:tr h="1240563">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November – 92%</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December -98%</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97%</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6142807"/>
                  </a:ext>
                </a:extLst>
              </a:tr>
            </a:tbl>
          </a:graphicData>
        </a:graphic>
      </p:graphicFrame>
      <p:pic>
        <p:nvPicPr>
          <p:cNvPr id="5" name="Picture 4">
            <a:extLst>
              <a:ext uri="{FF2B5EF4-FFF2-40B4-BE49-F238E27FC236}">
                <a16:creationId xmlns:a16="http://schemas.microsoft.com/office/drawing/2014/main" id="{A1C6328B-CB6D-C6DB-8962-1B96E58E4A0B}"/>
              </a:ext>
            </a:extLst>
          </p:cNvPr>
          <p:cNvPicPr>
            <a:picLocks noChangeAspect="1"/>
          </p:cNvPicPr>
          <p:nvPr/>
        </p:nvPicPr>
        <p:blipFill>
          <a:blip r:embed="rId2"/>
          <a:stretch>
            <a:fillRect/>
          </a:stretch>
        </p:blipFill>
        <p:spPr>
          <a:xfrm>
            <a:off x="6944187" y="5654674"/>
            <a:ext cx="5969208" cy="3500597"/>
          </a:xfrm>
          <a:prstGeom prst="rect">
            <a:avLst/>
          </a:prstGeom>
        </p:spPr>
      </p:pic>
      <p:pic>
        <p:nvPicPr>
          <p:cNvPr id="7" name="Picture 6">
            <a:extLst>
              <a:ext uri="{FF2B5EF4-FFF2-40B4-BE49-F238E27FC236}">
                <a16:creationId xmlns:a16="http://schemas.microsoft.com/office/drawing/2014/main" id="{D84CE1D6-74F9-39E4-0C40-1A87551EFF41}"/>
              </a:ext>
            </a:extLst>
          </p:cNvPr>
          <p:cNvPicPr>
            <a:picLocks noChangeAspect="1"/>
          </p:cNvPicPr>
          <p:nvPr/>
        </p:nvPicPr>
        <p:blipFill>
          <a:blip r:embed="rId3"/>
          <a:stretch>
            <a:fillRect/>
          </a:stretch>
        </p:blipFill>
        <p:spPr>
          <a:xfrm>
            <a:off x="426035" y="5702633"/>
            <a:ext cx="5994819" cy="3500597"/>
          </a:xfrm>
          <a:prstGeom prst="rect">
            <a:avLst/>
          </a:prstGeom>
        </p:spPr>
      </p:pic>
      <p:pic>
        <p:nvPicPr>
          <p:cNvPr id="9" name="Picture 8">
            <a:extLst>
              <a:ext uri="{FF2B5EF4-FFF2-40B4-BE49-F238E27FC236}">
                <a16:creationId xmlns:a16="http://schemas.microsoft.com/office/drawing/2014/main" id="{80B014D1-301B-F34F-1286-1CD2147E5550}"/>
              </a:ext>
            </a:extLst>
          </p:cNvPr>
          <p:cNvPicPr>
            <a:picLocks noChangeAspect="1"/>
          </p:cNvPicPr>
          <p:nvPr/>
        </p:nvPicPr>
        <p:blipFill>
          <a:blip r:embed="rId4"/>
          <a:stretch>
            <a:fillRect/>
          </a:stretch>
        </p:blipFill>
        <p:spPr>
          <a:xfrm>
            <a:off x="13436728" y="5654674"/>
            <a:ext cx="6060950" cy="3500597"/>
          </a:xfrm>
          <a:prstGeom prst="rect">
            <a:avLst/>
          </a:prstGeom>
        </p:spPr>
      </p:pic>
    </p:spTree>
    <p:extLst>
      <p:ext uri="{BB962C8B-B14F-4D97-AF65-F5344CB8AC3E}">
        <p14:creationId xmlns:p14="http://schemas.microsoft.com/office/powerpoint/2010/main" val="2244951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D7AA-EBB2-2C14-7CC4-76470B2BAD2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A4E5F6-1AFF-BDD7-F087-EF4808FD6E88}"/>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3 – Planned Care</a:t>
            </a:r>
          </a:p>
        </p:txBody>
      </p:sp>
      <p:graphicFrame>
        <p:nvGraphicFramePr>
          <p:cNvPr id="3" name="Table 2">
            <a:extLst>
              <a:ext uri="{FF2B5EF4-FFF2-40B4-BE49-F238E27FC236}">
                <a16:creationId xmlns:a16="http://schemas.microsoft.com/office/drawing/2014/main" id="{10E95488-CB47-2402-F2BA-A681449A7C1B}"/>
              </a:ext>
            </a:extLst>
          </p:cNvPr>
          <p:cNvGraphicFramePr>
            <a:graphicFrameLocks noGrp="1"/>
          </p:cNvGraphicFramePr>
          <p:nvPr>
            <p:extLst>
              <p:ext uri="{D42A27DB-BD31-4B8C-83A1-F6EECF244321}">
                <p14:modId xmlns:p14="http://schemas.microsoft.com/office/powerpoint/2010/main" val="3972422736"/>
              </p:ext>
            </p:extLst>
          </p:nvPr>
        </p:nvGraphicFramePr>
        <p:xfrm>
          <a:off x="527844" y="777875"/>
          <a:ext cx="19050000" cy="6248401"/>
        </p:xfrm>
        <a:graphic>
          <a:graphicData uri="http://schemas.openxmlformats.org/drawingml/2006/table">
            <a:tbl>
              <a:tblPr firstRow="1" firstCol="1" bandRow="1">
                <a:tableStyleId>{5C22544A-7EE6-4342-B048-85BDC9FD1C3A}</a:tableStyleId>
              </a:tblPr>
              <a:tblGrid>
                <a:gridCol w="13712716">
                  <a:extLst>
                    <a:ext uri="{9D8B030D-6E8A-4147-A177-3AD203B41FA5}">
                      <a16:colId xmlns:a16="http://schemas.microsoft.com/office/drawing/2014/main" val="1715366069"/>
                    </a:ext>
                  </a:extLst>
                </a:gridCol>
                <a:gridCol w="5337284">
                  <a:extLst>
                    <a:ext uri="{9D8B030D-6E8A-4147-A177-3AD203B41FA5}">
                      <a16:colId xmlns:a16="http://schemas.microsoft.com/office/drawing/2014/main" val="3338111523"/>
                    </a:ext>
                  </a:extLst>
                </a:gridCol>
              </a:tblGrid>
              <a:tr h="673250">
                <a:tc>
                  <a:txBody>
                    <a:bodyPr/>
                    <a:lstStyle/>
                    <a:p>
                      <a:pPr>
                        <a:lnSpc>
                          <a:spcPct val="107000"/>
                        </a:lnSpc>
                        <a:spcAft>
                          <a:spcPts val="800"/>
                        </a:spcAft>
                        <a:buNone/>
                      </a:pPr>
                      <a:r>
                        <a:rPr lang="en-GB" sz="1800">
                          <a:effectLst/>
                          <a:latin typeface="Verdana" panose="020B0604030504040204" pitchFamily="34" charset="0"/>
                          <a:ea typeface="Verdana" panose="020B0604030504040204" pitchFamily="34" charset="0"/>
                        </a:rPr>
                        <a:t>Criteria to Achieve</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tc>
                  <a:txBody>
                    <a:bodyPr/>
                    <a:lstStyle/>
                    <a:p>
                      <a:pPr>
                        <a:lnSpc>
                          <a:spcPct val="107000"/>
                        </a:lnSpc>
                        <a:spcAft>
                          <a:spcPts val="800"/>
                        </a:spcAft>
                        <a:buNone/>
                      </a:pPr>
                      <a:r>
                        <a:rPr lang="en-GB" sz="1800">
                          <a:effectLst/>
                          <a:latin typeface="Verdana" panose="020B0604030504040204" pitchFamily="34" charset="0"/>
                          <a:ea typeface="Verdana" panose="020B0604030504040204" pitchFamily="34" charset="0"/>
                        </a:rPr>
                        <a:t>Current Performance  </a:t>
                      </a:r>
                      <a:endParaRPr lang="en-GB" sz="1600">
                        <a:effectLst/>
                        <a:latin typeface="Verdana" panose="020B0604030504040204" pitchFamily="34" charset="0"/>
                        <a:ea typeface="Verdana" panose="020B0604030504040204" pitchFamily="34" charset="0"/>
                      </a:endParaRPr>
                    </a:p>
                    <a:p>
                      <a:pPr>
                        <a:lnSpc>
                          <a:spcPct val="107000"/>
                        </a:lnSpc>
                        <a:spcAft>
                          <a:spcPts val="800"/>
                        </a:spcAft>
                        <a:buNone/>
                      </a:pPr>
                      <a:r>
                        <a:rPr lang="en-GB" sz="1800">
                          <a:effectLst/>
                          <a:latin typeface="Verdana" panose="020B0604030504040204" pitchFamily="34" charset="0"/>
                          <a:ea typeface="Verdana" panose="020B0604030504040204" pitchFamily="34" charset="0"/>
                        </a:rPr>
                        <a:t>(January 2026)</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906803581"/>
                  </a:ext>
                </a:extLst>
              </a:tr>
              <a:tr h="492436">
                <a:tc>
                  <a:txBody>
                    <a:bodyPr/>
                    <a:lstStyle/>
                    <a:p>
                      <a:pPr marL="342900" lvl="0" indent="-342900">
                        <a:lnSpc>
                          <a:spcPct val="107000"/>
                        </a:lnSpc>
                        <a:buFont typeface="Symbol" panose="05050102010706020507" pitchFamily="18" charset="2"/>
                        <a:buChar char=""/>
                      </a:pPr>
                      <a:r>
                        <a:rPr lang="en-GB" sz="1800">
                          <a:solidFill>
                            <a:schemeClr val="tx1"/>
                          </a:solidFill>
                          <a:effectLst/>
                          <a:latin typeface="Verdana" panose="020B0604030504040204" pitchFamily="34" charset="0"/>
                          <a:ea typeface="Verdana" panose="020B0604030504040204" pitchFamily="34" charset="0"/>
                        </a:rPr>
                        <a:t>100% of open outpatient pathways to be waiting less than 52 weeks and maintained for 3 months.</a:t>
                      </a:r>
                      <a:endParaRPr lang="en-GB" sz="16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654065728"/>
                  </a:ext>
                </a:extLst>
              </a:tr>
              <a:tr h="492436">
                <a:tc>
                  <a:txBody>
                    <a:bodyPr/>
                    <a:lstStyle/>
                    <a:p>
                      <a:pPr marL="342900" lvl="0" indent="-342900" fontAlgn="base">
                        <a:lnSpc>
                          <a:spcPct val="107000"/>
                        </a:lnSpc>
                        <a:spcAft>
                          <a:spcPts val="800"/>
                        </a:spcAft>
                        <a:buFont typeface="Symbol" panose="05050102010706020507" pitchFamily="18" charset="2"/>
                        <a:buChar char=""/>
                      </a:pPr>
                      <a:r>
                        <a:rPr lang="en-GB" sz="1800">
                          <a:solidFill>
                            <a:schemeClr val="tx1"/>
                          </a:solidFill>
                          <a:effectLst/>
                          <a:latin typeface="Verdana" panose="020B0604030504040204" pitchFamily="34" charset="0"/>
                          <a:ea typeface="Verdana" panose="020B0604030504040204" pitchFamily="34" charset="0"/>
                        </a:rPr>
                        <a:t>Continuous improvement towards 75% of all open outpatient pathways waiting less than 26 weeks. </a:t>
                      </a:r>
                      <a:endParaRPr lang="en-GB" sz="160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80.33%</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517686131"/>
                  </a:ext>
                </a:extLst>
              </a:tr>
              <a:tr h="391503">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pathways to be waiting less than 104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959432145"/>
                  </a:ext>
                </a:extLst>
              </a:tr>
              <a:tr h="492436">
                <a:tc>
                  <a:txBody>
                    <a:bodyPr/>
                    <a:lstStyle/>
                    <a:p>
                      <a:pPr marL="342900" lvl="0" indent="-342900">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80% of all open pathways waiting less than 36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rPr>
                        <a:t>75.17%</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987817057"/>
                  </a:ext>
                </a:extLst>
              </a:tr>
              <a:tr h="761849">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12% reduction in the number of patients delayed by 100% for their follow up appointment in three consecutive months and maintained for 3 months (Based on the November 2024 baseline).</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rPr>
                        <a:t>23.26% increase against baseline</a:t>
                      </a:r>
                      <a:endParaRPr lang="en-GB" sz="1600">
                        <a:effectLst/>
                        <a:latin typeface="Verdana" panose="020B0604030504040204" pitchFamily="34" charset="0"/>
                        <a:ea typeface="Verdana" panose="020B0604030504040204" pitchFamily="34" charset="0"/>
                      </a:endParaRPr>
                    </a:p>
                    <a:p>
                      <a:pPr>
                        <a:lnSpc>
                          <a:spcPct val="107000"/>
                        </a:lnSpc>
                        <a:spcAft>
                          <a:spcPts val="800"/>
                        </a:spcAft>
                        <a:buNone/>
                      </a:pPr>
                      <a:r>
                        <a:rPr lang="en-GB" sz="1800">
                          <a:effectLst/>
                          <a:latin typeface="Verdana" panose="020B0604030504040204" pitchFamily="34" charset="0"/>
                          <a:ea typeface="Verdana" panose="020B0604030504040204" pitchFamily="34" charset="0"/>
                        </a:rPr>
                        <a:t> </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544877114"/>
                  </a:ext>
                </a:extLst>
              </a:tr>
              <a:tr h="741992">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68% R1 ophthalmology patient pathways to be waiting within or no longer than 25% of their target date for an outpatient appointment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rPr>
                        <a:t>72.64% - meets de-escalation criteria </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298939514"/>
                  </a:ext>
                </a:extLst>
              </a:tr>
              <a:tr h="570021">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85% of patients waiting for a diagnostic test to be waiting less than 8 weeks and maintained for 3 months.</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rPr>
                        <a:t>66.64% </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4060202776"/>
                  </a:ext>
                </a:extLst>
              </a:tr>
              <a:tr h="570021">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85% of patients waiting for a diagnostic endoscopy to be waiting less than 8 weeks and maintained for 3 months.</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rPr>
                        <a:t>47.68% </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3042451892"/>
                  </a:ext>
                </a:extLst>
              </a:tr>
              <a:tr h="570021">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NOUS and non-cardiac MRI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rPr>
                        <a:t>65.65% </a:t>
                      </a:r>
                      <a:endParaRPr lang="en-GB" sz="160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740729140"/>
                  </a:ext>
                </a:extLst>
              </a:tr>
              <a:tr h="492436">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90% of patients waiting for therapies to be waiting less than 14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100% </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2730509277"/>
                  </a:ext>
                </a:extLst>
              </a:tr>
            </a:tbl>
          </a:graphicData>
        </a:graphic>
      </p:graphicFrame>
      <p:pic>
        <p:nvPicPr>
          <p:cNvPr id="5" name="Picture 4">
            <a:extLst>
              <a:ext uri="{FF2B5EF4-FFF2-40B4-BE49-F238E27FC236}">
                <a16:creationId xmlns:a16="http://schemas.microsoft.com/office/drawing/2014/main" id="{22881A08-AEBE-1BE1-A5E7-5AF5E25B83C0}"/>
              </a:ext>
            </a:extLst>
          </p:cNvPr>
          <p:cNvPicPr>
            <a:picLocks noChangeAspect="1"/>
          </p:cNvPicPr>
          <p:nvPr/>
        </p:nvPicPr>
        <p:blipFill>
          <a:blip r:embed="rId2"/>
          <a:stretch>
            <a:fillRect/>
          </a:stretch>
        </p:blipFill>
        <p:spPr>
          <a:xfrm>
            <a:off x="7042944" y="7255090"/>
            <a:ext cx="6019800" cy="3659439"/>
          </a:xfrm>
          <a:prstGeom prst="rect">
            <a:avLst/>
          </a:prstGeom>
        </p:spPr>
      </p:pic>
      <p:pic>
        <p:nvPicPr>
          <p:cNvPr id="7" name="Picture 6">
            <a:extLst>
              <a:ext uri="{FF2B5EF4-FFF2-40B4-BE49-F238E27FC236}">
                <a16:creationId xmlns:a16="http://schemas.microsoft.com/office/drawing/2014/main" id="{247DD9FA-5FD5-2367-72E9-9E858D51A3DC}"/>
              </a:ext>
            </a:extLst>
          </p:cNvPr>
          <p:cNvPicPr>
            <a:picLocks noChangeAspect="1"/>
          </p:cNvPicPr>
          <p:nvPr/>
        </p:nvPicPr>
        <p:blipFill>
          <a:blip r:embed="rId3"/>
          <a:stretch>
            <a:fillRect/>
          </a:stretch>
        </p:blipFill>
        <p:spPr>
          <a:xfrm>
            <a:off x="13558043" y="7260371"/>
            <a:ext cx="5921487" cy="3654158"/>
          </a:xfrm>
          <a:prstGeom prst="rect">
            <a:avLst/>
          </a:prstGeom>
        </p:spPr>
      </p:pic>
      <p:pic>
        <p:nvPicPr>
          <p:cNvPr id="9" name="Picture 8">
            <a:extLst>
              <a:ext uri="{FF2B5EF4-FFF2-40B4-BE49-F238E27FC236}">
                <a16:creationId xmlns:a16="http://schemas.microsoft.com/office/drawing/2014/main" id="{99601FF5-ED88-E60C-EF4D-CE14C5E894E4}"/>
              </a:ext>
            </a:extLst>
          </p:cNvPr>
          <p:cNvPicPr>
            <a:picLocks noChangeAspect="1"/>
          </p:cNvPicPr>
          <p:nvPr/>
        </p:nvPicPr>
        <p:blipFill>
          <a:blip r:embed="rId4"/>
          <a:stretch>
            <a:fillRect/>
          </a:stretch>
        </p:blipFill>
        <p:spPr>
          <a:xfrm>
            <a:off x="626158" y="7255090"/>
            <a:ext cx="5921486" cy="3666063"/>
          </a:xfrm>
          <a:prstGeom prst="rect">
            <a:avLst/>
          </a:prstGeom>
        </p:spPr>
      </p:pic>
    </p:spTree>
    <p:extLst>
      <p:ext uri="{BB962C8B-B14F-4D97-AF65-F5344CB8AC3E}">
        <p14:creationId xmlns:p14="http://schemas.microsoft.com/office/powerpoint/2010/main" val="2963005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3141321290"/>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lang="en-GB" sz="1979">
                <a:solidFill>
                  <a:prstClr val="black"/>
                </a:solidFill>
                <a:latin typeface="Calibri" panose="020F0502020204030204"/>
                <a:cs typeface="Arial" panose="020B0604020202020204" pitchFamily="34" charset="0"/>
              </a:rPr>
              <a:t>our objectives</a:t>
            </a:r>
            <a:endParaRPr lang="en-GB" sz="1979" dirty="0">
              <a:solidFill>
                <a:prstClr val="black"/>
              </a:solidFill>
              <a:latin typeface="Calibri" panose="020F0502020204030204"/>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21</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4453B-C850-1AEE-9DA0-443B73C1F3E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DF64D75-4266-C347-E666-C12CB41E3247}"/>
              </a:ext>
            </a:extLst>
          </p:cNvPr>
          <p:cNvGraphicFramePr>
            <a:graphicFrameLocks noGrp="1"/>
          </p:cNvGraphicFramePr>
          <p:nvPr>
            <p:extLst>
              <p:ext uri="{D42A27DB-BD31-4B8C-83A1-F6EECF244321}">
                <p14:modId xmlns:p14="http://schemas.microsoft.com/office/powerpoint/2010/main" val="3561190218"/>
              </p:ext>
            </p:extLst>
          </p:nvPr>
        </p:nvGraphicFramePr>
        <p:xfrm>
          <a:off x="628383" y="2637709"/>
          <a:ext cx="18723256" cy="3990144"/>
        </p:xfrm>
        <a:graphic>
          <a:graphicData uri="http://schemas.openxmlformats.org/drawingml/2006/table">
            <a:tbl>
              <a:tblPr firstRow="1" bandRow="1">
                <a:tableStyleId>{5C22544A-7EE6-4342-B048-85BDC9FD1C3A}</a:tableStyleId>
              </a:tblPr>
              <a:tblGrid>
                <a:gridCol w="11435009">
                  <a:extLst>
                    <a:ext uri="{9D8B030D-6E8A-4147-A177-3AD203B41FA5}">
                      <a16:colId xmlns:a16="http://schemas.microsoft.com/office/drawing/2014/main" val="980760422"/>
                    </a:ext>
                  </a:extLst>
                </a:gridCol>
                <a:gridCol w="2303756">
                  <a:extLst>
                    <a:ext uri="{9D8B030D-6E8A-4147-A177-3AD203B41FA5}">
                      <a16:colId xmlns:a16="http://schemas.microsoft.com/office/drawing/2014/main" val="2899060745"/>
                    </a:ext>
                  </a:extLst>
                </a:gridCol>
                <a:gridCol w="2749849">
                  <a:extLst>
                    <a:ext uri="{9D8B030D-6E8A-4147-A177-3AD203B41FA5}">
                      <a16:colId xmlns:a16="http://schemas.microsoft.com/office/drawing/2014/main" val="4200135179"/>
                    </a:ext>
                  </a:extLst>
                </a:gridCol>
                <a:gridCol w="2234642">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SBUHB organisational strategy indicators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854484">
                <a:tc>
                  <a:txBody>
                    <a:bodyPr/>
                    <a:lstStyle/>
                    <a:p>
                      <a:r>
                        <a:rPr lang="en-GB" sz="2300" dirty="0"/>
                        <a:t>Percentage of children who are up to date with the scheduled vaccinations by age 5 (‘4 in 1’ preschool booster, the Hib/</a:t>
                      </a:r>
                      <a:r>
                        <a:rPr lang="en-GB" sz="2300" dirty="0" err="1"/>
                        <a:t>MenC</a:t>
                      </a:r>
                      <a:r>
                        <a:rPr lang="en-GB" sz="2300" dirty="0"/>
                        <a:t> booster and the second MMR dose)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88.4%</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854484">
                <a:tc>
                  <a:txBody>
                    <a:bodyPr/>
                    <a:lstStyle/>
                    <a:p>
                      <a:r>
                        <a:rPr lang="en-GB" sz="2300" dirty="0"/>
                        <a:t>Percentage of children receiving the Human Papillomavirus (HPV) vaccination by the age of 15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90%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Jul-Sep 2025</a:t>
                      </a:r>
                    </a:p>
                    <a:p>
                      <a:pPr algn="ctr"/>
                      <a:r>
                        <a:rPr lang="en-GB" sz="2000" dirty="0"/>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accent2">
                              <a:lumMod val="75000"/>
                            </a:schemeClr>
                          </a:solidFill>
                        </a:rPr>
                        <a:t>85.8% </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401648"/>
                  </a:ext>
                </a:extLst>
              </a:tr>
              <a:tr h="753957">
                <a:tc>
                  <a:txBody>
                    <a:bodyPr/>
                    <a:lstStyle/>
                    <a:p>
                      <a:r>
                        <a:rPr lang="en-GB" sz="2300" dirty="0"/>
                        <a:t>Percentage of adult smokers who  make a quit attempt via smoking cessation services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chemeClr val="tx1"/>
                          </a:solidFill>
                        </a:rPr>
                        <a:t>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2024/25</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FF0000"/>
                          </a:solidFill>
                        </a:rPr>
                        <a:t>3.5%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3152665"/>
                  </a:ext>
                </a:extLst>
              </a:tr>
              <a:tr h="753957">
                <a:tc>
                  <a:txBody>
                    <a:bodyPr/>
                    <a:lstStyle/>
                    <a:p>
                      <a:r>
                        <a:rPr lang="en-GB" sz="2300" dirty="0"/>
                        <a:t>Percentage of eligible adults who participate in bowel screening</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t>60%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2023/24</a:t>
                      </a:r>
                    </a:p>
                    <a:p>
                      <a:pPr algn="ctr"/>
                      <a:r>
                        <a:rPr lang="en-GB" sz="2000" dirty="0"/>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300" dirty="0">
                          <a:solidFill>
                            <a:srgbClr val="00B050"/>
                          </a:solidFill>
                        </a:rPr>
                        <a:t>64.2%</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graphicFrame>
        <p:nvGraphicFramePr>
          <p:cNvPr id="3" name="Table 2">
            <a:extLst>
              <a:ext uri="{FF2B5EF4-FFF2-40B4-BE49-F238E27FC236}">
                <a16:creationId xmlns:a16="http://schemas.microsoft.com/office/drawing/2014/main" id="{406944F8-419A-FDCB-816D-B9AB6084E0AD}"/>
              </a:ext>
            </a:extLst>
          </p:cNvPr>
          <p:cNvGraphicFramePr>
            <a:graphicFrameLocks noGrp="1"/>
          </p:cNvGraphicFramePr>
          <p:nvPr>
            <p:extLst>
              <p:ext uri="{D42A27DB-BD31-4B8C-83A1-F6EECF244321}">
                <p14:modId xmlns:p14="http://schemas.microsoft.com/office/powerpoint/2010/main" val="1590046380"/>
              </p:ext>
            </p:extLst>
          </p:nvPr>
        </p:nvGraphicFramePr>
        <p:xfrm>
          <a:off x="628383" y="7447354"/>
          <a:ext cx="18723256" cy="2281176"/>
        </p:xfrm>
        <a:graphic>
          <a:graphicData uri="http://schemas.openxmlformats.org/drawingml/2006/table">
            <a:tbl>
              <a:tblPr firstRow="1" bandRow="1">
                <a:tableStyleId>{5C22544A-7EE6-4342-B048-85BDC9FD1C3A}</a:tableStyleId>
              </a:tblPr>
              <a:tblGrid>
                <a:gridCol w="11455956">
                  <a:extLst>
                    <a:ext uri="{9D8B030D-6E8A-4147-A177-3AD203B41FA5}">
                      <a16:colId xmlns:a16="http://schemas.microsoft.com/office/drawing/2014/main" val="980760422"/>
                    </a:ext>
                  </a:extLst>
                </a:gridCol>
                <a:gridCol w="2345643">
                  <a:extLst>
                    <a:ext uri="{9D8B030D-6E8A-4147-A177-3AD203B41FA5}">
                      <a16:colId xmlns:a16="http://schemas.microsoft.com/office/drawing/2014/main" val="2899060745"/>
                    </a:ext>
                  </a:extLst>
                </a:gridCol>
                <a:gridCol w="2730407">
                  <a:extLst>
                    <a:ext uri="{9D8B030D-6E8A-4147-A177-3AD203B41FA5}">
                      <a16:colId xmlns:a16="http://schemas.microsoft.com/office/drawing/2014/main" val="4200135179"/>
                    </a:ext>
                  </a:extLst>
                </a:gridCol>
                <a:gridCol w="2191250">
                  <a:extLst>
                    <a:ext uri="{9D8B030D-6E8A-4147-A177-3AD203B41FA5}">
                      <a16:colId xmlns:a16="http://schemas.microsoft.com/office/drawing/2014/main" val="995196301"/>
                    </a:ext>
                  </a:extLst>
                </a:gridCol>
              </a:tblGrid>
              <a:tr h="753957">
                <a:tc>
                  <a:txBody>
                    <a:bodyPr/>
                    <a:lstStyle/>
                    <a:p>
                      <a:r>
                        <a:rPr lang="en-GB" sz="2600" b="1" dirty="0">
                          <a:solidFill>
                            <a:schemeClr val="bg1"/>
                          </a:solidFill>
                        </a:rPr>
                        <a:t>Welsh Government Immunisation targets 2025/26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2000" b="1" dirty="0">
                          <a:solidFill>
                            <a:schemeClr val="bg1"/>
                          </a:solidFill>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753957">
                <a:tc>
                  <a:txBody>
                    <a:bodyPr/>
                    <a:lstStyle/>
                    <a:p>
                      <a:r>
                        <a:rPr lang="en-GB" sz="2300" dirty="0"/>
                        <a:t>Percentage uptake of influenza vaccine in adults 65 years and over</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February</a:t>
                      </a:r>
                    </a:p>
                    <a:p>
                      <a:pPr algn="ctr"/>
                      <a:r>
                        <a:rPr lang="en-GB" sz="2000" dirty="0"/>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chemeClr val="accent2">
                              <a:lumMod val="75000"/>
                            </a:schemeClr>
                          </a:solidFill>
                        </a:rPr>
                        <a:t>67.1%</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753957">
                <a:tc>
                  <a:txBody>
                    <a:bodyPr/>
                    <a:lstStyle/>
                    <a:p>
                      <a:r>
                        <a:rPr lang="en-GB" sz="2300" dirty="0"/>
                        <a:t>Percentage uptake of COVID-19 vaccine for all those eligible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t>February</a:t>
                      </a:r>
                    </a:p>
                    <a:p>
                      <a:pPr algn="ctr"/>
                      <a:r>
                        <a:rPr lang="en-GB" sz="2000"/>
                        <a:t>(monthly)</a:t>
                      </a:r>
                      <a:endParaRPr lang="en-GB" sz="2000" dirty="0"/>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dirty="0">
                          <a:solidFill>
                            <a:srgbClr val="FF0000"/>
                          </a:solidFill>
                        </a:rPr>
                        <a:t>54.1%</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sp>
        <p:nvSpPr>
          <p:cNvPr id="5" name="TextBox 4">
            <a:extLst>
              <a:ext uri="{FF2B5EF4-FFF2-40B4-BE49-F238E27FC236}">
                <a16:creationId xmlns:a16="http://schemas.microsoft.com/office/drawing/2014/main" id="{6B91D6F7-BD01-4969-F92D-37535278B5DA}"/>
              </a:ext>
            </a:extLst>
          </p:cNvPr>
          <p:cNvSpPr txBox="1"/>
          <p:nvPr/>
        </p:nvSpPr>
        <p:spPr>
          <a:xfrm>
            <a:off x="173794" y="10548031"/>
            <a:ext cx="17634209" cy="701474"/>
          </a:xfrm>
          <a:prstGeom prst="rect">
            <a:avLst/>
          </a:prstGeom>
          <a:noFill/>
        </p:spPr>
        <p:txBody>
          <a:bodyPr wrap="square" rtlCol="0">
            <a:spAutoFit/>
          </a:bodyPr>
          <a:lstStyle/>
          <a:p>
            <a:pPr defTabSz="1507937"/>
            <a:r>
              <a:rPr lang="en-GB" sz="1979" dirty="0">
                <a:solidFill>
                  <a:prstClr val="black"/>
                </a:solidFill>
                <a:latin typeface="Aptos" panose="02110004020202020204"/>
              </a:rPr>
              <a:t>*Data is released by PHW 8 weeks after the end of the quarter: next update will be available 28/02/26</a:t>
            </a:r>
          </a:p>
          <a:p>
            <a:pPr defTabSz="1507937"/>
            <a:r>
              <a:rPr lang="en-GB" sz="1979" dirty="0">
                <a:solidFill>
                  <a:prstClr val="black"/>
                </a:solidFill>
                <a:latin typeface="Aptos" panose="02110004020202020204"/>
              </a:rPr>
              <a:t>**PHW have agreed to provide more up-to-date data on screening uptake in SBUHB from 2026/27, reported quarterly</a:t>
            </a:r>
          </a:p>
        </p:txBody>
      </p:sp>
      <p:sp>
        <p:nvSpPr>
          <p:cNvPr id="6" name="TextBox 5">
            <a:extLst>
              <a:ext uri="{FF2B5EF4-FFF2-40B4-BE49-F238E27FC236}">
                <a16:creationId xmlns:a16="http://schemas.microsoft.com/office/drawing/2014/main" id="{0EE84E71-29FC-D1DA-DE73-B0D222B7F732}"/>
              </a:ext>
            </a:extLst>
          </p:cNvPr>
          <p:cNvSpPr txBox="1"/>
          <p:nvPr/>
        </p:nvSpPr>
        <p:spPr>
          <a:xfrm>
            <a:off x="3153" y="0"/>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pic>
        <p:nvPicPr>
          <p:cNvPr id="7" name="Picture 6">
            <a:extLst>
              <a:ext uri="{FF2B5EF4-FFF2-40B4-BE49-F238E27FC236}">
                <a16:creationId xmlns:a16="http://schemas.microsoft.com/office/drawing/2014/main" id="{437A7DF3-0ED2-45B3-76C2-933D3EFDD6B5}"/>
              </a:ext>
            </a:extLst>
          </p:cNvPr>
          <p:cNvPicPr>
            <a:picLocks noChangeAspect="1"/>
          </p:cNvPicPr>
          <p:nvPr/>
        </p:nvPicPr>
        <p:blipFill>
          <a:blip r:embed="rId3"/>
          <a:stretch>
            <a:fillRect/>
          </a:stretch>
        </p:blipFill>
        <p:spPr>
          <a:xfrm>
            <a:off x="3630284" y="747401"/>
            <a:ext cx="12845120" cy="1371599"/>
          </a:xfrm>
          <a:prstGeom prst="rect">
            <a:avLst/>
          </a:prstGeom>
        </p:spPr>
      </p:pic>
    </p:spTree>
    <p:extLst>
      <p:ext uri="{BB962C8B-B14F-4D97-AF65-F5344CB8AC3E}">
        <p14:creationId xmlns:p14="http://schemas.microsoft.com/office/powerpoint/2010/main" val="3120372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21658" y="9617076"/>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BC9CBB8D-3383-A11E-BAFA-25EE4993296E}"/>
              </a:ext>
            </a:extLst>
          </p:cNvPr>
          <p:cNvPicPr>
            <a:picLocks noChangeAspect="1"/>
          </p:cNvPicPr>
          <p:nvPr/>
        </p:nvPicPr>
        <p:blipFill>
          <a:blip r:embed="rId2"/>
          <a:stretch>
            <a:fillRect/>
          </a:stretch>
        </p:blipFill>
        <p:spPr>
          <a:xfrm>
            <a:off x="844836" y="932751"/>
            <a:ext cx="5510929" cy="3808559"/>
          </a:xfrm>
          <a:prstGeom prst="rect">
            <a:avLst/>
          </a:prstGeom>
        </p:spPr>
      </p:pic>
      <p:pic>
        <p:nvPicPr>
          <p:cNvPr id="19" name="Picture 18">
            <a:extLst>
              <a:ext uri="{FF2B5EF4-FFF2-40B4-BE49-F238E27FC236}">
                <a16:creationId xmlns:a16="http://schemas.microsoft.com/office/drawing/2014/main" id="{00559F47-6996-9907-133D-D002B449722D}"/>
              </a:ext>
            </a:extLst>
          </p:cNvPr>
          <p:cNvPicPr>
            <a:picLocks noChangeAspect="1"/>
          </p:cNvPicPr>
          <p:nvPr/>
        </p:nvPicPr>
        <p:blipFill>
          <a:blip r:embed="rId3"/>
          <a:stretch>
            <a:fillRect/>
          </a:stretch>
        </p:blipFill>
        <p:spPr>
          <a:xfrm>
            <a:off x="7192764" y="932750"/>
            <a:ext cx="5880369" cy="3808559"/>
          </a:xfrm>
          <a:prstGeom prst="rect">
            <a:avLst/>
          </a:prstGeom>
        </p:spPr>
      </p:pic>
      <p:pic>
        <p:nvPicPr>
          <p:cNvPr id="22" name="Picture 21">
            <a:extLst>
              <a:ext uri="{FF2B5EF4-FFF2-40B4-BE49-F238E27FC236}">
                <a16:creationId xmlns:a16="http://schemas.microsoft.com/office/drawing/2014/main" id="{6E846071-D607-983E-D963-C1C5776AF67E}"/>
              </a:ext>
            </a:extLst>
          </p:cNvPr>
          <p:cNvPicPr>
            <a:picLocks noChangeAspect="1"/>
          </p:cNvPicPr>
          <p:nvPr/>
        </p:nvPicPr>
        <p:blipFill>
          <a:blip r:embed="rId4"/>
          <a:stretch>
            <a:fillRect/>
          </a:stretch>
        </p:blipFill>
        <p:spPr>
          <a:xfrm>
            <a:off x="14091444" y="932750"/>
            <a:ext cx="5779007" cy="3734596"/>
          </a:xfrm>
          <a:prstGeom prst="rect">
            <a:avLst/>
          </a:prstGeom>
        </p:spPr>
      </p:pic>
      <p:pic>
        <p:nvPicPr>
          <p:cNvPr id="6" name="Picture 5">
            <a:extLst>
              <a:ext uri="{FF2B5EF4-FFF2-40B4-BE49-F238E27FC236}">
                <a16:creationId xmlns:a16="http://schemas.microsoft.com/office/drawing/2014/main" id="{4785CD1B-466D-7C4A-694E-5FD97C040BF5}"/>
              </a:ext>
            </a:extLst>
          </p:cNvPr>
          <p:cNvPicPr>
            <a:picLocks noChangeAspect="1"/>
          </p:cNvPicPr>
          <p:nvPr/>
        </p:nvPicPr>
        <p:blipFill>
          <a:blip r:embed="rId5"/>
          <a:stretch>
            <a:fillRect/>
          </a:stretch>
        </p:blipFill>
        <p:spPr>
          <a:xfrm>
            <a:off x="844836" y="5276950"/>
            <a:ext cx="5510929" cy="3609614"/>
          </a:xfrm>
          <a:prstGeom prst="rect">
            <a:avLst/>
          </a:prstGeom>
        </p:spPr>
      </p:pic>
      <p:pic>
        <p:nvPicPr>
          <p:cNvPr id="9" name="Picture 8">
            <a:extLst>
              <a:ext uri="{FF2B5EF4-FFF2-40B4-BE49-F238E27FC236}">
                <a16:creationId xmlns:a16="http://schemas.microsoft.com/office/drawing/2014/main" id="{2C9862E7-7732-4123-5FCC-81F6F2A0AA43}"/>
              </a:ext>
            </a:extLst>
          </p:cNvPr>
          <p:cNvPicPr>
            <a:picLocks noChangeAspect="1"/>
          </p:cNvPicPr>
          <p:nvPr/>
        </p:nvPicPr>
        <p:blipFill>
          <a:blip r:embed="rId6"/>
          <a:stretch>
            <a:fillRect/>
          </a:stretch>
        </p:blipFill>
        <p:spPr>
          <a:xfrm>
            <a:off x="7299635" y="5227004"/>
            <a:ext cx="5880369" cy="3659559"/>
          </a:xfrm>
          <a:prstGeom prst="rect">
            <a:avLst/>
          </a:prstGeom>
        </p:spPr>
      </p:pic>
      <p:pic>
        <p:nvPicPr>
          <p:cNvPr id="13" name="Picture 12">
            <a:extLst>
              <a:ext uri="{FF2B5EF4-FFF2-40B4-BE49-F238E27FC236}">
                <a16:creationId xmlns:a16="http://schemas.microsoft.com/office/drawing/2014/main" id="{28F783FC-1C2A-E81B-6F48-C02BB58ED1E4}"/>
              </a:ext>
            </a:extLst>
          </p:cNvPr>
          <p:cNvPicPr>
            <a:picLocks noChangeAspect="1"/>
          </p:cNvPicPr>
          <p:nvPr/>
        </p:nvPicPr>
        <p:blipFill>
          <a:blip r:embed="rId7"/>
          <a:stretch>
            <a:fillRect/>
          </a:stretch>
        </p:blipFill>
        <p:spPr>
          <a:xfrm>
            <a:off x="14320044" y="5227004"/>
            <a:ext cx="5550407" cy="3609613"/>
          </a:xfrm>
          <a:prstGeom prst="rect">
            <a:avLst/>
          </a:prstGeom>
        </p:spPr>
      </p:pic>
    </p:spTree>
    <p:extLst>
      <p:ext uri="{BB962C8B-B14F-4D97-AF65-F5344CB8AC3E}">
        <p14:creationId xmlns:p14="http://schemas.microsoft.com/office/powerpoint/2010/main" val="7400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604483418"/>
              </p:ext>
            </p:extLst>
          </p:nvPr>
        </p:nvGraphicFramePr>
        <p:xfrm>
          <a:off x="375444" y="2295624"/>
          <a:ext cx="19050000" cy="636738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i="0" u="none" strike="noStrike" dirty="0">
                          <a:solidFill>
                            <a:schemeClr val="bg1"/>
                          </a:solidFill>
                          <a:effectLst/>
                          <a:latin typeface="Verdana" panose="020B0604030504040204" pitchFamily="34" charset="0"/>
                          <a:ea typeface="Verdana" panose="020B0604030504040204" pitchFamily="34" charset="0"/>
                        </a:rPr>
                        <a:t>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70.81%</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1,272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B050"/>
                          </a:solidFill>
                          <a:effectLst/>
                          <a:latin typeface="Verdana" panose="020B0604030504040204" pitchFamily="34" charset="0"/>
                          <a:ea typeface="Verdana" panose="020B0604030504040204" pitchFamily="34" charset="0"/>
                        </a:rPr>
                        <a:t>175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29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84.10%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7.49</a:t>
                      </a:r>
                    </a:p>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(Dec-25)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9.20</a:t>
                      </a:r>
                    </a:p>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(Dec-25)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1,776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529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492007833"/>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Dec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31.9%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48.1%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Jan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80.33%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75.08%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Jan – 26</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6,059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1,444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139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06736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5957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601372"/>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271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337556" y="5589002"/>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60701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445271346"/>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Jan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78,567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47,379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161,799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Jan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40.4%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Jan – 26</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7,253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53% (Nov-25)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type="body" sz="quarter" idx="10"/>
          </p:nvPr>
        </p:nvSpPr>
        <p:spPr>
          <a:xfrm>
            <a:off x="604044" y="3978275"/>
            <a:ext cx="17409186" cy="1231106"/>
          </a:xfrm>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28</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cxnSp>
        <p:nvCxnSpPr>
          <p:cNvPr id="14" name="Straight Connector 13">
            <a:extLst>
              <a:ext uri="{FF2B5EF4-FFF2-40B4-BE49-F238E27FC236}">
                <a16:creationId xmlns:a16="http://schemas.microsoft.com/office/drawing/2014/main" id="{E8D81A45-5236-0C25-ECD5-2C5C58EB4445}"/>
              </a:ext>
            </a:extLst>
          </p:cNvPr>
          <p:cNvCxnSpPr/>
          <p:nvPr/>
        </p:nvCxnSpPr>
        <p:spPr>
          <a:xfrm>
            <a:off x="0" y="819978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8199787"/>
            <a:ext cx="19958844" cy="3693319"/>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b="1" dirty="0"/>
              <a:t>Full implementation of D2RA model </a:t>
            </a:r>
            <a:r>
              <a:rPr lang="en-GB" dirty="0"/>
              <a:t>– Focus on D2RA has rapidly shifted into understanding the demand and capacity position for pathway 2 beds and utilisation of that bed pool. Therapy led audit undertaken in December of all patients occupying a pathway 2 bed. Data analysis in progress with Deloitte’s support. Early indication is that there is opportunity to work with Local Authority partners to potentially reduce the Pathway 2 bed pool and enhance the Pathway 1 offer. Deloitte are now finalising a proposal to formalise the integrated discharge hub to deliver a centralised discharge and transfer function based on previous process mapping and joint working with Local Authority partners. There remains a lot of scrutiny on the pathway of care delay position and the Health Board are working with LA partners to revise the memorandum of understanding in respect of D2RA and to refresh the POCD action plan in line with recent Welsh Government communications. </a:t>
            </a:r>
          </a:p>
          <a:p>
            <a:pPr marL="285750" indent="-285750">
              <a:buFont typeface="Arial" panose="020B0604020202020204" pitchFamily="34" charset="0"/>
              <a:buChar char="•"/>
            </a:pPr>
            <a:r>
              <a:rPr lang="en-GB" b="1" dirty="0"/>
              <a:t>UEC Care co-ordination Hub – </a:t>
            </a:r>
            <a:r>
              <a:rPr lang="en-GB" dirty="0"/>
              <a:t>The single point of access has been in place since the 1</a:t>
            </a:r>
            <a:r>
              <a:rPr lang="en-GB" baseline="30000" dirty="0"/>
              <a:t>st</a:t>
            </a:r>
            <a:r>
              <a:rPr lang="en-GB" dirty="0"/>
              <a:t> October 2025 and the first data submission took place on the 21</a:t>
            </a:r>
            <a:r>
              <a:rPr lang="en-GB" baseline="30000" dirty="0"/>
              <a:t>st</a:t>
            </a:r>
            <a:r>
              <a:rPr lang="en-GB" dirty="0"/>
              <a:t> November. There is specific focus on the “clinical conversation before convey”, aimed at reducing conveyance of patients from care homes where clinically appropriate to do so. Work is also focussed on the management of patients who fall with the implementation of a level 2 Falls service made up of therapy technicians and a registered therapist, supported by St Johns ambulance provision. There has been limited impact in respect of Falls provision and the Health Board are working with WAST to develop a PDSA that may increase the non-conveyance rate to hospital following a fall. It is recognised that the hub has been resources via six Goals funding and has potential to expand if further funding were made available.</a:t>
            </a:r>
          </a:p>
          <a:p>
            <a:endParaRPr lang="en-GB" dirty="0"/>
          </a:p>
          <a:p>
            <a:endParaRPr lang="en-GB" b="1" dirty="0">
              <a:solidFill>
                <a:schemeClr val="accent1"/>
              </a:solidFill>
              <a:latin typeface="Verdana" panose="020B0604030504040204" pitchFamily="34" charset="0"/>
              <a:ea typeface="Verdana" panose="020B0604030504040204" pitchFamily="34" charset="0"/>
            </a:endParaRPr>
          </a:p>
        </p:txBody>
      </p:sp>
      <p:sp>
        <p:nvSpPr>
          <p:cNvPr id="16" name="Rectangle: Rounded Corners 15">
            <a:hlinkClick r:id="rId2"/>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6" name="Picture 5">
            <a:extLst>
              <a:ext uri="{FF2B5EF4-FFF2-40B4-BE49-F238E27FC236}">
                <a16:creationId xmlns:a16="http://schemas.microsoft.com/office/drawing/2014/main" id="{47D3DD1E-212A-75D0-697D-14E1CF1FD67E}"/>
              </a:ext>
            </a:extLst>
          </p:cNvPr>
          <p:cNvPicPr>
            <a:picLocks noChangeAspect="1"/>
          </p:cNvPicPr>
          <p:nvPr/>
        </p:nvPicPr>
        <p:blipFill>
          <a:blip r:embed="rId5"/>
          <a:stretch>
            <a:fillRect/>
          </a:stretch>
        </p:blipFill>
        <p:spPr>
          <a:xfrm>
            <a:off x="3271044" y="669999"/>
            <a:ext cx="6212590" cy="3434277"/>
          </a:xfrm>
          <a:prstGeom prst="rect">
            <a:avLst/>
          </a:prstGeom>
        </p:spPr>
      </p:pic>
      <p:pic>
        <p:nvPicPr>
          <p:cNvPr id="9" name="Picture 8">
            <a:extLst>
              <a:ext uri="{FF2B5EF4-FFF2-40B4-BE49-F238E27FC236}">
                <a16:creationId xmlns:a16="http://schemas.microsoft.com/office/drawing/2014/main" id="{A9AA340B-D2C1-3704-BA39-60533247FFED}"/>
              </a:ext>
            </a:extLst>
          </p:cNvPr>
          <p:cNvPicPr>
            <a:picLocks noChangeAspect="1"/>
          </p:cNvPicPr>
          <p:nvPr/>
        </p:nvPicPr>
        <p:blipFill>
          <a:blip r:embed="rId6"/>
          <a:stretch>
            <a:fillRect/>
          </a:stretch>
        </p:blipFill>
        <p:spPr>
          <a:xfrm>
            <a:off x="11147756" y="828853"/>
            <a:ext cx="5686888" cy="3275423"/>
          </a:xfrm>
          <a:prstGeom prst="rect">
            <a:avLst/>
          </a:prstGeom>
        </p:spPr>
      </p:pic>
      <p:pic>
        <p:nvPicPr>
          <p:cNvPr id="12" name="Picture 11">
            <a:extLst>
              <a:ext uri="{FF2B5EF4-FFF2-40B4-BE49-F238E27FC236}">
                <a16:creationId xmlns:a16="http://schemas.microsoft.com/office/drawing/2014/main" id="{9C0D7CCC-6DEC-E7C5-995D-16A6BAF9F9C9}"/>
              </a:ext>
            </a:extLst>
          </p:cNvPr>
          <p:cNvPicPr>
            <a:picLocks noChangeAspect="1"/>
          </p:cNvPicPr>
          <p:nvPr/>
        </p:nvPicPr>
        <p:blipFill>
          <a:blip r:embed="rId7"/>
          <a:stretch>
            <a:fillRect/>
          </a:stretch>
        </p:blipFill>
        <p:spPr>
          <a:xfrm>
            <a:off x="3575844" y="4500399"/>
            <a:ext cx="5907790" cy="3483360"/>
          </a:xfrm>
          <a:prstGeom prst="rect">
            <a:avLst/>
          </a:prstGeom>
        </p:spPr>
      </p:pic>
      <p:pic>
        <p:nvPicPr>
          <p:cNvPr id="20" name="Picture 19">
            <a:extLst>
              <a:ext uri="{FF2B5EF4-FFF2-40B4-BE49-F238E27FC236}">
                <a16:creationId xmlns:a16="http://schemas.microsoft.com/office/drawing/2014/main" id="{52ED6DB6-D7D1-C215-3D3F-24350D5C2997}"/>
              </a:ext>
            </a:extLst>
          </p:cNvPr>
          <p:cNvPicPr>
            <a:picLocks noChangeAspect="1"/>
          </p:cNvPicPr>
          <p:nvPr/>
        </p:nvPicPr>
        <p:blipFill>
          <a:blip r:embed="rId8"/>
          <a:stretch>
            <a:fillRect/>
          </a:stretch>
        </p:blipFill>
        <p:spPr>
          <a:xfrm>
            <a:off x="11147755" y="4500398"/>
            <a:ext cx="5729001" cy="3483359"/>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29</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631739" y="6275328"/>
            <a:ext cx="9336274" cy="4655308"/>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731021" y="7612413"/>
            <a:ext cx="9266162" cy="3229285"/>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en-GB" b="1" dirty="0">
                <a:solidFill>
                  <a:srgbClr val="0070C0"/>
                </a:solidFill>
                <a:latin typeface="Verdana" panose="020B0604030504040204" pitchFamily="34" charset="0"/>
                <a:ea typeface="Verdana" panose="020B0604030504040204" pitchFamily="34" charset="0"/>
              </a:rPr>
              <a:t>What have we done to achieve the positive reduction</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Discharge Sprint continued over the last 2 months of which 36 of our Longest Stays were discharged – accounting for 2,379 bed days</a:t>
            </a:r>
          </a:p>
          <a:p>
            <a:pPr marL="285750" lvl="0" indent="-285750" eaLnBrk="0" fontAlgn="base" hangingPunct="0">
              <a:spcBef>
                <a:spcPct val="0"/>
              </a:spcBef>
              <a:spcAft>
                <a:spcPct val="0"/>
              </a:spcAft>
              <a:buFont typeface="Arial" panose="020B0604020202020204" pitchFamily="34" charset="0"/>
              <a:buChar char="•"/>
            </a:pPr>
            <a:r>
              <a:rPr lang="en-GB" dirty="0">
                <a:latin typeface="Verdana" panose="020B0604030504040204" pitchFamily="34" charset="0"/>
                <a:ea typeface="Verdana" panose="020B0604030504040204" pitchFamily="34" charset="0"/>
              </a:rPr>
              <a:t>Focus on individuals waiting for reablement and those needing a LTPOC; these POCD’s have reduced and flow has improved</a:t>
            </a:r>
            <a:endParaRPr lang="en-US" dirty="0">
              <a:latin typeface="Verdana" panose="020B0604030504040204" pitchFamily="34" charset="0"/>
              <a:ea typeface="Verdana" panose="020B0604030504040204" pitchFamily="34" charset="0"/>
            </a:endParaRP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Established assessment and recovery beds to support earlier decision-making and flow</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Adjusted IDH processes to better meet increased demand and acuity</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Increased use of alternative settings to reduce pressure on acute beds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Used existing escalation and coordination arrangements to manage system pace and complexity</a:t>
            </a:r>
          </a:p>
          <a:p>
            <a:pPr marL="342900" lvl="0" indent="-342900">
              <a:buFont typeface="Symbol" panose="05050102010706020507" pitchFamily="18" charset="2"/>
              <a:buChar char=""/>
              <a:defRPr/>
            </a:pPr>
            <a:endParaRPr lang="en-GB" sz="2000" dirty="0">
              <a:solidFill>
                <a:prstClr val="black"/>
              </a:solidFill>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818731" y="6431512"/>
            <a:ext cx="8874670"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20344" y="6488770"/>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850545" y="6488769"/>
            <a:ext cx="780027" cy="731177"/>
          </a:xfrm>
          <a:prstGeom prst="rect">
            <a:avLst/>
          </a:prstGeom>
        </p:spPr>
      </p:pic>
      <p:sp>
        <p:nvSpPr>
          <p:cNvPr id="17" name="Rectangle: Rounded Corners 16">
            <a:extLst>
              <a:ext uri="{FF2B5EF4-FFF2-40B4-BE49-F238E27FC236}">
                <a16:creationId xmlns:a16="http://schemas.microsoft.com/office/drawing/2014/main" id="{8122CC64-6D96-AA3E-CEB5-51DED32286AB}"/>
              </a:ext>
              <a:ext uri="{C183D7F6-B498-43B3-948B-1728B52AA6E4}">
                <adec:decorative xmlns:adec="http://schemas.microsoft.com/office/drawing/2017/decorative" val="1"/>
              </a:ext>
            </a:extLst>
          </p:cNvPr>
          <p:cNvSpPr/>
          <p:nvPr/>
        </p:nvSpPr>
        <p:spPr>
          <a:xfrm>
            <a:off x="10496034" y="6353418"/>
            <a:ext cx="8790924" cy="4410187"/>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9CD0F353-1D6D-DFD7-DBE7-D93FD083789F}"/>
              </a:ext>
            </a:extLst>
          </p:cNvPr>
          <p:cNvSpPr txBox="1"/>
          <p:nvPr/>
        </p:nvSpPr>
        <p:spPr>
          <a:xfrm>
            <a:off x="10679250" y="6711851"/>
            <a:ext cx="8607707" cy="3693319"/>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will be delivered?</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Further optimize assessment and recovery bed models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Continue refining IDH processes to improve consistency and timeliness</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Expand and standardize alternative settings to support discharge and flow</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Progress joint work on NPT transfers to Singleton</a:t>
            </a:r>
          </a:p>
          <a:p>
            <a:pPr marL="285750" lvl="0" indent="-285750" eaLnBrk="0" fontAlgn="base" hangingPunct="0">
              <a:spcBef>
                <a:spcPct val="0"/>
              </a:spcBef>
              <a:spcAft>
                <a:spcPct val="0"/>
              </a:spcAft>
              <a:buFont typeface="Arial" panose="020B0604020202020204" pitchFamily="34" charset="0"/>
              <a:buChar char="•"/>
            </a:pPr>
            <a:r>
              <a:rPr lang="en-US" altLang="en-US" dirty="0">
                <a:latin typeface="Verdana" panose="020B0604030504040204" pitchFamily="34" charset="0"/>
                <a:ea typeface="Verdana" panose="020B0604030504040204" pitchFamily="34" charset="0"/>
              </a:rPr>
              <a:t>Maintain POCD sprint methodologies and system-wide coordination</a:t>
            </a:r>
          </a:p>
          <a:p>
            <a:pPr marL="285750" indent="-285750" eaLnBrk="0" fontAlgn="base" hangingPunct="0">
              <a:spcBef>
                <a:spcPct val="0"/>
              </a:spcBef>
              <a:spcAft>
                <a:spcPct val="0"/>
              </a:spcAft>
              <a:buFont typeface="Arial" panose="020B0604020202020204" pitchFamily="34" charset="0"/>
              <a:buChar char="•"/>
            </a:pPr>
            <a:r>
              <a:rPr lang="en-GB" dirty="0">
                <a:latin typeface="Verdana" panose="020B0604030504040204" pitchFamily="34" charset="0"/>
                <a:ea typeface="Verdana" panose="020B0604030504040204" pitchFamily="34" charset="0"/>
              </a:rPr>
              <a:t>Under the Older People’s Programme, all Processes and Pathways are being mapped and where necessary reengineered - workshops are starting and will continue though the next few months</a:t>
            </a:r>
          </a:p>
          <a:p>
            <a:pPr marL="285750" indent="-285750" eaLnBrk="0" fontAlgn="base" hangingPunct="0">
              <a:spcBef>
                <a:spcPct val="0"/>
              </a:spcBef>
              <a:spcAft>
                <a:spcPct val="0"/>
              </a:spcAft>
              <a:buFont typeface="Arial" panose="020B0604020202020204" pitchFamily="34" charset="0"/>
              <a:buChar char="•"/>
            </a:pPr>
            <a:r>
              <a:rPr lang="en-GB" dirty="0">
                <a:solidFill>
                  <a:prstClr val="black"/>
                </a:solidFill>
                <a:latin typeface="Verdana" panose="020B0604030504040204" pitchFamily="34" charset="0"/>
                <a:ea typeface="Verdana" panose="020B0604030504040204" pitchFamily="34" charset="0"/>
              </a:rPr>
              <a:t>Reduce LOS through improved Board Rounds and enhanced MDT approach</a:t>
            </a:r>
          </a:p>
        </p:txBody>
      </p:sp>
      <p:graphicFrame>
        <p:nvGraphicFramePr>
          <p:cNvPr id="5" name="Table 4">
            <a:extLst>
              <a:ext uri="{FF2B5EF4-FFF2-40B4-BE49-F238E27FC236}">
                <a16:creationId xmlns:a16="http://schemas.microsoft.com/office/drawing/2014/main" id="{9E3B6869-0521-6380-1524-91FCCFFB1FE5}"/>
              </a:ext>
            </a:extLst>
          </p:cNvPr>
          <p:cNvGraphicFramePr>
            <a:graphicFrameLocks noGrp="1"/>
          </p:cNvGraphicFramePr>
          <p:nvPr>
            <p:extLst>
              <p:ext uri="{D42A27DB-BD31-4B8C-83A1-F6EECF244321}">
                <p14:modId xmlns:p14="http://schemas.microsoft.com/office/powerpoint/2010/main" val="819573018"/>
              </p:ext>
            </p:extLst>
          </p:nvPr>
        </p:nvGraphicFramePr>
        <p:xfrm>
          <a:off x="10766959" y="1959195"/>
          <a:ext cx="8477219" cy="3954223"/>
        </p:xfrm>
        <a:graphic>
          <a:graphicData uri="http://schemas.openxmlformats.org/drawingml/2006/table">
            <a:tbl>
              <a:tblPr/>
              <a:tblGrid>
                <a:gridCol w="1529907">
                  <a:extLst>
                    <a:ext uri="{9D8B030D-6E8A-4147-A177-3AD203B41FA5}">
                      <a16:colId xmlns:a16="http://schemas.microsoft.com/office/drawing/2014/main" val="1801267775"/>
                    </a:ext>
                  </a:extLst>
                </a:gridCol>
                <a:gridCol w="1711069">
                  <a:extLst>
                    <a:ext uri="{9D8B030D-6E8A-4147-A177-3AD203B41FA5}">
                      <a16:colId xmlns:a16="http://schemas.microsoft.com/office/drawing/2014/main" val="2316852373"/>
                    </a:ext>
                  </a:extLst>
                </a:gridCol>
                <a:gridCol w="1752600">
                  <a:extLst>
                    <a:ext uri="{9D8B030D-6E8A-4147-A177-3AD203B41FA5}">
                      <a16:colId xmlns:a16="http://schemas.microsoft.com/office/drawing/2014/main" val="4094950006"/>
                    </a:ext>
                  </a:extLst>
                </a:gridCol>
                <a:gridCol w="1752600">
                  <a:extLst>
                    <a:ext uri="{9D8B030D-6E8A-4147-A177-3AD203B41FA5}">
                      <a16:colId xmlns:a16="http://schemas.microsoft.com/office/drawing/2014/main" val="2139180870"/>
                    </a:ext>
                  </a:extLst>
                </a:gridCol>
                <a:gridCol w="1731043">
                  <a:extLst>
                    <a:ext uri="{9D8B030D-6E8A-4147-A177-3AD203B41FA5}">
                      <a16:colId xmlns:a16="http://schemas.microsoft.com/office/drawing/2014/main" val="1753244442"/>
                    </a:ext>
                  </a:extLst>
                </a:gridCol>
              </a:tblGrid>
              <a:tr h="912245">
                <a:tc>
                  <a:txBody>
                    <a:bodyPr/>
                    <a:lstStyle/>
                    <a:p>
                      <a:pPr algn="l" fontAlgn="b">
                        <a:buNone/>
                      </a:pPr>
                      <a:r>
                        <a:rPr lang="en-GB" sz="1800" b="1" i="0" u="none" strike="noStrike" dirty="0">
                          <a:solidFill>
                            <a:srgbClr val="104861"/>
                          </a:solidFill>
                          <a:effectLst/>
                          <a:latin typeface="Aptos Narrow" panose="020B0004020202020204" pitchFamily="34" charset="0"/>
                        </a:rPr>
                        <a:t>Site</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January 6th</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January 13</a:t>
                      </a:r>
                      <a:r>
                        <a:rPr lang="en-GB" sz="1800" b="1" i="0" u="none" strike="noStrike" baseline="30000" dirty="0">
                          <a:solidFill>
                            <a:srgbClr val="104861"/>
                          </a:solidFill>
                          <a:effectLst/>
                          <a:latin typeface="Aptos Narrow" panose="020B0004020202020204" pitchFamily="34" charset="0"/>
                        </a:rPr>
                        <a:t>th</a:t>
                      </a:r>
                      <a:r>
                        <a:rPr lang="en-GB" sz="1800" b="1" i="0" u="none" strike="noStrike" dirty="0">
                          <a:solidFill>
                            <a:srgbClr val="104861"/>
                          </a:solidFill>
                          <a:effectLst/>
                          <a:latin typeface="Aptos Narrow" panose="020B0004020202020204" pitchFamily="34" charset="0"/>
                        </a:rPr>
                        <a:t> </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January 21</a:t>
                      </a:r>
                      <a:r>
                        <a:rPr lang="en-GB" sz="1800" b="1" i="0" u="none" strike="noStrike" baseline="30000" dirty="0">
                          <a:solidFill>
                            <a:srgbClr val="104861"/>
                          </a:solidFill>
                          <a:effectLst/>
                          <a:latin typeface="Aptos Narrow" panose="020B0004020202020204" pitchFamily="34" charset="0"/>
                        </a:rPr>
                        <a:t>st</a:t>
                      </a:r>
                      <a:r>
                        <a:rPr lang="en-GB" sz="1800" b="1" i="0" u="none" strike="noStrike" dirty="0">
                          <a:solidFill>
                            <a:srgbClr val="104861"/>
                          </a:solidFill>
                          <a:effectLst/>
                          <a:latin typeface="Aptos Narrow" panose="020B0004020202020204" pitchFamily="34" charset="0"/>
                        </a:rPr>
                        <a:t> </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January 27</a:t>
                      </a:r>
                      <a:r>
                        <a:rPr lang="en-GB" sz="1800" b="1" i="0" u="none" strike="noStrike" baseline="30000" dirty="0">
                          <a:solidFill>
                            <a:srgbClr val="104861"/>
                          </a:solidFill>
                          <a:effectLst/>
                          <a:latin typeface="Aptos Narrow" panose="020B0004020202020204" pitchFamily="34" charset="0"/>
                        </a:rPr>
                        <a:t>th</a:t>
                      </a:r>
                      <a:r>
                        <a:rPr lang="en-GB" sz="1800" b="1" i="0" u="none" strike="noStrike" dirty="0">
                          <a:solidFill>
                            <a:srgbClr val="104861"/>
                          </a:solidFill>
                          <a:effectLst/>
                          <a:latin typeface="Aptos Narrow" panose="020B0004020202020204" pitchFamily="34" charset="0"/>
                        </a:rPr>
                        <a:t> </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268287668"/>
                  </a:ext>
                </a:extLst>
              </a:tr>
              <a:tr h="510528">
                <a:tc>
                  <a:txBody>
                    <a:bodyPr/>
                    <a:lstStyle/>
                    <a:p>
                      <a:pPr algn="l" fontAlgn="b">
                        <a:buNone/>
                      </a:pPr>
                      <a:r>
                        <a:rPr lang="en-GB" sz="1800" b="0" i="0" u="none" strike="noStrike" dirty="0">
                          <a:solidFill>
                            <a:srgbClr val="104861"/>
                          </a:solidFill>
                          <a:effectLst/>
                          <a:latin typeface="Aptos Narrow" panose="020B0004020202020204" pitchFamily="34" charset="0"/>
                        </a:rPr>
                        <a:t>Learning Disabilities</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extLst>
                  <a:ext uri="{0D108BD9-81ED-4DB2-BD59-A6C34878D82A}">
                    <a16:rowId xmlns:a16="http://schemas.microsoft.com/office/drawing/2014/main" val="695663171"/>
                  </a:ext>
                </a:extLst>
              </a:tr>
              <a:tr h="346210">
                <a:tc>
                  <a:txBody>
                    <a:bodyPr/>
                    <a:lstStyle/>
                    <a:p>
                      <a:pPr algn="l" fontAlgn="b">
                        <a:buNone/>
                      </a:pPr>
                      <a:r>
                        <a:rPr lang="en-GB" sz="1800" b="0" i="0" u="none" strike="noStrike">
                          <a:solidFill>
                            <a:srgbClr val="104861"/>
                          </a:solidFill>
                          <a:effectLst/>
                          <a:latin typeface="Aptos Narrow" panose="020B0004020202020204" pitchFamily="34" charset="0"/>
                        </a:rPr>
                        <a:t>Mental Health</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36</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36</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36</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36</a:t>
                      </a:r>
                    </a:p>
                  </a:txBody>
                  <a:tcPr marL="6350" marR="6350" marT="6350" marB="0" anchor="b">
                    <a:lnL>
                      <a:noFill/>
                    </a:lnL>
                    <a:lnR>
                      <a:noFill/>
                    </a:lnR>
                    <a:lnT>
                      <a:noFill/>
                    </a:lnT>
                    <a:lnB>
                      <a:noFill/>
                    </a:lnB>
                    <a:noFill/>
                  </a:tcPr>
                </a:tc>
                <a:extLst>
                  <a:ext uri="{0D108BD9-81ED-4DB2-BD59-A6C34878D82A}">
                    <a16:rowId xmlns:a16="http://schemas.microsoft.com/office/drawing/2014/main" val="115574637"/>
                  </a:ext>
                </a:extLst>
              </a:tr>
              <a:tr h="458747">
                <a:tc>
                  <a:txBody>
                    <a:bodyPr/>
                    <a:lstStyle/>
                    <a:p>
                      <a:pPr algn="l" fontAlgn="b">
                        <a:buNone/>
                      </a:pPr>
                      <a:r>
                        <a:rPr lang="en-GB" sz="1800" b="0" i="0" u="none" strike="noStrike" dirty="0">
                          <a:solidFill>
                            <a:srgbClr val="104861"/>
                          </a:solidFill>
                          <a:effectLst/>
                          <a:latin typeface="Aptos Narrow" panose="020B0004020202020204" pitchFamily="34" charset="0"/>
                        </a:rPr>
                        <a:t>Morriston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71</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65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67</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68</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3015176923"/>
                  </a:ext>
                </a:extLst>
              </a:tr>
              <a:tr h="684588">
                <a:tc>
                  <a:txBody>
                    <a:bodyPr/>
                    <a:lstStyle/>
                    <a:p>
                      <a:pPr algn="l" fontAlgn="b">
                        <a:buNone/>
                      </a:pPr>
                      <a:r>
                        <a:rPr lang="en-GB" sz="1800" b="0" i="0" u="none" strike="noStrike" dirty="0">
                          <a:solidFill>
                            <a:srgbClr val="104861"/>
                          </a:solidFill>
                          <a:effectLst/>
                          <a:latin typeface="Aptos Narrow" panose="020B0004020202020204" pitchFamily="34" charset="0"/>
                        </a:rPr>
                        <a:t>Neath Port Talbot Hospital</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38</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32</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28</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29</a:t>
                      </a:r>
                    </a:p>
                  </a:txBody>
                  <a:tcPr marL="6350" marR="6350" marT="6350" marB="0" anchor="b">
                    <a:lnL>
                      <a:noFill/>
                    </a:lnL>
                    <a:lnR>
                      <a:noFill/>
                    </a:lnR>
                    <a:lnT>
                      <a:noFill/>
                    </a:lnT>
                    <a:lnB>
                      <a:noFill/>
                    </a:lnB>
                    <a:noFill/>
                  </a:tcPr>
                </a:tc>
                <a:extLst>
                  <a:ext uri="{0D108BD9-81ED-4DB2-BD59-A6C34878D82A}">
                    <a16:rowId xmlns:a16="http://schemas.microsoft.com/office/drawing/2014/main" val="3751295141"/>
                  </a:ext>
                </a:extLst>
              </a:tr>
              <a:tr h="458747">
                <a:tc>
                  <a:txBody>
                    <a:bodyPr/>
                    <a:lstStyle/>
                    <a:p>
                      <a:pPr algn="l" fontAlgn="b">
                        <a:buNone/>
                      </a:pPr>
                      <a:r>
                        <a:rPr lang="en-GB" sz="1800" b="0" i="0" u="none" strike="noStrike">
                          <a:solidFill>
                            <a:srgbClr val="104861"/>
                          </a:solidFill>
                          <a:effectLst/>
                          <a:latin typeface="Aptos Narrow" panose="020B0004020202020204" pitchFamily="34" charset="0"/>
                        </a:rPr>
                        <a:t>Singleton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27</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34</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36</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37</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928873691"/>
                  </a:ext>
                </a:extLst>
              </a:tr>
              <a:tr h="346210">
                <a:tc>
                  <a:txBody>
                    <a:bodyPr/>
                    <a:lstStyle/>
                    <a:p>
                      <a:pPr algn="l" fontAlgn="b">
                        <a:buNone/>
                      </a:pPr>
                      <a:r>
                        <a:rPr lang="en-GB" sz="1800" b="1" i="0" u="none" strike="noStrike">
                          <a:solidFill>
                            <a:srgbClr val="104861"/>
                          </a:solidFill>
                          <a:effectLst/>
                          <a:latin typeface="Aptos Narrow" panose="020B0004020202020204" pitchFamily="34" charset="0"/>
                        </a:rPr>
                        <a:t>Total</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181</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176</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175</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177</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355778579"/>
                  </a:ext>
                </a:extLst>
              </a:tr>
            </a:tbl>
          </a:graphicData>
        </a:graphic>
      </p:graphicFrame>
      <p:pic>
        <p:nvPicPr>
          <p:cNvPr id="3" name="Picture 2">
            <a:extLst>
              <a:ext uri="{FF2B5EF4-FFF2-40B4-BE49-F238E27FC236}">
                <a16:creationId xmlns:a16="http://schemas.microsoft.com/office/drawing/2014/main" id="{C30FEBA6-7495-7404-8D48-4039A426273A}"/>
              </a:ext>
            </a:extLst>
          </p:cNvPr>
          <p:cNvPicPr>
            <a:picLocks noChangeAspect="1"/>
          </p:cNvPicPr>
          <p:nvPr/>
        </p:nvPicPr>
        <p:blipFill>
          <a:blip r:embed="rId13"/>
          <a:stretch>
            <a:fillRect/>
          </a:stretch>
        </p:blipFill>
        <p:spPr>
          <a:xfrm>
            <a:off x="2074104" y="1984021"/>
            <a:ext cx="6579996" cy="3929397"/>
          </a:xfrm>
          <a:prstGeom prst="rect">
            <a:avLst/>
          </a:prstGeom>
        </p:spPr>
      </p:pic>
    </p:spTree>
    <p:extLst>
      <p:ext uri="{BB962C8B-B14F-4D97-AF65-F5344CB8AC3E}">
        <p14:creationId xmlns:p14="http://schemas.microsoft.com/office/powerpoint/2010/main" val="3585225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867278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7F4BC56-3A12-B424-C8EF-FA425F5CD1CF}"/>
              </a:ext>
            </a:extLst>
          </p:cNvPr>
          <p:cNvSpPr txBox="1"/>
          <p:nvPr/>
        </p:nvSpPr>
        <p:spPr>
          <a:xfrm>
            <a:off x="261144" y="8748982"/>
            <a:ext cx="19583400" cy="2554545"/>
          </a:xfrm>
          <a:prstGeom prst="rect">
            <a:avLst/>
          </a:prstGeom>
          <a:noFill/>
        </p:spPr>
        <p:txBody>
          <a:bodyPr wrap="square" rtlCol="0">
            <a:spAutoFit/>
          </a:bodyPr>
          <a:lstStyle/>
          <a:p>
            <a:r>
              <a:rPr lang="en-GB" sz="16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Revised flow operating model: </a:t>
            </a:r>
            <a:r>
              <a:rPr lang="en-GB" dirty="0">
                <a:latin typeface="Verdana" panose="020B0604030504040204" pitchFamily="34" charset="0"/>
                <a:ea typeface="Verdana" panose="020B0604030504040204" pitchFamily="34" charset="0"/>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a:t>
            </a:r>
            <a:r>
              <a:rPr lang="en-GB" b="1" dirty="0">
                <a:latin typeface="Verdana" panose="020B0604030504040204" pitchFamily="34" charset="0"/>
                <a:ea typeface="Verdana" panose="020B0604030504040204" pitchFamily="34" charset="0"/>
              </a:rPr>
              <a:t>. </a:t>
            </a:r>
          </a:p>
          <a:p>
            <a:pPr marL="285750" lvl="0" indent="-285750">
              <a:buFont typeface="Arial" panose="020B0604020202020204" pitchFamily="34" charset="0"/>
              <a:buChar char="•"/>
            </a:pPr>
            <a:r>
              <a:rPr lang="en-GB" b="1" dirty="0">
                <a:latin typeface="Verdana" panose="020B0604030504040204" pitchFamily="34" charset="0"/>
                <a:ea typeface="Verdana" panose="020B0604030504040204" pitchFamily="34" charset="0"/>
              </a:rPr>
              <a:t>UEC capital redesign – </a:t>
            </a:r>
            <a:r>
              <a:rPr lang="en-GB" dirty="0">
                <a:latin typeface="Verdana" panose="020B0604030504040204" pitchFamily="34" charset="0"/>
                <a:ea typeface="Verdana" panose="020B0604030504040204" pitchFamily="34" charset="0"/>
              </a:rPr>
              <a:t>Recent communication from the Chief Executive to the Director General of NHS Wales sets out an urgency to progress to an Electronic Patient Record across the Urgent and Emergency care services. Whilst there remains ambition to co-locate front door assessment processes with the emergency department, this programme of work cannot be progressed in the absence of Capital investment. </a:t>
            </a:r>
          </a:p>
        </p:txBody>
      </p:sp>
      <p:sp>
        <p:nvSpPr>
          <p:cNvPr id="18" name="Rectangle: Rounded Corners 17">
            <a:hlinkClick r:id="rId2"/>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11" name="Picture 10">
            <a:extLst>
              <a:ext uri="{FF2B5EF4-FFF2-40B4-BE49-F238E27FC236}">
                <a16:creationId xmlns:a16="http://schemas.microsoft.com/office/drawing/2014/main" id="{1A8C7CA3-5DE1-166F-3F1F-16D4C0154DE4}"/>
              </a:ext>
            </a:extLst>
          </p:cNvPr>
          <p:cNvPicPr>
            <a:picLocks noChangeAspect="1"/>
          </p:cNvPicPr>
          <p:nvPr/>
        </p:nvPicPr>
        <p:blipFill>
          <a:blip r:embed="rId5"/>
          <a:stretch>
            <a:fillRect/>
          </a:stretch>
        </p:blipFill>
        <p:spPr>
          <a:xfrm>
            <a:off x="3167324" y="654124"/>
            <a:ext cx="6267126" cy="3716024"/>
          </a:xfrm>
          <a:prstGeom prst="rect">
            <a:avLst/>
          </a:prstGeom>
        </p:spPr>
      </p:pic>
      <p:pic>
        <p:nvPicPr>
          <p:cNvPr id="14" name="Picture 13">
            <a:extLst>
              <a:ext uri="{FF2B5EF4-FFF2-40B4-BE49-F238E27FC236}">
                <a16:creationId xmlns:a16="http://schemas.microsoft.com/office/drawing/2014/main" id="{BD07B1AC-8F73-D05E-0347-C22DAAE3A329}"/>
              </a:ext>
            </a:extLst>
          </p:cNvPr>
          <p:cNvPicPr>
            <a:picLocks noChangeAspect="1"/>
          </p:cNvPicPr>
          <p:nvPr/>
        </p:nvPicPr>
        <p:blipFill>
          <a:blip r:embed="rId6"/>
          <a:stretch>
            <a:fillRect/>
          </a:stretch>
        </p:blipFill>
        <p:spPr>
          <a:xfrm>
            <a:off x="11180113" y="730324"/>
            <a:ext cx="6118664" cy="3639824"/>
          </a:xfrm>
          <a:prstGeom prst="rect">
            <a:avLst/>
          </a:prstGeom>
        </p:spPr>
      </p:pic>
      <p:pic>
        <p:nvPicPr>
          <p:cNvPr id="21" name="Picture 20">
            <a:extLst>
              <a:ext uri="{FF2B5EF4-FFF2-40B4-BE49-F238E27FC236}">
                <a16:creationId xmlns:a16="http://schemas.microsoft.com/office/drawing/2014/main" id="{6E3DC4E9-5EDE-6E93-92A1-948B3EF9CE68}"/>
              </a:ext>
            </a:extLst>
          </p:cNvPr>
          <p:cNvPicPr>
            <a:picLocks noChangeAspect="1"/>
          </p:cNvPicPr>
          <p:nvPr/>
        </p:nvPicPr>
        <p:blipFill>
          <a:blip r:embed="rId7"/>
          <a:stretch>
            <a:fillRect/>
          </a:stretch>
        </p:blipFill>
        <p:spPr>
          <a:xfrm>
            <a:off x="3180056" y="4873340"/>
            <a:ext cx="6377072" cy="3518145"/>
          </a:xfrm>
          <a:prstGeom prst="rect">
            <a:avLst/>
          </a:prstGeom>
        </p:spPr>
      </p:pic>
      <p:pic>
        <p:nvPicPr>
          <p:cNvPr id="23" name="Picture 22">
            <a:extLst>
              <a:ext uri="{FF2B5EF4-FFF2-40B4-BE49-F238E27FC236}">
                <a16:creationId xmlns:a16="http://schemas.microsoft.com/office/drawing/2014/main" id="{62181DED-9FE6-C509-D857-A8764B09A3F8}"/>
              </a:ext>
            </a:extLst>
          </p:cNvPr>
          <p:cNvPicPr>
            <a:picLocks noChangeAspect="1"/>
          </p:cNvPicPr>
          <p:nvPr/>
        </p:nvPicPr>
        <p:blipFill>
          <a:blip r:embed="rId8"/>
          <a:stretch>
            <a:fillRect/>
          </a:stretch>
        </p:blipFill>
        <p:spPr>
          <a:xfrm>
            <a:off x="11180114" y="4873340"/>
            <a:ext cx="6118663" cy="3518145"/>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6B4C96-CC88-E903-E8F6-930145521C5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141545C-32D7-927B-B4F7-1B6DD455775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23F1619-11FD-E895-386B-E28DC079A55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94AD0EB-EA55-A09F-CF36-0B87758D717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AA64552B-2DE4-1925-F472-5380C0CF271F}"/>
              </a:ext>
            </a:extLst>
          </p:cNvPr>
          <p:cNvCxnSpPr/>
          <p:nvPr/>
        </p:nvCxnSpPr>
        <p:spPr>
          <a:xfrm>
            <a:off x="0" y="849602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F82F559-2DC6-CB0C-2910-F58FF1456958}"/>
              </a:ext>
            </a:extLst>
          </p:cNvPr>
          <p:cNvSpPr txBox="1"/>
          <p:nvPr/>
        </p:nvSpPr>
        <p:spPr>
          <a:xfrm>
            <a:off x="255588" y="8599193"/>
            <a:ext cx="19583400"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Compliance against the 4-hour access target and the ring-fencing of beds for admission to the Acute Stroke Unit continues to remain challenging due to system wide pressures.  However, work is taking place to improve flow between Morriston Hospital and Neath Port Talbot (NPTH).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Funding still not received to implement a 24/7 stroke consultant rota.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metrics remain challenging.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Continued high compliance of thrombolysis rate, swallow assessments and therapeutic assessments.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the new KPI CT head within 20 minutes has positively increased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Reducing door to needle time for Thrombolysis is an area for improvement, more so since the introduction of the new KPI</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Increase of Mechanical Thrombectomy remains a priority.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p:txBody>
      </p:sp>
      <p:pic>
        <p:nvPicPr>
          <p:cNvPr id="1026" name="Picture 2">
            <a:extLst>
              <a:ext uri="{FF2B5EF4-FFF2-40B4-BE49-F238E27FC236}">
                <a16:creationId xmlns:a16="http://schemas.microsoft.com/office/drawing/2014/main" id="{D56313F9-6AC4-4110-87B6-C15C31F9B62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932" b="18223"/>
          <a:stretch>
            <a:fillRect/>
          </a:stretch>
        </p:blipFill>
        <p:spPr bwMode="auto">
          <a:xfrm>
            <a:off x="1790136" y="947435"/>
            <a:ext cx="16525415" cy="721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D886C958-B1C2-7AA7-9F7E-CA6A0437475A}"/>
              </a:ext>
            </a:extLst>
          </p:cNvPr>
          <p:cNvPicPr>
            <a:picLocks noChangeAspect="1"/>
          </p:cNvPicPr>
          <p:nvPr/>
        </p:nvPicPr>
        <p:blipFill>
          <a:blip r:embed="rId3"/>
          <a:stretch>
            <a:fillRect/>
          </a:stretch>
        </p:blipFill>
        <p:spPr>
          <a:xfrm>
            <a:off x="15865379" y="93700"/>
            <a:ext cx="3973609" cy="685800"/>
          </a:xfrm>
          <a:prstGeom prst="rect">
            <a:avLst/>
          </a:prstGeom>
        </p:spPr>
      </p:pic>
    </p:spTree>
    <p:extLst>
      <p:ext uri="{BB962C8B-B14F-4D97-AF65-F5344CB8AC3E}">
        <p14:creationId xmlns:p14="http://schemas.microsoft.com/office/powerpoint/2010/main" val="216719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083675"/>
            <a:ext cx="19583400" cy="203132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January 2026.</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January 2026.</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Robust monitoring via live dashboards with revised Planned Care scrutiny structure due to go live in March providing clearer operational grip.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Outpatient Redesign Workplan for 26/27 agreed at OPRRG.</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Targeted elimination of long waits through focused additional activity until end of March.</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Q1 26/27 baseline reset within core capacity is planned via the Deloitte-supported productivity analysis.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095B857A-3542-2E11-F084-26E730F8FD3D}"/>
              </a:ext>
            </a:extLst>
          </p:cNvPr>
          <p:cNvPicPr>
            <a:picLocks noChangeAspect="1"/>
          </p:cNvPicPr>
          <p:nvPr/>
        </p:nvPicPr>
        <p:blipFill>
          <a:blip r:embed="rId6"/>
          <a:stretch>
            <a:fillRect/>
          </a:stretch>
        </p:blipFill>
        <p:spPr>
          <a:xfrm>
            <a:off x="2887582" y="825618"/>
            <a:ext cx="6380288" cy="3798395"/>
          </a:xfrm>
          <a:prstGeom prst="rect">
            <a:avLst/>
          </a:prstGeom>
        </p:spPr>
      </p:pic>
      <p:pic>
        <p:nvPicPr>
          <p:cNvPr id="10" name="Picture 9">
            <a:extLst>
              <a:ext uri="{FF2B5EF4-FFF2-40B4-BE49-F238E27FC236}">
                <a16:creationId xmlns:a16="http://schemas.microsoft.com/office/drawing/2014/main" id="{44AE9DEF-CCC7-C804-A5CF-AB59A09D3E46}"/>
              </a:ext>
            </a:extLst>
          </p:cNvPr>
          <p:cNvPicPr>
            <a:picLocks noChangeAspect="1"/>
          </p:cNvPicPr>
          <p:nvPr/>
        </p:nvPicPr>
        <p:blipFill>
          <a:blip r:embed="rId7"/>
          <a:stretch>
            <a:fillRect/>
          </a:stretch>
        </p:blipFill>
        <p:spPr>
          <a:xfrm>
            <a:off x="10503315" y="911268"/>
            <a:ext cx="6380288" cy="3712745"/>
          </a:xfrm>
          <a:prstGeom prst="rect">
            <a:avLst/>
          </a:prstGeom>
        </p:spPr>
      </p:pic>
      <p:pic>
        <p:nvPicPr>
          <p:cNvPr id="13" name="Picture 12">
            <a:extLst>
              <a:ext uri="{FF2B5EF4-FFF2-40B4-BE49-F238E27FC236}">
                <a16:creationId xmlns:a16="http://schemas.microsoft.com/office/drawing/2014/main" id="{3A3536D2-5484-8AE6-39D8-72B2A547476C}"/>
              </a:ext>
            </a:extLst>
          </p:cNvPr>
          <p:cNvPicPr>
            <a:picLocks noChangeAspect="1"/>
          </p:cNvPicPr>
          <p:nvPr/>
        </p:nvPicPr>
        <p:blipFill>
          <a:blip r:embed="rId8"/>
          <a:stretch>
            <a:fillRect/>
          </a:stretch>
        </p:blipFill>
        <p:spPr>
          <a:xfrm>
            <a:off x="3042444" y="4878924"/>
            <a:ext cx="6225426" cy="3798396"/>
          </a:xfrm>
          <a:prstGeom prst="rect">
            <a:avLst/>
          </a:prstGeom>
        </p:spPr>
      </p:pic>
      <p:pic>
        <p:nvPicPr>
          <p:cNvPr id="20" name="Picture 19">
            <a:extLst>
              <a:ext uri="{FF2B5EF4-FFF2-40B4-BE49-F238E27FC236}">
                <a16:creationId xmlns:a16="http://schemas.microsoft.com/office/drawing/2014/main" id="{82C4F935-A01E-B984-285B-9E52FD133D2F}"/>
              </a:ext>
            </a:extLst>
          </p:cNvPr>
          <p:cNvPicPr>
            <a:picLocks noChangeAspect="1"/>
          </p:cNvPicPr>
          <p:nvPr/>
        </p:nvPicPr>
        <p:blipFill>
          <a:blip r:embed="rId9"/>
          <a:stretch>
            <a:fillRect/>
          </a:stretch>
        </p:blipFill>
        <p:spPr>
          <a:xfrm>
            <a:off x="10503315" y="4878924"/>
            <a:ext cx="6380288" cy="3798396"/>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2246769"/>
          </a:xfrm>
          <a:prstGeom prst="rect">
            <a:avLst/>
          </a:prstGeom>
          <a:noFill/>
        </p:spPr>
        <p:txBody>
          <a:bodyPr wrap="square" rtlCol="0">
            <a:spAutoFit/>
          </a:bodyPr>
          <a:lstStyle/>
          <a:p>
            <a:r>
              <a:rPr lang="en-GB" sz="2000"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sz="2000" dirty="0">
                <a:latin typeface="Verdana" panose="020B0604030504040204" pitchFamily="34" charset="0"/>
                <a:ea typeface="Verdana" panose="020B0604030504040204" pitchFamily="34" charset="0"/>
                <a:cs typeface="Aptos" panose="020B0004020202020204" pitchFamily="34" charset="0"/>
              </a:rPr>
              <a:t>r diagnostics has increased in January to 6,059 compared to 6,042 in December 2025. The increase in the number of patients waiting &gt; 8 weeks for diagnostics is mainly a result of a significant increase in Radiology waits. </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As part of the recovery plan, the WG have funded a mobile Endoscopy unit which has been sited on Morriston Hospital to support additional capacity. The unit was unfortunately non-operational throughout the month of December 2025, due to a leak in the roof. The unit has however been running live activity again since the 30th December and is supporting the reduction of the number of patients waiting &gt; 8 weeks for an Endoscopy.</a:t>
            </a:r>
            <a:endParaRPr lang="en-GB" sz="2000" dirty="0">
              <a:latin typeface="Verdana" panose="020B0604030504040204" pitchFamily="34" charset="0"/>
              <a:ea typeface="Verdana" panose="020B0604030504040204" pitchFamily="34" charset="0"/>
              <a:cs typeface="Aptos" panose="020B0004020202020204" pitchFamily="34" charset="0"/>
            </a:endParaRP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January 2026</a:t>
            </a:r>
            <a:endParaRPr lang="en-GB" sz="2000" dirty="0">
              <a:effectLst/>
              <a:latin typeface="Verdana" panose="020B0604030504040204" pitchFamily="34" charset="0"/>
              <a:ea typeface="Verdana" panose="020B0604030504040204" pitchFamily="34" charset="0"/>
              <a:cs typeface="Aptos" panose="020B0004020202020204" pitchFamily="34" charset="0"/>
            </a:endParaRPr>
          </a:p>
        </p:txBody>
      </p:sp>
      <p:pic>
        <p:nvPicPr>
          <p:cNvPr id="7" name="Picture 6">
            <a:extLst>
              <a:ext uri="{FF2B5EF4-FFF2-40B4-BE49-F238E27FC236}">
                <a16:creationId xmlns:a16="http://schemas.microsoft.com/office/drawing/2014/main" id="{9CB1412E-C445-A262-AFAE-00DF4CD57CC0}"/>
              </a:ext>
            </a:extLst>
          </p:cNvPr>
          <p:cNvPicPr>
            <a:picLocks noChangeAspect="1"/>
          </p:cNvPicPr>
          <p:nvPr/>
        </p:nvPicPr>
        <p:blipFill>
          <a:blip r:embed="rId2"/>
          <a:stretch>
            <a:fillRect/>
          </a:stretch>
        </p:blipFill>
        <p:spPr>
          <a:xfrm>
            <a:off x="737550" y="1762443"/>
            <a:ext cx="8915400" cy="5492425"/>
          </a:xfrm>
          <a:prstGeom prst="rect">
            <a:avLst/>
          </a:prstGeom>
        </p:spPr>
      </p:pic>
      <p:pic>
        <p:nvPicPr>
          <p:cNvPr id="11" name="Picture 10">
            <a:extLst>
              <a:ext uri="{FF2B5EF4-FFF2-40B4-BE49-F238E27FC236}">
                <a16:creationId xmlns:a16="http://schemas.microsoft.com/office/drawing/2014/main" id="{39B697AF-6E67-707A-EC5E-15F17C4FF23E}"/>
              </a:ext>
            </a:extLst>
          </p:cNvPr>
          <p:cNvPicPr>
            <a:picLocks noChangeAspect="1"/>
          </p:cNvPicPr>
          <p:nvPr/>
        </p:nvPicPr>
        <p:blipFill>
          <a:blip r:embed="rId3"/>
          <a:stretch>
            <a:fillRect/>
          </a:stretch>
        </p:blipFill>
        <p:spPr>
          <a:xfrm>
            <a:off x="10452740" y="1818101"/>
            <a:ext cx="8915398" cy="5436768"/>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Performance &amp; Breaches</a:t>
            </a:r>
          </a:p>
        </p:txBody>
      </p:sp>
      <p:cxnSp>
        <p:nvCxnSpPr>
          <p:cNvPr id="10" name="Straight Connector 9">
            <a:extLst>
              <a:ext uri="{FF2B5EF4-FFF2-40B4-BE49-F238E27FC236}">
                <a16:creationId xmlns:a16="http://schemas.microsoft.com/office/drawing/2014/main" id="{55AE1257-6094-B07D-6CC2-8884BB900DB0}"/>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F415D220-A399-C17A-2F26-5C5DD18E1D44}"/>
              </a:ext>
            </a:extLst>
          </p:cNvPr>
          <p:cNvGraphicFramePr>
            <a:graphicFrameLocks/>
          </p:cNvGraphicFramePr>
          <p:nvPr>
            <p:extLst>
              <p:ext uri="{D42A27DB-BD31-4B8C-83A1-F6EECF244321}">
                <p14:modId xmlns:p14="http://schemas.microsoft.com/office/powerpoint/2010/main" val="4111373620"/>
              </p:ext>
            </p:extLst>
          </p:nvPr>
        </p:nvGraphicFramePr>
        <p:xfrm>
          <a:off x="223044" y="1928694"/>
          <a:ext cx="11582400" cy="710599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F36B7570-A728-05FF-5697-5059C361C021}"/>
              </a:ext>
            </a:extLst>
          </p:cNvPr>
          <p:cNvSpPr txBox="1"/>
          <p:nvPr/>
        </p:nvSpPr>
        <p:spPr>
          <a:xfrm>
            <a:off x="1" y="9270470"/>
            <a:ext cx="20105687" cy="201593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reports 62% for December 2025.  Resubmission of July – September 2025 performance demonstrates an uplift to 65% (from 61%), 64% (from 61%), and 63% (from 60%) respectively.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500" b="0" i="0" u="none" strike="noStrike" kern="1200" cap="none" spc="0" normalizeH="0" baseline="0" noProof="0" dirty="0">
                <a:ln>
                  <a:noFill/>
                </a:ln>
                <a:solidFill>
                  <a:prstClr val="black"/>
                </a:solidFill>
                <a:effectLst/>
                <a:uLnTx/>
                <a:uFillTx/>
                <a:latin typeface="Calibri" panose="020F0502020204030204"/>
                <a:ea typeface="+mn-ea"/>
                <a:cs typeface="+mn-cs"/>
              </a:rPr>
              <a:t>At time of submission of Decembers data, the volume of unreported pathology specimens for patients known to pathway was 17, this is the lowest volume in several months.</a:t>
            </a:r>
          </a:p>
        </p:txBody>
      </p:sp>
      <p:pic>
        <p:nvPicPr>
          <p:cNvPr id="7" name="Picture 6" descr="A calendar with numbers and a few months with Bakken Formation in the background&#10;&#10;AI-generated content may be incorrect.">
            <a:extLst>
              <a:ext uri="{FF2B5EF4-FFF2-40B4-BE49-F238E27FC236}">
                <a16:creationId xmlns:a16="http://schemas.microsoft.com/office/drawing/2014/main" id="{7F3BE461-9EDC-7D23-DAC8-B1E6445E100F}"/>
              </a:ext>
            </a:extLst>
          </p:cNvPr>
          <p:cNvPicPr>
            <a:picLocks noChangeAspect="1"/>
          </p:cNvPicPr>
          <p:nvPr/>
        </p:nvPicPr>
        <p:blipFill>
          <a:blip r:embed="rId3"/>
          <a:stretch>
            <a:fillRect/>
          </a:stretch>
        </p:blipFill>
        <p:spPr>
          <a:xfrm>
            <a:off x="10516079" y="662670"/>
            <a:ext cx="9572551" cy="3443459"/>
          </a:xfrm>
          <a:prstGeom prst="rect">
            <a:avLst/>
          </a:prstGeom>
        </p:spPr>
      </p:pic>
    </p:spTree>
    <p:extLst>
      <p:ext uri="{BB962C8B-B14F-4D97-AF65-F5344CB8AC3E}">
        <p14:creationId xmlns:p14="http://schemas.microsoft.com/office/powerpoint/2010/main" val="14024473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Cancer Backlog</a:t>
            </a:r>
          </a:p>
        </p:txBody>
      </p:sp>
      <p:graphicFrame>
        <p:nvGraphicFramePr>
          <p:cNvPr id="5" name="Chart 4">
            <a:extLst>
              <a:ext uri="{FF2B5EF4-FFF2-40B4-BE49-F238E27FC236}">
                <a16:creationId xmlns:a16="http://schemas.microsoft.com/office/drawing/2014/main" id="{2BD62C3E-1F82-7ACE-8D59-68AB4B9BBE3B}"/>
              </a:ext>
            </a:extLst>
          </p:cNvPr>
          <p:cNvGraphicFramePr/>
          <p:nvPr/>
        </p:nvGraphicFramePr>
        <p:xfrm>
          <a:off x="18886" y="2966002"/>
          <a:ext cx="12725400" cy="8099583"/>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6" descr="A table with numbers and numbers&#10;&#10;AI-generated content may be incorrect.">
            <a:extLst>
              <a:ext uri="{FF2B5EF4-FFF2-40B4-BE49-F238E27FC236}">
                <a16:creationId xmlns:a16="http://schemas.microsoft.com/office/drawing/2014/main" id="{6402FEFD-5EF2-A501-57F1-80C311F87D5F}"/>
              </a:ext>
            </a:extLst>
          </p:cNvPr>
          <p:cNvPicPr>
            <a:picLocks noChangeAspect="1"/>
          </p:cNvPicPr>
          <p:nvPr/>
        </p:nvPicPr>
        <p:blipFill>
          <a:blip r:embed="rId3"/>
          <a:stretch>
            <a:fillRect/>
          </a:stretch>
        </p:blipFill>
        <p:spPr>
          <a:xfrm>
            <a:off x="11827308" y="548562"/>
            <a:ext cx="8278380" cy="5106113"/>
          </a:xfrm>
          <a:prstGeom prst="rect">
            <a:avLst/>
          </a:prstGeom>
        </p:spPr>
      </p:pic>
    </p:spTree>
    <p:extLst>
      <p:ext uri="{BB962C8B-B14F-4D97-AF65-F5344CB8AC3E}">
        <p14:creationId xmlns:p14="http://schemas.microsoft.com/office/powerpoint/2010/main" val="3042472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37</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Follow-Ups &amp; Activity</a:t>
            </a:r>
            <a:endParaRPr lang="en-GB" sz="3200" b="1" dirty="0">
              <a:solidFill>
                <a:schemeClr val="bg1"/>
              </a:solidFill>
              <a:latin typeface="Calibri" panose="020F0502020204030204"/>
            </a:endParaRPr>
          </a:p>
        </p:txBody>
      </p:sp>
      <p:pic>
        <p:nvPicPr>
          <p:cNvPr id="6" name="Picture 5">
            <a:extLst>
              <a:ext uri="{FF2B5EF4-FFF2-40B4-BE49-F238E27FC236}">
                <a16:creationId xmlns:a16="http://schemas.microsoft.com/office/drawing/2014/main" id="{4D5D72C7-DE84-4A3C-E93D-5FB9DB30B22A}"/>
              </a:ext>
            </a:extLst>
          </p:cNvPr>
          <p:cNvPicPr>
            <a:picLocks noChangeAspect="1"/>
          </p:cNvPicPr>
          <p:nvPr/>
        </p:nvPicPr>
        <p:blipFill>
          <a:blip r:embed="rId2"/>
          <a:stretch>
            <a:fillRect/>
          </a:stretch>
        </p:blipFill>
        <p:spPr>
          <a:xfrm>
            <a:off x="2664241" y="891389"/>
            <a:ext cx="7159252" cy="4330475"/>
          </a:xfrm>
          <a:prstGeom prst="rect">
            <a:avLst/>
          </a:prstGeom>
        </p:spPr>
      </p:pic>
      <p:pic>
        <p:nvPicPr>
          <p:cNvPr id="9" name="Picture 8">
            <a:extLst>
              <a:ext uri="{FF2B5EF4-FFF2-40B4-BE49-F238E27FC236}">
                <a16:creationId xmlns:a16="http://schemas.microsoft.com/office/drawing/2014/main" id="{FFBA7645-B3A5-9535-0EF8-BFA5CF8D1D03}"/>
              </a:ext>
            </a:extLst>
          </p:cNvPr>
          <p:cNvPicPr>
            <a:picLocks noChangeAspect="1"/>
          </p:cNvPicPr>
          <p:nvPr/>
        </p:nvPicPr>
        <p:blipFill>
          <a:blip r:embed="rId3"/>
          <a:stretch>
            <a:fillRect/>
          </a:stretch>
        </p:blipFill>
        <p:spPr>
          <a:xfrm>
            <a:off x="11115063" y="1047750"/>
            <a:ext cx="6813832" cy="4174114"/>
          </a:xfrm>
          <a:prstGeom prst="rect">
            <a:avLst/>
          </a:prstGeom>
        </p:spPr>
      </p:pic>
      <p:pic>
        <p:nvPicPr>
          <p:cNvPr id="12" name="Picture 11">
            <a:extLst>
              <a:ext uri="{FF2B5EF4-FFF2-40B4-BE49-F238E27FC236}">
                <a16:creationId xmlns:a16="http://schemas.microsoft.com/office/drawing/2014/main" id="{46093A79-2896-F18A-438D-595B93F71D64}"/>
              </a:ext>
            </a:extLst>
          </p:cNvPr>
          <p:cNvPicPr>
            <a:picLocks noChangeAspect="1"/>
          </p:cNvPicPr>
          <p:nvPr/>
        </p:nvPicPr>
        <p:blipFill>
          <a:blip r:embed="rId4"/>
          <a:stretch>
            <a:fillRect/>
          </a:stretch>
        </p:blipFill>
        <p:spPr>
          <a:xfrm>
            <a:off x="2664241" y="6087487"/>
            <a:ext cx="7159252" cy="4394611"/>
          </a:xfrm>
          <a:prstGeom prst="rect">
            <a:avLst/>
          </a:prstGeom>
        </p:spPr>
      </p:pic>
      <p:pic>
        <p:nvPicPr>
          <p:cNvPr id="15" name="Picture 14">
            <a:extLst>
              <a:ext uri="{FF2B5EF4-FFF2-40B4-BE49-F238E27FC236}">
                <a16:creationId xmlns:a16="http://schemas.microsoft.com/office/drawing/2014/main" id="{560D052C-24BB-3A0C-86AE-DE729DDD3383}"/>
              </a:ext>
            </a:extLst>
          </p:cNvPr>
          <p:cNvPicPr>
            <a:picLocks noChangeAspect="1"/>
          </p:cNvPicPr>
          <p:nvPr/>
        </p:nvPicPr>
        <p:blipFill>
          <a:blip r:embed="rId5"/>
          <a:stretch>
            <a:fillRect/>
          </a:stretch>
        </p:blipFill>
        <p:spPr>
          <a:xfrm>
            <a:off x="11109507" y="6087487"/>
            <a:ext cx="6813832" cy="4394611"/>
          </a:xfrm>
          <a:prstGeom prst="rect">
            <a:avLst/>
          </a:prstGeom>
        </p:spPr>
      </p:pic>
    </p:spTree>
    <p:extLst>
      <p:ext uri="{BB962C8B-B14F-4D97-AF65-F5344CB8AC3E}">
        <p14:creationId xmlns:p14="http://schemas.microsoft.com/office/powerpoint/2010/main" val="32020674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a:t>
            </a:r>
            <a:r>
              <a:rPr lang="en-GB" dirty="0">
                <a:latin typeface="Verdana" panose="020B0604030504040204" pitchFamily="34" charset="0"/>
                <a:ea typeface="Calibri" panose="020F0502020204030204" pitchFamily="34" charset="0"/>
                <a:cs typeface="Arial" panose="020B0604020202020204" pitchFamily="34" charset="0"/>
              </a:rPr>
              <a:t>e service are working closely with Welsh Government colleagues for a solution. </a:t>
            </a: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446B83DE-E221-4410-E1AD-3879DCED72C9}"/>
              </a:ext>
            </a:extLst>
          </p:cNvPr>
          <p:cNvPicPr>
            <a:picLocks noChangeAspect="1"/>
          </p:cNvPicPr>
          <p:nvPr/>
        </p:nvPicPr>
        <p:blipFill>
          <a:blip r:embed="rId2"/>
          <a:stretch>
            <a:fillRect/>
          </a:stretch>
        </p:blipFill>
        <p:spPr>
          <a:xfrm>
            <a:off x="3118644" y="830253"/>
            <a:ext cx="6516224" cy="3921741"/>
          </a:xfrm>
          <a:prstGeom prst="rect">
            <a:avLst/>
          </a:prstGeom>
        </p:spPr>
      </p:pic>
      <p:pic>
        <p:nvPicPr>
          <p:cNvPr id="10" name="Picture 9">
            <a:extLst>
              <a:ext uri="{FF2B5EF4-FFF2-40B4-BE49-F238E27FC236}">
                <a16:creationId xmlns:a16="http://schemas.microsoft.com/office/drawing/2014/main" id="{0A575BC2-C836-ACA1-450E-0A6513068105}"/>
              </a:ext>
            </a:extLst>
          </p:cNvPr>
          <p:cNvPicPr>
            <a:picLocks noChangeAspect="1"/>
          </p:cNvPicPr>
          <p:nvPr/>
        </p:nvPicPr>
        <p:blipFill>
          <a:blip r:embed="rId3"/>
          <a:stretch>
            <a:fillRect/>
          </a:stretch>
        </p:blipFill>
        <p:spPr>
          <a:xfrm>
            <a:off x="11454311" y="830253"/>
            <a:ext cx="6158735" cy="3793236"/>
          </a:xfrm>
          <a:prstGeom prst="rect">
            <a:avLst/>
          </a:prstGeom>
        </p:spPr>
      </p:pic>
      <p:pic>
        <p:nvPicPr>
          <p:cNvPr id="13" name="Picture 12">
            <a:extLst>
              <a:ext uri="{FF2B5EF4-FFF2-40B4-BE49-F238E27FC236}">
                <a16:creationId xmlns:a16="http://schemas.microsoft.com/office/drawing/2014/main" id="{467E96DD-0E40-DF80-85A2-69FA9F467BF7}"/>
              </a:ext>
            </a:extLst>
          </p:cNvPr>
          <p:cNvPicPr>
            <a:picLocks noChangeAspect="1"/>
          </p:cNvPicPr>
          <p:nvPr/>
        </p:nvPicPr>
        <p:blipFill>
          <a:blip r:embed="rId4"/>
          <a:stretch>
            <a:fillRect/>
          </a:stretch>
        </p:blipFill>
        <p:spPr>
          <a:xfrm>
            <a:off x="3118644" y="5207188"/>
            <a:ext cx="6516224" cy="3684482"/>
          </a:xfrm>
          <a:prstGeom prst="rect">
            <a:avLst/>
          </a:prstGeom>
        </p:spPr>
      </p:pic>
      <p:pic>
        <p:nvPicPr>
          <p:cNvPr id="18" name="Picture 17">
            <a:extLst>
              <a:ext uri="{FF2B5EF4-FFF2-40B4-BE49-F238E27FC236}">
                <a16:creationId xmlns:a16="http://schemas.microsoft.com/office/drawing/2014/main" id="{4F10E5ED-9725-ED68-8183-AB0C648D587B}"/>
              </a:ext>
            </a:extLst>
          </p:cNvPr>
          <p:cNvPicPr>
            <a:picLocks noChangeAspect="1"/>
          </p:cNvPicPr>
          <p:nvPr/>
        </p:nvPicPr>
        <p:blipFill>
          <a:blip r:embed="rId5"/>
          <a:stretch>
            <a:fillRect/>
          </a:stretch>
        </p:blipFill>
        <p:spPr>
          <a:xfrm>
            <a:off x="11400629" y="5207188"/>
            <a:ext cx="6158734" cy="3684482"/>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39</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cxnSp>
        <p:nvCxnSpPr>
          <p:cNvPr id="12" name="Straight Connector 11">
            <a:extLst>
              <a:ext uri="{FF2B5EF4-FFF2-40B4-BE49-F238E27FC236}">
                <a16:creationId xmlns:a16="http://schemas.microsoft.com/office/drawing/2014/main" id="{FE2E330C-A9AE-72DE-9F6E-56F0B412988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8778875"/>
            <a:ext cx="19583400" cy="2585323"/>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lvl="0"/>
            <a:r>
              <a:rPr lang="en-GB" b="1" dirty="0">
                <a:latin typeface="Verdana" panose="020B0604030504040204" pitchFamily="34" charset="0"/>
                <a:ea typeface="Verdana" panose="020B0604030504040204" pitchFamily="34" charset="0"/>
              </a:rPr>
              <a:t>CAMHS Part 1B:</a:t>
            </a: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Recruitment to vacancies has been successful, however additional vacancies and maternity leave weakens the capacity pool to almost pre-recruitment levels</a:t>
            </a:r>
            <a:r>
              <a:rPr lang="en-US" dirty="0">
                <a:latin typeface="Verdana" panose="020B0604030504040204" pitchFamily="34" charset="0"/>
                <a:ea typeface="Verdana" panose="020B0604030504040204" pitchFamily="34" charset="0"/>
              </a:rPr>
              <a:t>​</a:t>
            </a:r>
            <a:r>
              <a:rPr lang="en-GB" sz="1600" dirty="0">
                <a:latin typeface="Verdana" panose="020B0604030504040204" pitchFamily="34" charset="0"/>
                <a:ea typeface="Verdana" panose="020B0604030504040204" pitchFamily="34" charset="0"/>
              </a:rPr>
              <a:t>. </a:t>
            </a:r>
            <a:r>
              <a:rPr lang="en-GB" dirty="0">
                <a:latin typeface="Verdana" panose="020B0604030504040204" pitchFamily="34" charset="0"/>
                <a:ea typeface="Verdana" panose="020B0604030504040204" pitchFamily="34" charset="0"/>
              </a:rPr>
              <a:t>Despite this, the recovery plan roll out is underway, which includes changes to the delivery of the initial therapeutic offer for 1:1 intervention, which enables young people to commence support more quickly​.</a:t>
            </a:r>
            <a:endParaRPr lang="en-GB" sz="1600"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This has resulted in 5 months of small, but consistent improvement in the Part 1B performance irrespective of staffing challenges, which is now at 75% (Submitted for Jan 2026)</a:t>
            </a:r>
            <a:r>
              <a:rPr lang="en-US" dirty="0">
                <a:latin typeface="Verdana" panose="020B0604030504040204" pitchFamily="34" charset="0"/>
                <a:ea typeface="Verdana" panose="020B0604030504040204" pitchFamily="34" charset="0"/>
              </a:rPr>
              <a:t>​</a:t>
            </a:r>
            <a:endParaRPr lang="en-GB" sz="1600"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Weekly meetings continue over booking and utilisation of capacity and using our staffing resource as flexibly as possible</a:t>
            </a:r>
            <a:r>
              <a:rPr lang="en-US" dirty="0">
                <a:latin typeface="Verdana" panose="020B0604030504040204" pitchFamily="34" charset="0"/>
                <a:ea typeface="Verdana" panose="020B0604030504040204" pitchFamily="34" charset="0"/>
              </a:rPr>
              <a:t>​</a:t>
            </a:r>
            <a:endParaRPr lang="en-GB" sz="1600"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Review ongoing of any non-clinical vacancies that could be converted to clinical posts in order to make the service sustainable going forwards. </a:t>
            </a:r>
            <a:endParaRPr lang="en-GB" sz="1600" dirty="0">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3F3F5CAF-72C6-7822-7088-49C608B82467}"/>
              </a:ext>
            </a:extLst>
          </p:cNvPr>
          <p:cNvPicPr>
            <a:picLocks noChangeAspect="1"/>
          </p:cNvPicPr>
          <p:nvPr/>
        </p:nvPicPr>
        <p:blipFill>
          <a:blip r:embed="rId3"/>
          <a:stretch>
            <a:fillRect/>
          </a:stretch>
        </p:blipFill>
        <p:spPr>
          <a:xfrm>
            <a:off x="3118643" y="632728"/>
            <a:ext cx="6813610" cy="3794131"/>
          </a:xfrm>
          <a:prstGeom prst="rect">
            <a:avLst/>
          </a:prstGeom>
        </p:spPr>
      </p:pic>
      <p:pic>
        <p:nvPicPr>
          <p:cNvPr id="9" name="Picture 8">
            <a:extLst>
              <a:ext uri="{FF2B5EF4-FFF2-40B4-BE49-F238E27FC236}">
                <a16:creationId xmlns:a16="http://schemas.microsoft.com/office/drawing/2014/main" id="{6F9E73EB-D84A-0E31-07F6-B18913E78579}"/>
              </a:ext>
            </a:extLst>
          </p:cNvPr>
          <p:cNvPicPr>
            <a:picLocks noChangeAspect="1"/>
          </p:cNvPicPr>
          <p:nvPr/>
        </p:nvPicPr>
        <p:blipFill>
          <a:blip r:embed="rId4"/>
          <a:stretch>
            <a:fillRect/>
          </a:stretch>
        </p:blipFill>
        <p:spPr>
          <a:xfrm>
            <a:off x="11729245" y="674383"/>
            <a:ext cx="6621562" cy="3587079"/>
          </a:xfrm>
          <a:prstGeom prst="rect">
            <a:avLst/>
          </a:prstGeom>
        </p:spPr>
      </p:pic>
      <p:pic>
        <p:nvPicPr>
          <p:cNvPr id="14" name="Picture 13">
            <a:extLst>
              <a:ext uri="{FF2B5EF4-FFF2-40B4-BE49-F238E27FC236}">
                <a16:creationId xmlns:a16="http://schemas.microsoft.com/office/drawing/2014/main" id="{DC8F0A0F-043F-0BCF-B804-5DAA3FB125A6}"/>
              </a:ext>
            </a:extLst>
          </p:cNvPr>
          <p:cNvPicPr>
            <a:picLocks noChangeAspect="1"/>
          </p:cNvPicPr>
          <p:nvPr/>
        </p:nvPicPr>
        <p:blipFill>
          <a:blip r:embed="rId5"/>
          <a:stretch>
            <a:fillRect/>
          </a:stretch>
        </p:blipFill>
        <p:spPr>
          <a:xfrm>
            <a:off x="3347244" y="4675865"/>
            <a:ext cx="6585009" cy="3805724"/>
          </a:xfrm>
          <a:prstGeom prst="rect">
            <a:avLst/>
          </a:prstGeom>
        </p:spPr>
      </p:pic>
      <p:pic>
        <p:nvPicPr>
          <p:cNvPr id="17" name="Picture 16">
            <a:extLst>
              <a:ext uri="{FF2B5EF4-FFF2-40B4-BE49-F238E27FC236}">
                <a16:creationId xmlns:a16="http://schemas.microsoft.com/office/drawing/2014/main" id="{1F3E8741-46EE-03D4-20D8-7B42296BAF10}"/>
              </a:ext>
            </a:extLst>
          </p:cNvPr>
          <p:cNvPicPr>
            <a:picLocks noChangeAspect="1"/>
          </p:cNvPicPr>
          <p:nvPr/>
        </p:nvPicPr>
        <p:blipFill>
          <a:blip r:embed="rId6"/>
          <a:stretch>
            <a:fillRect/>
          </a:stretch>
        </p:blipFill>
        <p:spPr>
          <a:xfrm>
            <a:off x="11729245" y="4621299"/>
            <a:ext cx="6621562" cy="3805724"/>
          </a:xfrm>
          <a:prstGeom prst="rect">
            <a:avLst/>
          </a:prstGeom>
        </p:spPr>
      </p:pic>
    </p:spTree>
    <p:extLst>
      <p:ext uri="{BB962C8B-B14F-4D97-AF65-F5344CB8AC3E}">
        <p14:creationId xmlns:p14="http://schemas.microsoft.com/office/powerpoint/2010/main" val="2525551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922175139"/>
              </p:ext>
            </p:extLst>
          </p:nvPr>
        </p:nvGraphicFramePr>
        <p:xfrm>
          <a:off x="-5556" y="549061"/>
          <a:ext cx="19755060" cy="10744169"/>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(Jan -26)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62% </a:t>
                      </a:r>
                    </a:p>
                    <a:p>
                      <a:pPr algn="ctr"/>
                      <a:r>
                        <a:rPr lang="en-GB" sz="1800" b="1" dirty="0">
                          <a:solidFill>
                            <a:schemeClr val="tx1"/>
                          </a:solidFill>
                          <a:latin typeface="Verdana" panose="020B0604030504040204" pitchFamily="34" charset="0"/>
                          <a:ea typeface="Verdana" panose="020B0604030504040204" pitchFamily="34" charset="0"/>
                        </a:rPr>
                        <a:t>(Dec- 25)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445 (35%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11.66%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84.11%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175 (3.5%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31054538"/>
                  </a:ext>
                </a:extLst>
              </a:tr>
              <a:tr h="94674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61756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785601"/>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617569"/>
            <a:ext cx="914400" cy="914400"/>
          </a:xfrm>
          <a:prstGeom prst="rect">
            <a:avLst/>
          </a:prstGeom>
        </p:spPr>
      </p:pic>
    </p:spTree>
    <p:extLst>
      <p:ext uri="{BB962C8B-B14F-4D97-AF65-F5344CB8AC3E}">
        <p14:creationId xmlns:p14="http://schemas.microsoft.com/office/powerpoint/2010/main" val="3799529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40</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550960"/>
            <a:ext cx="19583400" cy="2030108"/>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indent="-285750">
              <a:lnSpc>
                <a:spcPct val="107000"/>
              </a:lnSpc>
              <a:spcAft>
                <a:spcPts val="8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NPTSSG are currently undertaking focussed work to reduce late starts and maximise efficiency within theatre’s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D30BCE16-E064-A527-7BFE-67F8C9E036DB}"/>
              </a:ext>
            </a:extLst>
          </p:cNvPr>
          <p:cNvPicPr>
            <a:picLocks noChangeAspect="1"/>
          </p:cNvPicPr>
          <p:nvPr/>
        </p:nvPicPr>
        <p:blipFill>
          <a:blip r:embed="rId2"/>
          <a:stretch>
            <a:fillRect/>
          </a:stretch>
        </p:blipFill>
        <p:spPr>
          <a:xfrm>
            <a:off x="2472916" y="842000"/>
            <a:ext cx="6864709" cy="3367008"/>
          </a:xfrm>
          <a:prstGeom prst="rect">
            <a:avLst/>
          </a:prstGeom>
        </p:spPr>
      </p:pic>
      <p:pic>
        <p:nvPicPr>
          <p:cNvPr id="9" name="Picture 8">
            <a:extLst>
              <a:ext uri="{FF2B5EF4-FFF2-40B4-BE49-F238E27FC236}">
                <a16:creationId xmlns:a16="http://schemas.microsoft.com/office/drawing/2014/main" id="{22C0C370-FAA5-37CE-E34D-86F5E20DB513}"/>
              </a:ext>
            </a:extLst>
          </p:cNvPr>
          <p:cNvPicPr>
            <a:picLocks noChangeAspect="1"/>
          </p:cNvPicPr>
          <p:nvPr/>
        </p:nvPicPr>
        <p:blipFill>
          <a:blip r:embed="rId3"/>
          <a:stretch>
            <a:fillRect/>
          </a:stretch>
        </p:blipFill>
        <p:spPr>
          <a:xfrm>
            <a:off x="10868729" y="872978"/>
            <a:ext cx="7124019" cy="3367002"/>
          </a:xfrm>
          <a:prstGeom prst="rect">
            <a:avLst/>
          </a:prstGeom>
        </p:spPr>
      </p:pic>
      <p:pic>
        <p:nvPicPr>
          <p:cNvPr id="14" name="Picture 13">
            <a:extLst>
              <a:ext uri="{FF2B5EF4-FFF2-40B4-BE49-F238E27FC236}">
                <a16:creationId xmlns:a16="http://schemas.microsoft.com/office/drawing/2014/main" id="{8AFB4A65-765F-DF9C-6F22-DC8F4B3C5BCE}"/>
              </a:ext>
            </a:extLst>
          </p:cNvPr>
          <p:cNvPicPr>
            <a:picLocks noChangeAspect="1"/>
          </p:cNvPicPr>
          <p:nvPr/>
        </p:nvPicPr>
        <p:blipFill>
          <a:blip r:embed="rId4"/>
          <a:stretch>
            <a:fillRect/>
          </a:stretch>
        </p:blipFill>
        <p:spPr>
          <a:xfrm>
            <a:off x="10868728" y="5005474"/>
            <a:ext cx="7124019" cy="3570160"/>
          </a:xfrm>
          <a:prstGeom prst="rect">
            <a:avLst/>
          </a:prstGeom>
        </p:spPr>
      </p:pic>
      <p:pic>
        <p:nvPicPr>
          <p:cNvPr id="18" name="Picture 17">
            <a:extLst>
              <a:ext uri="{FF2B5EF4-FFF2-40B4-BE49-F238E27FC236}">
                <a16:creationId xmlns:a16="http://schemas.microsoft.com/office/drawing/2014/main" id="{4DDCBB10-7B53-5342-37FB-45BE61CA8A18}"/>
              </a:ext>
            </a:extLst>
          </p:cNvPr>
          <p:cNvPicPr>
            <a:picLocks noChangeAspect="1"/>
          </p:cNvPicPr>
          <p:nvPr/>
        </p:nvPicPr>
        <p:blipFill>
          <a:blip r:embed="rId5"/>
          <a:stretch>
            <a:fillRect/>
          </a:stretch>
        </p:blipFill>
        <p:spPr>
          <a:xfrm>
            <a:off x="2737644" y="5041013"/>
            <a:ext cx="6499317" cy="3570158"/>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41</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7" name="Picture 6">
            <a:extLst>
              <a:ext uri="{FF2B5EF4-FFF2-40B4-BE49-F238E27FC236}">
                <a16:creationId xmlns:a16="http://schemas.microsoft.com/office/drawing/2014/main" id="{8DEAE7A8-ECDF-3975-8C42-AC7E14B05A87}"/>
              </a:ext>
            </a:extLst>
          </p:cNvPr>
          <p:cNvPicPr>
            <a:picLocks noChangeAspect="1"/>
          </p:cNvPicPr>
          <p:nvPr/>
        </p:nvPicPr>
        <p:blipFill>
          <a:blip r:embed="rId2"/>
          <a:stretch>
            <a:fillRect/>
          </a:stretch>
        </p:blipFill>
        <p:spPr>
          <a:xfrm>
            <a:off x="2813844" y="726956"/>
            <a:ext cx="6742654" cy="3168424"/>
          </a:xfrm>
          <a:prstGeom prst="rect">
            <a:avLst/>
          </a:prstGeom>
        </p:spPr>
      </p:pic>
      <p:pic>
        <p:nvPicPr>
          <p:cNvPr id="10" name="Picture 9">
            <a:extLst>
              <a:ext uri="{FF2B5EF4-FFF2-40B4-BE49-F238E27FC236}">
                <a16:creationId xmlns:a16="http://schemas.microsoft.com/office/drawing/2014/main" id="{B9D0715A-30E7-BEDD-C875-29F105C59E2A}"/>
              </a:ext>
            </a:extLst>
          </p:cNvPr>
          <p:cNvPicPr>
            <a:picLocks noChangeAspect="1"/>
          </p:cNvPicPr>
          <p:nvPr/>
        </p:nvPicPr>
        <p:blipFill>
          <a:blip r:embed="rId3"/>
          <a:stretch>
            <a:fillRect/>
          </a:stretch>
        </p:blipFill>
        <p:spPr>
          <a:xfrm>
            <a:off x="10924696" y="726955"/>
            <a:ext cx="6742654" cy="3111817"/>
          </a:xfrm>
          <a:prstGeom prst="rect">
            <a:avLst/>
          </a:prstGeom>
        </p:spPr>
      </p:pic>
      <p:pic>
        <p:nvPicPr>
          <p:cNvPr id="14" name="Picture 13">
            <a:extLst>
              <a:ext uri="{FF2B5EF4-FFF2-40B4-BE49-F238E27FC236}">
                <a16:creationId xmlns:a16="http://schemas.microsoft.com/office/drawing/2014/main" id="{946DB3C3-CC17-C6F6-7AD9-C8CFC844AD10}"/>
              </a:ext>
            </a:extLst>
          </p:cNvPr>
          <p:cNvPicPr>
            <a:picLocks noChangeAspect="1"/>
          </p:cNvPicPr>
          <p:nvPr/>
        </p:nvPicPr>
        <p:blipFill>
          <a:blip r:embed="rId4"/>
          <a:stretch>
            <a:fillRect/>
          </a:stretch>
        </p:blipFill>
        <p:spPr>
          <a:xfrm>
            <a:off x="2966244" y="4203700"/>
            <a:ext cx="6590254" cy="3168425"/>
          </a:xfrm>
          <a:prstGeom prst="rect">
            <a:avLst/>
          </a:prstGeom>
        </p:spPr>
      </p:pic>
      <p:pic>
        <p:nvPicPr>
          <p:cNvPr id="16" name="Picture 15">
            <a:extLst>
              <a:ext uri="{FF2B5EF4-FFF2-40B4-BE49-F238E27FC236}">
                <a16:creationId xmlns:a16="http://schemas.microsoft.com/office/drawing/2014/main" id="{F0D1B316-86E7-28D4-589D-9ECB6BBAA3A9}"/>
              </a:ext>
            </a:extLst>
          </p:cNvPr>
          <p:cNvPicPr>
            <a:picLocks noChangeAspect="1"/>
          </p:cNvPicPr>
          <p:nvPr/>
        </p:nvPicPr>
        <p:blipFill>
          <a:blip r:embed="rId5"/>
          <a:stretch>
            <a:fillRect/>
          </a:stretch>
        </p:blipFill>
        <p:spPr>
          <a:xfrm>
            <a:off x="10924696" y="4203700"/>
            <a:ext cx="6742654" cy="3266879"/>
          </a:xfrm>
          <a:prstGeom prst="rect">
            <a:avLst/>
          </a:prstGeom>
        </p:spPr>
      </p:pic>
      <p:pic>
        <p:nvPicPr>
          <p:cNvPr id="19" name="Picture 18">
            <a:extLst>
              <a:ext uri="{FF2B5EF4-FFF2-40B4-BE49-F238E27FC236}">
                <a16:creationId xmlns:a16="http://schemas.microsoft.com/office/drawing/2014/main" id="{42D192E0-05A7-1651-4668-E1E00AEDF646}"/>
              </a:ext>
            </a:extLst>
          </p:cNvPr>
          <p:cNvPicPr>
            <a:picLocks noChangeAspect="1"/>
          </p:cNvPicPr>
          <p:nvPr/>
        </p:nvPicPr>
        <p:blipFill>
          <a:blip r:embed="rId6"/>
          <a:stretch>
            <a:fillRect/>
          </a:stretch>
        </p:blipFill>
        <p:spPr>
          <a:xfrm>
            <a:off x="2966242" y="7795532"/>
            <a:ext cx="6590253" cy="3099526"/>
          </a:xfrm>
          <a:prstGeom prst="rect">
            <a:avLst/>
          </a:prstGeom>
        </p:spPr>
      </p:pic>
      <p:pic>
        <p:nvPicPr>
          <p:cNvPr id="22" name="Picture 21">
            <a:extLst>
              <a:ext uri="{FF2B5EF4-FFF2-40B4-BE49-F238E27FC236}">
                <a16:creationId xmlns:a16="http://schemas.microsoft.com/office/drawing/2014/main" id="{02E6DBDB-603B-4770-009A-9C8B8FEFD029}"/>
              </a:ext>
            </a:extLst>
          </p:cNvPr>
          <p:cNvPicPr>
            <a:picLocks noChangeAspect="1"/>
          </p:cNvPicPr>
          <p:nvPr/>
        </p:nvPicPr>
        <p:blipFill>
          <a:blip r:embed="rId7"/>
          <a:stretch>
            <a:fillRect/>
          </a:stretch>
        </p:blipFill>
        <p:spPr>
          <a:xfrm>
            <a:off x="10924696" y="7795532"/>
            <a:ext cx="6742654" cy="3099526"/>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42</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8550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35176" y="8690869"/>
            <a:ext cx="20070512" cy="2855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GMS escalation levels are currently remaining steady as we head into the winter period.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ACORNS completed is showing a steady increase towards the target as the year goes on.</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Floride varnish remains over target for both children and adults.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number of patients for eye health care Wales (emergency eye care) has increased from an average of 2,245 per month last year to an average of 2,641 per month this year to date. There is a slight increase in the number of patients receiving low vision services with an increase in domiciliary visits in particular.</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Common ailments consultations continue to increase with an average of 900 more consultations per month in comparison to  24/25. If this trend continues this would be a further 17% increase on last year.</a:t>
            </a:r>
          </a:p>
          <a:p>
            <a:r>
              <a:rPr lang="en-GB" dirty="0"/>
              <a:t> </a:t>
            </a:r>
          </a:p>
          <a:p>
            <a:pPr>
              <a:lnSpc>
                <a:spcPct val="107000"/>
              </a:lnSpc>
              <a:spcAft>
                <a:spcPts val="800"/>
              </a:spcAft>
            </a:pPr>
            <a:endParaRPr lang="en-GB" dirty="0">
              <a:latin typeface="Verdana" panose="020B0604030504040204" pitchFamily="34" charset="0"/>
              <a:ea typeface="Verdana" panose="020B060403050404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EBC91223-48E3-6817-3B43-67B6C7D1675C}"/>
              </a:ext>
            </a:extLst>
          </p:cNvPr>
          <p:cNvPicPr>
            <a:picLocks noChangeAspect="1"/>
          </p:cNvPicPr>
          <p:nvPr/>
        </p:nvPicPr>
        <p:blipFill>
          <a:blip r:embed="rId2"/>
          <a:stretch>
            <a:fillRect/>
          </a:stretch>
        </p:blipFill>
        <p:spPr>
          <a:xfrm>
            <a:off x="831293" y="806297"/>
            <a:ext cx="5807662" cy="3427238"/>
          </a:xfrm>
          <a:prstGeom prst="rect">
            <a:avLst/>
          </a:prstGeom>
        </p:spPr>
      </p:pic>
      <p:pic>
        <p:nvPicPr>
          <p:cNvPr id="8" name="Picture 7">
            <a:extLst>
              <a:ext uri="{FF2B5EF4-FFF2-40B4-BE49-F238E27FC236}">
                <a16:creationId xmlns:a16="http://schemas.microsoft.com/office/drawing/2014/main" id="{8FD616A4-096E-5F25-8E41-47D2FF8A1E2B}"/>
              </a:ext>
            </a:extLst>
          </p:cNvPr>
          <p:cNvPicPr>
            <a:picLocks noChangeAspect="1"/>
          </p:cNvPicPr>
          <p:nvPr/>
        </p:nvPicPr>
        <p:blipFill>
          <a:blip r:embed="rId3"/>
          <a:stretch>
            <a:fillRect/>
          </a:stretch>
        </p:blipFill>
        <p:spPr>
          <a:xfrm>
            <a:off x="7551238" y="901665"/>
            <a:ext cx="5656341" cy="3427239"/>
          </a:xfrm>
          <a:prstGeom prst="rect">
            <a:avLst/>
          </a:prstGeom>
        </p:spPr>
      </p:pic>
      <p:pic>
        <p:nvPicPr>
          <p:cNvPr id="11" name="Picture 10">
            <a:extLst>
              <a:ext uri="{FF2B5EF4-FFF2-40B4-BE49-F238E27FC236}">
                <a16:creationId xmlns:a16="http://schemas.microsoft.com/office/drawing/2014/main" id="{A5156B62-D88D-3EAB-4050-8B76EE30FB8A}"/>
              </a:ext>
            </a:extLst>
          </p:cNvPr>
          <p:cNvPicPr>
            <a:picLocks noChangeAspect="1"/>
          </p:cNvPicPr>
          <p:nvPr/>
        </p:nvPicPr>
        <p:blipFill>
          <a:blip r:embed="rId4"/>
          <a:stretch>
            <a:fillRect/>
          </a:stretch>
        </p:blipFill>
        <p:spPr>
          <a:xfrm>
            <a:off x="14119862" y="901666"/>
            <a:ext cx="5590529" cy="3331870"/>
          </a:xfrm>
          <a:prstGeom prst="rect">
            <a:avLst/>
          </a:prstGeom>
        </p:spPr>
      </p:pic>
      <p:pic>
        <p:nvPicPr>
          <p:cNvPr id="14" name="Picture 13">
            <a:extLst>
              <a:ext uri="{FF2B5EF4-FFF2-40B4-BE49-F238E27FC236}">
                <a16:creationId xmlns:a16="http://schemas.microsoft.com/office/drawing/2014/main" id="{310BD2FC-E356-3FE1-500F-BC9AF040601F}"/>
              </a:ext>
            </a:extLst>
          </p:cNvPr>
          <p:cNvPicPr>
            <a:picLocks noChangeAspect="1"/>
          </p:cNvPicPr>
          <p:nvPr/>
        </p:nvPicPr>
        <p:blipFill>
          <a:blip r:embed="rId5"/>
          <a:stretch>
            <a:fillRect/>
          </a:stretch>
        </p:blipFill>
        <p:spPr>
          <a:xfrm>
            <a:off x="831293" y="4790648"/>
            <a:ext cx="5784037" cy="3318223"/>
          </a:xfrm>
          <a:prstGeom prst="rect">
            <a:avLst/>
          </a:prstGeom>
        </p:spPr>
      </p:pic>
      <p:pic>
        <p:nvPicPr>
          <p:cNvPr id="17" name="Picture 16">
            <a:extLst>
              <a:ext uri="{FF2B5EF4-FFF2-40B4-BE49-F238E27FC236}">
                <a16:creationId xmlns:a16="http://schemas.microsoft.com/office/drawing/2014/main" id="{192EDDFD-DA30-D91A-1C70-B87DB2EA9780}"/>
              </a:ext>
            </a:extLst>
          </p:cNvPr>
          <p:cNvPicPr>
            <a:picLocks noChangeAspect="1"/>
          </p:cNvPicPr>
          <p:nvPr/>
        </p:nvPicPr>
        <p:blipFill>
          <a:blip r:embed="rId6"/>
          <a:stretch>
            <a:fillRect/>
          </a:stretch>
        </p:blipFill>
        <p:spPr>
          <a:xfrm>
            <a:off x="7551237" y="4790648"/>
            <a:ext cx="5656342" cy="3253043"/>
          </a:xfrm>
          <a:prstGeom prst="rect">
            <a:avLst/>
          </a:prstGeom>
        </p:spPr>
      </p:pic>
      <p:pic>
        <p:nvPicPr>
          <p:cNvPr id="20" name="Picture 19">
            <a:extLst>
              <a:ext uri="{FF2B5EF4-FFF2-40B4-BE49-F238E27FC236}">
                <a16:creationId xmlns:a16="http://schemas.microsoft.com/office/drawing/2014/main" id="{26517C44-5424-D2EC-B15F-D49EC5A0CDC0}"/>
              </a:ext>
            </a:extLst>
          </p:cNvPr>
          <p:cNvPicPr>
            <a:picLocks noChangeAspect="1"/>
          </p:cNvPicPr>
          <p:nvPr/>
        </p:nvPicPr>
        <p:blipFill>
          <a:blip r:embed="rId7"/>
          <a:stretch>
            <a:fillRect/>
          </a:stretch>
        </p:blipFill>
        <p:spPr>
          <a:xfrm>
            <a:off x="14119862" y="4785778"/>
            <a:ext cx="5696414" cy="3253042"/>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44</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855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71126" y="9027055"/>
            <a:ext cx="19563435" cy="230832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solidFill>
                <a:schemeClr val="accent1"/>
              </a:solidFill>
              <a:highlight>
                <a:srgbClr val="FFFF00"/>
              </a:highlight>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Gold </a:t>
            </a:r>
            <a:r>
              <a:rPr lang="en-GB" i="1" dirty="0">
                <a:latin typeface="Verdana" panose="020B0604030504040204" pitchFamily="34" charset="0"/>
                <a:ea typeface="Verdana" panose="020B0604030504040204" pitchFamily="34" charset="0"/>
              </a:rPr>
              <a:t>C. difficile</a:t>
            </a:r>
            <a:r>
              <a:rPr lang="en-GB" dirty="0">
                <a:latin typeface="Verdana" panose="020B0604030504040204" pitchFamily="34" charset="0"/>
                <a:ea typeface="Verdana" panose="020B0604030504040204" pitchFamily="34" charset="0"/>
              </a:rPr>
              <a:t> High Incidence Management Group.</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Continuation of QI Project in Acute Medical Unit focusing on AMS and 72-hour review, improving switch to oral route for administration.</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Trial of new microfibre cleaning systems.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Procurement of additional high-level disinfection equipment (UV-C).</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Primary care QI projects to reduce urinary tract infections in care home residents.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Review of prescribing guidelines for antibiotic prophylaxis during prolonged surgical interventions.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Repeat Hospital Acquired Pneumonia antimicrobial audit.</a:t>
            </a: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08441" y="843950"/>
            <a:ext cx="914400" cy="914400"/>
          </a:xfrm>
          <a:prstGeom prst="rect">
            <a:avLst/>
          </a:prstGeom>
        </p:spPr>
      </p:pic>
      <p:pic>
        <p:nvPicPr>
          <p:cNvPr id="7" name="Picture 6">
            <a:extLst>
              <a:ext uri="{FF2B5EF4-FFF2-40B4-BE49-F238E27FC236}">
                <a16:creationId xmlns:a16="http://schemas.microsoft.com/office/drawing/2014/main" id="{4689D417-432A-A472-457A-BDB5961B5344}"/>
              </a:ext>
            </a:extLst>
          </p:cNvPr>
          <p:cNvPicPr>
            <a:picLocks noChangeAspect="1"/>
          </p:cNvPicPr>
          <p:nvPr/>
        </p:nvPicPr>
        <p:blipFill>
          <a:blip r:embed="rId5"/>
          <a:stretch>
            <a:fillRect/>
          </a:stretch>
        </p:blipFill>
        <p:spPr>
          <a:xfrm>
            <a:off x="2763624" y="742686"/>
            <a:ext cx="6589411" cy="3760139"/>
          </a:xfrm>
          <a:prstGeom prst="rect">
            <a:avLst/>
          </a:prstGeom>
        </p:spPr>
      </p:pic>
      <p:pic>
        <p:nvPicPr>
          <p:cNvPr id="10" name="Picture 9">
            <a:extLst>
              <a:ext uri="{FF2B5EF4-FFF2-40B4-BE49-F238E27FC236}">
                <a16:creationId xmlns:a16="http://schemas.microsoft.com/office/drawing/2014/main" id="{FF7D3B21-A3FC-A218-75FE-72C299443B5D}"/>
              </a:ext>
            </a:extLst>
          </p:cNvPr>
          <p:cNvPicPr>
            <a:picLocks noChangeAspect="1"/>
          </p:cNvPicPr>
          <p:nvPr/>
        </p:nvPicPr>
        <p:blipFill>
          <a:blip r:embed="rId6"/>
          <a:stretch>
            <a:fillRect/>
          </a:stretch>
        </p:blipFill>
        <p:spPr>
          <a:xfrm>
            <a:off x="2780154" y="4782670"/>
            <a:ext cx="6572881" cy="3797097"/>
          </a:xfrm>
          <a:prstGeom prst="rect">
            <a:avLst/>
          </a:prstGeom>
        </p:spPr>
      </p:pic>
      <p:pic>
        <p:nvPicPr>
          <p:cNvPr id="13" name="Picture 12">
            <a:extLst>
              <a:ext uri="{FF2B5EF4-FFF2-40B4-BE49-F238E27FC236}">
                <a16:creationId xmlns:a16="http://schemas.microsoft.com/office/drawing/2014/main" id="{6BC07DA7-EBD0-C38A-CF3D-80FB115CF828}"/>
              </a:ext>
            </a:extLst>
          </p:cNvPr>
          <p:cNvPicPr>
            <a:picLocks noChangeAspect="1"/>
          </p:cNvPicPr>
          <p:nvPr/>
        </p:nvPicPr>
        <p:blipFill>
          <a:blip r:embed="rId7"/>
          <a:stretch>
            <a:fillRect/>
          </a:stretch>
        </p:blipFill>
        <p:spPr>
          <a:xfrm>
            <a:off x="10510044" y="780849"/>
            <a:ext cx="6589411" cy="3721975"/>
          </a:xfrm>
          <a:prstGeom prst="rect">
            <a:avLst/>
          </a:prstGeom>
        </p:spPr>
      </p:pic>
      <p:pic>
        <p:nvPicPr>
          <p:cNvPr id="15" name="Picture 14">
            <a:extLst>
              <a:ext uri="{FF2B5EF4-FFF2-40B4-BE49-F238E27FC236}">
                <a16:creationId xmlns:a16="http://schemas.microsoft.com/office/drawing/2014/main" id="{BF1E27C7-28AA-58CB-2C6F-D9CD121713FE}"/>
              </a:ext>
            </a:extLst>
          </p:cNvPr>
          <p:cNvPicPr>
            <a:picLocks noChangeAspect="1"/>
          </p:cNvPicPr>
          <p:nvPr/>
        </p:nvPicPr>
        <p:blipFill>
          <a:blip r:embed="rId8"/>
          <a:stretch>
            <a:fillRect/>
          </a:stretch>
        </p:blipFill>
        <p:spPr>
          <a:xfrm>
            <a:off x="10510044" y="4778132"/>
            <a:ext cx="6572881" cy="3801635"/>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45</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11 Nationally Reported Incidents reported in January 2026 and there were no new never events reported. The detail surrounding the nature of the reported NRI’s can be found on the subsequent pages.</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January 2026, there were 108 open risks with a score &gt;20 recorded for the Health Bord which is slightly higher than the figure reported in December. There were 248 open risks with a score &gt;16, which again is a slight increase compared to 246 in December 2025.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166 hospital falls recorded in January 2026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5EC36570-B471-2CCC-1FF3-49F96DD58CBD}"/>
              </a:ext>
            </a:extLst>
          </p:cNvPr>
          <p:cNvPicPr>
            <a:picLocks noChangeAspect="1"/>
          </p:cNvPicPr>
          <p:nvPr/>
        </p:nvPicPr>
        <p:blipFill>
          <a:blip r:embed="rId3"/>
          <a:stretch>
            <a:fillRect/>
          </a:stretch>
        </p:blipFill>
        <p:spPr>
          <a:xfrm>
            <a:off x="2819862" y="832804"/>
            <a:ext cx="6400799" cy="3843656"/>
          </a:xfrm>
          <a:prstGeom prst="rect">
            <a:avLst/>
          </a:prstGeom>
        </p:spPr>
      </p:pic>
      <p:pic>
        <p:nvPicPr>
          <p:cNvPr id="9" name="Picture 8">
            <a:extLst>
              <a:ext uri="{FF2B5EF4-FFF2-40B4-BE49-F238E27FC236}">
                <a16:creationId xmlns:a16="http://schemas.microsoft.com/office/drawing/2014/main" id="{6E54B198-DC03-85BE-69E5-6E65F5B8D991}"/>
              </a:ext>
            </a:extLst>
          </p:cNvPr>
          <p:cNvPicPr>
            <a:picLocks noChangeAspect="1"/>
          </p:cNvPicPr>
          <p:nvPr/>
        </p:nvPicPr>
        <p:blipFill>
          <a:blip r:embed="rId4"/>
          <a:stretch>
            <a:fillRect/>
          </a:stretch>
        </p:blipFill>
        <p:spPr>
          <a:xfrm>
            <a:off x="10912129" y="753819"/>
            <a:ext cx="6400798" cy="3843656"/>
          </a:xfrm>
          <a:prstGeom prst="rect">
            <a:avLst/>
          </a:prstGeom>
        </p:spPr>
      </p:pic>
      <p:pic>
        <p:nvPicPr>
          <p:cNvPr id="14" name="Picture 13">
            <a:extLst>
              <a:ext uri="{FF2B5EF4-FFF2-40B4-BE49-F238E27FC236}">
                <a16:creationId xmlns:a16="http://schemas.microsoft.com/office/drawing/2014/main" id="{78158E4A-0E8F-6B2C-AC8B-00E1D9A8F983}"/>
              </a:ext>
            </a:extLst>
          </p:cNvPr>
          <p:cNvPicPr>
            <a:picLocks noChangeAspect="1"/>
          </p:cNvPicPr>
          <p:nvPr/>
        </p:nvPicPr>
        <p:blipFill>
          <a:blip r:embed="rId5"/>
          <a:stretch>
            <a:fillRect/>
          </a:stretch>
        </p:blipFill>
        <p:spPr>
          <a:xfrm>
            <a:off x="2960004" y="5020904"/>
            <a:ext cx="6260657" cy="3814848"/>
          </a:xfrm>
          <a:prstGeom prst="rect">
            <a:avLst/>
          </a:prstGeom>
        </p:spPr>
      </p:pic>
      <p:pic>
        <p:nvPicPr>
          <p:cNvPr id="17" name="Picture 16">
            <a:extLst>
              <a:ext uri="{FF2B5EF4-FFF2-40B4-BE49-F238E27FC236}">
                <a16:creationId xmlns:a16="http://schemas.microsoft.com/office/drawing/2014/main" id="{0B1E93CC-714B-ECF5-39A2-9E8528CFB5A2}"/>
              </a:ext>
            </a:extLst>
          </p:cNvPr>
          <p:cNvPicPr>
            <a:picLocks noChangeAspect="1"/>
          </p:cNvPicPr>
          <p:nvPr/>
        </p:nvPicPr>
        <p:blipFill>
          <a:blip r:embed="rId6"/>
          <a:stretch>
            <a:fillRect/>
          </a:stretch>
        </p:blipFill>
        <p:spPr>
          <a:xfrm>
            <a:off x="10912129" y="5131677"/>
            <a:ext cx="6400798" cy="3704074"/>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p:cNvSpPr/>
          <p:nvPr/>
        </p:nvSpPr>
        <p:spPr>
          <a:xfrm>
            <a:off x="195072" y="359739"/>
            <a:ext cx="8989640"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NRIs/NE’s/EWNs – January 2026</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357189" y="981931"/>
            <a:ext cx="5266163" cy="10233764"/>
          </a:xfrm>
          <a:prstGeom prst="rect">
            <a:avLst/>
          </a:prstGeom>
          <a:noFill/>
        </p:spPr>
        <p:txBody>
          <a:bodyPr wrap="square">
            <a:spAutoFit/>
          </a:bodyPr>
          <a:lstStyle/>
          <a:p>
            <a:pPr defTabSz="1075350">
              <a:defRPr/>
            </a:pPr>
            <a:r>
              <a:rPr lang="en-GB" sz="1814" b="1">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732" b="1">
                <a:solidFill>
                  <a:prstClr val="black"/>
                </a:solidFill>
                <a:latin typeface="Arial" panose="020B0604020202020204" pitchFamily="34" charset="0"/>
                <a:cs typeface="Arial" panose="020B0604020202020204" pitchFamily="34" charset="0"/>
              </a:rPr>
              <a:t>Graph 1</a:t>
            </a:r>
            <a:r>
              <a:rPr lang="en-GB" sz="1732">
                <a:solidFill>
                  <a:prstClr val="black"/>
                </a:solidFill>
                <a:latin typeface="Arial" panose="020B0604020202020204" pitchFamily="34" charset="0"/>
                <a:cs typeface="Arial" panose="020B0604020202020204" pitchFamily="34" charset="0"/>
              </a:rPr>
              <a:t> – Number of NRIs / NE’s reported to P&amp;I (</a:t>
            </a:r>
            <a:r>
              <a:rPr lang="en-GB" sz="1732" i="1">
                <a:solidFill>
                  <a:prstClr val="black"/>
                </a:solidFill>
                <a:latin typeface="Arial" panose="020B0604020202020204" pitchFamily="34" charset="0"/>
                <a:cs typeface="Arial" panose="020B0604020202020204" pitchFamily="34" charset="0"/>
              </a:rPr>
              <a:t>includes retrospective reporting of: 2 avoidable pressure damage; 3 IUDs/Neonatal Death ‘Must Reports’)</a:t>
            </a:r>
          </a:p>
          <a:p>
            <a:pPr marL="282738" indent="-282738" algn="just" defTabSz="1075350">
              <a:buFont typeface="Arial" panose="020B0604020202020204" pitchFamily="34" charset="0"/>
              <a:buChar char="•"/>
              <a:defRPr/>
            </a:pPr>
            <a:r>
              <a:rPr lang="en-GB" sz="1732" b="1">
                <a:solidFill>
                  <a:prstClr val="black"/>
                </a:solidFill>
                <a:latin typeface="Arial" panose="020B0604020202020204" pitchFamily="34" charset="0"/>
                <a:cs typeface="Arial" panose="020B0604020202020204" pitchFamily="34" charset="0"/>
              </a:rPr>
              <a:t>Graph 2</a:t>
            </a:r>
            <a:r>
              <a:rPr lang="en-GB" sz="1732">
                <a:solidFill>
                  <a:prstClr val="black"/>
                </a:solidFill>
                <a:latin typeface="Arial" panose="020B0604020202020204" pitchFamily="34" charset="0"/>
                <a:cs typeface="Arial" panose="020B0604020202020204" pitchFamily="34" charset="0"/>
              </a:rPr>
              <a:t> – 39 NRIs open with NHSWP&amp;I – 17 open past closure date </a:t>
            </a:r>
            <a:r>
              <a:rPr lang="en-GB" sz="1732" i="1">
                <a:solidFill>
                  <a:prstClr val="black"/>
                </a:solidFill>
                <a:latin typeface="Arial" panose="020B0604020202020204" pitchFamily="34" charset="0"/>
                <a:cs typeface="Arial" panose="020B0604020202020204" pitchFamily="34" charset="0"/>
              </a:rPr>
              <a:t>of which 6 are awaiting outcome of external reviews; 2 infant deaths require receipt of external review before closure can occur; 6 remain under investigation.  6 outcome forms with service groups to complete</a:t>
            </a:r>
          </a:p>
          <a:p>
            <a:pPr marL="282738" indent="-282738" algn="just" defTabSz="1075350">
              <a:buFont typeface="Arial" panose="020B0604020202020204" pitchFamily="34" charset="0"/>
              <a:buChar char="•"/>
              <a:defRPr/>
            </a:pPr>
            <a:r>
              <a:rPr lang="en-GB" sz="1732" b="1">
                <a:solidFill>
                  <a:prstClr val="black"/>
                </a:solidFill>
                <a:latin typeface="Arial" panose="020B0604020202020204" pitchFamily="34" charset="0"/>
                <a:cs typeface="Arial" panose="020B0604020202020204" pitchFamily="34" charset="0"/>
              </a:rPr>
              <a:t>Graph 3</a:t>
            </a:r>
            <a:r>
              <a:rPr lang="en-GB" sz="1732">
                <a:solidFill>
                  <a:prstClr val="black"/>
                </a:solidFill>
                <a:latin typeface="Arial" panose="020B0604020202020204" pitchFamily="34" charset="0"/>
                <a:cs typeface="Arial" panose="020B0604020202020204" pitchFamily="34" charset="0"/>
              </a:rPr>
              <a:t> – Outcome forms submitted in month (44% performance)</a:t>
            </a:r>
          </a:p>
          <a:p>
            <a:pPr algn="just" defTabSz="1075350">
              <a:defRPr/>
            </a:pPr>
            <a:r>
              <a:rPr lang="en-GB" sz="1732" b="1">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732">
                <a:solidFill>
                  <a:prstClr val="black"/>
                </a:solidFill>
                <a:latin typeface="Arial" panose="020B0604020202020204" pitchFamily="34" charset="0"/>
                <a:cs typeface="Arial" panose="020B0604020202020204" pitchFamily="34" charset="0"/>
              </a:rPr>
              <a:t>Weekly review with PSI investigator to: </a:t>
            </a:r>
          </a:p>
          <a:p>
            <a:pPr marL="1036707" lvl="1" indent="-282738" defTabSz="1075350">
              <a:buFont typeface="Wingdings" panose="05000000000000000000" pitchFamily="2" charset="2"/>
              <a:buChar char="ü"/>
              <a:defRPr/>
            </a:pPr>
            <a:r>
              <a:rPr lang="en-GB" sz="1732">
                <a:solidFill>
                  <a:prstClr val="black"/>
                </a:solidFill>
                <a:latin typeface="Arial" panose="020B0604020202020204" pitchFamily="34" charset="0"/>
                <a:cs typeface="Arial" panose="020B0604020202020204" pitchFamily="34" charset="0"/>
              </a:rPr>
              <a:t>monitor  progress of corporate investigations; identify barriers </a:t>
            </a:r>
          </a:p>
          <a:p>
            <a:pPr marL="1036707" lvl="1" indent="-282738" algn="just" defTabSz="1075350">
              <a:buFont typeface="Wingdings" panose="05000000000000000000" pitchFamily="2" charset="2"/>
              <a:buChar char="ü"/>
              <a:defRPr/>
            </a:pPr>
            <a:r>
              <a:rPr lang="en-GB" sz="1732">
                <a:solidFill>
                  <a:prstClr val="black"/>
                </a:solidFill>
                <a:latin typeface="Arial" panose="020B0604020202020204" pitchFamily="34" charset="0"/>
                <a:cs typeface="Arial" panose="020B0604020202020204" pitchFamily="34" charset="0"/>
              </a:rPr>
              <a:t>escalate outstanding actions required</a:t>
            </a:r>
          </a:p>
          <a:p>
            <a:pPr marL="282738" indent="-282738" algn="just" defTabSz="1075350">
              <a:buFont typeface="Arial" panose="020B0604020202020204" pitchFamily="34" charset="0"/>
              <a:buChar char="•"/>
              <a:defRPr/>
            </a:pPr>
            <a:r>
              <a:rPr lang="en-GB" sz="1732">
                <a:solidFill>
                  <a:prstClr val="black"/>
                </a:solidFill>
                <a:latin typeface="Arial" panose="020B0604020202020204" pitchFamily="34" charset="0"/>
                <a:cs typeface="Arial" panose="020B0604020202020204" pitchFamily="34" charset="0"/>
              </a:rPr>
              <a:t>Fortnightly service group meetings: </a:t>
            </a:r>
          </a:p>
          <a:p>
            <a:pPr marL="1036707" lvl="1" indent="-282738" algn="just" defTabSz="1075350">
              <a:buFont typeface="Wingdings" panose="05000000000000000000" pitchFamily="2" charset="2"/>
              <a:buChar char="ü"/>
              <a:defRPr/>
            </a:pPr>
            <a:r>
              <a:rPr lang="en-GB" sz="1732">
                <a:solidFill>
                  <a:prstClr val="black"/>
                </a:solidFill>
                <a:latin typeface="Arial" panose="020B0604020202020204" pitchFamily="34" charset="0"/>
                <a:cs typeface="Arial" panose="020B0604020202020204" pitchFamily="34" charset="0"/>
              </a:rPr>
              <a:t>service group investigations - progress towards closure date discussed</a:t>
            </a:r>
          </a:p>
          <a:p>
            <a:pPr marL="1036707" lvl="1" indent="-282738" algn="just" defTabSz="1075350">
              <a:buFont typeface="Wingdings" panose="05000000000000000000" pitchFamily="2" charset="2"/>
              <a:buChar char="ü"/>
              <a:defRPr/>
            </a:pPr>
            <a:r>
              <a:rPr lang="en-GB" sz="1732">
                <a:solidFill>
                  <a:prstClr val="black"/>
                </a:solidFill>
                <a:latin typeface="Arial" panose="020B0604020202020204" pitchFamily="34" charset="0"/>
                <a:cs typeface="Arial" panose="020B0604020202020204" pitchFamily="34" charset="0"/>
              </a:rPr>
              <a:t>updates on PSI investigation given</a:t>
            </a:r>
          </a:p>
          <a:p>
            <a:pPr marL="1036707" lvl="1" indent="-282738" algn="just" defTabSz="1075350">
              <a:buFont typeface="Wingdings" panose="05000000000000000000" pitchFamily="2" charset="2"/>
              <a:buChar char="ü"/>
              <a:defRPr/>
            </a:pPr>
            <a:r>
              <a:rPr lang="en-GB" sz="1732">
                <a:solidFill>
                  <a:prstClr val="black"/>
                </a:solidFill>
                <a:latin typeface="Arial" panose="020B0604020202020204" pitchFamily="34" charset="0"/>
                <a:cs typeface="Arial" panose="020B0604020202020204" pitchFamily="34" charset="0"/>
              </a:rPr>
              <a:t>escalate to service group barriers identified with corporate PSI investigations </a:t>
            </a:r>
          </a:p>
          <a:p>
            <a:pPr marL="282738" indent="-282738" algn="just" defTabSz="1075350">
              <a:buFont typeface="Arial" panose="020B0604020202020204" pitchFamily="34" charset="0"/>
              <a:buChar char="•"/>
              <a:defRPr/>
            </a:pPr>
            <a:r>
              <a:rPr lang="en-GB" sz="1732">
                <a:solidFill>
                  <a:prstClr val="black"/>
                </a:solidFill>
                <a:latin typeface="Arial" panose="020B0604020202020204" pitchFamily="34" charset="0"/>
                <a:cs typeface="Arial" panose="020B0604020202020204" pitchFamily="34" charset="0"/>
              </a:rPr>
              <a:t>Service Group Directors contacted separately for outstanding actions</a:t>
            </a:r>
          </a:p>
          <a:p>
            <a:pPr marL="282738" indent="-282738" algn="just" defTabSz="1075350">
              <a:buFont typeface="Arial" panose="020B0604020202020204" pitchFamily="34" charset="0"/>
              <a:buChar char="•"/>
              <a:defRPr/>
            </a:pPr>
            <a:r>
              <a:rPr lang="en-GB" sz="1732">
                <a:solidFill>
                  <a:prstClr val="black"/>
                </a:solidFill>
                <a:latin typeface="Arial" panose="020B0604020202020204" pitchFamily="34" charset="0"/>
                <a:cs typeface="Arial" panose="020B0604020202020204" pitchFamily="34" charset="0"/>
              </a:rPr>
              <a:t>Data presented and discussed at health board Patient Safety and Compliance Group; Quality and Safety Group; Patient Stakeholder and Experience Group - Service Group assurance sought against outstanding actions for completion of investigation / outcome form</a:t>
            </a:r>
          </a:p>
          <a:p>
            <a:pPr algn="just" defTabSz="1075350">
              <a:defRPr/>
            </a:pPr>
            <a:r>
              <a:rPr lang="en-GB" sz="1649" b="1">
                <a:solidFill>
                  <a:prstClr val="black"/>
                </a:solidFill>
                <a:latin typeface="Arial" panose="020B0604020202020204" pitchFamily="34" charset="0"/>
                <a:cs typeface="Arial" panose="020B0604020202020204" pitchFamily="34" charset="0"/>
              </a:rPr>
              <a:t>What do we expect to see change and when</a:t>
            </a:r>
            <a:r>
              <a:rPr lang="en-GB" sz="1732" b="1">
                <a:solidFill>
                  <a:prstClr val="black"/>
                </a:solidFill>
                <a:latin typeface="Arial" panose="020B060402020202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732">
                <a:solidFill>
                  <a:prstClr val="black"/>
                </a:solidFill>
                <a:latin typeface="Arial" panose="020B0604020202020204" pitchFamily="34" charset="0"/>
                <a:cs typeface="Arial" panose="020B0604020202020204" pitchFamily="34" charset="0"/>
              </a:rPr>
              <a:t>Reduction in number of overdue investigation outcomes forms </a:t>
            </a:r>
          </a:p>
          <a:p>
            <a:pPr marL="282738" indent="-282738" algn="just" defTabSz="1075350">
              <a:buFont typeface="Arial" panose="020B0604020202020204" pitchFamily="34" charset="0"/>
              <a:buChar char="•"/>
              <a:defRPr/>
            </a:pPr>
            <a:r>
              <a:rPr lang="en-GB" sz="1732">
                <a:solidFill>
                  <a:prstClr val="black"/>
                </a:solidFill>
                <a:latin typeface="Arial" panose="020B0604020202020204" pitchFamily="34" charset="0"/>
                <a:cs typeface="Arial" panose="020B0604020202020204" pitchFamily="34" charset="0"/>
              </a:rPr>
              <a:t>Reduction in number of NRIs/NEs reported through recommendations/learning monthly</a:t>
            </a:r>
            <a:endParaRPr lang="en-GB" sz="1649" b="1">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3240160" y="6132623"/>
            <a:ext cx="5266163" cy="3823996"/>
          </a:xfrm>
          <a:prstGeom prst="rect">
            <a:avLst/>
          </a:prstGeom>
          <a:noFill/>
        </p:spPr>
        <p:txBody>
          <a:bodyPr wrap="square">
            <a:spAutoFit/>
          </a:bodyPr>
          <a:lstStyle/>
          <a:p>
            <a:pPr defTabSz="1507937"/>
            <a:r>
              <a:rPr lang="en-GB" sz="1732" b="1">
                <a:solidFill>
                  <a:prstClr val="black"/>
                </a:solidFill>
                <a:latin typeface="Arial" panose="020B0604020202020204" pitchFamily="34" charset="0"/>
                <a:cs typeface="Arial" panose="020B0604020202020204" pitchFamily="34" charset="0"/>
              </a:rPr>
              <a:t>EWNs – January 2026 </a:t>
            </a:r>
          </a:p>
          <a:p>
            <a:pPr defTabSz="1507937"/>
            <a:endParaRPr lang="en-GB" sz="1732" b="1">
              <a:solidFill>
                <a:prstClr val="black"/>
              </a:solidFill>
              <a:latin typeface="Arial" panose="020B0604020202020204" pitchFamily="34" charset="0"/>
              <a:cs typeface="Arial" panose="020B0604020202020204" pitchFamily="34" charset="0"/>
            </a:endParaRPr>
          </a:p>
          <a:p>
            <a:pPr marL="282738" indent="-282738" defTabSz="1507937">
              <a:buFont typeface="Arial" panose="020B0604020202020204" pitchFamily="34" charset="0"/>
              <a:buChar char="•"/>
            </a:pPr>
            <a:r>
              <a:rPr lang="en-GB" sz="1732">
                <a:solidFill>
                  <a:prstClr val="black"/>
                </a:solidFill>
                <a:latin typeface="Arial" panose="020B0604020202020204" pitchFamily="34" charset="0"/>
                <a:cs typeface="Arial" panose="020B0604020202020204" pitchFamily="34" charset="0"/>
              </a:rPr>
              <a:t>Risk or adverse publicity – partner of staff member in possession of indecent images of a child </a:t>
            </a:r>
          </a:p>
          <a:p>
            <a:pPr marL="282738" indent="-282738" defTabSz="1507937">
              <a:buFont typeface="Arial" panose="020B0604020202020204" pitchFamily="34" charset="0"/>
              <a:buChar char="•"/>
            </a:pPr>
            <a:r>
              <a:rPr lang="en-GB" sz="1732">
                <a:solidFill>
                  <a:prstClr val="black"/>
                </a:solidFill>
                <a:latin typeface="Arial" panose="020B0604020202020204" pitchFamily="34" charset="0"/>
                <a:cs typeface="Arial" panose="020B0604020202020204" pitchFamily="34" charset="0"/>
              </a:rPr>
              <a:t>Personal effects of deceased baby cremated in error by funeral director due to error in dates recorded</a:t>
            </a:r>
          </a:p>
          <a:p>
            <a:pPr marL="282738" indent="-282738" defTabSz="1507937">
              <a:buFont typeface="Arial" panose="020B0604020202020204" pitchFamily="34" charset="0"/>
              <a:buChar char="•"/>
            </a:pPr>
            <a:endParaRPr lang="en-GB" sz="1732">
              <a:solidFill>
                <a:prstClr val="black"/>
              </a:solidFill>
              <a:latin typeface="Arial" panose="020B0604020202020204" pitchFamily="34" charset="0"/>
              <a:cs typeface="Arial" panose="020B0604020202020204" pitchFamily="34" charset="0"/>
            </a:endParaRPr>
          </a:p>
          <a:p>
            <a:pPr defTabSz="1507937"/>
            <a:endParaRPr lang="en-GB" sz="1732">
              <a:solidFill>
                <a:prstClr val="black"/>
              </a:solidFill>
              <a:latin typeface="Aptos" panose="02110004020202020204"/>
            </a:endParaRPr>
          </a:p>
          <a:p>
            <a:pPr defTabSz="1507937"/>
            <a:endParaRPr lang="en-GB" sz="1732">
              <a:solidFill>
                <a:prstClr val="black"/>
              </a:solidFill>
              <a:latin typeface="Aptos" panose="02110004020202020204"/>
            </a:endParaRPr>
          </a:p>
          <a:p>
            <a:pPr defTabSz="1507937"/>
            <a:endParaRPr lang="en-GB" sz="1732">
              <a:solidFill>
                <a:prstClr val="black"/>
              </a:solidFill>
              <a:latin typeface="Aptos" panose="02110004020202020204"/>
            </a:endParaRPr>
          </a:p>
          <a:p>
            <a:pPr defTabSz="1507937"/>
            <a:endParaRPr lang="en-GB" sz="1732">
              <a:solidFill>
                <a:prstClr val="black"/>
              </a:solidFill>
              <a:latin typeface="Aptos" panose="02110004020202020204"/>
            </a:endParaRPr>
          </a:p>
          <a:p>
            <a:pPr defTabSz="1507937"/>
            <a:endParaRPr lang="en-GB" sz="1732">
              <a:solidFill>
                <a:prstClr val="black"/>
              </a:solidFill>
              <a:latin typeface="Aptos" panose="02110004020202020204"/>
            </a:endParaRPr>
          </a:p>
        </p:txBody>
      </p:sp>
      <p:graphicFrame>
        <p:nvGraphicFramePr>
          <p:cNvPr id="9" name="Chart 8">
            <a:extLst>
              <a:ext uri="{FF2B5EF4-FFF2-40B4-BE49-F238E27FC236}">
                <a16:creationId xmlns:a16="http://schemas.microsoft.com/office/drawing/2014/main" id="{02F17655-E789-5727-18EA-EA6326A7DB98}"/>
              </a:ext>
            </a:extLst>
          </p:cNvPr>
          <p:cNvGraphicFramePr>
            <a:graphicFrameLocks/>
          </p:cNvGraphicFramePr>
          <p:nvPr/>
        </p:nvGraphicFramePr>
        <p:xfrm>
          <a:off x="6156145" y="1228670"/>
          <a:ext cx="5932737" cy="406665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CA06BA13-7030-09FE-CEE3-E149BCD9B64F}"/>
              </a:ext>
            </a:extLst>
          </p:cNvPr>
          <p:cNvGraphicFramePr>
            <a:graphicFrameLocks/>
          </p:cNvGraphicFramePr>
          <p:nvPr/>
        </p:nvGraphicFramePr>
        <p:xfrm>
          <a:off x="6171852" y="6335055"/>
          <a:ext cx="6259724" cy="389387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a:extLst>
              <a:ext uri="{FF2B5EF4-FFF2-40B4-BE49-F238E27FC236}">
                <a16:creationId xmlns:a16="http://schemas.microsoft.com/office/drawing/2014/main" id="{AA8993DA-FFB4-DB7C-AE37-DCA08D80FF25}"/>
              </a:ext>
            </a:extLst>
          </p:cNvPr>
          <p:cNvGraphicFramePr>
            <a:graphicFrameLocks/>
          </p:cNvGraphicFramePr>
          <p:nvPr/>
        </p:nvGraphicFramePr>
        <p:xfrm>
          <a:off x="12753267" y="1282857"/>
          <a:ext cx="6230149" cy="381640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0764981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FE480-89DC-3A87-3A4D-1B1F6C1ABF62}"/>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A813C034-3E1E-907B-37EB-8C8B515BC46A}"/>
              </a:ext>
            </a:extLst>
          </p:cNvPr>
          <p:cNvPicPr>
            <a:picLocks noChangeAspect="1"/>
          </p:cNvPicPr>
          <p:nvPr/>
        </p:nvPicPr>
        <p:blipFill>
          <a:blip r:embed="rId2"/>
          <a:stretch>
            <a:fillRect/>
          </a:stretch>
        </p:blipFill>
        <p:spPr>
          <a:xfrm>
            <a:off x="16247330" y="10112093"/>
            <a:ext cx="3690672" cy="1141755"/>
          </a:xfrm>
          <a:prstGeom prst="rect">
            <a:avLst/>
          </a:prstGeom>
        </p:spPr>
      </p:pic>
      <p:sp>
        <p:nvSpPr>
          <p:cNvPr id="2" name="Rectangle 1">
            <a:extLst>
              <a:ext uri="{FF2B5EF4-FFF2-40B4-BE49-F238E27FC236}">
                <a16:creationId xmlns:a16="http://schemas.microsoft.com/office/drawing/2014/main" id="{A47E6AD0-D5F1-885C-E7E5-ED837370DE60}"/>
              </a:ext>
            </a:extLst>
          </p:cNvPr>
          <p:cNvSpPr/>
          <p:nvPr/>
        </p:nvSpPr>
        <p:spPr>
          <a:xfrm>
            <a:off x="195072" y="359739"/>
            <a:ext cx="10489988"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NRI Learning (YCFFs) – January 2026</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F32E5ABA-4310-4B2F-8D3C-28403A10A60E}"/>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graphicFrame>
        <p:nvGraphicFramePr>
          <p:cNvPr id="3" name="Table 2">
            <a:extLst>
              <a:ext uri="{FF2B5EF4-FFF2-40B4-BE49-F238E27FC236}">
                <a16:creationId xmlns:a16="http://schemas.microsoft.com/office/drawing/2014/main" id="{EB3EDD49-1675-93B3-19E3-4DE154CB1E0D}"/>
              </a:ext>
            </a:extLst>
          </p:cNvPr>
          <p:cNvGraphicFramePr>
            <a:graphicFrameLocks noGrp="1"/>
          </p:cNvGraphicFramePr>
          <p:nvPr/>
        </p:nvGraphicFramePr>
        <p:xfrm>
          <a:off x="518938" y="1121059"/>
          <a:ext cx="18950955" cy="8864447"/>
        </p:xfrm>
        <a:graphic>
          <a:graphicData uri="http://schemas.openxmlformats.org/drawingml/2006/table">
            <a:tbl>
              <a:tblPr firstRow="1" firstCol="1" bandRow="1">
                <a:tableStyleId>{5C22544A-7EE6-4342-B048-85BDC9FD1C3A}</a:tableStyleId>
              </a:tblPr>
              <a:tblGrid>
                <a:gridCol w="1229167">
                  <a:extLst>
                    <a:ext uri="{9D8B030D-6E8A-4147-A177-3AD203B41FA5}">
                      <a16:colId xmlns:a16="http://schemas.microsoft.com/office/drawing/2014/main" val="1590569480"/>
                    </a:ext>
                  </a:extLst>
                </a:gridCol>
                <a:gridCol w="8246309">
                  <a:extLst>
                    <a:ext uri="{9D8B030D-6E8A-4147-A177-3AD203B41FA5}">
                      <a16:colId xmlns:a16="http://schemas.microsoft.com/office/drawing/2014/main" val="4165011073"/>
                    </a:ext>
                  </a:extLst>
                </a:gridCol>
                <a:gridCol w="9475479">
                  <a:extLst>
                    <a:ext uri="{9D8B030D-6E8A-4147-A177-3AD203B41FA5}">
                      <a16:colId xmlns:a16="http://schemas.microsoft.com/office/drawing/2014/main" val="3061590278"/>
                    </a:ext>
                  </a:extLst>
                </a:gridCol>
              </a:tblGrid>
              <a:tr h="1664084">
                <a:tc>
                  <a:txBody>
                    <a:bodyPr/>
                    <a:lstStyle/>
                    <a:p>
                      <a:pPr>
                        <a:buNone/>
                      </a:pPr>
                      <a:r>
                        <a:rPr lang="en-GB" sz="1600" kern="0">
                          <a:effectLst/>
                        </a:rPr>
                        <a:t>Domain 1 – Situational Factors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Team Factors: </a:t>
                      </a:r>
                      <a:endParaRPr lang="en-GB" sz="1600" kern="150">
                        <a:effectLst/>
                      </a:endParaRPr>
                    </a:p>
                    <a:p>
                      <a:pPr marL="342900" lvl="0" indent="-342900">
                        <a:buFont typeface="Arial" panose="020B0604020202020204" pitchFamily="34" charset="0"/>
                        <a:buChar char="•"/>
                        <a:tabLst>
                          <a:tab pos="457200" algn="l"/>
                        </a:tabLst>
                      </a:pPr>
                      <a:r>
                        <a:rPr lang="en-GB" sz="1600" b="0" kern="1200">
                          <a:solidFill>
                            <a:schemeClr val="lt1"/>
                          </a:solidFill>
                          <a:effectLst/>
                          <a:latin typeface="+mn-lt"/>
                          <a:ea typeface="+mn-ea"/>
                          <a:cs typeface="+mn-cs"/>
                        </a:rPr>
                        <a:t>Consultant made a follow up plan for the patient regarding Fracture management but did not make a separate follow up plan for the cast and skin checks</a:t>
                      </a:r>
                    </a:p>
                    <a:p>
                      <a:pPr marL="0" lvl="0" indent="0">
                        <a:buFont typeface="Arial" panose="020B0604020202020204" pitchFamily="34" charset="0"/>
                        <a:buNone/>
                        <a:tabLst>
                          <a:tab pos="457200" algn="l"/>
                        </a:tabLst>
                      </a:pPr>
                      <a:r>
                        <a:rPr lang="en-GB" sz="1600" kern="0">
                          <a:effectLst/>
                        </a:rPr>
                        <a:t>Individual Staff Factors: </a:t>
                      </a:r>
                      <a:endParaRPr lang="en-GB" sz="1600" kern="150">
                        <a:effectLst/>
                      </a:endParaRPr>
                    </a:p>
                    <a:p>
                      <a:pPr marL="342900" lvl="0" indent="-342900">
                        <a:buFont typeface="Arial" panose="020B0604020202020204" pitchFamily="34" charset="0"/>
                        <a:buChar char="•"/>
                        <a:tabLst>
                          <a:tab pos="457200" algn="l"/>
                        </a:tabLst>
                      </a:pPr>
                      <a:r>
                        <a:rPr lang="en-GB" sz="1600" b="0" kern="0">
                          <a:effectLst/>
                        </a:rPr>
                        <a:t>Ward recently relocated from neighbouring hospital </a:t>
                      </a:r>
                      <a:endParaRPr lang="en-GB" sz="1600" b="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kern="0">
                          <a:effectLst/>
                        </a:rPr>
                        <a:t> Patient factors: </a:t>
                      </a:r>
                      <a:endParaRPr lang="en-GB" sz="1600" kern="150">
                        <a:effectLst/>
                      </a:endParaRPr>
                    </a:p>
                    <a:p>
                      <a:pPr marL="171450" lvl="0" indent="-171450">
                        <a:buFont typeface="Arial" panose="020B0604020202020204" pitchFamily="34" charset="0"/>
                        <a:buChar char="•"/>
                      </a:pPr>
                      <a:r>
                        <a:rPr lang="en-GB" sz="1600" b="0" kern="1200">
                          <a:solidFill>
                            <a:schemeClr val="lt1"/>
                          </a:solidFill>
                          <a:effectLst/>
                          <a:latin typeface="+mn-lt"/>
                          <a:ea typeface="+mn-ea"/>
                          <a:cs typeface="+mn-cs"/>
                        </a:rPr>
                        <a:t>Normal observations and 18+ hours post fall gave a false impression.</a:t>
                      </a:r>
                    </a:p>
                    <a:p>
                      <a:pPr marL="171450" lvl="0" indent="-171450">
                        <a:buFont typeface="Arial" panose="020B0604020202020204" pitchFamily="34" charset="0"/>
                        <a:buChar char="•"/>
                      </a:pPr>
                      <a:r>
                        <a:rPr lang="en-GB" sz="1600" b="0" kern="1200">
                          <a:solidFill>
                            <a:schemeClr val="lt1"/>
                          </a:solidFill>
                          <a:effectLst/>
                          <a:latin typeface="+mn-lt"/>
                          <a:ea typeface="+mn-ea"/>
                          <a:cs typeface="+mn-cs"/>
                        </a:rPr>
                        <a:t>Reduced mobility; previous falls</a:t>
                      </a:r>
                    </a:p>
                    <a:p>
                      <a:pPr marL="171450" lvl="0" indent="-171450">
                        <a:buFont typeface="Arial" panose="020B0604020202020204" pitchFamily="34" charset="0"/>
                        <a:buChar char="•"/>
                      </a:pPr>
                      <a:r>
                        <a:rPr lang="en-GB" sz="1600" b="0" kern="1200">
                          <a:solidFill>
                            <a:schemeClr val="lt1"/>
                          </a:solidFill>
                          <a:effectLst/>
                          <a:latin typeface="+mn-lt"/>
                          <a:ea typeface="+mn-ea"/>
                          <a:cs typeface="+mn-cs"/>
                        </a:rPr>
                        <a:t>The patient’s physical health was deteriorating, reduced mobility, increased risk of developing skin damage. Presence of chest infection, weight 40kg, nutritionally compromised</a:t>
                      </a:r>
                    </a:p>
                  </a:txBody>
                  <a:tcPr marL="45803" marR="45803" marT="11082" marB="0"/>
                </a:tc>
                <a:extLst>
                  <a:ext uri="{0D108BD9-81ED-4DB2-BD59-A6C34878D82A}">
                    <a16:rowId xmlns:a16="http://schemas.microsoft.com/office/drawing/2014/main" val="120354157"/>
                  </a:ext>
                </a:extLst>
              </a:tr>
              <a:tr h="1537913">
                <a:tc>
                  <a:txBody>
                    <a:bodyPr/>
                    <a:lstStyle/>
                    <a:p>
                      <a:pPr>
                        <a:buNone/>
                      </a:pPr>
                      <a:r>
                        <a:rPr lang="en-GB" sz="1600" kern="0">
                          <a:effectLst/>
                        </a:rPr>
                        <a:t>Domain 2 – Local Working Conditions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Workload and staffing issues</a:t>
                      </a:r>
                      <a:r>
                        <a:rPr lang="en-GB" sz="1600" kern="0">
                          <a:effectLst/>
                        </a:rPr>
                        <a:t>:  </a:t>
                      </a:r>
                      <a:endParaRPr lang="en-GB" sz="1600" kern="150">
                        <a:effectLst/>
                      </a:endParaRPr>
                    </a:p>
                    <a:p>
                      <a:pPr marL="171450" lvl="0" indent="-171450">
                        <a:buFont typeface="Arial" panose="020B0604020202020204" pitchFamily="34" charset="0"/>
                        <a:buChar char="•"/>
                      </a:pPr>
                      <a:r>
                        <a:rPr lang="en-GB" sz="1600" b="0" kern="1200">
                          <a:solidFill>
                            <a:schemeClr val="dk1"/>
                          </a:solidFill>
                          <a:effectLst/>
                          <a:latin typeface="+mn-lt"/>
                          <a:ea typeface="+mn-ea"/>
                          <a:cs typeface="+mn-cs"/>
                        </a:rPr>
                        <a:t>High Unit Workload – ED was extremely busy with a high number of patients</a:t>
                      </a:r>
                      <a:endParaRPr lang="en-GB" sz="3000" kern="1200">
                        <a:solidFill>
                          <a:schemeClr val="dk1"/>
                        </a:solidFill>
                        <a:effectLst/>
                        <a:latin typeface="+mn-lt"/>
                        <a:ea typeface="+mn-ea"/>
                        <a:cs typeface="+mn-cs"/>
                      </a:endParaRPr>
                    </a:p>
                  </a:txBody>
                  <a:tcPr marL="45803" marR="45803" marT="11082" marB="0"/>
                </a:tc>
                <a:tc>
                  <a:txBody>
                    <a:bodyPr/>
                    <a:lstStyle/>
                    <a:p>
                      <a:pPr>
                        <a:buNone/>
                      </a:pPr>
                      <a:r>
                        <a:rPr lang="en-GB" sz="1600" b="1" kern="0">
                          <a:effectLst/>
                        </a:rPr>
                        <a:t>Drugs, equipment and supplies: </a:t>
                      </a:r>
                      <a:endParaRPr lang="en-GB" sz="1600" b="1" kern="150">
                        <a:effectLst/>
                      </a:endParaRPr>
                    </a:p>
                    <a:p>
                      <a:pPr marL="171450" lvl="0" indent="-171450">
                        <a:buFont typeface="Arial" panose="020B0604020202020204" pitchFamily="34" charset="0"/>
                        <a:buChar char="•"/>
                      </a:pPr>
                      <a:r>
                        <a:rPr lang="en-GB" sz="1500" b="0" kern="1200">
                          <a:solidFill>
                            <a:schemeClr val="dk1"/>
                          </a:solidFill>
                          <a:effectLst/>
                          <a:latin typeface="+mn-lt"/>
                          <a:ea typeface="+mn-ea"/>
                          <a:cs typeface="+mn-cs"/>
                        </a:rPr>
                        <a:t>Should have been discharged with an air mattress</a:t>
                      </a:r>
                    </a:p>
                  </a:txBody>
                  <a:tcPr marL="45803" marR="45803" marT="11082" marB="0"/>
                </a:tc>
                <a:extLst>
                  <a:ext uri="{0D108BD9-81ED-4DB2-BD59-A6C34878D82A}">
                    <a16:rowId xmlns:a16="http://schemas.microsoft.com/office/drawing/2014/main" val="245423639"/>
                  </a:ext>
                </a:extLst>
              </a:tr>
              <a:tr h="1367866">
                <a:tc>
                  <a:txBody>
                    <a:bodyPr/>
                    <a:lstStyle/>
                    <a:p>
                      <a:pPr>
                        <a:buNone/>
                      </a:pPr>
                      <a:r>
                        <a:rPr lang="en-GB" sz="1600" kern="0">
                          <a:effectLst/>
                        </a:rPr>
                        <a:t>Domain 3 – Organisational Factors</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Staff training and education: </a:t>
                      </a:r>
                      <a:endParaRPr lang="en-GB" sz="1600" b="1" kern="150">
                        <a:effectLst/>
                      </a:endParaRPr>
                    </a:p>
                    <a:p>
                      <a:pPr marL="342900" lvl="0" indent="-342900">
                        <a:buFont typeface="Arial" panose="020B0604020202020204" pitchFamily="34" charset="0"/>
                        <a:buChar char="•"/>
                        <a:tabLst>
                          <a:tab pos="457200" algn="l"/>
                        </a:tabLst>
                      </a:pPr>
                      <a:r>
                        <a:rPr lang="en-GB" sz="1600" kern="1200">
                          <a:solidFill>
                            <a:schemeClr val="dk1"/>
                          </a:solidFill>
                          <a:effectLst/>
                          <a:latin typeface="+mn-lt"/>
                          <a:ea typeface="+mn-ea"/>
                          <a:cs typeface="+mn-cs"/>
                        </a:rPr>
                        <a:t>Clinician Error: Lack of verification before referral submission; Change of referral process caused confusion; Query in relation to the cross-checking of x-rays during the procedure; Treatment plan was not saved correctly to R4, potential human error</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1955322315"/>
                  </a:ext>
                </a:extLst>
              </a:tr>
              <a:tr h="765038">
                <a:tc>
                  <a:txBody>
                    <a:bodyPr/>
                    <a:lstStyle/>
                    <a:p>
                      <a:pPr>
                        <a:buNone/>
                      </a:pPr>
                      <a:r>
                        <a:rPr lang="en-GB" sz="1600" kern="0">
                          <a:effectLst/>
                        </a:rPr>
                        <a:t>Domain 4 –</a:t>
                      </a:r>
                    </a:p>
                    <a:p>
                      <a:pPr>
                        <a:buNone/>
                      </a:pPr>
                      <a:r>
                        <a:rPr lang="en-GB" sz="1600" kern="0">
                          <a:effectLst/>
                        </a:rPr>
                        <a:t>External factors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Design of equipment: </a:t>
                      </a:r>
                      <a:endParaRPr lang="en-GB" sz="1600" b="1" kern="150">
                        <a:effectLst/>
                      </a:endParaRPr>
                    </a:p>
                    <a:p>
                      <a:pPr marL="285750" lvl="0" indent="-285750">
                        <a:buFont typeface="Arial" panose="020B0604020202020204" pitchFamily="34" charset="0"/>
                        <a:buChar char="•"/>
                      </a:pPr>
                      <a:r>
                        <a:rPr lang="en-GB" sz="1600" kern="1200">
                          <a:solidFill>
                            <a:schemeClr val="dk1"/>
                          </a:solidFill>
                          <a:effectLst/>
                          <a:latin typeface="+mn-lt"/>
                          <a:ea typeface="+mn-ea"/>
                          <a:cs typeface="+mn-cs"/>
                        </a:rPr>
                        <a:t>System compatibility issues</a:t>
                      </a:r>
                    </a:p>
                  </a:txBody>
                  <a:tcPr marL="45803" marR="45803" marT="11082" marB="0"/>
                </a:tc>
                <a:tc>
                  <a:txBody>
                    <a:bodyPr/>
                    <a:lstStyle/>
                    <a:p>
                      <a:pPr>
                        <a:buNone/>
                      </a:pPr>
                      <a:r>
                        <a:rPr lang="en-GB" sz="1600" kern="0">
                          <a:effectLst/>
                        </a:rPr>
                        <a:t> </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308013571"/>
                  </a:ext>
                </a:extLst>
              </a:tr>
              <a:tr h="3529546">
                <a:tc>
                  <a:txBody>
                    <a:bodyPr/>
                    <a:lstStyle/>
                    <a:p>
                      <a:pPr>
                        <a:buNone/>
                      </a:pPr>
                      <a:r>
                        <a:rPr lang="en-GB" sz="1600" kern="0">
                          <a:effectLst/>
                        </a:rPr>
                        <a:t>Domain 5 – Communication and Culture</a:t>
                      </a:r>
                      <a:endParaRPr lang="en-GB" sz="1600" kern="15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tc>
                  <a:txBody>
                    <a:bodyPr/>
                    <a:lstStyle/>
                    <a:p>
                      <a:pPr>
                        <a:buNone/>
                      </a:pPr>
                      <a:r>
                        <a:rPr lang="en-GB" sz="1600" b="1" kern="0">
                          <a:effectLst/>
                        </a:rPr>
                        <a:t>Safety culture: </a:t>
                      </a:r>
                      <a:endParaRPr lang="en-GB" sz="1600" b="1" kern="150">
                        <a:effectLst/>
                      </a:endParaRPr>
                    </a:p>
                    <a:p>
                      <a:pPr marL="171450" lvl="0" indent="-171450">
                        <a:buFont typeface="Arial" panose="020B0604020202020204" pitchFamily="34" charset="0"/>
                        <a:buChar char="•"/>
                      </a:pPr>
                      <a:r>
                        <a:rPr lang="en-GB" sz="1600" kern="1200">
                          <a:solidFill>
                            <a:schemeClr val="dk1"/>
                          </a:solidFill>
                          <a:effectLst/>
                          <a:latin typeface="+mn-lt"/>
                          <a:ea typeface="+mn-ea"/>
                          <a:cs typeface="+mn-cs"/>
                        </a:rPr>
                        <a:t>Policies were not followed for head trauma.</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Inadequate skin checks</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Should have been discharged with an air mattress</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Carers should have escalated the damage they noticed a couple of days after discharge, to the senior carer</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Delay in rehab (physio/OT) being commenced </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Failure to escalate to Pressure Ulcer Prevention and intervention Service (PUPIS and Tissue Viability Service (TVN) in response to the altered skin integrity</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Failure to escalate the deteriorating patient in the community or change of need to Caseload Holder or Team Lead</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Failure to increase frequency of visits in response to change of need</a:t>
                      </a:r>
                    </a:p>
                  </a:txBody>
                  <a:tcPr marL="45803" marR="45803" marT="11082" marB="0"/>
                </a:tc>
                <a:tc>
                  <a:txBody>
                    <a:bodyPr/>
                    <a:lstStyle/>
                    <a:p>
                      <a:pPr>
                        <a:buNone/>
                      </a:pPr>
                      <a:r>
                        <a:rPr lang="en-GB" sz="1600" b="1" kern="0">
                          <a:effectLst/>
                        </a:rPr>
                        <a:t>Verbal and Written communication: </a:t>
                      </a:r>
                      <a:endParaRPr lang="en-GB" sz="1600" b="1" kern="150">
                        <a:effectLst/>
                      </a:endParaRPr>
                    </a:p>
                    <a:p>
                      <a:pPr marL="171450" lvl="0" indent="-171450">
                        <a:buFont typeface="Arial" panose="020B0604020202020204" pitchFamily="34" charset="0"/>
                        <a:buChar char="•"/>
                      </a:pPr>
                      <a:r>
                        <a:rPr lang="en-GB" sz="1600" kern="1200">
                          <a:solidFill>
                            <a:schemeClr val="dk1"/>
                          </a:solidFill>
                          <a:effectLst/>
                          <a:latin typeface="+mn-lt"/>
                          <a:ea typeface="+mn-ea"/>
                          <a:cs typeface="+mn-cs"/>
                        </a:rPr>
                        <a:t>The midwife responsible for booking the pregnancy did not have the conversation about FGM</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A follow up appointment was not made by the admin team. The clinical letter dictated by the Consultant did not correspond with the outcome as his outlined a plan of cast/ skin check in one month.</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Poor documentation relating to skin checks </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Carers should have escalated the damage they noticed a couple of days after discharge, to the senior carer</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Poor communication resulting in missed opportunities to provide off loading and pressure prevention advise to patient and Care staff</a:t>
                      </a:r>
                    </a:p>
                    <a:p>
                      <a:pPr marL="171450" lvl="0" indent="-171450">
                        <a:buFont typeface="Arial" panose="020B0604020202020204" pitchFamily="34" charset="0"/>
                        <a:buChar char="•"/>
                      </a:pPr>
                      <a:r>
                        <a:rPr lang="en-GB" sz="1600" kern="1200">
                          <a:solidFill>
                            <a:schemeClr val="dk1"/>
                          </a:solidFill>
                          <a:effectLst/>
                          <a:latin typeface="+mn-lt"/>
                          <a:ea typeface="+mn-ea"/>
                          <a:cs typeface="+mn-cs"/>
                        </a:rPr>
                        <a:t>Incomplete documentation, care plans, Purpose T, skin bundle and  risk assessments, including nutrition and falls</a:t>
                      </a:r>
                    </a:p>
                    <a:p>
                      <a:pPr marL="342900" lvl="0" indent="-342900">
                        <a:buFont typeface="Arial" panose="020B0604020202020204" pitchFamily="34" charset="0"/>
                        <a:buChar char="•"/>
                        <a:tabLst>
                          <a:tab pos="457200" algn="l"/>
                        </a:tabLst>
                      </a:pPr>
                      <a:endParaRPr lang="en-GB" sz="1600" kern="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endParaRPr lang="en-GB" sz="1600" kern="0">
                        <a:effectLst/>
                        <a:latin typeface="Aptos" panose="020B0004020202020204" pitchFamily="34" charset="0"/>
                        <a:ea typeface="Aptos" panose="020B0004020202020204" pitchFamily="34" charset="0"/>
                        <a:cs typeface="Times New Roman" panose="02020603050405020304" pitchFamily="18" charset="0"/>
                      </a:endParaRPr>
                    </a:p>
                  </a:txBody>
                  <a:tcPr marL="45803" marR="45803" marT="11082" marB="0"/>
                </a:tc>
                <a:extLst>
                  <a:ext uri="{0D108BD9-81ED-4DB2-BD59-A6C34878D82A}">
                    <a16:rowId xmlns:a16="http://schemas.microsoft.com/office/drawing/2014/main" val="445530223"/>
                  </a:ext>
                </a:extLst>
              </a:tr>
            </a:tbl>
          </a:graphicData>
        </a:graphic>
      </p:graphicFrame>
    </p:spTree>
    <p:extLst>
      <p:ext uri="{BB962C8B-B14F-4D97-AF65-F5344CB8AC3E}">
        <p14:creationId xmlns:p14="http://schemas.microsoft.com/office/powerpoint/2010/main" val="1893106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59813" y="420340"/>
            <a:ext cx="19014822" cy="1045313"/>
          </a:xfrm>
        </p:spPr>
        <p:txBody>
          <a:bodyPr vert="horz" lIns="91440" tIns="45719" rIns="91440" bIns="45719" rtlCol="0" anchor="t">
            <a:normAutofit fontScale="25000" lnSpcReduction="20000"/>
          </a:bodyPr>
          <a:lstStyle/>
          <a:p>
            <a:pPr algn="ctr"/>
            <a:r>
              <a:rPr lang="en-GB" sz="15831">
                <a:latin typeface="Arial Black"/>
              </a:rPr>
              <a:t>Quality Improvement (QI) Spotlight </a:t>
            </a:r>
            <a:endParaRPr lang="en-GB" sz="15831"/>
          </a:p>
          <a:p>
            <a:pPr algn="ctr"/>
            <a:r>
              <a:rPr lang="en-GB" sz="10554" b="1">
                <a:latin typeface="Arial"/>
                <a:cs typeface="Arial"/>
              </a:rPr>
              <a:t>Improvement in Practice project by Simone Hopkins (Anticoagulation Clinical Nurse Specialist)  </a:t>
            </a:r>
            <a:endParaRPr lang="en-GB" sz="10554" b="1">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32DCBB1-B435-4F58-81C0-FCEC1F5CD5C2}"/>
              </a:ext>
            </a:extLst>
          </p:cNvPr>
          <p:cNvSpPr txBox="1"/>
          <p:nvPr/>
        </p:nvSpPr>
        <p:spPr>
          <a:xfrm>
            <a:off x="540643" y="1676646"/>
            <a:ext cx="8603046" cy="1006045"/>
          </a:xfrm>
          <a:prstGeom prst="rect">
            <a:avLst/>
          </a:prstGeom>
          <a:noFill/>
          <a:ln>
            <a:noFill/>
          </a:ln>
        </p:spPr>
        <p:txBody>
          <a:bodyPr wrap="square" rtlCol="0">
            <a:spAutoFit/>
          </a:bodyPr>
          <a:lstStyle/>
          <a:p>
            <a:pPr defTabSz="1507937"/>
            <a:r>
              <a:rPr lang="en-GB" sz="1979" b="1">
                <a:solidFill>
                  <a:srgbClr val="002060"/>
                </a:solidFill>
                <a:latin typeface="Arial" panose="020B0604020202020204" pitchFamily="34" charset="0"/>
                <a:cs typeface="Arial" panose="020B0604020202020204" pitchFamily="34" charset="0"/>
              </a:rPr>
              <a:t>Problem </a:t>
            </a:r>
            <a:r>
              <a:rPr lang="en-GB" sz="1979">
                <a:solidFill>
                  <a:srgbClr val="002060"/>
                </a:solidFill>
                <a:latin typeface="Arial" panose="020B0604020202020204" pitchFamily="34" charset="0"/>
                <a:cs typeface="Arial" panose="020B0604020202020204" pitchFamily="34" charset="0"/>
              </a:rPr>
              <a:t>- Delayed thromboprophylaxis (TPX) (over 14 hours), increases the risk of </a:t>
            </a:r>
            <a:r>
              <a:rPr lang="en-GB" sz="1979">
                <a:solidFill>
                  <a:srgbClr val="002060"/>
                </a:solidFill>
                <a:latin typeface="Arial" panose="020B0604020202020204" pitchFamily="34" charset="0"/>
              </a:rPr>
              <a:t>hospital-acquired thromboembolism (</a:t>
            </a:r>
            <a:r>
              <a:rPr lang="en-GB" sz="1979">
                <a:solidFill>
                  <a:srgbClr val="002060"/>
                </a:solidFill>
                <a:latin typeface="Arial" panose="020B0604020202020204" pitchFamily="34" charset="0"/>
                <a:cs typeface="Arial" panose="020B0604020202020204" pitchFamily="34" charset="0"/>
              </a:rPr>
              <a:t>HAT), potentially causing serious harm or death.</a:t>
            </a:r>
          </a:p>
        </p:txBody>
      </p:sp>
      <p:sp>
        <p:nvSpPr>
          <p:cNvPr id="13" name="TextBox 12">
            <a:extLst>
              <a:ext uri="{FF2B5EF4-FFF2-40B4-BE49-F238E27FC236}">
                <a16:creationId xmlns:a16="http://schemas.microsoft.com/office/drawing/2014/main" id="{44B75B93-EC0C-4BFA-9C42-2BBAD6DA9CA4}"/>
              </a:ext>
            </a:extLst>
          </p:cNvPr>
          <p:cNvSpPr txBox="1"/>
          <p:nvPr/>
        </p:nvSpPr>
        <p:spPr>
          <a:xfrm>
            <a:off x="540643" y="2867495"/>
            <a:ext cx="8603046" cy="701474"/>
          </a:xfrm>
          <a:prstGeom prst="rect">
            <a:avLst/>
          </a:prstGeom>
          <a:noFill/>
          <a:ln>
            <a:noFill/>
          </a:ln>
        </p:spPr>
        <p:txBody>
          <a:bodyPr wrap="square" rtlCol="0">
            <a:spAutoFit/>
          </a:bodyPr>
          <a:lstStyle/>
          <a:p>
            <a:pPr defTabSz="1507937"/>
            <a:r>
              <a:rPr lang="en-GB" sz="1979" b="1">
                <a:solidFill>
                  <a:srgbClr val="002060"/>
                </a:solidFill>
                <a:latin typeface="Arial" panose="020B0604020202020204" pitchFamily="34" charset="0"/>
                <a:cs typeface="Arial" panose="020B0604020202020204" pitchFamily="34" charset="0"/>
              </a:rPr>
              <a:t>Aim</a:t>
            </a:r>
            <a:r>
              <a:rPr lang="en-GB" sz="1979">
                <a:solidFill>
                  <a:srgbClr val="002060"/>
                </a:solidFill>
                <a:latin typeface="Arial" panose="020B0604020202020204" pitchFamily="34" charset="0"/>
                <a:cs typeface="Arial" panose="020B0604020202020204" pitchFamily="34" charset="0"/>
              </a:rPr>
              <a:t> - To increase the % of patients who receive their first dose of clinically appropriate TPX, from 80% to 95%, on the chosen ward by April 2026.</a:t>
            </a:r>
          </a:p>
        </p:txBody>
      </p:sp>
      <p:sp>
        <p:nvSpPr>
          <p:cNvPr id="25" name="Rectangle 24">
            <a:extLst>
              <a:ext uri="{FF2B5EF4-FFF2-40B4-BE49-F238E27FC236}">
                <a16:creationId xmlns:a16="http://schemas.microsoft.com/office/drawing/2014/main" id="{9141E730-1C92-4CD3-AF8D-777660AA4EE3}"/>
              </a:ext>
            </a:extLst>
          </p:cNvPr>
          <p:cNvSpPr/>
          <p:nvPr/>
        </p:nvSpPr>
        <p:spPr>
          <a:xfrm>
            <a:off x="9602673" y="7187165"/>
            <a:ext cx="9971962" cy="302561"/>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r>
              <a:rPr lang="en-GB" sz="1979">
                <a:solidFill>
                  <a:prstClr val="white"/>
                </a:solidFill>
                <a:latin typeface="Arial Black" panose="020B0A04020102020204" pitchFamily="34" charset="0"/>
                <a:cs typeface="Arial" panose="020B0604020202020204" pitchFamily="34" charset="0"/>
              </a:rPr>
              <a:t>Reflection/ Next Steps</a:t>
            </a:r>
          </a:p>
        </p:txBody>
      </p:sp>
      <p:sp>
        <p:nvSpPr>
          <p:cNvPr id="26" name="TextBox 25">
            <a:extLst>
              <a:ext uri="{FF2B5EF4-FFF2-40B4-BE49-F238E27FC236}">
                <a16:creationId xmlns:a16="http://schemas.microsoft.com/office/drawing/2014/main" id="{BA8C7F9C-EFCC-4F1E-8B69-80EB16B4F5C9}"/>
              </a:ext>
            </a:extLst>
          </p:cNvPr>
          <p:cNvSpPr txBox="1"/>
          <p:nvPr/>
        </p:nvSpPr>
        <p:spPr>
          <a:xfrm>
            <a:off x="9481700" y="7856804"/>
            <a:ext cx="9971962" cy="1919693"/>
          </a:xfrm>
          <a:prstGeom prst="rect">
            <a:avLst/>
          </a:prstGeom>
          <a:solidFill>
            <a:schemeClr val="bg1"/>
          </a:solidFill>
          <a:ln>
            <a:noFill/>
          </a:ln>
        </p:spPr>
        <p:txBody>
          <a:bodyPr wrap="square" rtlCol="0">
            <a:spAutoFit/>
          </a:bodyPr>
          <a:lstStyle/>
          <a:p>
            <a:pPr marL="282738" indent="-282738" defTabSz="1507937">
              <a:buFont typeface="Arial" panose="020B0604020202020204" pitchFamily="34" charset="0"/>
              <a:buChar char="•"/>
            </a:pPr>
            <a:r>
              <a:rPr lang="en-GB" sz="2309">
                <a:solidFill>
                  <a:srgbClr val="002060"/>
                </a:solidFill>
                <a:latin typeface="Arial" panose="020B0604020202020204" pitchFamily="34" charset="0"/>
                <a:cs typeface="Arial" panose="020B0604020202020204" pitchFamily="34" charset="0"/>
              </a:rPr>
              <a:t>Monitor ward performance for sustained improvement</a:t>
            </a:r>
          </a:p>
          <a:p>
            <a:pPr marL="282738" indent="-282738" defTabSz="1507937">
              <a:buFont typeface="Arial" panose="020B0604020202020204" pitchFamily="34" charset="0"/>
              <a:buChar char="•"/>
            </a:pPr>
            <a:r>
              <a:rPr lang="en-GB" sz="2309">
                <a:solidFill>
                  <a:srgbClr val="002060"/>
                </a:solidFill>
                <a:latin typeface="Arial" panose="020B0604020202020204" pitchFamily="34" charset="0"/>
                <a:cs typeface="Arial" panose="020B0604020202020204" pitchFamily="34" charset="0"/>
              </a:rPr>
              <a:t>Review patient care benefits</a:t>
            </a:r>
          </a:p>
          <a:p>
            <a:pPr marL="282738" indent="-282738" defTabSz="1507937">
              <a:buFont typeface="Arial" panose="020B0604020202020204" pitchFamily="34" charset="0"/>
              <a:buChar char="•"/>
            </a:pPr>
            <a:r>
              <a:rPr lang="en-GB" sz="2309">
                <a:solidFill>
                  <a:srgbClr val="002060"/>
                </a:solidFill>
                <a:latin typeface="Arial" panose="020B0604020202020204" pitchFamily="34" charset="0"/>
                <a:cs typeface="Arial" panose="020B0604020202020204" pitchFamily="34" charset="0"/>
              </a:rPr>
              <a:t>Identify potential for organisational spread</a:t>
            </a:r>
          </a:p>
          <a:p>
            <a:pPr defTabSz="1507937"/>
            <a:endParaRPr lang="en-GB" sz="2968">
              <a:solidFill>
                <a:srgbClr val="002060"/>
              </a:solidFill>
              <a:latin typeface="Arial" panose="020B0604020202020204" pitchFamily="34" charset="0"/>
              <a:cs typeface="Arial" panose="020B0604020202020204" pitchFamily="34" charset="0"/>
            </a:endParaRPr>
          </a:p>
          <a:p>
            <a:pPr defTabSz="1507937"/>
            <a:endParaRPr lang="en-GB" sz="1979">
              <a:solidFill>
                <a:srgbClr val="002060"/>
              </a:solidFill>
              <a:latin typeface="Arial" panose="020B0604020202020204" pitchFamily="34" charset="0"/>
              <a:cs typeface="Arial" panose="020B0604020202020204" pitchFamily="34" charset="0"/>
            </a:endParaRPr>
          </a:p>
        </p:txBody>
      </p:sp>
      <p:graphicFrame>
        <p:nvGraphicFramePr>
          <p:cNvPr id="19" name="Chart 18">
            <a:extLst>
              <a:ext uri="{FF2B5EF4-FFF2-40B4-BE49-F238E27FC236}">
                <a16:creationId xmlns:a16="http://schemas.microsoft.com/office/drawing/2014/main" id="{609B8596-A370-40F2-BE8A-C3A55B63E670}"/>
              </a:ext>
            </a:extLst>
          </p:cNvPr>
          <p:cNvGraphicFramePr>
            <a:graphicFrameLocks/>
          </p:cNvGraphicFramePr>
          <p:nvPr/>
        </p:nvGraphicFramePr>
        <p:xfrm>
          <a:off x="9573915" y="1479984"/>
          <a:ext cx="10210555" cy="5340103"/>
        </p:xfrm>
        <a:graphic>
          <a:graphicData uri="http://schemas.openxmlformats.org/drawingml/2006/chart">
            <c:chart xmlns:c="http://schemas.openxmlformats.org/drawingml/2006/chart" xmlns:r="http://schemas.openxmlformats.org/officeDocument/2006/relationships" r:id="rId3"/>
          </a:graphicData>
        </a:graphic>
      </p:graphicFrame>
      <p:grpSp>
        <p:nvGrpSpPr>
          <p:cNvPr id="7" name="Group 6">
            <a:extLst>
              <a:ext uri="{FF2B5EF4-FFF2-40B4-BE49-F238E27FC236}">
                <a16:creationId xmlns:a16="http://schemas.microsoft.com/office/drawing/2014/main" id="{983E2000-BBD2-D85D-95B3-FA979F637D02}"/>
              </a:ext>
            </a:extLst>
          </p:cNvPr>
          <p:cNvGrpSpPr/>
          <p:nvPr/>
        </p:nvGrpSpPr>
        <p:grpSpPr>
          <a:xfrm>
            <a:off x="14143754" y="3266220"/>
            <a:ext cx="4315051" cy="1415745"/>
            <a:chOff x="8606958" y="5670600"/>
            <a:chExt cx="2632111" cy="929451"/>
          </a:xfrm>
        </p:grpSpPr>
        <p:sp>
          <p:nvSpPr>
            <p:cNvPr id="15" name="Rectangle 14">
              <a:extLst>
                <a:ext uri="{FF2B5EF4-FFF2-40B4-BE49-F238E27FC236}">
                  <a16:creationId xmlns:a16="http://schemas.microsoft.com/office/drawing/2014/main" id="{AFD73B90-2BFA-4235-A601-36AA45EF2F01}"/>
                </a:ext>
              </a:extLst>
            </p:cNvPr>
            <p:cNvSpPr/>
            <p:nvPr/>
          </p:nvSpPr>
          <p:spPr>
            <a:xfrm>
              <a:off x="8804549" y="6036526"/>
              <a:ext cx="999460" cy="56352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r>
                <a:rPr lang="en-GB" sz="1979" b="1">
                  <a:solidFill>
                    <a:srgbClr val="002060"/>
                  </a:solidFill>
                  <a:latin typeface="Arial" panose="020B0604020202020204" pitchFamily="34" charset="0"/>
                  <a:cs typeface="Arial" panose="020B0604020202020204" pitchFamily="34" charset="0"/>
                </a:rPr>
                <a:t>PDSA 1: </a:t>
              </a:r>
            </a:p>
            <a:p>
              <a:pPr algn="ctr" defTabSz="1507937"/>
              <a:r>
                <a:rPr lang="en-GB" sz="1979">
                  <a:solidFill>
                    <a:srgbClr val="002060"/>
                  </a:solidFill>
                  <a:latin typeface="Arial" panose="020B0604020202020204" pitchFamily="34" charset="0"/>
                  <a:cs typeface="Arial" panose="020B0604020202020204" pitchFamily="34" charset="0"/>
                </a:rPr>
                <a:t>Email to all Consultants  </a:t>
              </a:r>
            </a:p>
          </p:txBody>
        </p:sp>
        <p:sp>
          <p:nvSpPr>
            <p:cNvPr id="16" name="Rectangle 15">
              <a:extLst>
                <a:ext uri="{FF2B5EF4-FFF2-40B4-BE49-F238E27FC236}">
                  <a16:creationId xmlns:a16="http://schemas.microsoft.com/office/drawing/2014/main" id="{A1E5362D-8D7F-4513-A256-DC454770D7D7}"/>
                </a:ext>
              </a:extLst>
            </p:cNvPr>
            <p:cNvSpPr/>
            <p:nvPr/>
          </p:nvSpPr>
          <p:spPr>
            <a:xfrm>
              <a:off x="10239609" y="5985067"/>
              <a:ext cx="999460" cy="56352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r>
                <a:rPr lang="en-GB" sz="1979" b="1">
                  <a:solidFill>
                    <a:srgbClr val="002060"/>
                  </a:solidFill>
                  <a:latin typeface="Arial" panose="020B0604020202020204" pitchFamily="34" charset="0"/>
                  <a:cs typeface="Arial" panose="020B0604020202020204" pitchFamily="34" charset="0"/>
                </a:rPr>
                <a:t>PDSA 2: </a:t>
              </a:r>
            </a:p>
            <a:p>
              <a:pPr algn="ctr" defTabSz="1507937"/>
              <a:r>
                <a:rPr lang="en-GB" sz="1979">
                  <a:solidFill>
                    <a:srgbClr val="002060"/>
                  </a:solidFill>
                  <a:latin typeface="Arial" panose="020B0604020202020204" pitchFamily="34" charset="0"/>
                  <a:cs typeface="Arial" panose="020B0604020202020204" pitchFamily="34" charset="0"/>
                </a:rPr>
                <a:t>HEPMA prompt</a:t>
              </a:r>
            </a:p>
          </p:txBody>
        </p:sp>
        <p:cxnSp>
          <p:nvCxnSpPr>
            <p:cNvPr id="18" name="Straight Arrow Connector 17">
              <a:extLst>
                <a:ext uri="{FF2B5EF4-FFF2-40B4-BE49-F238E27FC236}">
                  <a16:creationId xmlns:a16="http://schemas.microsoft.com/office/drawing/2014/main" id="{24CC6C90-79B4-4474-9EAF-CB2771AB4921}"/>
                </a:ext>
              </a:extLst>
            </p:cNvPr>
            <p:cNvCxnSpPr>
              <a:cxnSpLocks/>
            </p:cNvCxnSpPr>
            <p:nvPr/>
          </p:nvCxnSpPr>
          <p:spPr>
            <a:xfrm flipH="1" flipV="1">
              <a:off x="8606958" y="5670600"/>
              <a:ext cx="190738" cy="4741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709A4A6-8040-4D68-B83B-54019C1FFEC9}"/>
                </a:ext>
              </a:extLst>
            </p:cNvPr>
            <p:cNvCxnSpPr>
              <a:cxnSpLocks/>
              <a:stCxn id="16" idx="1"/>
            </p:cNvCxnSpPr>
            <p:nvPr/>
          </p:nvCxnSpPr>
          <p:spPr>
            <a:xfrm flipH="1" flipV="1">
              <a:off x="9929324" y="5806222"/>
              <a:ext cx="310282" cy="460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2E5EB014-8AC4-4DEB-A681-99EC10221C58}"/>
              </a:ext>
            </a:extLst>
          </p:cNvPr>
          <p:cNvSpPr txBox="1"/>
          <p:nvPr/>
        </p:nvSpPr>
        <p:spPr>
          <a:xfrm>
            <a:off x="540643" y="3753816"/>
            <a:ext cx="8622217" cy="1310615"/>
          </a:xfrm>
          <a:prstGeom prst="rect">
            <a:avLst/>
          </a:prstGeom>
          <a:noFill/>
          <a:ln>
            <a:noFill/>
          </a:ln>
        </p:spPr>
        <p:txBody>
          <a:bodyPr wrap="square">
            <a:spAutoFit/>
          </a:bodyPr>
          <a:lstStyle/>
          <a:p>
            <a:pPr defTabSz="1507937"/>
            <a:r>
              <a:rPr lang="en-GB" sz="1979" b="1">
                <a:solidFill>
                  <a:srgbClr val="002060"/>
                </a:solidFill>
                <a:latin typeface="Arial" panose="020B0604020202020204" pitchFamily="34" charset="0"/>
                <a:cs typeface="Arial" panose="020B0604020202020204" pitchFamily="34" charset="0"/>
              </a:rPr>
              <a:t>How will we measure impact </a:t>
            </a:r>
            <a:r>
              <a:rPr lang="en-GB" sz="1979">
                <a:solidFill>
                  <a:srgbClr val="002060"/>
                </a:solidFill>
                <a:latin typeface="Arial" panose="020B0604020202020204" pitchFamily="34" charset="0"/>
                <a:cs typeface="Arial" panose="020B0604020202020204" pitchFamily="34" charset="0"/>
              </a:rPr>
              <a:t>(Improvement measures) </a:t>
            </a:r>
          </a:p>
          <a:p>
            <a:pPr marL="376984" indent="-376984" defTabSz="1507937">
              <a:buFontTx/>
              <a:buAutoNum type="arabicPeriod"/>
            </a:pPr>
            <a:r>
              <a:rPr lang="en-GB" sz="1979">
                <a:solidFill>
                  <a:srgbClr val="002060"/>
                </a:solidFill>
                <a:latin typeface="Arial" panose="020B0604020202020204" pitchFamily="34" charset="0"/>
                <a:cs typeface="Arial" panose="020B0604020202020204" pitchFamily="34" charset="0"/>
              </a:rPr>
              <a:t>Weekly audit on target ward to see if they received their first dose of TPX within 14 hours of admission.</a:t>
            </a:r>
          </a:p>
          <a:p>
            <a:pPr marL="376984" indent="-376984" defTabSz="1507937">
              <a:buFontTx/>
              <a:buAutoNum type="arabicPeriod"/>
            </a:pPr>
            <a:r>
              <a:rPr lang="en-GB" sz="1979">
                <a:solidFill>
                  <a:srgbClr val="002060"/>
                </a:solidFill>
                <a:latin typeface="Arial" panose="020B0604020202020204" pitchFamily="34" charset="0"/>
                <a:cs typeface="Arial" panose="020B0604020202020204" pitchFamily="34" charset="0"/>
              </a:rPr>
              <a:t>Monitoring of the HAT potentially avoidable incidents. </a:t>
            </a:r>
          </a:p>
        </p:txBody>
      </p:sp>
      <p:pic>
        <p:nvPicPr>
          <p:cNvPr id="1026" name="Picture 2" descr="The PDSA Cycle">
            <a:extLst>
              <a:ext uri="{FF2B5EF4-FFF2-40B4-BE49-F238E27FC236}">
                <a16:creationId xmlns:a16="http://schemas.microsoft.com/office/drawing/2014/main" id="{D2EFC819-83EC-4186-9BB8-968E17C08C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9813" y="5278138"/>
            <a:ext cx="2088722" cy="208872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The PDSA Cycle">
            <a:extLst>
              <a:ext uri="{FF2B5EF4-FFF2-40B4-BE49-F238E27FC236}">
                <a16:creationId xmlns:a16="http://schemas.microsoft.com/office/drawing/2014/main" id="{292A6C1D-85A4-4CC7-AB94-95DB55D885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4360" y="7357213"/>
            <a:ext cx="2088722" cy="2088722"/>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8A0336D0-5A0C-4AC5-981E-40F0D687DA21}"/>
              </a:ext>
            </a:extLst>
          </p:cNvPr>
          <p:cNvSpPr txBox="1"/>
          <p:nvPr/>
        </p:nvSpPr>
        <p:spPr>
          <a:xfrm>
            <a:off x="2799391" y="5759789"/>
            <a:ext cx="6333198" cy="701474"/>
          </a:xfrm>
          <a:prstGeom prst="rect">
            <a:avLst/>
          </a:prstGeom>
          <a:noFill/>
        </p:spPr>
        <p:txBody>
          <a:bodyPr wrap="square">
            <a:spAutoFit/>
          </a:bodyPr>
          <a:lstStyle/>
          <a:p>
            <a:pPr defTabSz="1507937"/>
            <a:r>
              <a:rPr lang="en-GB" sz="1979">
                <a:solidFill>
                  <a:srgbClr val="002060"/>
                </a:solidFill>
                <a:latin typeface="Arial"/>
                <a:cs typeface="Arial"/>
              </a:rPr>
              <a:t>PDSA1 – Targeted email campaign to Consultants to increase awareness. </a:t>
            </a:r>
          </a:p>
        </p:txBody>
      </p:sp>
      <p:sp>
        <p:nvSpPr>
          <p:cNvPr id="29" name="TextBox 28">
            <a:extLst>
              <a:ext uri="{FF2B5EF4-FFF2-40B4-BE49-F238E27FC236}">
                <a16:creationId xmlns:a16="http://schemas.microsoft.com/office/drawing/2014/main" id="{1EE8F9E4-4026-491D-8F8C-A2A8872F3686}"/>
              </a:ext>
            </a:extLst>
          </p:cNvPr>
          <p:cNvSpPr txBox="1"/>
          <p:nvPr/>
        </p:nvSpPr>
        <p:spPr>
          <a:xfrm>
            <a:off x="3823181" y="7780674"/>
            <a:ext cx="5940265" cy="701474"/>
          </a:xfrm>
          <a:prstGeom prst="rect">
            <a:avLst/>
          </a:prstGeom>
          <a:noFill/>
        </p:spPr>
        <p:txBody>
          <a:bodyPr wrap="square">
            <a:spAutoFit/>
          </a:bodyPr>
          <a:lstStyle/>
          <a:p>
            <a:pPr defTabSz="1507937"/>
            <a:r>
              <a:rPr lang="en-GB" sz="1979">
                <a:solidFill>
                  <a:srgbClr val="002060"/>
                </a:solidFill>
                <a:latin typeface="Arial" panose="020B0604020202020204" pitchFamily="34" charset="0"/>
                <a:cs typeface="Arial" panose="020B0604020202020204" pitchFamily="34" charset="0"/>
              </a:rPr>
              <a:t>PDSA 2 – System prompt within HEPMA to improve timeliness; initial audits show improvement </a:t>
            </a:r>
            <a:endParaRPr lang="en-GB" sz="1979">
              <a:solidFill>
                <a:srgbClr val="002060"/>
              </a:solidFill>
              <a:latin typeface="Aptos" panose="02110004020202020204"/>
            </a:endParaRPr>
          </a:p>
        </p:txBody>
      </p:sp>
      <p:sp>
        <p:nvSpPr>
          <p:cNvPr id="8" name="TextBox 7">
            <a:extLst>
              <a:ext uri="{FF2B5EF4-FFF2-40B4-BE49-F238E27FC236}">
                <a16:creationId xmlns:a16="http://schemas.microsoft.com/office/drawing/2014/main" id="{2394AE5B-8530-40B2-ADAD-003197F2A8F2}"/>
              </a:ext>
            </a:extLst>
          </p:cNvPr>
          <p:cNvSpPr txBox="1"/>
          <p:nvPr/>
        </p:nvSpPr>
        <p:spPr>
          <a:xfrm>
            <a:off x="12670673" y="2748626"/>
            <a:ext cx="1731307" cy="371512"/>
          </a:xfrm>
          <a:prstGeom prst="rect">
            <a:avLst/>
          </a:prstGeom>
          <a:noFill/>
        </p:spPr>
        <p:txBody>
          <a:bodyPr wrap="square" rtlCol="0">
            <a:spAutoFit/>
          </a:bodyPr>
          <a:lstStyle/>
          <a:p>
            <a:pPr defTabSz="1507937"/>
            <a:r>
              <a:rPr lang="en-GB" sz="1814" b="1">
                <a:solidFill>
                  <a:srgbClr val="E97132"/>
                </a:solidFill>
                <a:latin typeface="Arial" panose="020B0604020202020204" pitchFamily="34" charset="0"/>
                <a:cs typeface="Arial" panose="020B0604020202020204" pitchFamily="34" charset="0"/>
              </a:rPr>
              <a:t>Median: 80%</a:t>
            </a:r>
          </a:p>
        </p:txBody>
      </p:sp>
      <p:sp>
        <p:nvSpPr>
          <p:cNvPr id="28" name="TextBox 27">
            <a:extLst>
              <a:ext uri="{FF2B5EF4-FFF2-40B4-BE49-F238E27FC236}">
                <a16:creationId xmlns:a16="http://schemas.microsoft.com/office/drawing/2014/main" id="{BD907F29-5BC1-469D-A4DB-9479BFC92335}"/>
              </a:ext>
            </a:extLst>
          </p:cNvPr>
          <p:cNvSpPr txBox="1"/>
          <p:nvPr/>
        </p:nvSpPr>
        <p:spPr>
          <a:xfrm>
            <a:off x="16820304" y="2883405"/>
            <a:ext cx="1731307" cy="371512"/>
          </a:xfrm>
          <a:prstGeom prst="rect">
            <a:avLst/>
          </a:prstGeom>
          <a:noFill/>
        </p:spPr>
        <p:txBody>
          <a:bodyPr wrap="square" rtlCol="0">
            <a:spAutoFit/>
          </a:bodyPr>
          <a:lstStyle/>
          <a:p>
            <a:pPr defTabSz="1507937"/>
            <a:r>
              <a:rPr lang="en-GB" sz="1814" b="1">
                <a:solidFill>
                  <a:srgbClr val="E97132"/>
                </a:solidFill>
                <a:latin typeface="Arial" panose="020B0604020202020204" pitchFamily="34" charset="0"/>
                <a:cs typeface="Arial" panose="020B0604020202020204" pitchFamily="34" charset="0"/>
              </a:rPr>
              <a:t>Median: 90%</a:t>
            </a:r>
          </a:p>
        </p:txBody>
      </p:sp>
    </p:spTree>
    <p:extLst>
      <p:ext uri="{BB962C8B-B14F-4D97-AF65-F5344CB8AC3E}">
        <p14:creationId xmlns:p14="http://schemas.microsoft.com/office/powerpoint/2010/main" val="35907529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pic>
        <p:nvPicPr>
          <p:cNvPr id="17" name="Picture 16" descr="A graph of a number of days&#10;&#10;AI-generated content may be incorrect.">
            <a:extLst>
              <a:ext uri="{FF2B5EF4-FFF2-40B4-BE49-F238E27FC236}">
                <a16:creationId xmlns:a16="http://schemas.microsoft.com/office/drawing/2014/main" id="{569878E7-65F4-1A44-28CB-4B601E31CD67}"/>
              </a:ext>
            </a:extLst>
          </p:cNvPr>
          <p:cNvPicPr>
            <a:picLocks noChangeAspect="1"/>
          </p:cNvPicPr>
          <p:nvPr/>
        </p:nvPicPr>
        <p:blipFill>
          <a:blip r:embed="rId3"/>
          <a:stretch>
            <a:fillRect/>
          </a:stretch>
        </p:blipFill>
        <p:spPr>
          <a:xfrm>
            <a:off x="-2298" y="3151127"/>
            <a:ext cx="6653588" cy="3830029"/>
          </a:xfrm>
          <a:prstGeom prst="rect">
            <a:avLst/>
          </a:prstGeom>
        </p:spPr>
      </p:pic>
      <p:sp>
        <p:nvSpPr>
          <p:cNvPr id="23" name="TextBox 22">
            <a:extLst>
              <a:ext uri="{FF2B5EF4-FFF2-40B4-BE49-F238E27FC236}">
                <a16:creationId xmlns:a16="http://schemas.microsoft.com/office/drawing/2014/main" id="{4672C891-A641-5505-F880-ABC34A3A96FD}"/>
              </a:ext>
            </a:extLst>
          </p:cNvPr>
          <p:cNvSpPr txBox="1"/>
          <p:nvPr/>
        </p:nvSpPr>
        <p:spPr>
          <a:xfrm>
            <a:off x="1057" y="3158197"/>
            <a:ext cx="13386562" cy="803078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1567">
              <a:solidFill>
                <a:prstClr val="black"/>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2391" b="1">
                <a:solidFill>
                  <a:prstClr val="white"/>
                </a:solidFill>
                <a:latin typeface="Arial"/>
                <a:cs typeface="Arial"/>
              </a:rPr>
              <a:t>Falls Prevention</a:t>
            </a:r>
            <a:endParaRPr lang="en-GB" sz="2451" b="1">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3674" y="935990"/>
            <a:ext cx="13336184" cy="2041128"/>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a:solidFill>
                  <a:prstClr val="black"/>
                </a:solidFill>
                <a:latin typeface="Arial"/>
                <a:cs typeface="Arial"/>
              </a:rPr>
              <a:t>What is the Data telling us?: </a:t>
            </a:r>
            <a:endParaRPr lang="en-GB" sz="1567" b="1">
              <a:solidFill>
                <a:srgbClr val="FF0000"/>
              </a:solidFill>
              <a:latin typeface="Arial"/>
              <a:cs typeface="Arial"/>
            </a:endParaRPr>
          </a:p>
          <a:p>
            <a:pPr defTabSz="914263"/>
            <a:r>
              <a:rPr lang="en-GB" sz="1567">
                <a:solidFill>
                  <a:prstClr val="black"/>
                </a:solidFill>
                <a:latin typeface="Arial"/>
                <a:cs typeface="Arial"/>
              </a:rPr>
              <a:t>In-patient falls rate remains below National average </a:t>
            </a:r>
          </a:p>
          <a:p>
            <a:pPr defTabSz="914263"/>
            <a:r>
              <a:rPr lang="en-GB" sz="1567" i="1">
                <a:solidFill>
                  <a:prstClr val="black"/>
                </a:solidFill>
                <a:latin typeface="Arial"/>
                <a:cs typeface="Arial"/>
              </a:rPr>
              <a:t>January 2026 has seen the lowest falls rate (3.26/1000 bed days) since June 2023</a:t>
            </a:r>
          </a:p>
          <a:p>
            <a:pPr defTabSz="914263"/>
            <a:r>
              <a:rPr lang="en-GB" sz="1567">
                <a:solidFill>
                  <a:prstClr val="black"/>
                </a:solidFill>
                <a:latin typeface="Arial"/>
                <a:cs typeface="Arial"/>
              </a:rPr>
              <a:t>Falls rate by ward has seen biggest reduction at Cefn Coed site across all older persons wards</a:t>
            </a:r>
          </a:p>
          <a:p>
            <a:pPr defTabSz="914263"/>
            <a:r>
              <a:rPr lang="en-GB" sz="1567">
                <a:solidFill>
                  <a:prstClr val="black"/>
                </a:solidFill>
                <a:latin typeface="Arial"/>
                <a:cs typeface="Arial"/>
              </a:rPr>
              <a:t>Falls related attendance to MIU up 20% compared to last month but on par with previous year. ED attendance for falls 7% higher than </a:t>
            </a:r>
            <a:r>
              <a:rPr lang="en-GB" sz="1567" err="1">
                <a:solidFill>
                  <a:prstClr val="black"/>
                </a:solidFill>
                <a:latin typeface="Arial"/>
                <a:cs typeface="Arial"/>
              </a:rPr>
              <a:t>prev</a:t>
            </a:r>
            <a:r>
              <a:rPr lang="en-GB" sz="1567">
                <a:solidFill>
                  <a:prstClr val="black"/>
                </a:solidFill>
                <a:latin typeface="Arial"/>
                <a:cs typeface="Arial"/>
              </a:rPr>
              <a:t> year.</a:t>
            </a:r>
          </a:p>
          <a:p>
            <a:pPr defTabSz="914263"/>
            <a:r>
              <a:rPr lang="en-GB" sz="1567">
                <a:solidFill>
                  <a:prstClr val="black"/>
                </a:solidFill>
                <a:latin typeface="Arial"/>
                <a:cs typeface="Arial"/>
              </a:rPr>
              <a:t>There have been 4 NRI falls related incidents in the last 12 months (Jan25--Dec25) compared to 10 in the previous 12 months = 60% decrease</a:t>
            </a:r>
          </a:p>
          <a:p>
            <a:pPr defTabSz="914263"/>
            <a:r>
              <a:rPr lang="en-GB" sz="1567">
                <a:solidFill>
                  <a:prstClr val="black"/>
                </a:solidFill>
                <a:latin typeface="Arial"/>
                <a:cs typeface="Arial"/>
              </a:rPr>
              <a:t>Care Home falls project continuing roll out – now live across 15 homes and preparatory work across other sites complete – current ambulance call out rate at under 18% (compared to previous 94%) with a total of 555 falls incidents reported.</a:t>
            </a:r>
          </a:p>
        </p:txBody>
      </p:sp>
      <p:sp>
        <p:nvSpPr>
          <p:cNvPr id="26" name="TextBox 25">
            <a:extLst>
              <a:ext uri="{FF2B5EF4-FFF2-40B4-BE49-F238E27FC236}">
                <a16:creationId xmlns:a16="http://schemas.microsoft.com/office/drawing/2014/main" id="{C94F4918-364D-4AC6-EE86-7D93B9C8C7F0}"/>
              </a:ext>
            </a:extLst>
          </p:cNvPr>
          <p:cNvSpPr txBox="1"/>
          <p:nvPr/>
        </p:nvSpPr>
        <p:spPr>
          <a:xfrm>
            <a:off x="13466980" y="3942827"/>
            <a:ext cx="6466580" cy="3247866"/>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567" b="1">
                <a:solidFill>
                  <a:prstClr val="black"/>
                </a:solidFill>
                <a:latin typeface="Arial"/>
                <a:cs typeface="Arial"/>
              </a:rPr>
              <a:t>What are we doing about it:</a:t>
            </a:r>
            <a:endParaRPr lang="en-US" sz="1799">
              <a:solidFill>
                <a:prstClr val="black"/>
              </a:solidFill>
              <a:latin typeface="Aptos" panose="02110004020202020204"/>
            </a:endParaRPr>
          </a:p>
          <a:p>
            <a:pPr marL="284833" indent="-284833" defTabSz="914263">
              <a:buFont typeface="Arial"/>
              <a:buChar char="•"/>
            </a:pPr>
            <a:r>
              <a:rPr lang="en-GB" sz="1567">
                <a:solidFill>
                  <a:prstClr val="black"/>
                </a:solidFill>
                <a:latin typeface="Arial"/>
                <a:cs typeface="Arial"/>
              </a:rPr>
              <a:t>Regional Falls Prevention taskforce enabling collaboration</a:t>
            </a:r>
          </a:p>
          <a:p>
            <a:pPr marL="284833" indent="-284833" defTabSz="914263">
              <a:buFont typeface="Arial"/>
              <a:buChar char="•"/>
            </a:pPr>
            <a:r>
              <a:rPr lang="en-GB" sz="1567">
                <a:solidFill>
                  <a:prstClr val="black"/>
                </a:solidFill>
                <a:latin typeface="Arial"/>
                <a:cs typeface="Arial"/>
              </a:rPr>
              <a:t>Primary Care action plan agreed </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Roll out of level 1 falls response across care homes and Dom care – live across all Swansea based Dom care services and 15 care homes (reduced uptake across NPT)</a:t>
            </a:r>
          </a:p>
          <a:p>
            <a:pPr marL="284833" indent="-284833" defTabSz="914263">
              <a:buFont typeface="Arial"/>
              <a:buChar char="•"/>
            </a:pPr>
            <a:r>
              <a:rPr lang="en-GB" sz="1567">
                <a:solidFill>
                  <a:prstClr val="black"/>
                </a:solidFill>
                <a:latin typeface="Arial"/>
                <a:cs typeface="Arial"/>
              </a:rPr>
              <a:t>Enhanced falls response service- referral rate remains low , performing at 82% stay home rate for those referrals accepted</a:t>
            </a: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567">
                <a:solidFill>
                  <a:prstClr val="black"/>
                </a:solidFill>
                <a:latin typeface="Arial"/>
                <a:cs typeface="Arial"/>
              </a:rPr>
              <a:t>3 patient engagement events attended with over 40 meaningful interactions with members of public re falls prevention and active ageing</a:t>
            </a:r>
          </a:p>
          <a:p>
            <a:pPr marL="284833" indent="-284833" defTabSz="914263">
              <a:buFont typeface="Arial"/>
              <a:buChar char="•"/>
            </a:pPr>
            <a:r>
              <a:rPr lang="en-GB" sz="1567">
                <a:solidFill>
                  <a:prstClr val="black"/>
                </a:solidFill>
                <a:latin typeface="Arial"/>
                <a:cs typeface="Arial"/>
              </a:rPr>
              <a:t>Dance to Health to return in house due to temporary funding from Afan cluster</a:t>
            </a: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76387812-1C33-CDFD-E54F-E475EC9AABBC}"/>
              </a:ext>
            </a:extLst>
          </p:cNvPr>
          <p:cNvSpPr txBox="1"/>
          <p:nvPr/>
        </p:nvSpPr>
        <p:spPr>
          <a:xfrm>
            <a:off x="467" y="465281"/>
            <a:ext cx="13333620" cy="475309"/>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600" b="1">
                <a:solidFill>
                  <a:prstClr val="black"/>
                </a:solidFill>
                <a:latin typeface="Arial"/>
                <a:cs typeface="Arial"/>
              </a:rPr>
              <a:t>Project Team: </a:t>
            </a:r>
            <a:r>
              <a:rPr lang="en-GB" sz="1600">
                <a:solidFill>
                  <a:prstClr val="black"/>
                </a:solidFill>
                <a:latin typeface="Arial"/>
                <a:cs typeface="Arial"/>
              </a:rPr>
              <a:t>Senior Responsible Officer: Helen Annandale, QP lead – Eleri D'Arcy</a:t>
            </a:r>
            <a:endParaRPr lang="en-GB" sz="16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13461884" y="464329"/>
            <a:ext cx="6441913" cy="3239974"/>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567" b="1">
                <a:solidFill>
                  <a:prstClr val="black"/>
                </a:solidFill>
                <a:latin typeface="Arial"/>
                <a:cs typeface="Arial"/>
              </a:rPr>
              <a:t>Underlying causes:</a:t>
            </a:r>
            <a:endParaRPr lang="en-US" sz="1799">
              <a:solidFill>
                <a:prstClr val="black"/>
              </a:solidFill>
              <a:latin typeface="Aptos" panose="02110004020202020204"/>
            </a:endParaRPr>
          </a:p>
          <a:p>
            <a:pPr marL="281691" indent="-281691" defTabSz="914263">
              <a:buFont typeface="Arial" panose="020B0604020202020204" pitchFamily="34" charset="0"/>
              <a:buChar char="•"/>
            </a:pPr>
            <a:r>
              <a:rPr lang="en-GB" sz="1567">
                <a:solidFill>
                  <a:prstClr val="black"/>
                </a:solidFill>
                <a:latin typeface="Arial"/>
                <a:cs typeface="Arial"/>
              </a:rPr>
              <a:t>Ageing population with increasing frailty picture</a:t>
            </a:r>
            <a:endParaRPr lang="en-GB" sz="1600">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567">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567">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567">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567">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567">
                <a:solidFill>
                  <a:prstClr val="black"/>
                </a:solidFill>
                <a:latin typeface="Arial"/>
                <a:cs typeface="Arial"/>
              </a:rPr>
              <a:t>Insufficient access to appropriate strength and balance exercise provision</a:t>
            </a:r>
          </a:p>
          <a:p>
            <a:pPr marL="281691" indent="-281691" defTabSz="914263">
              <a:buFont typeface="Arial" panose="020B0604020202020204" pitchFamily="34" charset="0"/>
              <a:buChar char="•"/>
            </a:pPr>
            <a:r>
              <a:rPr lang="en-GB" sz="1567">
                <a:solidFill>
                  <a:prstClr val="black"/>
                </a:solidFill>
                <a:latin typeface="Arial"/>
                <a:cs typeface="Arial"/>
              </a:rPr>
              <a:t>Some ward areas including AMU do not have an environment which enables safe monitoring of patients at risk of falls</a:t>
            </a:r>
          </a:p>
          <a:p>
            <a:pPr marL="281691" indent="-281691" defTabSz="914263">
              <a:buFont typeface="Arial" panose="020B0604020202020204" pitchFamily="34" charset="0"/>
              <a:buChar char="•"/>
            </a:pPr>
            <a:r>
              <a:rPr lang="en-GB" sz="1567">
                <a:solidFill>
                  <a:prstClr val="black"/>
                </a:solidFill>
                <a:latin typeface="Arial"/>
                <a:cs typeface="Arial"/>
              </a:rPr>
              <a:t>Risk assessment and care planning inconsistent and inaccurate in some areas of HB</a:t>
            </a:r>
          </a:p>
          <a:p>
            <a:pPr defTabSz="914263"/>
            <a:endParaRPr lang="en-GB" sz="1567">
              <a:solidFill>
                <a:prstClr val="black"/>
              </a:solidFill>
              <a:latin typeface="Arial"/>
              <a:cs typeface="Arial"/>
            </a:endParaRPr>
          </a:p>
          <a:p>
            <a:pPr marL="284833" indent="-284833" defTabSz="914263">
              <a:buFont typeface="Arial,Sans-Serif" panose="020B0604020202020204" pitchFamily="34" charset="0"/>
              <a:buChar char="•"/>
            </a:pPr>
            <a:endParaRPr lang="en-GB" sz="1567">
              <a:solidFill>
                <a:prstClr val="black"/>
              </a:solidFill>
              <a:latin typeface="Arial"/>
              <a:cs typeface="Arial"/>
            </a:endParaRPr>
          </a:p>
        </p:txBody>
      </p:sp>
      <p:sp>
        <p:nvSpPr>
          <p:cNvPr id="8" name="TextBox 7">
            <a:extLst>
              <a:ext uri="{FF2B5EF4-FFF2-40B4-BE49-F238E27FC236}">
                <a16:creationId xmlns:a16="http://schemas.microsoft.com/office/drawing/2014/main" id="{82E1485D-1CC9-3A76-D212-7CF68055290C}"/>
              </a:ext>
            </a:extLst>
          </p:cNvPr>
          <p:cNvSpPr txBox="1"/>
          <p:nvPr/>
        </p:nvSpPr>
        <p:spPr>
          <a:xfrm>
            <a:off x="16912785" y="3490"/>
            <a:ext cx="3198480" cy="464651"/>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marL="456570" lvl="1" defTabSz="914263"/>
            <a:r>
              <a:rPr lang="en-GB" sz="2309" b="1">
                <a:solidFill>
                  <a:prstClr val="white"/>
                </a:solidFill>
                <a:latin typeface="Arial"/>
                <a:cs typeface="Arial"/>
              </a:rPr>
              <a:t>January 2026</a:t>
            </a:r>
            <a:endParaRPr lang="en-GB" sz="2309">
              <a:solidFill>
                <a:prstClr val="white"/>
              </a:solidFill>
              <a:latin typeface="Arial" panose="020B0604020202020204" pitchFamily="34" charset="0"/>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6529BA95-B8FE-ABD7-327C-B91D36D43814}"/>
              </a:ext>
            </a:extLst>
          </p:cNvPr>
          <p:cNvPicPr>
            <a:picLocks noChangeAspect="1"/>
          </p:cNvPicPr>
          <p:nvPr/>
        </p:nvPicPr>
        <p:blipFill>
          <a:blip r:embed="rId4"/>
          <a:stretch>
            <a:fillRect/>
          </a:stretch>
        </p:blipFill>
        <p:spPr>
          <a:xfrm>
            <a:off x="15826968" y="9935863"/>
            <a:ext cx="4115347" cy="1256594"/>
          </a:xfrm>
          <a:prstGeom prst="rect">
            <a:avLst/>
          </a:prstGeom>
        </p:spPr>
      </p:pic>
      <p:sp>
        <p:nvSpPr>
          <p:cNvPr id="9" name="TextBox 8">
            <a:extLst>
              <a:ext uri="{FF2B5EF4-FFF2-40B4-BE49-F238E27FC236}">
                <a16:creationId xmlns:a16="http://schemas.microsoft.com/office/drawing/2014/main" id="{8B0482D5-25F6-3A67-293A-AD043D4C8452}"/>
              </a:ext>
            </a:extLst>
          </p:cNvPr>
          <p:cNvSpPr txBox="1"/>
          <p:nvPr/>
        </p:nvSpPr>
        <p:spPr>
          <a:xfrm>
            <a:off x="13456782" y="7411174"/>
            <a:ext cx="6425924" cy="3274530"/>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567" b="1">
                <a:solidFill>
                  <a:prstClr val="black"/>
                </a:solidFill>
                <a:latin typeface="Arial"/>
                <a:cs typeface="Arial"/>
              </a:rPr>
              <a:t>What do we expect to see change?</a:t>
            </a:r>
          </a:p>
          <a:p>
            <a:pPr marL="282738" indent="-282738" defTabSz="1507937">
              <a:buFont typeface="Arial"/>
              <a:buChar char="•"/>
            </a:pPr>
            <a:r>
              <a:rPr lang="en-GB" sz="1567">
                <a:solidFill>
                  <a:prstClr val="black"/>
                </a:solidFill>
                <a:latin typeface="Arial"/>
                <a:cs typeface="Arial"/>
              </a:rPr>
              <a:t>Reduction in WAST call out from care homes following falls incident (goal – 30% reduction per site by March '26) - ON TRACK</a:t>
            </a:r>
          </a:p>
          <a:p>
            <a:pPr marL="282738" indent="-282738" defTabSz="1507937">
              <a:buFont typeface="Arial"/>
              <a:buChar char="•"/>
            </a:pPr>
            <a:r>
              <a:rPr lang="en-GB" sz="1567">
                <a:solidFill>
                  <a:prstClr val="black"/>
                </a:solidFill>
                <a:latin typeface="Arial"/>
                <a:cs typeface="Arial"/>
              </a:rPr>
              <a:t>Falls rate not exceeding 5.0 (falls/1000beddays) over proceeding 12 months – ON TRACK</a:t>
            </a:r>
          </a:p>
          <a:p>
            <a:pPr marL="282738" indent="-282738" defTabSz="1507937">
              <a:buFont typeface="Arial"/>
              <a:buChar char="•"/>
            </a:pPr>
            <a:r>
              <a:rPr lang="en-GB" sz="1567">
                <a:solidFill>
                  <a:prstClr val="black"/>
                </a:solidFill>
                <a:latin typeface="Arial"/>
                <a:cs typeface="Arial"/>
              </a:rPr>
              <a:t>Reduction in conveyance to hospital via WAST for level 2 falls (WG target of 25% reduction) - OFF TRACK (current rate 16% reduction) - new service still in set up phase - service exploring offer of enhanced response to patients in ED and OPAU to improve admission rates (whilst still building service to reduce conveyance) </a:t>
            </a:r>
          </a:p>
          <a:p>
            <a:pPr marL="282738" indent="-282738" defTabSz="1507937">
              <a:buFont typeface="Arial"/>
              <a:buChar char="•"/>
            </a:pPr>
            <a:endParaRPr lang="en-GB" sz="1484">
              <a:solidFill>
                <a:prstClr val="black"/>
              </a:solidFill>
              <a:latin typeface="Arial"/>
              <a:cs typeface="Arial"/>
            </a:endParaRPr>
          </a:p>
        </p:txBody>
      </p:sp>
      <p:sp>
        <p:nvSpPr>
          <p:cNvPr id="5" name="TextBox 4">
            <a:extLst>
              <a:ext uri="{FF2B5EF4-FFF2-40B4-BE49-F238E27FC236}">
                <a16:creationId xmlns:a16="http://schemas.microsoft.com/office/drawing/2014/main" id="{2CB69C91-A16F-A9AA-1E30-8649781D0DDB}"/>
              </a:ext>
            </a:extLst>
          </p:cNvPr>
          <p:cNvSpPr txBox="1"/>
          <p:nvPr/>
        </p:nvSpPr>
        <p:spPr>
          <a:xfrm>
            <a:off x="3965925" y="3293519"/>
            <a:ext cx="2481375" cy="406052"/>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649">
                <a:solidFill>
                  <a:prstClr val="black"/>
                </a:solidFill>
                <a:latin typeface="Aptos" panose="02110004020202020204"/>
              </a:rPr>
              <a:t>Health Board wide data</a:t>
            </a:r>
          </a:p>
        </p:txBody>
      </p:sp>
      <p:pic>
        <p:nvPicPr>
          <p:cNvPr id="15" name="Picture 14" descr="A graph of different colored lines&#10;&#10;AI-generated content may be incorrect.">
            <a:extLst>
              <a:ext uri="{FF2B5EF4-FFF2-40B4-BE49-F238E27FC236}">
                <a16:creationId xmlns:a16="http://schemas.microsoft.com/office/drawing/2014/main" id="{DDEF7FDC-12CF-30D9-E0DE-99ECD35583F3}"/>
              </a:ext>
            </a:extLst>
          </p:cNvPr>
          <p:cNvPicPr>
            <a:picLocks noChangeAspect="1"/>
          </p:cNvPicPr>
          <p:nvPr/>
        </p:nvPicPr>
        <p:blipFill>
          <a:blip r:embed="rId5"/>
          <a:stretch>
            <a:fillRect/>
          </a:stretch>
        </p:blipFill>
        <p:spPr>
          <a:xfrm>
            <a:off x="111433" y="7632088"/>
            <a:ext cx="12995414" cy="3362053"/>
          </a:xfrm>
          <a:prstGeom prst="rect">
            <a:avLst/>
          </a:prstGeom>
        </p:spPr>
      </p:pic>
      <p:sp>
        <p:nvSpPr>
          <p:cNvPr id="16" name="TextBox 15">
            <a:extLst>
              <a:ext uri="{FF2B5EF4-FFF2-40B4-BE49-F238E27FC236}">
                <a16:creationId xmlns:a16="http://schemas.microsoft.com/office/drawing/2014/main" id="{C457B556-3EB2-23B7-67E6-EAAEBF2B0988}"/>
              </a:ext>
            </a:extLst>
          </p:cNvPr>
          <p:cNvSpPr txBox="1"/>
          <p:nvPr/>
        </p:nvSpPr>
        <p:spPr>
          <a:xfrm>
            <a:off x="88" y="7110098"/>
            <a:ext cx="12899976" cy="608993"/>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2309">
                <a:solidFill>
                  <a:prstClr val="black"/>
                </a:solidFill>
                <a:latin typeface="Aptos" panose="02110004020202020204"/>
              </a:rPr>
              <a:t>WAST - Conveyed calls (over 60yrs)</a:t>
            </a:r>
            <a:r>
              <a:rPr lang="en-GB" sz="2968">
                <a:solidFill>
                  <a:prstClr val="black"/>
                </a:solidFill>
                <a:latin typeface="Aptos" panose="02110004020202020204"/>
              </a:rPr>
              <a:t> </a:t>
            </a:r>
          </a:p>
        </p:txBody>
      </p:sp>
      <p:pic>
        <p:nvPicPr>
          <p:cNvPr id="10" name="Picture 9">
            <a:extLst>
              <a:ext uri="{FF2B5EF4-FFF2-40B4-BE49-F238E27FC236}">
                <a16:creationId xmlns:a16="http://schemas.microsoft.com/office/drawing/2014/main" id="{7DE29DCF-BC28-1D6C-0651-93674CAD67EA}"/>
              </a:ext>
            </a:extLst>
          </p:cNvPr>
          <p:cNvPicPr>
            <a:picLocks noChangeAspect="1"/>
          </p:cNvPicPr>
          <p:nvPr/>
        </p:nvPicPr>
        <p:blipFill>
          <a:blip r:embed="rId6"/>
          <a:stretch>
            <a:fillRect/>
          </a:stretch>
        </p:blipFill>
        <p:spPr>
          <a:xfrm>
            <a:off x="6687438" y="3165227"/>
            <a:ext cx="6423973" cy="3824580"/>
          </a:xfrm>
          <a:prstGeom prst="rect">
            <a:avLst/>
          </a:prstGeom>
        </p:spPr>
      </p:pic>
      <p:sp>
        <p:nvSpPr>
          <p:cNvPr id="11" name="TextBox 10">
            <a:extLst>
              <a:ext uri="{FF2B5EF4-FFF2-40B4-BE49-F238E27FC236}">
                <a16:creationId xmlns:a16="http://schemas.microsoft.com/office/drawing/2014/main" id="{9E1016FA-5731-7A6D-2BB6-6955EF433241}"/>
              </a:ext>
            </a:extLst>
          </p:cNvPr>
          <p:cNvSpPr txBox="1"/>
          <p:nvPr/>
        </p:nvSpPr>
        <p:spPr>
          <a:xfrm>
            <a:off x="8565796" y="3496414"/>
            <a:ext cx="5415043" cy="456835"/>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a:solidFill>
                  <a:prstClr val="black"/>
                </a:solidFill>
                <a:latin typeface="Aptos" panose="02110004020202020204"/>
              </a:rPr>
              <a:t>Falls rate /1000 bed days by ward Dec '25</a:t>
            </a:r>
          </a:p>
        </p:txBody>
      </p:sp>
    </p:spTree>
    <p:extLst>
      <p:ext uri="{BB962C8B-B14F-4D97-AF65-F5344CB8AC3E}">
        <p14:creationId xmlns:p14="http://schemas.microsoft.com/office/powerpoint/2010/main" val="2019629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2451172379"/>
              </p:ext>
            </p:extLst>
          </p:nvPr>
        </p:nvGraphicFramePr>
        <p:xfrm>
          <a:off x="146844" y="774890"/>
          <a:ext cx="19583400" cy="10250356"/>
        </p:xfrm>
        <a:graphic>
          <a:graphicData uri="http://schemas.openxmlformats.org/drawingml/2006/table">
            <a:tbl>
              <a:tblPr firstRow="1" bandRow="1">
                <a:tableStyleId>{5C22544A-7EE6-4342-B048-85BDC9FD1C3A}</a:tableStyleId>
              </a:tblPr>
              <a:tblGrid>
                <a:gridCol w="2752687">
                  <a:extLst>
                    <a:ext uri="{9D8B030D-6E8A-4147-A177-3AD203B41FA5}">
                      <a16:colId xmlns:a16="http://schemas.microsoft.com/office/drawing/2014/main" val="2762623597"/>
                    </a:ext>
                  </a:extLst>
                </a:gridCol>
                <a:gridCol w="13900914">
                  <a:extLst>
                    <a:ext uri="{9D8B030D-6E8A-4147-A177-3AD203B41FA5}">
                      <a16:colId xmlns:a16="http://schemas.microsoft.com/office/drawing/2014/main" val="1765998844"/>
                    </a:ext>
                  </a:extLst>
                </a:gridCol>
                <a:gridCol w="2929799">
                  <a:extLst>
                    <a:ext uri="{9D8B030D-6E8A-4147-A177-3AD203B41FA5}">
                      <a16:colId xmlns:a16="http://schemas.microsoft.com/office/drawing/2014/main" val="2201901794"/>
                    </a:ext>
                  </a:extLst>
                </a:gridCol>
              </a:tblGrid>
              <a:tr h="763248">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(Jan-26)</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9401">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97077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97%</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89401">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89401">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80.33%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4803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1935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75.17%</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97077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23.26%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1181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72.64%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66.64%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02253331"/>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47.68%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85916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65.65%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74276403"/>
                  </a:ext>
                </a:extLst>
              </a:tr>
              <a:tr h="589401">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  </a:t>
            </a:r>
          </a:p>
        </p:txBody>
      </p:sp>
    </p:spTree>
    <p:extLst>
      <p:ext uri="{BB962C8B-B14F-4D97-AF65-F5344CB8AC3E}">
        <p14:creationId xmlns:p14="http://schemas.microsoft.com/office/powerpoint/2010/main" val="23762907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50</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endParaRPr lang="en-GB" b="1" dirty="0">
              <a:latin typeface="Verdana" panose="020B0604030504040204" pitchFamily="34" charset="0"/>
              <a:ea typeface="Verdana" panose="020B0604030504040204" pitchFamily="34" charset="0"/>
            </a:endParaRP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7,253 friends and family surveys completed in January 2026 which is an increase on the previous month where 5,489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93%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172</a:t>
            </a:r>
            <a:r>
              <a:rPr lang="en-GB" sz="1800" dirty="0">
                <a:effectLst/>
                <a:latin typeface="Verdana" panose="020B0604030504040204" pitchFamily="34" charset="0"/>
                <a:ea typeface="Calibri" panose="020F0502020204030204" pitchFamily="34" charset="0"/>
                <a:cs typeface="Arial" panose="020B0604020202020204" pitchFamily="34" charset="0"/>
              </a:rPr>
              <a:t> concerns received in November 2025, and 53% of those concerns had responses sent within 30 days in November.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10CACCC8-6C49-4CDE-47EC-F5A2FD13655F}"/>
              </a:ext>
            </a:extLst>
          </p:cNvPr>
          <p:cNvPicPr>
            <a:picLocks noChangeAspect="1"/>
          </p:cNvPicPr>
          <p:nvPr/>
        </p:nvPicPr>
        <p:blipFill>
          <a:blip r:embed="rId3"/>
          <a:stretch>
            <a:fillRect/>
          </a:stretch>
        </p:blipFill>
        <p:spPr>
          <a:xfrm>
            <a:off x="2737644" y="908675"/>
            <a:ext cx="7313772" cy="3984886"/>
          </a:xfrm>
          <a:prstGeom prst="rect">
            <a:avLst/>
          </a:prstGeom>
        </p:spPr>
      </p:pic>
      <p:pic>
        <p:nvPicPr>
          <p:cNvPr id="9" name="Picture 8">
            <a:extLst>
              <a:ext uri="{FF2B5EF4-FFF2-40B4-BE49-F238E27FC236}">
                <a16:creationId xmlns:a16="http://schemas.microsoft.com/office/drawing/2014/main" id="{4A5623B7-ACB2-878D-5206-90BD906881EB}"/>
              </a:ext>
            </a:extLst>
          </p:cNvPr>
          <p:cNvPicPr>
            <a:picLocks noChangeAspect="1"/>
          </p:cNvPicPr>
          <p:nvPr/>
        </p:nvPicPr>
        <p:blipFill>
          <a:blip r:embed="rId4"/>
          <a:stretch>
            <a:fillRect/>
          </a:stretch>
        </p:blipFill>
        <p:spPr>
          <a:xfrm>
            <a:off x="10978196" y="896476"/>
            <a:ext cx="6612892" cy="3970654"/>
          </a:xfrm>
          <a:prstGeom prst="rect">
            <a:avLst/>
          </a:prstGeom>
        </p:spPr>
      </p:pic>
      <p:pic>
        <p:nvPicPr>
          <p:cNvPr id="14" name="Picture 13">
            <a:extLst>
              <a:ext uri="{FF2B5EF4-FFF2-40B4-BE49-F238E27FC236}">
                <a16:creationId xmlns:a16="http://schemas.microsoft.com/office/drawing/2014/main" id="{ECAB226E-F9BC-68FB-FE89-EC26EF7593DA}"/>
              </a:ext>
            </a:extLst>
          </p:cNvPr>
          <p:cNvPicPr>
            <a:picLocks noChangeAspect="1"/>
          </p:cNvPicPr>
          <p:nvPr/>
        </p:nvPicPr>
        <p:blipFill>
          <a:blip r:embed="rId5"/>
          <a:stretch>
            <a:fillRect/>
          </a:stretch>
        </p:blipFill>
        <p:spPr>
          <a:xfrm>
            <a:off x="2737644" y="5363810"/>
            <a:ext cx="7313772" cy="3604183"/>
          </a:xfrm>
          <a:prstGeom prst="rect">
            <a:avLst/>
          </a:prstGeom>
        </p:spPr>
      </p:pic>
      <p:pic>
        <p:nvPicPr>
          <p:cNvPr id="17" name="Picture 16">
            <a:extLst>
              <a:ext uri="{FF2B5EF4-FFF2-40B4-BE49-F238E27FC236}">
                <a16:creationId xmlns:a16="http://schemas.microsoft.com/office/drawing/2014/main" id="{C53E9515-B74A-26D7-817F-F2D7CA348F29}"/>
              </a:ext>
            </a:extLst>
          </p:cNvPr>
          <p:cNvPicPr>
            <a:picLocks noChangeAspect="1"/>
          </p:cNvPicPr>
          <p:nvPr/>
        </p:nvPicPr>
        <p:blipFill>
          <a:blip r:embed="rId6"/>
          <a:stretch>
            <a:fillRect/>
          </a:stretch>
        </p:blipFill>
        <p:spPr>
          <a:xfrm>
            <a:off x="11035618" y="5363810"/>
            <a:ext cx="6555470" cy="3604183"/>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112093"/>
            <a:ext cx="3690672" cy="1141755"/>
          </a:xfrm>
          <a:prstGeom prst="rect">
            <a:avLst/>
          </a:prstGeom>
        </p:spPr>
      </p:pic>
      <p:sp>
        <p:nvSpPr>
          <p:cNvPr id="2" name="Rectangle 1"/>
          <p:cNvSpPr/>
          <p:nvPr/>
        </p:nvSpPr>
        <p:spPr>
          <a:xfrm>
            <a:off x="195073" y="359739"/>
            <a:ext cx="7675499"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Complaints – January 2026</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2" y="1147084"/>
            <a:ext cx="5266163" cy="8339975"/>
          </a:xfrm>
          <a:prstGeom prst="rect">
            <a:avLst/>
          </a:prstGeom>
          <a:noFill/>
        </p:spPr>
        <p:txBody>
          <a:bodyPr wrap="square">
            <a:spAutoFit/>
          </a:bodyPr>
          <a:lstStyle/>
          <a:p>
            <a:pPr defTabSz="1075350">
              <a:defRPr/>
            </a:pPr>
            <a:r>
              <a:rPr lang="en-GB" sz="1484" b="1">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Graph 1 – is indicating that a number of complaints are not compliant with the 30 working day target for responding to formal complaints in line with the Putting Things Right Guidance.</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Graph 2 – 166 new formal complaints in January which is an increase compared to 162  in December.</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Graph 3 - The average number of days taken to close a formal complaint has increased by 1 working days compared to the previous month. Average days for November being 30 days which is within the Welsh Government target of 30 working days.</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Graph 4 - The number of overdue formal complaints is increasing bi-weekly. As of the 27</a:t>
            </a:r>
            <a:r>
              <a:rPr lang="en-GB" sz="1484" baseline="30000">
                <a:solidFill>
                  <a:prstClr val="black"/>
                </a:solidFill>
                <a:latin typeface="Arial" panose="020B0604020202020204" pitchFamily="34" charset="0"/>
                <a:cs typeface="Arial" panose="020B0604020202020204" pitchFamily="34" charset="0"/>
              </a:rPr>
              <a:t>th</a:t>
            </a:r>
            <a:r>
              <a:rPr lang="en-GB" sz="1484">
                <a:solidFill>
                  <a:prstClr val="black"/>
                </a:solidFill>
                <a:latin typeface="Arial" panose="020B0604020202020204" pitchFamily="34" charset="0"/>
                <a:cs typeface="Arial" panose="020B0604020202020204" pitchFamily="34" charset="0"/>
              </a:rPr>
              <a:t> January 2026, 302 formal complaints were overdue</a:t>
            </a:r>
            <a:endParaRPr lang="en-GB" sz="1484" b="1">
              <a:solidFill>
                <a:prstClr val="black"/>
              </a:solidFill>
              <a:latin typeface="Arial" panose="020B0604020202020204" pitchFamily="34" charset="0"/>
              <a:cs typeface="Arial" panose="020B0604020202020204" pitchFamily="34" charset="0"/>
            </a:endParaRPr>
          </a:p>
          <a:p>
            <a:pPr algn="just" defTabSz="1075350">
              <a:defRPr/>
            </a:pPr>
            <a:r>
              <a:rPr lang="en-GB" sz="1484" b="1">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Bi-weekly report run on all overdue complaints which is sent to each Service Groups requesting updates.</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Bi-weekly drop-in sessions where complaint handlers can join to discuss any issues.</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Bi-weekly meetings with Service Groups to discuss open complaints and Ombudsman cases.</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Test to Change in SNPT to trial new way of managing complaints and trying to resolve early on.</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Corporate are supporting individual service groups with the aim of reducing the number of overdue complaints</a:t>
            </a:r>
          </a:p>
          <a:p>
            <a:pPr algn="just" defTabSz="1075350">
              <a:defRPr/>
            </a:pPr>
            <a:endParaRPr lang="en-GB" sz="1484" b="1">
              <a:solidFill>
                <a:prstClr val="black"/>
              </a:solidFill>
              <a:latin typeface="Arial" panose="020B0604020202020204" pitchFamily="34" charset="0"/>
              <a:cs typeface="Arial" panose="020B0604020202020204" pitchFamily="34" charset="0"/>
            </a:endParaRPr>
          </a:p>
          <a:p>
            <a:pPr algn="just" defTabSz="1075350">
              <a:defRPr/>
            </a:pPr>
            <a:r>
              <a:rPr lang="en-GB" sz="1484" b="1">
                <a:solidFill>
                  <a:prstClr val="black"/>
                </a:solidFill>
                <a:latin typeface="Arial" panose="020B0604020202020204" pitchFamily="34" charset="0"/>
                <a:cs typeface="Arial" panose="020B0604020202020204" pitchFamily="34" charset="0"/>
              </a:rPr>
              <a:t>What do we expect to see change and when?</a:t>
            </a:r>
          </a:p>
          <a:p>
            <a:pPr algn="just" defTabSz="1075350">
              <a:defRPr/>
            </a:pPr>
            <a:endParaRPr lang="en-GB" sz="1484" b="1">
              <a:solidFill>
                <a:prstClr val="black"/>
              </a:solidFill>
              <a:latin typeface="Arial" panose="020B0604020202020204" pitchFamily="34" charset="0"/>
              <a:cs typeface="Arial" panose="020B0604020202020204" pitchFamily="34" charset="0"/>
            </a:endParaRP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There is evidence to indicate that there is a reduction in the overdue complaints as shown in graph 3</a:t>
            </a:r>
          </a:p>
          <a:p>
            <a:pPr algn="just" defTabSz="1075350">
              <a:defRPr/>
            </a:pPr>
            <a:r>
              <a:rPr lang="en-GB" sz="1484">
                <a:solidFill>
                  <a:prstClr val="black"/>
                </a:solidFill>
                <a:latin typeface="Arial" panose="020B0604020202020204" pitchFamily="34" charset="0"/>
                <a:cs typeface="Arial" panose="020B0604020202020204" pitchFamily="34" charset="0"/>
              </a:rPr>
              <a:t>.</a:t>
            </a:r>
          </a:p>
          <a:p>
            <a:pPr marL="282738" indent="-282738" algn="just" defTabSz="1075350">
              <a:buFont typeface="Arial" panose="020B0604020202020204" pitchFamily="34" charset="0"/>
              <a:buChar char="•"/>
              <a:defRPr/>
            </a:pPr>
            <a:r>
              <a:rPr lang="en-GB" sz="1484">
                <a:solidFill>
                  <a:prstClr val="black"/>
                </a:solidFill>
                <a:latin typeface="Arial" panose="020B0604020202020204" pitchFamily="34" charset="0"/>
                <a:cs typeface="Arial" panose="020B0604020202020204" pitchFamily="34" charset="0"/>
              </a:rPr>
              <a:t>Early engagement with the complainant combined with listening meetings which will support an empathetic and compassionate handling of the complaint.</a:t>
            </a:r>
          </a:p>
          <a:p>
            <a:pPr algn="just" defTabSz="1075350">
              <a:defRPr/>
            </a:pPr>
            <a:endParaRPr lang="en-GB" sz="1649" b="1">
              <a:solidFill>
                <a:prstClr val="black"/>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12451251" y="406092"/>
            <a:ext cx="7337080" cy="1006045"/>
          </a:xfrm>
          <a:prstGeom prst="rect">
            <a:avLst/>
          </a:prstGeom>
          <a:noFill/>
        </p:spPr>
        <p:txBody>
          <a:bodyPr wrap="square" rtlCol="0">
            <a:spAutoFit/>
          </a:bodyPr>
          <a:lstStyle/>
          <a:p>
            <a:pPr algn="just" defTabSz="1507937"/>
            <a:r>
              <a:rPr lang="en-GB" sz="1979" b="1">
                <a:solidFill>
                  <a:prstClr val="black"/>
                </a:solidFill>
                <a:latin typeface="Aptos" panose="02110004020202020204"/>
              </a:rPr>
              <a:t>**Please note two graphs only go up as far as November, this is due to the 30 working days for complaints received in Dec/Jan not being up yet</a:t>
            </a:r>
          </a:p>
        </p:txBody>
      </p:sp>
      <p:graphicFrame>
        <p:nvGraphicFramePr>
          <p:cNvPr id="7" name="Chart 6">
            <a:extLst>
              <a:ext uri="{FF2B5EF4-FFF2-40B4-BE49-F238E27FC236}">
                <a16:creationId xmlns:a16="http://schemas.microsoft.com/office/drawing/2014/main" id="{9E327431-7F93-2815-DC76-8A1E05153323}"/>
              </a:ext>
            </a:extLst>
          </p:cNvPr>
          <p:cNvGraphicFramePr>
            <a:graphicFrameLocks/>
          </p:cNvGraphicFramePr>
          <p:nvPr/>
        </p:nvGraphicFramePr>
        <p:xfrm>
          <a:off x="5714848" y="1313263"/>
          <a:ext cx="6902041" cy="380537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id="{67BE243A-4806-13D7-6CE9-90E709DD6179}"/>
              </a:ext>
            </a:extLst>
          </p:cNvPr>
          <p:cNvGraphicFramePr>
            <a:graphicFrameLocks/>
          </p:cNvGraphicFramePr>
          <p:nvPr/>
        </p:nvGraphicFramePr>
        <p:xfrm>
          <a:off x="13191510" y="1539875"/>
          <a:ext cx="6191717" cy="367118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Chart 14">
            <a:extLst>
              <a:ext uri="{FF2B5EF4-FFF2-40B4-BE49-F238E27FC236}">
                <a16:creationId xmlns:a16="http://schemas.microsoft.com/office/drawing/2014/main" id="{A088AB4D-D584-88A6-0E5A-1868E5C57FF1}"/>
              </a:ext>
            </a:extLst>
          </p:cNvPr>
          <p:cNvGraphicFramePr>
            <a:graphicFrameLocks/>
          </p:cNvGraphicFramePr>
          <p:nvPr/>
        </p:nvGraphicFramePr>
        <p:xfrm>
          <a:off x="5668047" y="5118633"/>
          <a:ext cx="7286533" cy="436155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Chart 15">
            <a:extLst>
              <a:ext uri="{FF2B5EF4-FFF2-40B4-BE49-F238E27FC236}">
                <a16:creationId xmlns:a16="http://schemas.microsoft.com/office/drawing/2014/main" id="{02B341D2-2FC7-0416-B3F3-8C876150248A}"/>
              </a:ext>
            </a:extLst>
          </p:cNvPr>
          <p:cNvGraphicFramePr>
            <a:graphicFrameLocks/>
          </p:cNvGraphicFramePr>
          <p:nvPr/>
        </p:nvGraphicFramePr>
        <p:xfrm>
          <a:off x="13123592" y="5361474"/>
          <a:ext cx="6539355" cy="4288811"/>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7589230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2" name="Rectangle 1"/>
          <p:cNvSpPr/>
          <p:nvPr/>
        </p:nvSpPr>
        <p:spPr>
          <a:xfrm>
            <a:off x="195072" y="359739"/>
            <a:ext cx="9831859" cy="701410"/>
          </a:xfrm>
          <a:prstGeom prst="rect">
            <a:avLst/>
          </a:prstGeom>
        </p:spPr>
        <p:txBody>
          <a:bodyPr wrap="none">
            <a:spAutoFit/>
          </a:bodyPr>
          <a:lstStyle/>
          <a:p>
            <a:pPr defTabSz="914413">
              <a:defRPr/>
            </a:pPr>
            <a:r>
              <a:rPr lang="en-GB" sz="3958" b="1">
                <a:solidFill>
                  <a:srgbClr val="7030A0"/>
                </a:solidFill>
                <a:latin typeface="Arial Black" panose="020B0A04020102020204" pitchFamily="34" charset="0"/>
              </a:rPr>
              <a:t>Patient Experience – January 2026</a:t>
            </a:r>
            <a:endParaRPr lang="en-GB" sz="3958">
              <a:solidFill>
                <a:srgbClr val="9E4ECA"/>
              </a:solidFill>
              <a:latin typeface="Calibri"/>
            </a:endParaRPr>
          </a:p>
        </p:txBody>
      </p:sp>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69693" y="1147084"/>
            <a:ext cx="4990585" cy="8987653"/>
          </a:xfrm>
          <a:prstGeom prst="rect">
            <a:avLst/>
          </a:prstGeom>
          <a:noFill/>
        </p:spPr>
        <p:txBody>
          <a:bodyPr wrap="square">
            <a:spAutoFit/>
          </a:bodyPr>
          <a:lstStyle/>
          <a:p>
            <a:pPr defTabSz="1075350">
              <a:defRPr/>
            </a:pPr>
            <a:r>
              <a:rPr lang="en-GB" sz="1649" b="1">
                <a:solidFill>
                  <a:prstClr val="black"/>
                </a:solidFill>
                <a:latin typeface="Arial" panose="020B0604020202020204" pitchFamily="34" charset="0"/>
                <a:cs typeface="Arial" panose="020B0604020202020204" pitchFamily="34" charset="0"/>
              </a:rPr>
              <a:t>What is the data telling us?</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1 – Illustrates that Swansea Bay UHB’s overall score consistently exceeds the benchmark of 85%, maintaining a performance of 90% or higher.</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2 – Displays the overall satisfaction scores across the different Service Groups.</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3 – Highlights wards/clinics achieving scores above 100%, based on more than 24 responses.. </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Graph 4 – Identifies the wards/clinics with the lowest satisfaction percentages.</a:t>
            </a:r>
          </a:p>
          <a:p>
            <a:pPr algn="just" defTabSz="1075350">
              <a:defRPr/>
            </a:pPr>
            <a:endParaRPr lang="en-GB" sz="1649" b="1">
              <a:solidFill>
                <a:prstClr val="black"/>
              </a:solidFill>
              <a:latin typeface="Arial" panose="020B0604020202020204" pitchFamily="34" charset="0"/>
              <a:cs typeface="Arial" panose="020B0604020202020204" pitchFamily="34" charset="0"/>
            </a:endParaRPr>
          </a:p>
          <a:p>
            <a:pPr algn="just" defTabSz="1075350">
              <a:defRPr/>
            </a:pPr>
            <a:r>
              <a:rPr lang="en-GB" sz="1649" b="1">
                <a:solidFill>
                  <a:prstClr val="black"/>
                </a:solidFill>
                <a:latin typeface="Arial" panose="020B0604020202020204" pitchFamily="34" charset="0"/>
                <a:cs typeface="Arial" panose="020B0604020202020204" pitchFamily="34" charset="0"/>
              </a:rPr>
              <a:t>What are we doing about it?</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The system generates weekly feedback summaries for Service Group Leads, enabling timely action on low scores and recognition of positive feedback and comments. </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Ongoing drop-in feedback sessions are held to support teams in using Civica effectively and managing their feedback constructively.</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For alerts flagged as very poor or poor, the Action Manager is triggered. This tool tracks the progress and resolution of issues within Civica, managed by the PALS and Quality &amp; Safety departments.</a:t>
            </a:r>
          </a:p>
          <a:p>
            <a:pPr marL="282738" indent="-282738" algn="just" defTabSz="1075350">
              <a:buFont typeface="Arial" panose="020B0604020202020204" pitchFamily="34" charset="0"/>
              <a:buChar char="•"/>
              <a:defRPr/>
            </a:pPr>
            <a:endParaRPr lang="en-GB" sz="1732">
              <a:solidFill>
                <a:prstClr val="black"/>
              </a:solidFill>
              <a:latin typeface="Arial" panose="020B0604020202020204" pitchFamily="34" charset="0"/>
              <a:cs typeface="Arial" panose="020B0604020202020204" pitchFamily="34" charset="0"/>
            </a:endParaRPr>
          </a:p>
          <a:p>
            <a:pPr algn="just" defTabSz="1075350">
              <a:defRPr/>
            </a:pPr>
            <a:r>
              <a:rPr lang="en-GB" sz="1649" b="1">
                <a:solidFill>
                  <a:prstClr val="black"/>
                </a:solidFill>
                <a:latin typeface="Arial" panose="020B0604020202020204" pitchFamily="34" charset="0"/>
                <a:cs typeface="Arial" panose="020B0604020202020204" pitchFamily="34" charset="0"/>
              </a:rPr>
              <a:t>What do we expect to see change and when?</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We expect departments to take ownership of their low scores and implement improvements based on the feedback provided. Our role is to ensure timely alerts and supply weekly comment reports to support this process. </a:t>
            </a:r>
          </a:p>
          <a:p>
            <a:pPr marL="282738" indent="-282738" algn="just" defTabSz="1075350">
              <a:buFont typeface="Arial" panose="020B0604020202020204" pitchFamily="34" charset="0"/>
              <a:buChar char="•"/>
              <a:defRPr/>
            </a:pPr>
            <a:r>
              <a:rPr lang="en-GB" sz="1649">
                <a:solidFill>
                  <a:prstClr val="black"/>
                </a:solidFill>
                <a:latin typeface="Arial" panose="020B0604020202020204" pitchFamily="34" charset="0"/>
                <a:cs typeface="Arial" panose="020B0604020202020204" pitchFamily="34" charset="0"/>
              </a:rPr>
              <a:t>. </a:t>
            </a:r>
          </a:p>
          <a:p>
            <a:pPr algn="just" defTabSz="1075350">
              <a:defRPr/>
            </a:pPr>
            <a:endParaRPr lang="en-GB" sz="1649">
              <a:solidFill>
                <a:prstClr val="black"/>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0DCFA83-9B42-CA52-B710-26F5CC3A4BEC}"/>
              </a:ext>
            </a:extLst>
          </p:cNvPr>
          <p:cNvSpPr txBox="1"/>
          <p:nvPr/>
        </p:nvSpPr>
        <p:spPr>
          <a:xfrm>
            <a:off x="5322357" y="1063913"/>
            <a:ext cx="1947222" cy="346120"/>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 1</a:t>
            </a:r>
          </a:p>
        </p:txBody>
      </p:sp>
      <p:sp>
        <p:nvSpPr>
          <p:cNvPr id="10" name="TextBox 9">
            <a:extLst>
              <a:ext uri="{FF2B5EF4-FFF2-40B4-BE49-F238E27FC236}">
                <a16:creationId xmlns:a16="http://schemas.microsoft.com/office/drawing/2014/main" id="{9BA0544A-A581-0E98-D2F5-6ED62AAC0C1A}"/>
              </a:ext>
            </a:extLst>
          </p:cNvPr>
          <p:cNvSpPr txBox="1"/>
          <p:nvPr/>
        </p:nvSpPr>
        <p:spPr>
          <a:xfrm>
            <a:off x="5322357" y="5654676"/>
            <a:ext cx="1936780"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A66BB3FA-F64F-A5A8-DFC7-D0C56487C144}"/>
              </a:ext>
            </a:extLst>
          </p:cNvPr>
          <p:cNvSpPr txBox="1"/>
          <p:nvPr/>
        </p:nvSpPr>
        <p:spPr>
          <a:xfrm>
            <a:off x="12722613" y="966152"/>
            <a:ext cx="2178254" cy="549061"/>
          </a:xfrm>
          <a:prstGeom prst="rect">
            <a:avLst/>
          </a:prstGeom>
          <a:noFill/>
        </p:spPr>
        <p:txBody>
          <a:bodyPr wrap="square" rtlCol="0">
            <a:spAutoFit/>
          </a:body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3</a:t>
            </a:r>
          </a:p>
        </p:txBody>
      </p:sp>
      <p:sp>
        <p:nvSpPr>
          <p:cNvPr id="15" name="TextBox 11">
            <a:extLst>
              <a:ext uri="{FF2B5EF4-FFF2-40B4-BE49-F238E27FC236}">
                <a16:creationId xmlns:a16="http://schemas.microsoft.com/office/drawing/2014/main" id="{EB797DB9-A9CE-EA38-4624-69FB55409269}"/>
              </a:ext>
            </a:extLst>
          </p:cNvPr>
          <p:cNvSpPr txBox="1"/>
          <p:nvPr/>
        </p:nvSpPr>
        <p:spPr>
          <a:xfrm>
            <a:off x="12614680" y="5654676"/>
            <a:ext cx="2178254" cy="549061"/>
          </a:xfrm>
          <a:prstGeom prst="rect">
            <a:avLst/>
          </a:prstGeom>
          <a:noFill/>
        </p:spPr>
        <p:txBody>
          <a:bodyPr wrap="square" rtlCol="0">
            <a:spAutoFit/>
          </a:bodyPr>
          <a:lstStyle>
            <a:defPPr>
              <a:defRPr lang="en-US"/>
            </a:defPPr>
            <a:lvl1pPr marL="0" indent="0" algn="l" defTabSz="914400" rtl="0" eaLnBrk="1" latinLnBrk="0" hangingPunct="1">
              <a:defRPr sz="1800" kern="1200">
                <a:solidFill>
                  <a:schemeClr val="tx1"/>
                </a:solidFill>
                <a:latin typeface="+mn-lt"/>
                <a:ea typeface="+mn-ea"/>
                <a:cs typeface="+mn-cs"/>
              </a:defRPr>
            </a:lvl1pPr>
            <a:lvl2pPr marL="457200" indent="0" algn="l" defTabSz="914400" rtl="0" eaLnBrk="1" latinLnBrk="0" hangingPunct="1">
              <a:defRPr sz="1800" kern="1200">
                <a:solidFill>
                  <a:schemeClr val="tx1"/>
                </a:solidFill>
                <a:latin typeface="+mn-lt"/>
                <a:ea typeface="+mn-ea"/>
                <a:cs typeface="+mn-cs"/>
              </a:defRPr>
            </a:lvl2pPr>
            <a:lvl3pPr marL="914400" indent="0" algn="l" defTabSz="914400" rtl="0" eaLnBrk="1" latinLnBrk="0" hangingPunct="1">
              <a:defRPr sz="1800" kern="1200">
                <a:solidFill>
                  <a:schemeClr val="tx1"/>
                </a:solidFill>
                <a:latin typeface="+mn-lt"/>
                <a:ea typeface="+mn-ea"/>
                <a:cs typeface="+mn-cs"/>
              </a:defRPr>
            </a:lvl3pPr>
            <a:lvl4pPr marL="1371600" indent="0" algn="l" defTabSz="914400" rtl="0" eaLnBrk="1" latinLnBrk="0" hangingPunct="1">
              <a:defRPr sz="1800" kern="1200">
                <a:solidFill>
                  <a:schemeClr val="tx1"/>
                </a:solidFill>
                <a:latin typeface="+mn-lt"/>
                <a:ea typeface="+mn-ea"/>
                <a:cs typeface="+mn-cs"/>
              </a:defRPr>
            </a:lvl4pPr>
            <a:lvl5pPr marL="1828800" indent="0" algn="l" defTabSz="914400" rtl="0" eaLnBrk="1" latinLnBrk="0" hangingPunct="1">
              <a:defRPr sz="1800" kern="1200">
                <a:solidFill>
                  <a:schemeClr val="tx1"/>
                </a:solidFill>
                <a:latin typeface="+mn-lt"/>
                <a:ea typeface="+mn-ea"/>
                <a:cs typeface="+mn-cs"/>
              </a:defRPr>
            </a:lvl5pPr>
            <a:lvl6pPr marL="2286000" indent="0" algn="l" defTabSz="914400" rtl="0" eaLnBrk="1" latinLnBrk="0" hangingPunct="1">
              <a:defRPr sz="1800" kern="1200">
                <a:solidFill>
                  <a:schemeClr val="tx1"/>
                </a:solidFill>
                <a:latin typeface="+mn-lt"/>
                <a:ea typeface="+mn-ea"/>
                <a:cs typeface="+mn-cs"/>
              </a:defRPr>
            </a:lvl6pPr>
            <a:lvl7pPr marL="2743200" indent="0" algn="l" defTabSz="914400" rtl="0" eaLnBrk="1" latinLnBrk="0" hangingPunct="1">
              <a:defRPr sz="1800" kern="1200">
                <a:solidFill>
                  <a:schemeClr val="tx1"/>
                </a:solidFill>
                <a:latin typeface="+mn-lt"/>
                <a:ea typeface="+mn-ea"/>
                <a:cs typeface="+mn-cs"/>
              </a:defRPr>
            </a:lvl7pPr>
            <a:lvl8pPr marL="3200400" indent="0" algn="l" defTabSz="914400" rtl="0" eaLnBrk="1" latinLnBrk="0" hangingPunct="1">
              <a:defRPr sz="1800" kern="1200">
                <a:solidFill>
                  <a:schemeClr val="tx1"/>
                </a:solidFill>
                <a:latin typeface="+mn-lt"/>
                <a:ea typeface="+mn-ea"/>
                <a:cs typeface="+mn-cs"/>
              </a:defRPr>
            </a:lvl8pPr>
            <a:lvl9pPr marL="3657600" indent="0" algn="l" defTabSz="914400" rtl="0" eaLnBrk="1" latinLnBrk="0" hangingPunct="1">
              <a:defRPr sz="1800" kern="1200">
                <a:solidFill>
                  <a:schemeClr val="tx1"/>
                </a:solidFill>
                <a:latin typeface="+mn-lt"/>
                <a:ea typeface="+mn-ea"/>
                <a:cs typeface="+mn-cs"/>
              </a:defRPr>
            </a:lvl9pPr>
          </a:lstStyle>
          <a:p>
            <a:pPr defTabSz="1507937"/>
            <a:r>
              <a:rPr lang="en-GB" sz="1649">
                <a:solidFill>
                  <a:prstClr val="black"/>
                </a:solidFill>
                <a:latin typeface="Arial" panose="020B0604020202020204" pitchFamily="34" charset="0"/>
                <a:cs typeface="Arial" panose="020B0604020202020204" pitchFamily="34" charset="0"/>
              </a:rPr>
              <a:t>Graph</a:t>
            </a:r>
            <a:r>
              <a:rPr lang="en-GB" sz="2968">
                <a:solidFill>
                  <a:prstClr val="black"/>
                </a:solidFill>
                <a:latin typeface="Aptos" panose="02110004020202020204"/>
              </a:rPr>
              <a:t> </a:t>
            </a:r>
            <a:r>
              <a:rPr lang="en-GB" sz="1649">
                <a:solidFill>
                  <a:prstClr val="black"/>
                </a:solidFill>
                <a:latin typeface="Arial" panose="020B0604020202020204" pitchFamily="34" charset="0"/>
                <a:cs typeface="Arial" panose="020B0604020202020204" pitchFamily="34" charset="0"/>
              </a:rPr>
              <a:t>4</a:t>
            </a:r>
          </a:p>
        </p:txBody>
      </p:sp>
      <p:pic>
        <p:nvPicPr>
          <p:cNvPr id="9" name="Picture 1">
            <a:extLst>
              <a:ext uri="{FF2B5EF4-FFF2-40B4-BE49-F238E27FC236}">
                <a16:creationId xmlns:a16="http://schemas.microsoft.com/office/drawing/2014/main" id="{38A47047-673D-2160-4FAE-ECC4B5CFC1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8154" y="1484371"/>
            <a:ext cx="7245129" cy="430383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a:extLst>
              <a:ext uri="{FF2B5EF4-FFF2-40B4-BE49-F238E27FC236}">
                <a16:creationId xmlns:a16="http://schemas.microsoft.com/office/drawing/2014/main" id="{C3ADCDEA-66FF-5277-2CC9-153ADFA3C9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8152" y="6151520"/>
            <a:ext cx="7245129" cy="430383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a:extLst>
              <a:ext uri="{FF2B5EF4-FFF2-40B4-BE49-F238E27FC236}">
                <a16:creationId xmlns:a16="http://schemas.microsoft.com/office/drawing/2014/main" id="{12C9B2D7-19AB-2EAA-9B23-72016B30377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631466" y="1508997"/>
            <a:ext cx="7245129" cy="42792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a:extLst>
              <a:ext uri="{FF2B5EF4-FFF2-40B4-BE49-F238E27FC236}">
                <a16:creationId xmlns:a16="http://schemas.microsoft.com/office/drawing/2014/main" id="{D28B8BE8-88DA-E481-025D-C95D763759D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631466" y="6151519"/>
            <a:ext cx="7245129" cy="4354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54081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53</a:t>
            </a:fld>
            <a:endParaRPr lang="en-GB"/>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percentage of completed discharge summaries was 65% in January 2026, which is </a:t>
            </a:r>
            <a:r>
              <a:rPr lang="en-GB" sz="2000" dirty="0">
                <a:latin typeface="Verdana" panose="020B0604030504040204" pitchFamily="34" charset="0"/>
                <a:ea typeface="Calibri" panose="020F0502020204030204" pitchFamily="34" charset="0"/>
                <a:cs typeface="Arial" panose="020B0604020202020204" pitchFamily="34" charset="0"/>
              </a:rPr>
              <a:t>higher than the figure which was </a:t>
            </a:r>
            <a:r>
              <a:rPr lang="en-GB" sz="2000" dirty="0">
                <a:effectLst/>
                <a:latin typeface="Verdana" panose="020B0604030504040204" pitchFamily="34" charset="0"/>
                <a:ea typeface="Calibri" panose="020F0502020204030204" pitchFamily="34" charset="0"/>
                <a:cs typeface="Arial" panose="020B0604020202020204" pitchFamily="34" charset="0"/>
              </a:rPr>
              <a:t>reported in December.</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There were </a:t>
            </a:r>
            <a:r>
              <a:rPr lang="en-GB" sz="2000" dirty="0">
                <a:latin typeface="Verdana" panose="020B0604030504040204" pitchFamily="34" charset="0"/>
                <a:ea typeface="Calibri" panose="020F0502020204030204" pitchFamily="34" charset="0"/>
                <a:cs typeface="Arial" panose="020B0604020202020204" pitchFamily="34" charset="0"/>
              </a:rPr>
              <a:t>121</a:t>
            </a:r>
            <a:r>
              <a:rPr lang="en-GB" sz="2000" dirty="0">
                <a:effectLst/>
                <a:latin typeface="Verdana" panose="020B0604030504040204" pitchFamily="34" charset="0"/>
                <a:ea typeface="Calibri" panose="020F0502020204030204" pitchFamily="34" charset="0"/>
                <a:cs typeface="Arial" panose="020B0604020202020204" pitchFamily="34" charset="0"/>
              </a:rPr>
              <a:t> Pressure Ulcers reported in December 2025, of which 46 were recorded in the Community. </a:t>
            </a:r>
          </a:p>
          <a:p>
            <a:pPr marL="285750" indent="-285750">
              <a:buFont typeface="Arial" panose="020B0604020202020204" pitchFamily="34" charset="0"/>
              <a:buChar char="•"/>
            </a:pPr>
            <a:r>
              <a:rPr lang="en-GB" sz="2000" dirty="0">
                <a:effectLst/>
                <a:latin typeface="Verdana" panose="020B0604030504040204" pitchFamily="34" charset="0"/>
                <a:ea typeface="Calibri" panose="020F0502020204030204" pitchFamily="34" charset="0"/>
                <a:cs typeface="Arial" panose="020B0604020202020204" pitchFamily="34" charset="0"/>
              </a:rPr>
              <a:t>The </a:t>
            </a:r>
            <a:r>
              <a:rPr lang="en-GB" sz="2000" dirty="0">
                <a:latin typeface="Verdana" panose="020B0604030504040204" pitchFamily="34" charset="0"/>
                <a:ea typeface="Calibri" panose="020F0502020204030204" pitchFamily="34" charset="0"/>
                <a:cs typeface="Arial" panose="020B0604020202020204" pitchFamily="34" charset="0"/>
              </a:rPr>
              <a:t>percentage of episodes clinically coded within 1 month of discharge increased to 80% in December 2025.</a:t>
            </a:r>
            <a:endParaRPr lang="en-GB" sz="2000" dirty="0">
              <a:effectLst/>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dirty="0">
              <a:latin typeface="Verdana" panose="020B060403050404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b="1" dirty="0">
              <a:solidFill>
                <a:schemeClr val="accent1"/>
              </a:solidFill>
              <a:latin typeface="Verdana" panose="020B0604030504040204" pitchFamily="34" charset="0"/>
              <a:ea typeface="Verdana" panose="020B0604030504040204" pitchFamily="34" charset="0"/>
            </a:endParaRPr>
          </a:p>
        </p:txBody>
      </p:sp>
      <p:pic>
        <p:nvPicPr>
          <p:cNvPr id="6" name="Picture 5">
            <a:extLst>
              <a:ext uri="{FF2B5EF4-FFF2-40B4-BE49-F238E27FC236}">
                <a16:creationId xmlns:a16="http://schemas.microsoft.com/office/drawing/2014/main" id="{3248E51F-27DB-070D-0666-8CA21EA70FF9}"/>
              </a:ext>
            </a:extLst>
          </p:cNvPr>
          <p:cNvPicPr>
            <a:picLocks noChangeAspect="1"/>
          </p:cNvPicPr>
          <p:nvPr/>
        </p:nvPicPr>
        <p:blipFill>
          <a:blip r:embed="rId3"/>
          <a:stretch>
            <a:fillRect/>
          </a:stretch>
        </p:blipFill>
        <p:spPr>
          <a:xfrm>
            <a:off x="2327105" y="869697"/>
            <a:ext cx="6981417" cy="3681110"/>
          </a:xfrm>
          <a:prstGeom prst="rect">
            <a:avLst/>
          </a:prstGeom>
        </p:spPr>
      </p:pic>
      <p:pic>
        <p:nvPicPr>
          <p:cNvPr id="9" name="Picture 8">
            <a:extLst>
              <a:ext uri="{FF2B5EF4-FFF2-40B4-BE49-F238E27FC236}">
                <a16:creationId xmlns:a16="http://schemas.microsoft.com/office/drawing/2014/main" id="{8F864154-A583-24DA-BCCB-C75E1C48EEA5}"/>
              </a:ext>
            </a:extLst>
          </p:cNvPr>
          <p:cNvPicPr>
            <a:picLocks noChangeAspect="1"/>
          </p:cNvPicPr>
          <p:nvPr/>
        </p:nvPicPr>
        <p:blipFill>
          <a:blip r:embed="rId4"/>
          <a:stretch>
            <a:fillRect/>
          </a:stretch>
        </p:blipFill>
        <p:spPr>
          <a:xfrm>
            <a:off x="10668677" y="869697"/>
            <a:ext cx="6366393" cy="3633604"/>
          </a:xfrm>
          <a:prstGeom prst="rect">
            <a:avLst/>
          </a:prstGeom>
        </p:spPr>
      </p:pic>
      <p:pic>
        <p:nvPicPr>
          <p:cNvPr id="14" name="Picture 13">
            <a:extLst>
              <a:ext uri="{FF2B5EF4-FFF2-40B4-BE49-F238E27FC236}">
                <a16:creationId xmlns:a16="http://schemas.microsoft.com/office/drawing/2014/main" id="{11D0597E-E8F1-BEAA-FC21-F805F0486A64}"/>
              </a:ext>
            </a:extLst>
          </p:cNvPr>
          <p:cNvPicPr>
            <a:picLocks noChangeAspect="1"/>
          </p:cNvPicPr>
          <p:nvPr/>
        </p:nvPicPr>
        <p:blipFill>
          <a:blip r:embed="rId5"/>
          <a:stretch>
            <a:fillRect/>
          </a:stretch>
        </p:blipFill>
        <p:spPr>
          <a:xfrm>
            <a:off x="2359190" y="5110182"/>
            <a:ext cx="6981417" cy="3768214"/>
          </a:xfrm>
          <a:prstGeom prst="rect">
            <a:avLst/>
          </a:prstGeom>
        </p:spPr>
      </p:pic>
      <p:pic>
        <p:nvPicPr>
          <p:cNvPr id="17" name="Picture 16">
            <a:extLst>
              <a:ext uri="{FF2B5EF4-FFF2-40B4-BE49-F238E27FC236}">
                <a16:creationId xmlns:a16="http://schemas.microsoft.com/office/drawing/2014/main" id="{BE0AA9F9-4417-485E-0459-5D0567C23E2E}"/>
              </a:ext>
            </a:extLst>
          </p:cNvPr>
          <p:cNvPicPr>
            <a:picLocks noChangeAspect="1"/>
          </p:cNvPicPr>
          <p:nvPr/>
        </p:nvPicPr>
        <p:blipFill>
          <a:blip r:embed="rId6"/>
          <a:stretch>
            <a:fillRect/>
          </a:stretch>
        </p:blipFill>
        <p:spPr>
          <a:xfrm>
            <a:off x="10655160" y="5110182"/>
            <a:ext cx="6366393" cy="3747612"/>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A925E-78F6-7769-044D-9F9E1A5DAF8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CCC8C62F-E0AD-1CF0-1787-73F83A68E237}"/>
              </a:ext>
            </a:extLst>
          </p:cNvPr>
          <p:cNvSpPr txBox="1"/>
          <p:nvPr/>
        </p:nvSpPr>
        <p:spPr>
          <a:xfrm>
            <a:off x="17635099" y="-344499"/>
            <a:ext cx="2432703" cy="549061"/>
          </a:xfrm>
          <a:prstGeom prst="rect">
            <a:avLst/>
          </a:prstGeom>
          <a:noFill/>
        </p:spPr>
        <p:txBody>
          <a:bodyPr wrap="square" rtlCol="0">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algn="r" defTabSz="914289"/>
            <a:r>
              <a:rPr lang="en-GB">
                <a:solidFill>
                  <a:prstClr val="white"/>
                </a:solidFill>
                <a:latin typeface="Aptos" panose="020B0004020202020204"/>
              </a:rPr>
              <a:t>Page 1</a:t>
            </a:r>
          </a:p>
        </p:txBody>
      </p:sp>
      <p:sp>
        <p:nvSpPr>
          <p:cNvPr id="24" name="TextBox 23">
            <a:extLst>
              <a:ext uri="{FF2B5EF4-FFF2-40B4-BE49-F238E27FC236}">
                <a16:creationId xmlns:a16="http://schemas.microsoft.com/office/drawing/2014/main" id="{44AC7071-AC27-B052-629B-3344AFBB7BDA}"/>
              </a:ext>
            </a:extLst>
          </p:cNvPr>
          <p:cNvSpPr txBox="1">
            <a:spLocks noChangeAspect="1"/>
          </p:cNvSpPr>
          <p:nvPr/>
        </p:nvSpPr>
        <p:spPr>
          <a:xfrm>
            <a:off x="143025" y="597816"/>
            <a:ext cx="10488616" cy="5186340"/>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732" b="1" dirty="0">
                <a:solidFill>
                  <a:prstClr val="black"/>
                </a:solidFill>
                <a:latin typeface="Arial" panose="020B0604020202020204" pitchFamily="34" charset="0"/>
                <a:ea typeface="Verdana"/>
                <a:cs typeface="Arial" panose="020B0604020202020204" pitchFamily="34" charset="0"/>
              </a:rPr>
              <a:t>What is the Data telling us:</a:t>
            </a:r>
            <a:br>
              <a:rPr lang="en-GB" sz="1732" dirty="0">
                <a:solidFill>
                  <a:prstClr val="black"/>
                </a:solidFill>
                <a:latin typeface="Arial" panose="020B0604020202020204" pitchFamily="34" charset="0"/>
                <a:cs typeface="Arial" panose="020B0604020202020204" pitchFamily="34" charset="0"/>
              </a:rPr>
            </a:br>
            <a:r>
              <a:rPr lang="en-GB" sz="1732" dirty="0">
                <a:solidFill>
                  <a:prstClr val="black"/>
                </a:solidFill>
                <a:latin typeface="Arial" panose="020B0604020202020204" pitchFamily="34" charset="0"/>
                <a:cs typeface="Arial" panose="020B0604020202020204" pitchFamily="34" charset="0"/>
              </a:rPr>
              <a:t>159 incident reported, 32% increase on December 2025</a:t>
            </a:r>
          </a:p>
          <a:p>
            <a:pPr defTabSz="2486589"/>
            <a:r>
              <a:rPr lang="en-GB" sz="1732" dirty="0">
                <a:solidFill>
                  <a:prstClr val="black"/>
                </a:solidFill>
                <a:latin typeface="Arial" panose="020B0604020202020204" pitchFamily="34" charset="0"/>
                <a:ea typeface="+mn-lt"/>
                <a:cs typeface="Arial" panose="020B0604020202020204" pitchFamily="34" charset="0"/>
              </a:rPr>
              <a:t>Inpatient rate :</a:t>
            </a:r>
            <a:r>
              <a:rPr lang="en-GB" sz="1732" b="1" dirty="0">
                <a:solidFill>
                  <a:prstClr val="black"/>
                </a:solidFill>
                <a:latin typeface="Arial" panose="020B0604020202020204" pitchFamily="34" charset="0"/>
                <a:ea typeface="+mn-lt"/>
                <a:cs typeface="Arial" panose="020B0604020202020204" pitchFamily="34" charset="0"/>
              </a:rPr>
              <a:t>2.6</a:t>
            </a:r>
            <a:r>
              <a:rPr lang="en-GB" sz="1732" dirty="0">
                <a:solidFill>
                  <a:prstClr val="black"/>
                </a:solidFill>
                <a:latin typeface="Arial" panose="020B0604020202020204" pitchFamily="34" charset="0"/>
                <a:ea typeface="+mn-lt"/>
                <a:cs typeface="Arial" panose="020B0604020202020204" pitchFamily="34" charset="0"/>
              </a:rPr>
              <a:t> % per 1,000 bed days for January 2026 (0.1% rate increase).  There is no national average.</a:t>
            </a:r>
          </a:p>
          <a:p>
            <a:pPr defTabSz="2486589"/>
            <a:r>
              <a:rPr lang="en-GB" sz="1732" dirty="0">
                <a:solidFill>
                  <a:prstClr val="black"/>
                </a:solidFill>
                <a:latin typeface="Arial" panose="020B0604020202020204" pitchFamily="34" charset="0"/>
                <a:ea typeface="+mn-lt"/>
                <a:cs typeface="Arial" panose="020B0604020202020204" pitchFamily="34" charset="0"/>
              </a:rPr>
              <a:t>The highest inpatient rates = Morriston </a:t>
            </a:r>
            <a:r>
              <a:rPr lang="en-GB" sz="1732" i="1" dirty="0">
                <a:solidFill>
                  <a:prstClr val="black"/>
                </a:solidFill>
                <a:latin typeface="Arial" panose="020B0604020202020204" pitchFamily="34" charset="0"/>
                <a:ea typeface="+mn-lt"/>
                <a:cs typeface="Arial" panose="020B0604020202020204" pitchFamily="34" charset="0"/>
              </a:rPr>
              <a:t>(R </a:t>
            </a:r>
            <a:r>
              <a:rPr lang="en-GB" sz="1732" dirty="0">
                <a:solidFill>
                  <a:prstClr val="black"/>
                </a:solidFill>
                <a:latin typeface="Arial" panose="020B0604020202020204" pitchFamily="34" charset="0"/>
                <a:ea typeface="+mn-lt"/>
                <a:cs typeface="Arial" panose="020B0604020202020204" pitchFamily="34" charset="0"/>
              </a:rPr>
              <a:t>2.6) in early 2025, and the lowest NPSSG (</a:t>
            </a:r>
            <a:r>
              <a:rPr lang="en-GB" sz="1732" i="1" dirty="0">
                <a:solidFill>
                  <a:prstClr val="black"/>
                </a:solidFill>
                <a:latin typeface="Arial" panose="020B0604020202020204" pitchFamily="34" charset="0"/>
                <a:ea typeface="+mn-lt"/>
                <a:cs typeface="Arial" panose="020B0604020202020204" pitchFamily="34" charset="0"/>
              </a:rPr>
              <a:t>R </a:t>
            </a:r>
            <a:r>
              <a:rPr lang="en-GB" sz="1732" dirty="0">
                <a:solidFill>
                  <a:prstClr val="black"/>
                </a:solidFill>
                <a:latin typeface="Arial" panose="020B0604020202020204" pitchFamily="34" charset="0"/>
                <a:ea typeface="+mn-lt"/>
                <a:cs typeface="Arial" panose="020B0604020202020204" pitchFamily="34" charset="0"/>
              </a:rPr>
              <a:t>1.1).</a:t>
            </a:r>
            <a:r>
              <a:rPr lang="en-GB" sz="1732" dirty="0">
                <a:solidFill>
                  <a:prstClr val="black"/>
                </a:solidFill>
                <a:latin typeface="Arial" panose="020B0604020202020204" pitchFamily="34" charset="0"/>
                <a:ea typeface="Calibri"/>
                <a:cs typeface="Arial" panose="020B0604020202020204" pitchFamily="34" charset="0"/>
              </a:rPr>
              <a:t> </a:t>
            </a:r>
          </a:p>
          <a:p>
            <a:pPr defTabSz="2486589"/>
            <a:r>
              <a:rPr lang="en-GB" sz="1732" dirty="0">
                <a:solidFill>
                  <a:prstClr val="black"/>
                </a:solidFill>
                <a:latin typeface="Arial" panose="020B0604020202020204" pitchFamily="34" charset="0"/>
                <a:ea typeface="Calibri"/>
                <a:cs typeface="Arial" panose="020B0604020202020204" pitchFamily="34" charset="0"/>
              </a:rPr>
              <a:t>PCS rates prove challenging due to inaccuracy on caseload dashboards.</a:t>
            </a:r>
          </a:p>
          <a:p>
            <a:pPr defTabSz="2486589"/>
            <a:r>
              <a:rPr lang="en-GB" sz="1732" b="1" dirty="0">
                <a:solidFill>
                  <a:prstClr val="black"/>
                </a:solidFill>
                <a:latin typeface="Arial" panose="020B0604020202020204" pitchFamily="34" charset="0"/>
                <a:ea typeface="Calibri"/>
                <a:cs typeface="Arial" panose="020B0604020202020204" pitchFamily="34" charset="0"/>
              </a:rPr>
              <a:t>Harm Profile</a:t>
            </a:r>
          </a:p>
          <a:p>
            <a:pPr defTabSz="2486589"/>
            <a:r>
              <a:rPr lang="en-GB" sz="1732" i="1" dirty="0">
                <a:solidFill>
                  <a:prstClr val="black"/>
                </a:solidFill>
                <a:latin typeface="Arial" panose="020B0604020202020204" pitchFamily="34" charset="0"/>
                <a:cs typeface="Arial" panose="020B0604020202020204" pitchFamily="34" charset="0"/>
              </a:rPr>
              <a:t>Severity: </a:t>
            </a:r>
            <a:r>
              <a:rPr lang="en-GB" sz="1732" dirty="0">
                <a:solidFill>
                  <a:prstClr val="black"/>
                </a:solidFill>
                <a:latin typeface="Arial" panose="020B0604020202020204" pitchFamily="34" charset="0"/>
                <a:cs typeface="Arial" panose="020B0604020202020204" pitchFamily="34" charset="0"/>
              </a:rPr>
              <a:t>November to January data:</a:t>
            </a:r>
          </a:p>
          <a:p>
            <a:pPr defTabSz="2486589"/>
            <a:r>
              <a:rPr lang="en-GB" sz="1732" dirty="0">
                <a:solidFill>
                  <a:prstClr val="black"/>
                </a:solidFill>
                <a:latin typeface="Arial" panose="020B0604020202020204" pitchFamily="34" charset="0"/>
                <a:cs typeface="Arial" panose="020B0604020202020204" pitchFamily="34" charset="0"/>
              </a:rPr>
              <a:t> 87% of all health board acquired incidents remain superficial in nature, </a:t>
            </a:r>
          </a:p>
          <a:p>
            <a:pPr defTabSz="2486589"/>
            <a:r>
              <a:rPr lang="en-GB" sz="1732" dirty="0">
                <a:solidFill>
                  <a:prstClr val="black"/>
                </a:solidFill>
                <a:latin typeface="Arial" panose="020B0604020202020204" pitchFamily="34" charset="0"/>
                <a:cs typeface="Arial" panose="020B0604020202020204" pitchFamily="34" charset="0"/>
              </a:rPr>
              <a:t>13 %  deep in nature,</a:t>
            </a:r>
            <a:r>
              <a:rPr lang="en-GB" sz="1732" dirty="0">
                <a:solidFill>
                  <a:prstClr val="black"/>
                </a:solidFill>
                <a:latin typeface="Arial" panose="020B0604020202020204" pitchFamily="34" charset="0"/>
                <a:ea typeface="Calibri"/>
                <a:cs typeface="Arial" panose="020B0604020202020204" pitchFamily="34" charset="0"/>
              </a:rPr>
              <a:t> </a:t>
            </a:r>
          </a:p>
          <a:p>
            <a:pPr defTabSz="2486589"/>
            <a:r>
              <a:rPr lang="en-GB" sz="1732" dirty="0">
                <a:solidFill>
                  <a:prstClr val="black"/>
                </a:solidFill>
                <a:latin typeface="Arial" panose="020B0604020202020204" pitchFamily="34" charset="0"/>
                <a:ea typeface="Calibri"/>
                <a:cs typeface="Arial" panose="020B0604020202020204" pitchFamily="34" charset="0"/>
              </a:rPr>
              <a:t> 3%  severe harm. Due to a backlog of cases requiring scrutiny review this picture may not be accurate</a:t>
            </a:r>
          </a:p>
          <a:p>
            <a:pPr defTabSz="2486589"/>
            <a:r>
              <a:rPr lang="en-GB" sz="1732" dirty="0">
                <a:solidFill>
                  <a:prstClr val="black"/>
                </a:solidFill>
                <a:latin typeface="Arial" panose="020B0604020202020204" pitchFamily="34" charset="0"/>
                <a:ea typeface="Calibri"/>
                <a:cs typeface="Arial" panose="020B0604020202020204" pitchFamily="34" charset="0"/>
              </a:rPr>
              <a:t>The trajectory reflects an increase in incidents deep damage</a:t>
            </a:r>
          </a:p>
          <a:p>
            <a:pPr defTabSz="2486589"/>
            <a:r>
              <a:rPr lang="en-GB" sz="1732" b="1" dirty="0">
                <a:solidFill>
                  <a:prstClr val="black"/>
                </a:solidFill>
                <a:latin typeface="Arial" panose="020B0604020202020204" pitchFamily="34" charset="0"/>
                <a:ea typeface="Calibri"/>
                <a:cs typeface="Arial" panose="020B0604020202020204" pitchFamily="34" charset="0"/>
              </a:rPr>
              <a:t>Please note this position may change pending validation through scrutiny process</a:t>
            </a:r>
          </a:p>
          <a:p>
            <a:pPr defTabSz="2486589"/>
            <a:r>
              <a:rPr lang="en-GB" sz="1732" u="sng" dirty="0">
                <a:solidFill>
                  <a:srgbClr val="000000"/>
                </a:solidFill>
                <a:latin typeface="Arial" panose="020B0604020202020204" pitchFamily="34" charset="0"/>
                <a:ea typeface="Calibri"/>
                <a:cs typeface="Arial" panose="020B0604020202020204" pitchFamily="34" charset="0"/>
              </a:rPr>
              <a:t>Quarter 3 Data (validated)</a:t>
            </a:r>
          </a:p>
          <a:p>
            <a:pPr defTabSz="2486589"/>
            <a:r>
              <a:rPr lang="en-GB" sz="1649" dirty="0">
                <a:solidFill>
                  <a:prstClr val="black"/>
                </a:solidFill>
                <a:latin typeface="Arial" panose="020B0604020202020204" pitchFamily="34" charset="0"/>
                <a:cs typeface="Arial" panose="020B0604020202020204" pitchFamily="34" charset="0"/>
              </a:rPr>
              <a:t>9 % reduction in the total number of Health board acquired incidents reported and a 15 % reduction when comparing April 2024 to Nov 2025 to April to Nov 2025</a:t>
            </a:r>
            <a:endParaRPr lang="en-GB" sz="1814" u="sng" dirty="0">
              <a:solidFill>
                <a:srgbClr val="000000"/>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ea typeface="Calibri"/>
                <a:cs typeface="Arial" panose="020B0604020202020204" pitchFamily="34" charset="0"/>
              </a:rPr>
              <a:t>8% </a:t>
            </a:r>
            <a:r>
              <a:rPr lang="en-GB" sz="1732" dirty="0">
                <a:solidFill>
                  <a:prstClr val="black"/>
                </a:solidFill>
                <a:latin typeface="Arial" panose="020B0604020202020204" pitchFamily="34" charset="0"/>
                <a:ea typeface="Calibri"/>
                <a:cs typeface="Arial" panose="020B0604020202020204" pitchFamily="34" charset="0"/>
              </a:rPr>
              <a:t>reduction in deep tissue damage</a:t>
            </a:r>
          </a:p>
          <a:p>
            <a:pPr defTabSz="2486589"/>
            <a:r>
              <a:rPr lang="en-GB" sz="1732" dirty="0">
                <a:solidFill>
                  <a:prstClr val="black"/>
                </a:solidFill>
                <a:latin typeface="Arial" panose="020B0604020202020204" pitchFamily="34" charset="0"/>
                <a:ea typeface="Calibri"/>
                <a:cs typeface="Arial" panose="020B0604020202020204" pitchFamily="34" charset="0"/>
              </a:rPr>
              <a:t>70% all HBAs investigated deemed unavoidable </a:t>
            </a:r>
            <a:r>
              <a:rPr lang="en-GB" sz="1732" i="1" dirty="0">
                <a:solidFill>
                  <a:prstClr val="black"/>
                </a:solidFill>
                <a:latin typeface="Arial" panose="020B0604020202020204" pitchFamily="34" charset="0"/>
                <a:ea typeface="Calibri"/>
                <a:cs typeface="Arial" panose="020B0604020202020204" pitchFamily="34" charset="0"/>
              </a:rPr>
              <a:t>(15% improvement </a:t>
            </a:r>
            <a:r>
              <a:rPr lang="en-GB" sz="1732" dirty="0">
                <a:solidFill>
                  <a:prstClr val="black"/>
                </a:solidFill>
                <a:latin typeface="Arial" panose="020B0604020202020204" pitchFamily="34" charset="0"/>
                <a:ea typeface="Calibri"/>
                <a:cs typeface="Arial" panose="020B0604020202020204" pitchFamily="34" charset="0"/>
              </a:rPr>
              <a:t>since Q1)</a:t>
            </a:r>
          </a:p>
          <a:p>
            <a:pPr defTabSz="2486589"/>
            <a:r>
              <a:rPr lang="en-GB" sz="1732" dirty="0">
                <a:solidFill>
                  <a:prstClr val="black"/>
                </a:solidFill>
                <a:latin typeface="Arial" panose="020B0604020202020204" pitchFamily="34" charset="0"/>
                <a:ea typeface="Calibri"/>
                <a:cs typeface="Arial" panose="020B0604020202020204" pitchFamily="34" charset="0"/>
              </a:rPr>
              <a:t>Over 90% of all community damage incidents investigated were deemed unavoidable. </a:t>
            </a:r>
          </a:p>
          <a:p>
            <a:pPr defTabSz="2486589"/>
            <a:endParaRPr lang="en-GB" sz="1484" dirty="0">
              <a:solidFill>
                <a:prstClr val="black"/>
              </a:solidFill>
              <a:latin typeface="Aptos" panose="02110004020202020204"/>
              <a:cs typeface="Arial" panose="020B0604020202020204" pitchFamily="34" charset="0"/>
            </a:endParaRPr>
          </a:p>
        </p:txBody>
      </p:sp>
      <p:sp>
        <p:nvSpPr>
          <p:cNvPr id="26" name="TextBox 25">
            <a:extLst>
              <a:ext uri="{FF2B5EF4-FFF2-40B4-BE49-F238E27FC236}">
                <a16:creationId xmlns:a16="http://schemas.microsoft.com/office/drawing/2014/main" id="{5463F53A-3B8B-6713-1626-8E72F21C9D31}"/>
              </a:ext>
            </a:extLst>
          </p:cNvPr>
          <p:cNvSpPr txBox="1"/>
          <p:nvPr/>
        </p:nvSpPr>
        <p:spPr>
          <a:xfrm>
            <a:off x="10768724" y="2720905"/>
            <a:ext cx="9173418" cy="3063249"/>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are doing about it:</a:t>
            </a:r>
          </a:p>
          <a:p>
            <a:pPr defTabSz="2486589"/>
            <a:r>
              <a:rPr lang="en-GB" sz="1649" dirty="0">
                <a:solidFill>
                  <a:prstClr val="black"/>
                </a:solidFill>
                <a:latin typeface="Arial" panose="020B0604020202020204" pitchFamily="34" charset="0"/>
                <a:cs typeface="Arial" panose="020B0604020202020204" pitchFamily="34" charset="0"/>
              </a:rPr>
              <a:t>Improvement in number of incidents closed (65% in Quarter 3) increasing accuracy of data</a:t>
            </a:r>
          </a:p>
          <a:p>
            <a:pPr defTabSz="2486589"/>
            <a:r>
              <a:rPr lang="en-GB" sz="1649" dirty="0">
                <a:solidFill>
                  <a:prstClr val="black"/>
                </a:solidFill>
                <a:latin typeface="Arial" panose="020B0604020202020204" pitchFamily="34" charset="0"/>
                <a:cs typeface="Arial" panose="020B0604020202020204" pitchFamily="34" charset="0"/>
              </a:rPr>
              <a:t>Pressure Ulcer Strategic  Group, scrutiny panels, peer reviews.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Audit of documentation and care provided</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Multi-layered education (face-to-face, Teams, videos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Development of PU pathways, policies, and improvement plans supported by All Wales Tissue Viability Forum. </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Centralised Tissue Viability service, digital wound imaging (Improvement Cymru), bed contract finalisation. Shared education, champions and skills programme</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ea typeface="Calibri"/>
                <a:cs typeface="Arial" panose="020B0604020202020204" pitchFamily="34" charset="0"/>
              </a:rPr>
              <a:t>Quality Improvement awareness campaign 2026 </a:t>
            </a: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86AB89-80F9-96A2-A9D8-33F55D2F6370}"/>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B324C9F8-9974-E0C2-9403-B09FD0113DE6}"/>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7" name="TextBox 6">
            <a:extLst>
              <a:ext uri="{FF2B5EF4-FFF2-40B4-BE49-F238E27FC236}">
                <a16:creationId xmlns:a16="http://schemas.microsoft.com/office/drawing/2014/main" id="{9DCC9AF2-263D-A217-5354-08247A708538}"/>
              </a:ext>
            </a:extLst>
          </p:cNvPr>
          <p:cNvSpPr txBox="1">
            <a:spLocks noChangeAspect="1"/>
          </p:cNvSpPr>
          <p:nvPr/>
        </p:nvSpPr>
        <p:spPr>
          <a:xfrm>
            <a:off x="10768723" y="602989"/>
            <a:ext cx="9173420" cy="1982006"/>
          </a:xfrm>
          <a:prstGeom prst="rect">
            <a:avLst/>
          </a:prstGeom>
          <a:noFill/>
          <a:ln w="6350">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649" b="1" dirty="0">
                <a:solidFill>
                  <a:prstClr val="black"/>
                </a:solidFill>
                <a:latin typeface="Arial" panose="020B0604020202020204" pitchFamily="34" charset="0"/>
                <a:ea typeface="Verdana"/>
                <a:cs typeface="Arial" panose="020B0604020202020204" pitchFamily="34" charset="0"/>
              </a:rPr>
              <a:t>Underlying causes:</a:t>
            </a:r>
          </a:p>
          <a:p>
            <a:pPr defTabSz="2486589">
              <a:buSzPts val="1000"/>
              <a:tabLst>
                <a:tab pos="753980" algn="l"/>
              </a:tabLst>
            </a:pPr>
            <a:r>
              <a:rPr lang="en-GB" sz="1649" dirty="0">
                <a:solidFill>
                  <a:prstClr val="black"/>
                </a:solidFill>
                <a:latin typeface="Arial" panose="020B0604020202020204" pitchFamily="34" charset="0"/>
                <a:ea typeface="Verdana"/>
                <a:cs typeface="Arial" panose="020B0604020202020204" pitchFamily="34" charset="0"/>
              </a:rPr>
              <a:t>Patient vu</a:t>
            </a:r>
            <a:r>
              <a:rPr lang="en-GB" sz="1649" dirty="0">
                <a:solidFill>
                  <a:prstClr val="black"/>
                </a:solidFill>
                <a:latin typeface="Arial" panose="020B0604020202020204" pitchFamily="34" charset="0"/>
                <a:cs typeface="Arial" panose="020B0604020202020204" pitchFamily="34" charset="0"/>
              </a:rPr>
              <a:t>lnerability (esp. first 72h of admission).</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Staff knowledge, skills and application of risk management principles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Delays in receiving specialist equipment</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Limited prevention training, lack of tissue viability expertise Delayed/incomplete digital charting; limited use of medical photography.</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r>
              <a:rPr lang="en-GB" sz="1649" dirty="0">
                <a:solidFill>
                  <a:prstClr val="black"/>
                </a:solidFill>
                <a:latin typeface="Arial" panose="020B0604020202020204" pitchFamily="34" charset="0"/>
                <a:cs typeface="Arial" panose="020B0604020202020204" pitchFamily="34" charset="0"/>
              </a:rPr>
              <a:t>Whole system pressure affecting timeliness of scrutiny review panels</a:t>
            </a:r>
            <a:endParaRPr lang="en-GB" sz="1649" dirty="0">
              <a:solidFill>
                <a:prstClr val="black"/>
              </a:solidFill>
              <a:latin typeface="Arial" panose="020B0604020202020204" pitchFamily="34" charset="0"/>
              <a:ea typeface="Calibri"/>
              <a:cs typeface="Arial" panose="020B0604020202020204" pitchFamily="34" charset="0"/>
            </a:endParaRPr>
          </a:p>
        </p:txBody>
      </p:sp>
      <p:pic>
        <p:nvPicPr>
          <p:cNvPr id="4" name="Picture 3" descr="A close-up of a logo&#10;&#10;AI-generated content may be incorrect.">
            <a:extLst>
              <a:ext uri="{FF2B5EF4-FFF2-40B4-BE49-F238E27FC236}">
                <a16:creationId xmlns:a16="http://schemas.microsoft.com/office/drawing/2014/main" id="{37002DE1-26C1-707B-C24F-F211229D6590}"/>
              </a:ext>
            </a:extLst>
          </p:cNvPr>
          <p:cNvPicPr>
            <a:picLocks noChangeAspect="1"/>
          </p:cNvPicPr>
          <p:nvPr/>
        </p:nvPicPr>
        <p:blipFill>
          <a:blip r:embed="rId3"/>
          <a:stretch>
            <a:fillRect/>
          </a:stretch>
        </p:blipFill>
        <p:spPr>
          <a:xfrm>
            <a:off x="15826868" y="9935789"/>
            <a:ext cx="4115274" cy="1256571"/>
          </a:xfrm>
          <a:prstGeom prst="rect">
            <a:avLst/>
          </a:prstGeom>
        </p:spPr>
      </p:pic>
      <p:sp>
        <p:nvSpPr>
          <p:cNvPr id="9" name="TextBox 8">
            <a:extLst>
              <a:ext uri="{FF2B5EF4-FFF2-40B4-BE49-F238E27FC236}">
                <a16:creationId xmlns:a16="http://schemas.microsoft.com/office/drawing/2014/main" id="{48C86175-D620-9216-9290-ABEDB5140811}"/>
              </a:ext>
            </a:extLst>
          </p:cNvPr>
          <p:cNvSpPr txBox="1"/>
          <p:nvPr/>
        </p:nvSpPr>
        <p:spPr>
          <a:xfrm>
            <a:off x="5026467" y="9372983"/>
            <a:ext cx="9824037" cy="1421202"/>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black"/>
                </a:solidFill>
                <a:latin typeface="Arial" panose="020B0604020202020204" pitchFamily="34" charset="0"/>
                <a:cs typeface="Arial" panose="020B0604020202020204" pitchFamily="34" charset="0"/>
              </a:rPr>
              <a:t>What we expect to see (Outcomes by 2026)</a:t>
            </a:r>
            <a:r>
              <a:rPr lang="en-GB" sz="1649" b="1" u="sng" dirty="0">
                <a:solidFill>
                  <a:prstClr val="black"/>
                </a:solidFill>
                <a:latin typeface="Arial" panose="020B0604020202020204" pitchFamily="34" charset="0"/>
                <a:cs typeface="Arial" panose="020B0604020202020204" pitchFamily="34" charset="0"/>
              </a:rPr>
              <a:t>:</a:t>
            </a:r>
            <a:endParaRPr lang="en-GB" sz="1649" u="sng"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PU rates in acute sites; ≤1.6/1000 bed days.</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cs typeface="Arial" panose="020B0604020202020204" pitchFamily="34" charset="0"/>
              </a:rPr>
              <a:t>↓ 20 % avoidable PU in HB.</a:t>
            </a:r>
            <a:endParaRPr lang="en-GB" sz="1649" dirty="0">
              <a:solidFill>
                <a:prstClr val="black"/>
              </a:solidFill>
              <a:latin typeface="Arial" panose="020B0604020202020204" pitchFamily="34" charset="0"/>
              <a:ea typeface="Calibri"/>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 Reduce total number of HBA incidents by 10% </a:t>
            </a:r>
            <a:endParaRPr lang="en-GB" sz="1649" dirty="0">
              <a:solidFill>
                <a:prstClr val="black"/>
              </a:solidFill>
              <a:latin typeface="Arial" panose="020B0604020202020204" pitchFamily="34" charset="0"/>
              <a:cs typeface="Arial" panose="020B0604020202020204" pitchFamily="34" charset="0"/>
            </a:endParaRPr>
          </a:p>
          <a:p>
            <a:pPr defTabSz="2486589">
              <a:buFont typeface="Arial" panose="020B0604020202020204" pitchFamily="34" charset="0"/>
              <a:buChar char="•"/>
            </a:pPr>
            <a:r>
              <a:rPr lang="en-GB" sz="1649" dirty="0">
                <a:solidFill>
                  <a:prstClr val="black"/>
                </a:solidFill>
                <a:latin typeface="Arial" panose="020B0604020202020204" pitchFamily="34" charset="0"/>
                <a:ea typeface="Calibri"/>
                <a:cs typeface="Arial" panose="020B0604020202020204" pitchFamily="34" charset="0"/>
              </a:rPr>
              <a:t> ↓ Reduce HB acquired Deep damage by 10% </a:t>
            </a:r>
            <a:endParaRPr lang="en-GB" sz="1649" dirty="0">
              <a:solidFill>
                <a:prstClr val="black"/>
              </a:solidFill>
              <a:latin typeface="Arial" panose="020B0604020202020204" pitchFamily="34" charset="0"/>
              <a:cs typeface="Arial" panose="020B0604020202020204" pitchFamily="34" charset="0"/>
            </a:endParaRPr>
          </a:p>
        </p:txBody>
      </p:sp>
      <p:sp>
        <p:nvSpPr>
          <p:cNvPr id="14" name="Text Box 980076608">
            <a:extLst>
              <a:ext uri="{FF2B5EF4-FFF2-40B4-BE49-F238E27FC236}">
                <a16:creationId xmlns:a16="http://schemas.microsoft.com/office/drawing/2014/main" id="{E700EB84-B6D4-EACB-F6C4-E96ABB6778E0}"/>
              </a:ext>
            </a:extLst>
          </p:cNvPr>
          <p:cNvSpPr txBox="1">
            <a:spLocks noChangeArrowheads="1"/>
          </p:cNvSpPr>
          <p:nvPr/>
        </p:nvSpPr>
        <p:spPr bwMode="auto">
          <a:xfrm>
            <a:off x="1289997" y="-906783"/>
            <a:ext cx="16849771" cy="75394"/>
          </a:xfrm>
          <a:prstGeom prst="rect">
            <a:avLst/>
          </a:prstGeom>
          <a:noFill/>
          <a:ln w="9525">
            <a:noFill/>
            <a:miter lim="800000"/>
            <a:headEnd/>
            <a:tailEnd/>
          </a:ln>
        </p:spPr>
        <p:txBody>
          <a:bodyPr rot="0" vert="horz" wrap="square" lIns="150786" tIns="75396" rIns="150786" bIns="75396" anchor="t" anchorCtr="0">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endParaRPr lang="en-GB" sz="2309" b="1">
              <a:solidFill>
                <a:srgbClr val="FFFFFF"/>
              </a:solidFill>
              <a:latin typeface="Verdana" panose="020B0604030504040204" pitchFamily="34" charset="0"/>
              <a:ea typeface="Verdana" panose="020B0604030504040204" pitchFamily="34" charset="0"/>
            </a:endParaRPr>
          </a:p>
          <a:p>
            <a:pPr defTabSz="1508001">
              <a:defRPr/>
            </a:pPr>
            <a:r>
              <a:rPr lang="en-GB" sz="4895" b="1">
                <a:solidFill>
                  <a:srgbClr val="FFFFFF"/>
                </a:solidFill>
                <a:latin typeface="Verdana" panose="020B0604030504040204" pitchFamily="34" charset="0"/>
                <a:ea typeface="Verdana" panose="020B0604030504040204" pitchFamily="34" charset="0"/>
              </a:rPr>
              <a:t>Pressure Ulcers: Action &amp; Intervention</a:t>
            </a:r>
            <a:endParaRPr lang="en-GB" sz="4895" b="1">
              <a:solidFill>
                <a:prstClr val="black"/>
              </a:solidFill>
              <a:latin typeface="Verdana" panose="020B0604030504040204" pitchFamily="34" charset="0"/>
              <a:ea typeface="Verdana" panose="020B0604030504040204" pitchFamily="34" charset="0"/>
            </a:endParaRPr>
          </a:p>
        </p:txBody>
      </p:sp>
      <p:cxnSp>
        <p:nvCxnSpPr>
          <p:cNvPr id="18" name="Straight Connector 17">
            <a:extLst>
              <a:ext uri="{FF2B5EF4-FFF2-40B4-BE49-F238E27FC236}">
                <a16:creationId xmlns:a16="http://schemas.microsoft.com/office/drawing/2014/main" id="{D9CBAA5C-38FA-669C-C7A8-5DB730DD02A5}"/>
              </a:ext>
              <a:ext uri="{C183D7F6-B498-43B3-948B-1728B52AA6E4}">
                <adec:decorative xmlns:adec="http://schemas.microsoft.com/office/drawing/2017/decorative" val="1"/>
              </a:ext>
            </a:extLst>
          </p:cNvPr>
          <p:cNvCxnSpPr>
            <a:cxnSpLocks/>
          </p:cNvCxnSpPr>
          <p:nvPr/>
        </p:nvCxnSpPr>
        <p:spPr>
          <a:xfrm>
            <a:off x="-180770" y="301912"/>
            <a:ext cx="29816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Rectangle 1">
            <a:extLst>
              <a:ext uri="{FF2B5EF4-FFF2-40B4-BE49-F238E27FC236}">
                <a16:creationId xmlns:a16="http://schemas.microsoft.com/office/drawing/2014/main" id="{34FE63C1-DAF3-20DE-5ACB-8760386DB172}"/>
              </a:ext>
            </a:extLst>
          </p:cNvPr>
          <p:cNvSpPr>
            <a:spLocks noChangeArrowheads="1"/>
          </p:cNvSpPr>
          <p:nvPr/>
        </p:nvSpPr>
        <p:spPr bwMode="auto">
          <a:xfrm>
            <a:off x="7385225" y="7356838"/>
            <a:ext cx="20105335" cy="905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0790" tIns="75396" rIns="150790" bIns="75396" numCol="1" anchor="ctr" anchorCtr="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endParaRPr lang="en-GB" sz="4895">
              <a:solidFill>
                <a:prstClr val="black"/>
              </a:solidFill>
              <a:latin typeface="Aptos" panose="02110004020202020204"/>
            </a:endParaRPr>
          </a:p>
        </p:txBody>
      </p:sp>
      <p:sp>
        <p:nvSpPr>
          <p:cNvPr id="30" name="Title 1">
            <a:extLst>
              <a:ext uri="{FF2B5EF4-FFF2-40B4-BE49-F238E27FC236}">
                <a16:creationId xmlns:a16="http://schemas.microsoft.com/office/drawing/2014/main" id="{DB77669E-DEB2-8469-1784-A4BE86B0F9C1}"/>
              </a:ext>
            </a:extLst>
          </p:cNvPr>
          <p:cNvSpPr txBox="1">
            <a:spLocks/>
          </p:cNvSpPr>
          <p:nvPr/>
        </p:nvSpPr>
        <p:spPr>
          <a:xfrm>
            <a:off x="177" y="-245341"/>
            <a:ext cx="20141251" cy="766189"/>
          </a:xfrm>
          <a:prstGeom prst="rect">
            <a:avLst/>
          </a:prstGeom>
          <a:solidFill>
            <a:srgbClr val="1F355E"/>
          </a:solidFill>
          <a:ln>
            <a:noFill/>
          </a:ln>
        </p:spPr>
        <p:style>
          <a:lnRef idx="1">
            <a:schemeClr val="accent1"/>
          </a:lnRef>
          <a:fillRef idx="2">
            <a:schemeClr val="accent1"/>
          </a:fillRef>
          <a:effectRef idx="1">
            <a:schemeClr val="accent1"/>
          </a:effectRef>
          <a:fontRef idx="minor">
            <a:schemeClr val="dk1"/>
          </a:fontRef>
        </p:style>
        <p:txBody>
          <a:bodyPr vert="horz" lIns="150788" tIns="75396" rIns="150788" bIns="75396" rtlCol="0" anchor="ctr">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649" b="1" dirty="0">
                <a:solidFill>
                  <a:prstClr val="white"/>
                </a:solidFill>
                <a:latin typeface="Arial"/>
                <a:cs typeface="Arial"/>
              </a:rPr>
              <a:t>Pressure Ulcers – Action &amp; Intervention</a:t>
            </a:r>
            <a:endParaRPr lang="en-GB" sz="1649" b="1" dirty="0">
              <a:solidFill>
                <a:prstClr val="white"/>
              </a:solidFill>
              <a:latin typeface="Arial" panose="020B0604020202020204" pitchFamily="34" charset="0"/>
              <a:cs typeface="Arial" panose="020B0604020202020204" pitchFamily="34" charset="0"/>
            </a:endParaRPr>
          </a:p>
          <a:p>
            <a:pPr defTabSz="2486589"/>
            <a:r>
              <a:rPr lang="en-GB" sz="1649" b="1" dirty="0">
                <a:solidFill>
                  <a:prstClr val="white"/>
                </a:solidFill>
                <a:latin typeface="Arial"/>
                <a:cs typeface="Arial"/>
              </a:rPr>
              <a:t>Goal – To reduce the amount of patients developing HB acquired avoidable pressure damage by 20% by end of March 2026                            </a:t>
            </a:r>
            <a:endParaRPr lang="en-GB" sz="1649" dirty="0">
              <a:solidFill>
                <a:prstClr val="white"/>
              </a:solidFill>
              <a:latin typeface="Arial" panose="020B0604020202020204" pitchFamily="34" charset="0"/>
              <a:cs typeface="Arial" panose="020B0604020202020204" pitchFamily="34" charset="0"/>
            </a:endParaRPr>
          </a:p>
        </p:txBody>
      </p:sp>
      <p:pic>
        <p:nvPicPr>
          <p:cNvPr id="11" name="Picture 10" descr="A graph with blue lines and text&#10;&#10;AI-generated content may be incorrect.">
            <a:extLst>
              <a:ext uri="{FF2B5EF4-FFF2-40B4-BE49-F238E27FC236}">
                <a16:creationId xmlns:a16="http://schemas.microsoft.com/office/drawing/2014/main" id="{9182F765-83B8-9CDD-D8D1-1548463DB912}"/>
              </a:ext>
            </a:extLst>
          </p:cNvPr>
          <p:cNvPicPr>
            <a:picLocks noChangeAspect="1"/>
          </p:cNvPicPr>
          <p:nvPr/>
        </p:nvPicPr>
        <p:blipFill>
          <a:blip r:embed="rId4"/>
          <a:stretch>
            <a:fillRect/>
          </a:stretch>
        </p:blipFill>
        <p:spPr>
          <a:xfrm>
            <a:off x="204547" y="5965883"/>
            <a:ext cx="6436453" cy="2990208"/>
          </a:xfrm>
          <a:prstGeom prst="rect">
            <a:avLst/>
          </a:prstGeom>
        </p:spPr>
      </p:pic>
      <p:pic>
        <p:nvPicPr>
          <p:cNvPr id="8" name="Picture 7" descr="A graph showing a line of blue and red&#10;&#10;AI-generated content may be incorrect.">
            <a:extLst>
              <a:ext uri="{FF2B5EF4-FFF2-40B4-BE49-F238E27FC236}">
                <a16:creationId xmlns:a16="http://schemas.microsoft.com/office/drawing/2014/main" id="{ACC2EE9C-F461-AFEB-AD38-D64F61CFB2F9}"/>
              </a:ext>
            </a:extLst>
          </p:cNvPr>
          <p:cNvPicPr>
            <a:picLocks noChangeAspect="1"/>
          </p:cNvPicPr>
          <p:nvPr/>
        </p:nvPicPr>
        <p:blipFill>
          <a:blip r:embed="rId5"/>
          <a:stretch>
            <a:fillRect/>
          </a:stretch>
        </p:blipFill>
        <p:spPr>
          <a:xfrm>
            <a:off x="6816236" y="5965882"/>
            <a:ext cx="6134387" cy="2959529"/>
          </a:xfrm>
          <a:prstGeom prst="rect">
            <a:avLst/>
          </a:prstGeom>
        </p:spPr>
      </p:pic>
      <p:pic>
        <p:nvPicPr>
          <p:cNvPr id="10" name="Picture 9" descr="A graph with blue lines and numbers&#10;&#10;AI-generated content may be incorrect.">
            <a:extLst>
              <a:ext uri="{FF2B5EF4-FFF2-40B4-BE49-F238E27FC236}">
                <a16:creationId xmlns:a16="http://schemas.microsoft.com/office/drawing/2014/main" id="{BD25A7BC-0F13-905F-0352-45692B00851D}"/>
              </a:ext>
            </a:extLst>
          </p:cNvPr>
          <p:cNvPicPr>
            <a:picLocks noChangeAspect="1"/>
          </p:cNvPicPr>
          <p:nvPr/>
        </p:nvPicPr>
        <p:blipFill>
          <a:blip r:embed="rId6"/>
          <a:stretch>
            <a:fillRect/>
          </a:stretch>
        </p:blipFill>
        <p:spPr>
          <a:xfrm>
            <a:off x="13519613" y="5894111"/>
            <a:ext cx="6323666" cy="2990210"/>
          </a:xfrm>
          <a:prstGeom prst="rect">
            <a:avLst/>
          </a:prstGeom>
        </p:spPr>
      </p:pic>
      <p:cxnSp>
        <p:nvCxnSpPr>
          <p:cNvPr id="29" name="Straight Arrow Connector 28">
            <a:extLst>
              <a:ext uri="{FF2B5EF4-FFF2-40B4-BE49-F238E27FC236}">
                <a16:creationId xmlns:a16="http://schemas.microsoft.com/office/drawing/2014/main" id="{324595FD-B647-86A4-E86E-1B894F68608D}"/>
              </a:ext>
            </a:extLst>
          </p:cNvPr>
          <p:cNvCxnSpPr/>
          <p:nvPr/>
        </p:nvCxnSpPr>
        <p:spPr>
          <a:xfrm flipV="1">
            <a:off x="8931693" y="2383939"/>
            <a:ext cx="0" cy="2010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895928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9F706D8E-0A3A-1154-4A78-AB384B8FBE6D}"/>
              </a:ext>
              <a:ext uri="{C183D7F6-B498-43B3-948B-1728B52AA6E4}">
                <adec:decorative xmlns:adec="http://schemas.microsoft.com/office/drawing/2017/decorative" val="1"/>
              </a:ext>
            </a:extLst>
          </p:cNvPr>
          <p:cNvSpPr/>
          <p:nvPr/>
        </p:nvSpPr>
        <p:spPr>
          <a:xfrm>
            <a:off x="329533" y="403095"/>
            <a:ext cx="19412730" cy="1388441"/>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0" tIns="75396" rIns="150790" bIns="75396" numCol="1" spcCol="0" rtlCol="0" fromWordArt="0" anchor="ctr" anchorCtr="0" forceAA="0" compatLnSpc="1">
            <a:prstTxWarp prst="textNoShape">
              <a:avLst/>
            </a:prstTxWarp>
            <a:noAutofit/>
          </a:bodyPr>
          <a:lstStyle/>
          <a:p>
            <a:pPr defTabSz="914413">
              <a:defRPr/>
            </a:pPr>
            <a:endParaRPr lang="en-GB" sz="2968" dirty="0">
              <a:solidFill>
                <a:prstClr val="white"/>
              </a:solidFill>
              <a:latin typeface="Calibri" panose="020F0502020204030204"/>
            </a:endParaRPr>
          </a:p>
        </p:txBody>
      </p:sp>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751" y="3077708"/>
            <a:ext cx="672354" cy="672354"/>
          </a:xfrm>
          <a:prstGeom prst="rect">
            <a:avLst/>
          </a:prstGeom>
        </p:spPr>
      </p:pic>
      <p:sp>
        <p:nvSpPr>
          <p:cNvPr id="21" name="Text Box">
            <a:hlinkClick r:id="rId6"/>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D502FE33-6861-49F9-9493-0B9A2569808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algn="ctr" defTabSz="914413">
              <a:defRPr/>
            </a:pPr>
            <a:r>
              <a:rPr lang="en-GB" sz="2144" b="1">
                <a:solidFill>
                  <a:prstClr val="white"/>
                </a:solidFill>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defTabSz="1507958">
              <a:defRPr/>
            </a:pPr>
            <a:r>
              <a:rPr lang="en-GB" sz="4617" b="1" dirty="0">
                <a:solidFill>
                  <a:srgbClr val="FFFFFF"/>
                </a:solidFill>
                <a:latin typeface="Verdana" panose="020B0604030504040204" pitchFamily="34" charset="0"/>
                <a:ea typeface="Verdana" panose="020B0604030504040204" pitchFamily="34" charset="0"/>
              </a:rPr>
              <a:t>Mortality: Action &amp; Intervention</a:t>
            </a:r>
            <a:endParaRPr lang="en-GB" sz="3628" b="1" dirty="0">
              <a:solidFill>
                <a:prstClr val="black"/>
              </a:solidFill>
              <a:latin typeface="Verdana" panose="020B0604030504040204" pitchFamily="34" charset="0"/>
              <a:ea typeface="Verdana" panose="020B0604030504040204" pitchFamily="34" charset="0"/>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defTabSz="1507958">
              <a:defRPr/>
            </a:pPr>
            <a:fld id="{19BBC658-49D8-45A7-8DA2-B6FE1BCE69C1}" type="slidenum">
              <a:rPr lang="en-GB" sz="1814">
                <a:solidFill>
                  <a:srgbClr val="285087"/>
                </a:solidFill>
                <a:latin typeface="Ubuntu Medium" panose="020B0604030602030204" pitchFamily="34" charset="0"/>
              </a:rPr>
              <a:pPr defTabSz="1507958">
                <a:defRPr/>
              </a:pPr>
              <a:t>55</a:t>
            </a:fld>
            <a:endParaRPr lang="en-GB" sz="1814">
              <a:solidFill>
                <a:srgbClr val="285087"/>
              </a:solidFill>
              <a:latin typeface="Ubuntu Medium" panose="020B0604030602030204" pitchFamily="34" charset="0"/>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defTabSz="914413">
              <a:defRPr/>
            </a:pPr>
            <a:endParaRPr lang="en-GB" sz="1801">
              <a:solidFill>
                <a:prstClr val="white">
                  <a:hueOff val="0"/>
                  <a:satOff val="0"/>
                  <a:lumOff val="0"/>
                  <a:alphaOff val="0"/>
                </a:prstClr>
              </a:solidFill>
              <a:latin typeface="Calibri" panose="020F0502020204030204"/>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413">
              <a:defRPr/>
            </a:pPr>
            <a:endParaRPr lang="en-GB" sz="1801">
              <a:solidFill>
                <a:srgbClr val="285087"/>
              </a:solidFill>
              <a:latin typeface="Calibri" panose="020F0502020204030204"/>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413">
              <a:defRPr/>
            </a:pPr>
            <a:r>
              <a:rPr lang="en-GB" sz="1700" b="1" dirty="0">
                <a:solidFill>
                  <a:srgbClr val="0070C0"/>
                </a:solidFill>
                <a:latin typeface="Verdana" panose="020B0604030504040204" pitchFamily="34" charset="0"/>
                <a:ea typeface="Verdana" panose="020B0604030504040204" pitchFamily="34" charset="0"/>
              </a:rPr>
              <a:t>Mortality Data Summary</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crude mortality rate has seen a minor increase in January 2026, reporting 1.54% compared to the previous figure of 1.53% in December 2025. </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Crude mortality over the last 4 years is within the control limits and the recent data reflects the predicted decline of mortality as expected during summer months</a:t>
            </a:r>
          </a:p>
          <a:p>
            <a:pPr marL="282738" indent="-282738" defTabSz="914413">
              <a:buFont typeface="Arial" panose="020B0604020202020204" pitchFamily="34" charset="0"/>
              <a:buChar char="•"/>
              <a:defRPr/>
            </a:pPr>
            <a:r>
              <a:rPr lang="en-GB" dirty="0">
                <a:solidFill>
                  <a:srgbClr val="325A8A"/>
                </a:solidFill>
                <a:latin typeface="Verdana" panose="020B0604030504040204" pitchFamily="34" charset="0"/>
                <a:ea typeface="Verdana" panose="020B0604030504040204" pitchFamily="34" charset="0"/>
              </a:rPr>
              <a:t>The summary of deaths in the Emergency Department has remained relatively stable in recent months</a:t>
            </a:r>
          </a:p>
          <a:p>
            <a:pPr defTabSz="914413">
              <a:defRPr/>
            </a:pPr>
            <a:endParaRPr lang="en-GB" sz="1400" dirty="0">
              <a:solidFill>
                <a:srgbClr val="285087"/>
              </a:solidFill>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12105" y="6441916"/>
            <a:ext cx="7306231" cy="369460"/>
          </a:xfrm>
          <a:prstGeom prst="rect">
            <a:avLst/>
          </a:prstGeom>
          <a:noFill/>
        </p:spPr>
        <p:txBody>
          <a:bodyPr wrap="none" rtlCol="0">
            <a:spAutoFit/>
          </a:bodyPr>
          <a:lstStyle/>
          <a:p>
            <a:pPr defTabSz="914413"/>
            <a:r>
              <a:rPr lang="en-GB" sz="1801" b="1" dirty="0">
                <a:solidFill>
                  <a:srgbClr val="325A8A"/>
                </a:solidFill>
                <a:latin typeface="Calibri" panose="020F0502020204030204"/>
              </a:rPr>
              <a:t>The summary of deaths in the Emergency Department can be seen below: </a:t>
            </a:r>
          </a:p>
        </p:txBody>
      </p:sp>
      <p:pic>
        <p:nvPicPr>
          <p:cNvPr id="3" name="Picture 2">
            <a:extLst>
              <a:ext uri="{FF2B5EF4-FFF2-40B4-BE49-F238E27FC236}">
                <a16:creationId xmlns:a16="http://schemas.microsoft.com/office/drawing/2014/main" id="{0231D56F-8DA7-15F6-AFC2-F516041E9635}"/>
              </a:ext>
            </a:extLst>
          </p:cNvPr>
          <p:cNvPicPr>
            <a:picLocks noChangeAspect="1"/>
          </p:cNvPicPr>
          <p:nvPr/>
        </p:nvPicPr>
        <p:blipFill>
          <a:blip r:embed="rId11"/>
          <a:stretch>
            <a:fillRect/>
          </a:stretch>
        </p:blipFill>
        <p:spPr>
          <a:xfrm>
            <a:off x="609212" y="2235348"/>
            <a:ext cx="18663832" cy="3887992"/>
          </a:xfrm>
          <a:prstGeom prst="rect">
            <a:avLst/>
          </a:prstGeom>
        </p:spPr>
      </p:pic>
      <p:pic>
        <p:nvPicPr>
          <p:cNvPr id="10" name="Picture 9">
            <a:extLst>
              <a:ext uri="{FF2B5EF4-FFF2-40B4-BE49-F238E27FC236}">
                <a16:creationId xmlns:a16="http://schemas.microsoft.com/office/drawing/2014/main" id="{018A7862-81A7-2D3F-E5CA-AA6B8892988E}"/>
              </a:ext>
            </a:extLst>
          </p:cNvPr>
          <p:cNvPicPr>
            <a:picLocks noChangeAspect="1"/>
          </p:cNvPicPr>
          <p:nvPr/>
        </p:nvPicPr>
        <p:blipFill>
          <a:blip r:embed="rId12"/>
          <a:stretch>
            <a:fillRect/>
          </a:stretch>
        </p:blipFill>
        <p:spPr>
          <a:xfrm>
            <a:off x="1052626" y="6832041"/>
            <a:ext cx="7722196" cy="4098110"/>
          </a:xfrm>
          <a:prstGeom prst="rect">
            <a:avLst/>
          </a:prstGeom>
        </p:spPr>
      </p:pic>
    </p:spTree>
    <p:extLst>
      <p:ext uri="{BB962C8B-B14F-4D97-AF65-F5344CB8AC3E}">
        <p14:creationId xmlns:p14="http://schemas.microsoft.com/office/powerpoint/2010/main" val="38626284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body" sz="quarter" idx="10"/>
          </p:nvPr>
        </p:nvSpPr>
        <p:spPr>
          <a:xfrm>
            <a:off x="604044" y="3978275"/>
            <a:ext cx="17409186" cy="1231106"/>
          </a:xfrm>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nvGraphicFramePr>
        <p:xfrm>
          <a:off x="206728" y="604869"/>
          <a:ext cx="19626052" cy="10378329"/>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1790976562"/>
                    </a:ext>
                  </a:extLst>
                </a:gridCol>
                <a:gridCol w="9813026">
                  <a:extLst>
                    <a:ext uri="{9D8B030D-6E8A-4147-A177-3AD203B41FA5}">
                      <a16:colId xmlns:a16="http://schemas.microsoft.com/office/drawing/2014/main" val="3715746704"/>
                    </a:ext>
                  </a:extLst>
                </a:gridCol>
              </a:tblGrid>
              <a:tr h="679813">
                <a:tc>
                  <a:txBody>
                    <a:bodyPr/>
                    <a:lstStyle/>
                    <a:p>
                      <a:r>
                        <a:rPr lang="en-GB" dirty="0"/>
                        <a:t>Perinatal Mortality - Stillbirths</a:t>
                      </a:r>
                    </a:p>
                  </a:txBody>
                  <a:tcPr/>
                </a:tc>
                <a:tc>
                  <a:txBody>
                    <a:bodyPr/>
                    <a:lstStyle/>
                    <a:p>
                      <a:r>
                        <a:rPr lang="en-GB" dirty="0"/>
                        <a:t>Perinatal Mortality - Neonatal Deaths</a:t>
                      </a:r>
                    </a:p>
                  </a:txBody>
                  <a:tcPr/>
                </a:tc>
                <a:extLst>
                  <a:ext uri="{0D108BD9-81ED-4DB2-BD59-A6C34878D82A}">
                    <a16:rowId xmlns:a16="http://schemas.microsoft.com/office/drawing/2014/main" val="1696863262"/>
                  </a:ext>
                </a:extLst>
              </a:tr>
              <a:tr h="429482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403691">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pic>
        <p:nvPicPr>
          <p:cNvPr id="10" name="Picture 9">
            <a:extLst>
              <a:ext uri="{FF2B5EF4-FFF2-40B4-BE49-F238E27FC236}">
                <a16:creationId xmlns:a16="http://schemas.microsoft.com/office/drawing/2014/main" id="{5390A2A5-AAB3-E19B-5A5B-07527E7B13E7}"/>
              </a:ext>
            </a:extLst>
          </p:cNvPr>
          <p:cNvPicPr>
            <a:picLocks noChangeAspect="1"/>
          </p:cNvPicPr>
          <p:nvPr/>
        </p:nvPicPr>
        <p:blipFill>
          <a:blip r:embed="rId3"/>
          <a:stretch>
            <a:fillRect/>
          </a:stretch>
        </p:blipFill>
        <p:spPr>
          <a:xfrm>
            <a:off x="272908" y="1264116"/>
            <a:ext cx="5791702" cy="2536156"/>
          </a:xfrm>
          <a:prstGeom prst="rect">
            <a:avLst/>
          </a:prstGeom>
        </p:spPr>
      </p:pic>
      <p:pic>
        <p:nvPicPr>
          <p:cNvPr id="14" name="Picture 13">
            <a:extLst>
              <a:ext uri="{FF2B5EF4-FFF2-40B4-BE49-F238E27FC236}">
                <a16:creationId xmlns:a16="http://schemas.microsoft.com/office/drawing/2014/main" id="{A98E3091-2660-AC8A-87D6-C09D16144A5F}"/>
              </a:ext>
            </a:extLst>
          </p:cNvPr>
          <p:cNvPicPr>
            <a:picLocks noChangeAspect="1"/>
          </p:cNvPicPr>
          <p:nvPr/>
        </p:nvPicPr>
        <p:blipFill>
          <a:blip r:embed="rId4"/>
          <a:stretch>
            <a:fillRect/>
          </a:stretch>
        </p:blipFill>
        <p:spPr>
          <a:xfrm>
            <a:off x="10084801" y="1193731"/>
            <a:ext cx="5782482" cy="2543530"/>
          </a:xfrm>
          <a:prstGeom prst="rect">
            <a:avLst/>
          </a:prstGeom>
        </p:spPr>
      </p:pic>
      <p:sp>
        <p:nvSpPr>
          <p:cNvPr id="15" name="TextBox 14">
            <a:extLst>
              <a:ext uri="{FF2B5EF4-FFF2-40B4-BE49-F238E27FC236}">
                <a16:creationId xmlns:a16="http://schemas.microsoft.com/office/drawing/2014/main" id="{23731466-1207-C4E0-945E-776432C8A5FC}"/>
              </a:ext>
            </a:extLst>
          </p:cNvPr>
          <p:cNvSpPr txBox="1"/>
          <p:nvPr/>
        </p:nvSpPr>
        <p:spPr>
          <a:xfrm>
            <a:off x="6074513" y="1446209"/>
            <a:ext cx="3810084"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stillbirths during this period, all are included in the MBRRACE reporting data. One case did not receive any antenatal care within Swansea Bay; one was an unknown pregnancy that delivered pre-hospital with maternity services involved postnatally to provide care and support.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42473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seven neonatal deaths between January 2025 and November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982CB56A-0A22-3C77-EA80-5F2F9001269E}"/>
              </a:ext>
            </a:extLst>
          </p:cNvPr>
          <p:cNvSpPr txBox="1"/>
          <p:nvPr/>
        </p:nvSpPr>
        <p:spPr>
          <a:xfrm>
            <a:off x="10117932" y="3840024"/>
            <a:ext cx="579170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no deaths reported since August 2025. This is lower than what has been seen in recent years for SBUHB. December data required to make a final assessment.</a:t>
            </a: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nvGraphicFramePr>
        <p:xfrm>
          <a:off x="230257" y="5068011"/>
          <a:ext cx="19626052" cy="605134"/>
        </p:xfrm>
        <a:graphic>
          <a:graphicData uri="http://schemas.openxmlformats.org/drawingml/2006/table">
            <a:tbl>
              <a:tblPr firstRow="1" bandRow="1">
                <a:tableStyleId>{5C22544A-7EE6-4342-B048-85BDC9FD1C3A}</a:tableStyleId>
              </a:tblPr>
              <a:tblGrid>
                <a:gridCol w="9813026">
                  <a:extLst>
                    <a:ext uri="{9D8B030D-6E8A-4147-A177-3AD203B41FA5}">
                      <a16:colId xmlns:a16="http://schemas.microsoft.com/office/drawing/2014/main" val="2608378766"/>
                    </a:ext>
                  </a:extLst>
                </a:gridCol>
                <a:gridCol w="9813026">
                  <a:extLst>
                    <a:ext uri="{9D8B030D-6E8A-4147-A177-3AD203B41FA5}">
                      <a16:colId xmlns:a16="http://schemas.microsoft.com/office/drawing/2014/main" val="2343288635"/>
                    </a:ext>
                  </a:extLst>
                </a:gridCol>
              </a:tblGrid>
              <a:tr h="605134">
                <a:tc>
                  <a:txBody>
                    <a:bodyPr/>
                    <a:lstStyle/>
                    <a:p>
                      <a:r>
                        <a:rPr lang="en-GB" dirty="0"/>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pic>
        <p:nvPicPr>
          <p:cNvPr id="20" name="Picture 19">
            <a:extLst>
              <a:ext uri="{FF2B5EF4-FFF2-40B4-BE49-F238E27FC236}">
                <a16:creationId xmlns:a16="http://schemas.microsoft.com/office/drawing/2014/main" id="{E7B242AF-B4EC-CC2C-6784-9C4AA3AD628A}"/>
              </a:ext>
            </a:extLst>
          </p:cNvPr>
          <p:cNvPicPr>
            <a:picLocks noChangeAspect="1"/>
          </p:cNvPicPr>
          <p:nvPr/>
        </p:nvPicPr>
        <p:blipFill>
          <a:blip r:embed="rId5"/>
          <a:stretch>
            <a:fillRect/>
          </a:stretch>
        </p:blipFill>
        <p:spPr>
          <a:xfrm>
            <a:off x="339903" y="5700803"/>
            <a:ext cx="5772956" cy="2543530"/>
          </a:xfrm>
          <a:prstGeom prst="rect">
            <a:avLst/>
          </a:prstGeom>
        </p:spPr>
      </p:pic>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five cases of HIE reported in this period.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November our moderate to severe rolling 12-month HIE rate was 1.84/1000 births. This represents a 45% decrease since its peak in April 2024 of 3.32/1000 births. The 2025 HIE rate up until November was 1.68/1000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4" name="Picture 23">
            <a:extLst>
              <a:ext uri="{FF2B5EF4-FFF2-40B4-BE49-F238E27FC236}">
                <a16:creationId xmlns:a16="http://schemas.microsoft.com/office/drawing/2014/main" id="{32019C9F-7647-C772-F357-DE4BF14C0404}"/>
              </a:ext>
            </a:extLst>
          </p:cNvPr>
          <p:cNvPicPr>
            <a:picLocks noChangeAspect="1"/>
          </p:cNvPicPr>
          <p:nvPr/>
        </p:nvPicPr>
        <p:blipFill>
          <a:blip r:embed="rId6"/>
          <a:stretch>
            <a:fillRect/>
          </a:stretch>
        </p:blipFill>
        <p:spPr>
          <a:xfrm>
            <a:off x="10107055" y="5734550"/>
            <a:ext cx="5782482" cy="2543530"/>
          </a:xfrm>
          <a:prstGeom prst="rect">
            <a:avLst/>
          </a:prstGeom>
        </p:spPr>
      </p:pic>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91740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nvGraphicFramePr>
        <p:xfrm>
          <a:off x="223044" y="701674"/>
          <a:ext cx="19659600" cy="10054321"/>
        </p:xfrm>
        <a:graphic>
          <a:graphicData uri="http://schemas.openxmlformats.org/drawingml/2006/table">
            <a:tbl>
              <a:tblPr firstRow="1" bandRow="1">
                <a:tableStyleId>{5C22544A-7EE6-4342-B048-85BDC9FD1C3A}</a:tableStyleId>
              </a:tblPr>
              <a:tblGrid>
                <a:gridCol w="9829800">
                  <a:extLst>
                    <a:ext uri="{9D8B030D-6E8A-4147-A177-3AD203B41FA5}">
                      <a16:colId xmlns:a16="http://schemas.microsoft.com/office/drawing/2014/main" val="48947419"/>
                    </a:ext>
                  </a:extLst>
                </a:gridCol>
                <a:gridCol w="9829800">
                  <a:extLst>
                    <a:ext uri="{9D8B030D-6E8A-4147-A177-3AD203B41FA5}">
                      <a16:colId xmlns:a16="http://schemas.microsoft.com/office/drawing/2014/main" val="3778020355"/>
                    </a:ext>
                  </a:extLst>
                </a:gridCol>
              </a:tblGrid>
              <a:tr h="673590">
                <a:tc gridSpan="2">
                  <a:txBody>
                    <a:bodyPr/>
                    <a:lstStyle/>
                    <a:p>
                      <a:r>
                        <a:rPr lang="en-GB" dirty="0"/>
                        <a:t>Maternity Triage - BSOTS</a:t>
                      </a:r>
                    </a:p>
                  </a:txBody>
                  <a:tcPr/>
                </a:tc>
                <a:tc hMerge="1">
                  <a:txBody>
                    <a:bodyPr/>
                    <a:lstStyle/>
                    <a:p>
                      <a:endParaRPr lang="en-GB" dirty="0"/>
                    </a:p>
                  </a:txBody>
                  <a:tcPr/>
                </a:tc>
                <a:extLst>
                  <a:ext uri="{0D108BD9-81ED-4DB2-BD59-A6C34878D82A}">
                    <a16:rowId xmlns:a16="http://schemas.microsoft.com/office/drawing/2014/main" val="1061403091"/>
                  </a:ext>
                </a:extLst>
              </a:tr>
              <a:tr h="3170343">
                <a:tc gridSpan="2">
                  <a:txBody>
                    <a:bodyPr/>
                    <a:lstStyle/>
                    <a:p>
                      <a:pPr algn="just"/>
                      <a:r>
                        <a:rPr lang="en-GB" sz="2000" kern="1200" dirty="0">
                          <a:solidFill>
                            <a:schemeClr val="dk1"/>
                          </a:solidFill>
                          <a:effectLst/>
                          <a:latin typeface="+mn-lt"/>
                          <a:ea typeface="+mn-ea"/>
                          <a:cs typeface="+mn-cs"/>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algn="just"/>
                      <a:r>
                        <a:rPr lang="en-GB" sz="2000" kern="1200" dirty="0">
                          <a:solidFill>
                            <a:schemeClr val="dk1"/>
                          </a:solidFill>
                          <a:effectLst/>
                          <a:latin typeface="+mn-lt"/>
                          <a:ea typeface="+mn-ea"/>
                          <a:cs typeface="+mn-cs"/>
                        </a:rPr>
                        <a:t> </a:t>
                      </a:r>
                    </a:p>
                    <a:p>
                      <a:pPr algn="just"/>
                      <a:r>
                        <a:rPr lang="en-GB" sz="2000" kern="1200" dirty="0">
                          <a:solidFill>
                            <a:schemeClr val="dk1"/>
                          </a:solidFill>
                          <a:effectLst/>
                          <a:latin typeface="+mn-lt"/>
                          <a:ea typeface="+mn-ea"/>
                          <a:cs typeface="+mn-cs"/>
                        </a:rPr>
                        <a:t>In October 466 women were reviewed in triage and assessed for ongoing care requirements.    </a:t>
                      </a:r>
                    </a:p>
                    <a:p>
                      <a:pPr algn="just"/>
                      <a:r>
                        <a:rPr lang="en-GB" sz="2000" kern="1200" dirty="0">
                          <a:solidFill>
                            <a:schemeClr val="dk1"/>
                          </a:solidFill>
                          <a:effectLst/>
                          <a:latin typeface="+mn-lt"/>
                          <a:ea typeface="+mn-ea"/>
                          <a:cs typeface="+mn-cs"/>
                        </a:rPr>
                        <a:t>Initial trigae within 15 minutes, standard is 90% - rate in October 90.80%.</a:t>
                      </a:r>
                    </a:p>
                    <a:p>
                      <a:pPr algn="just"/>
                      <a:r>
                        <a:rPr lang="en-GB" sz="2000" kern="1200" dirty="0">
                          <a:solidFill>
                            <a:schemeClr val="dk1"/>
                          </a:solidFill>
                          <a:effectLst/>
                          <a:latin typeface="+mn-lt"/>
                          <a:ea typeface="+mn-ea"/>
                          <a:cs typeface="+mn-cs"/>
                        </a:rPr>
                        <a:t> </a:t>
                      </a:r>
                    </a:p>
                    <a:p>
                      <a:pPr algn="just"/>
                      <a:r>
                        <a:rPr lang="en-GB" sz="2000" kern="1200" dirty="0">
                          <a:solidFill>
                            <a:schemeClr val="dk1"/>
                          </a:solidFill>
                          <a:effectLst/>
                          <a:latin typeface="+mn-lt"/>
                          <a:ea typeface="+mn-ea"/>
                          <a:cs typeface="+mn-cs"/>
                        </a:rPr>
                        <a:t>There were 4 incidents reported due to delay in obtaining medical review following initial assessment and risk stratification for yellow, amber and red pathways, which amounts to a breach of time for review of 6.9%. There were no incidents relating to harm reported as a result.  Where breach in time to review is identified, an additional  measure which looks at what time review was achieved will be introduced.</a:t>
                      </a:r>
                    </a:p>
                    <a:p>
                      <a:pPr algn="just"/>
                      <a:r>
                        <a:rPr lang="en-GB" sz="2000" dirty="0"/>
                        <a:t>Singleton Maternity Triage Team celebrated 1 year since roll out of BSOTS in November 2024. During this period 5955 women attended for review - 4426 women self-referred, 526 were referred by Antenatal Clinic, 588 were referred by other allied health professionals. </a:t>
                      </a:r>
                    </a:p>
                  </a:txBody>
                  <a:tcPr/>
                </a:tc>
                <a:tc hMerge="1">
                  <a:txBody>
                    <a:bodyPr/>
                    <a:lstStyle/>
                    <a:p>
                      <a:endParaRPr lang="en-GB" dirty="0"/>
                    </a:p>
                  </a:txBody>
                  <a:tcPr/>
                </a:tc>
                <a:extLst>
                  <a:ext uri="{0D108BD9-81ED-4DB2-BD59-A6C34878D82A}">
                    <a16:rowId xmlns:a16="http://schemas.microsoft.com/office/drawing/2014/main" val="2564628124"/>
                  </a:ext>
                </a:extLst>
              </a:tr>
              <a:tr h="673590">
                <a:tc>
                  <a:txBody>
                    <a:bodyPr/>
                    <a:lstStyle/>
                    <a:p>
                      <a:r>
                        <a:rPr lang="en-GB" b="1" dirty="0">
                          <a:solidFill>
                            <a:schemeClr val="bg1"/>
                          </a:solidFill>
                        </a:rPr>
                        <a:t>Workforce – Maternity Staffing Establishment</a:t>
                      </a:r>
                    </a:p>
                  </a:txBody>
                  <a:tcPr>
                    <a:solidFill>
                      <a:schemeClr val="accent1"/>
                    </a:solidFill>
                  </a:tcPr>
                </a:tc>
                <a:tc>
                  <a:txBody>
                    <a:bodyPr/>
                    <a:lstStyle/>
                    <a:p>
                      <a:r>
                        <a:rPr lang="en-GB" b="1" dirty="0">
                          <a:solidFill>
                            <a:schemeClr val="bg1"/>
                          </a:solidFill>
                        </a:rPr>
                        <a:t>Workforce – Neonatal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262901">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pic>
        <p:nvPicPr>
          <p:cNvPr id="9" name="Picture 8">
            <a:extLst>
              <a:ext uri="{FF2B5EF4-FFF2-40B4-BE49-F238E27FC236}">
                <a16:creationId xmlns:a16="http://schemas.microsoft.com/office/drawing/2014/main" id="{1C524A48-482F-62B3-8CC8-8E6CD63189B4}"/>
              </a:ext>
            </a:extLst>
          </p:cNvPr>
          <p:cNvPicPr>
            <a:picLocks noChangeAspect="1"/>
          </p:cNvPicPr>
          <p:nvPr/>
        </p:nvPicPr>
        <p:blipFill>
          <a:blip r:embed="rId3"/>
          <a:stretch>
            <a:fillRect/>
          </a:stretch>
        </p:blipFill>
        <p:spPr>
          <a:xfrm>
            <a:off x="335122" y="5520001"/>
            <a:ext cx="8229600" cy="5319132"/>
          </a:xfrm>
          <a:prstGeom prst="rect">
            <a:avLst/>
          </a:prstGeom>
        </p:spPr>
      </p:pic>
      <p:pic>
        <p:nvPicPr>
          <p:cNvPr id="11" name="Picture 10">
            <a:extLst>
              <a:ext uri="{FF2B5EF4-FFF2-40B4-BE49-F238E27FC236}">
                <a16:creationId xmlns:a16="http://schemas.microsoft.com/office/drawing/2014/main" id="{1F279706-3523-F02B-AA33-72344A795524}"/>
              </a:ext>
            </a:extLst>
          </p:cNvPr>
          <p:cNvPicPr>
            <a:picLocks noChangeAspect="1"/>
          </p:cNvPicPr>
          <p:nvPr/>
        </p:nvPicPr>
        <p:blipFill>
          <a:blip r:embed="rId4"/>
          <a:stretch>
            <a:fillRect/>
          </a:stretch>
        </p:blipFill>
        <p:spPr>
          <a:xfrm>
            <a:off x="10035256" y="5520001"/>
            <a:ext cx="9740076" cy="5235994"/>
          </a:xfrm>
          <a:prstGeom prst="rect">
            <a:avLst/>
          </a:prstGeom>
        </p:spPr>
      </p:pic>
    </p:spTree>
    <p:extLst>
      <p:ext uri="{BB962C8B-B14F-4D97-AF65-F5344CB8AC3E}">
        <p14:creationId xmlns:p14="http://schemas.microsoft.com/office/powerpoint/2010/main" val="17040183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300868"/>
        </p:xfrm>
        <a:graphic>
          <a:graphicData uri="http://schemas.openxmlformats.org/drawingml/2006/table">
            <a:tbl>
              <a:tblPr firstRow="1" bandRow="1">
                <a:tableStyleId>{5C22544A-7EE6-4342-B048-85BDC9FD1C3A}</a:tableStyleId>
              </a:tblPr>
              <a:tblGrid>
                <a:gridCol w="8024191">
                  <a:extLst>
                    <a:ext uri="{9D8B030D-6E8A-4147-A177-3AD203B41FA5}">
                      <a16:colId xmlns:a16="http://schemas.microsoft.com/office/drawing/2014/main" val="48947419"/>
                    </a:ext>
                  </a:extLst>
                </a:gridCol>
                <a:gridCol w="11635409">
                  <a:extLst>
                    <a:ext uri="{9D8B030D-6E8A-4147-A177-3AD203B41FA5}">
                      <a16:colId xmlns:a16="http://schemas.microsoft.com/office/drawing/2014/main" val="3778020355"/>
                    </a:ext>
                  </a:extLst>
                </a:gridCol>
              </a:tblGrid>
              <a:tr h="533401">
                <a:tc gridSpan="2">
                  <a:txBody>
                    <a:bodyPr/>
                    <a:lstStyle/>
                    <a:p>
                      <a:r>
                        <a:rPr lang="en-GB" dirty="0"/>
                        <a:t>Perinatal Training Compliance</a:t>
                      </a:r>
                    </a:p>
                  </a:txBody>
                  <a:tcPr/>
                </a:tc>
                <a:tc hMerge="1">
                  <a:txBody>
                    <a:bodyPr/>
                    <a:lstStyle/>
                    <a:p>
                      <a:endParaRPr dirty="0"/>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dirty="0">
                        <a:solidFill>
                          <a:schemeClr val="bg1"/>
                        </a:solidFill>
                      </a:endParaRPr>
                    </a:p>
                  </a:txBody>
                  <a:tcPr>
                    <a:solidFill>
                      <a:schemeClr val="accent1"/>
                    </a:solidFill>
                  </a:tcPr>
                </a:tc>
                <a:tc>
                  <a:txBody>
                    <a:bodyPr/>
                    <a:lstStyle/>
                    <a:p>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 Neonatal Consultant was successfully recruited on the 9</a:t>
                      </a:r>
                      <a:r>
                        <a:rPr lang="en-GB" sz="2400" kern="1200" baseline="30000" dirty="0">
                          <a:solidFill>
                            <a:schemeClr val="dk1"/>
                          </a:solidFill>
                          <a:effectLst/>
                          <a:latin typeface="+mn-lt"/>
                          <a:ea typeface="+mn-ea"/>
                          <a:cs typeface="+mn-cs"/>
                        </a:rPr>
                        <a:t>th</a:t>
                      </a:r>
                      <a:r>
                        <a:rPr lang="en-GB" sz="2400" kern="1200" dirty="0">
                          <a:solidFill>
                            <a:schemeClr val="dk1"/>
                          </a:solidFill>
                          <a:effectLst/>
                          <a:latin typeface="+mn-lt"/>
                          <a:ea typeface="+mn-ea"/>
                          <a:cs typeface="+mn-cs"/>
                        </a:rPr>
                        <a:t> December, with 1 expected return following maternity leave in January.</a:t>
                      </a:r>
                    </a:p>
                    <a:p>
                      <a:r>
                        <a:rPr lang="en-GB" sz="2400" kern="1200" dirty="0">
                          <a:solidFill>
                            <a:schemeClr val="dk1"/>
                          </a:solidFill>
                          <a:effectLst/>
                          <a:latin typeface="+mn-lt"/>
                          <a:ea typeface="+mn-ea"/>
                          <a:cs typeface="+mn-cs"/>
                        </a:rPr>
                        <a:t> </a:t>
                      </a:r>
                    </a:p>
                    <a:p>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endParaRPr lang="en-GB" sz="2400" kern="1200" dirty="0">
                        <a:solidFill>
                          <a:schemeClr val="dk1"/>
                        </a:solidFill>
                        <a:effectLst/>
                        <a:latin typeface="+mn-lt"/>
                        <a:ea typeface="+mn-ea"/>
                        <a:cs typeface="+mn-cs"/>
                      </a:endParaRPr>
                    </a:p>
                    <a:p>
                      <a:pPr marL="0" marR="0" lvl="0" indent="0" algn="l"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improving across the board and individual staff out of compliance have been emailed to complete their mandatory training. Respective line managers follow up is in place. </a:t>
                      </a:r>
                    </a:p>
                    <a:p>
                      <a:endParaRPr lang="en-GB" dirty="0"/>
                    </a:p>
                  </a:txBody>
                  <a:tcPr/>
                </a:tc>
                <a:extLst>
                  <a:ext uri="{0D108BD9-81ED-4DB2-BD59-A6C34878D82A}">
                    <a16:rowId xmlns:a16="http://schemas.microsoft.com/office/drawing/2014/main" val="3884505210"/>
                  </a:ext>
                </a:extLst>
              </a:tr>
            </a:tbl>
          </a:graphicData>
        </a:graphic>
      </p:graphicFrame>
      <p:pic>
        <p:nvPicPr>
          <p:cNvPr id="8" name="Picture 7">
            <a:extLst>
              <a:ext uri="{FF2B5EF4-FFF2-40B4-BE49-F238E27FC236}">
                <a16:creationId xmlns:a16="http://schemas.microsoft.com/office/drawing/2014/main" id="{327C1960-1B40-3198-2D7F-B9F4016D3954}"/>
              </a:ext>
            </a:extLst>
          </p:cNvPr>
          <p:cNvPicPr>
            <a:picLocks noChangeAspect="1"/>
          </p:cNvPicPr>
          <p:nvPr/>
        </p:nvPicPr>
        <p:blipFill>
          <a:blip r:embed="rId3"/>
          <a:stretch>
            <a:fillRect/>
          </a:stretch>
        </p:blipFill>
        <p:spPr>
          <a:xfrm>
            <a:off x="356636" y="1359142"/>
            <a:ext cx="7605840" cy="4569553"/>
          </a:xfrm>
          <a:prstGeom prst="rect">
            <a:avLst/>
          </a:prstGeom>
        </p:spPr>
      </p:pic>
      <p:pic>
        <p:nvPicPr>
          <p:cNvPr id="9" name="Picture 8">
            <a:extLst>
              <a:ext uri="{FF2B5EF4-FFF2-40B4-BE49-F238E27FC236}">
                <a16:creationId xmlns:a16="http://schemas.microsoft.com/office/drawing/2014/main" id="{F198ED8D-0ADF-3F90-4F7B-36E5D97CA735}"/>
              </a:ext>
            </a:extLst>
          </p:cNvPr>
          <p:cNvPicPr>
            <a:picLocks noChangeAspect="1"/>
          </p:cNvPicPr>
          <p:nvPr/>
        </p:nvPicPr>
        <p:blipFill>
          <a:blip r:embed="rId4"/>
          <a:stretch>
            <a:fillRect/>
          </a:stretch>
        </p:blipFill>
        <p:spPr>
          <a:xfrm>
            <a:off x="8495072" y="1365685"/>
            <a:ext cx="7882372" cy="4454684"/>
          </a:xfrm>
          <a:prstGeom prst="rect">
            <a:avLst/>
          </a:prstGeom>
        </p:spPr>
      </p:pic>
      <p:pic>
        <p:nvPicPr>
          <p:cNvPr id="10" name="Picture 9">
            <a:extLst>
              <a:ext uri="{FF2B5EF4-FFF2-40B4-BE49-F238E27FC236}">
                <a16:creationId xmlns:a16="http://schemas.microsoft.com/office/drawing/2014/main" id="{FCBB4E91-AC43-0AEB-42D2-80BD1D368D63}"/>
              </a:ext>
            </a:extLst>
          </p:cNvPr>
          <p:cNvPicPr>
            <a:picLocks noChangeAspect="1"/>
          </p:cNvPicPr>
          <p:nvPr/>
        </p:nvPicPr>
        <p:blipFill>
          <a:blip r:embed="rId5"/>
          <a:stretch>
            <a:fillRect/>
          </a:stretch>
        </p:blipFill>
        <p:spPr>
          <a:xfrm>
            <a:off x="356636" y="6569074"/>
            <a:ext cx="7605840" cy="4476109"/>
          </a:xfrm>
          <a:prstGeom prst="rect">
            <a:avLst/>
          </a:prstGeom>
        </p:spPr>
      </p:pic>
    </p:spTree>
    <p:extLst>
      <p:ext uri="{BB962C8B-B14F-4D97-AF65-F5344CB8AC3E}">
        <p14:creationId xmlns:p14="http://schemas.microsoft.com/office/powerpoint/2010/main" val="3473454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C0CFC9-E8E9-D421-AAB8-D55DD5144039}"/>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Cancer</a:t>
            </a:r>
          </a:p>
        </p:txBody>
      </p:sp>
      <p:graphicFrame>
        <p:nvGraphicFramePr>
          <p:cNvPr id="3" name="Table 2">
            <a:extLst>
              <a:ext uri="{FF2B5EF4-FFF2-40B4-BE49-F238E27FC236}">
                <a16:creationId xmlns:a16="http://schemas.microsoft.com/office/drawing/2014/main" id="{DEE33EC1-2461-588B-6843-FF89C77335B0}"/>
              </a:ext>
            </a:extLst>
          </p:cNvPr>
          <p:cNvGraphicFramePr>
            <a:graphicFrameLocks noGrp="1"/>
          </p:cNvGraphicFramePr>
          <p:nvPr>
            <p:extLst>
              <p:ext uri="{D42A27DB-BD31-4B8C-83A1-F6EECF244321}">
                <p14:modId xmlns:p14="http://schemas.microsoft.com/office/powerpoint/2010/main" val="2500486025"/>
              </p:ext>
            </p:extLst>
          </p:nvPr>
        </p:nvGraphicFramePr>
        <p:xfrm>
          <a:off x="375444" y="854075"/>
          <a:ext cx="19431000" cy="1471295"/>
        </p:xfrm>
        <a:graphic>
          <a:graphicData uri="http://schemas.openxmlformats.org/drawingml/2006/table">
            <a:tbl>
              <a:tblPr firstRow="1" firstCol="1" bandRow="1">
                <a:tableStyleId>{5C22544A-7EE6-4342-B048-85BDC9FD1C3A}</a:tableStyleId>
              </a:tblPr>
              <a:tblGrid>
                <a:gridCol w="9612637">
                  <a:extLst>
                    <a:ext uri="{9D8B030D-6E8A-4147-A177-3AD203B41FA5}">
                      <a16:colId xmlns:a16="http://schemas.microsoft.com/office/drawing/2014/main" val="103262134"/>
                    </a:ext>
                  </a:extLst>
                </a:gridCol>
                <a:gridCol w="9818363">
                  <a:extLst>
                    <a:ext uri="{9D8B030D-6E8A-4147-A177-3AD203B41FA5}">
                      <a16:colId xmlns:a16="http://schemas.microsoft.com/office/drawing/2014/main" val="356858179"/>
                    </a:ext>
                  </a:extLst>
                </a:gridCol>
              </a:tblGrid>
              <a:tr h="316544">
                <a:tc>
                  <a:txBody>
                    <a:bodyPr/>
                    <a:lstStyle/>
                    <a:p>
                      <a:pPr>
                        <a:lnSpc>
                          <a:spcPct val="107000"/>
                        </a:lnSpc>
                        <a:spcAft>
                          <a:spcPts val="800"/>
                        </a:spcAft>
                        <a:buNone/>
                      </a:pPr>
                      <a:r>
                        <a:rPr lang="en-GB" sz="2400">
                          <a:effectLst/>
                        </a:rPr>
                        <a:t>Criteria to Achieve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4047752"/>
                  </a:ext>
                </a:extLst>
              </a:tr>
              <a:tr h="978856">
                <a:tc>
                  <a:txBody>
                    <a:bodyPr/>
                    <a:lstStyle/>
                    <a:p>
                      <a:pPr marL="342900" lvl="0" indent="-342900">
                        <a:lnSpc>
                          <a:spcPct val="107000"/>
                        </a:lnSpc>
                        <a:buFont typeface="Symbol" panose="05050102010706020507" pitchFamily="18" charset="2"/>
                        <a:buChar char=""/>
                      </a:pPr>
                      <a:r>
                        <a:rPr lang="en-GB" sz="2400" dirty="0">
                          <a:effectLst/>
                        </a:rPr>
                        <a:t>60% performance maintained for 3 months against the Single Cancer Pathway (SCP) target.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457200" lvl="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October – 56%</a:t>
                      </a:r>
                    </a:p>
                    <a:p>
                      <a:pPr marL="457200" lvl="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November – 52%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December – 62%</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844833"/>
                  </a:ext>
                </a:extLst>
              </a:tr>
            </a:tbl>
          </a:graphicData>
        </a:graphic>
      </p:graphicFrame>
      <p:sp>
        <p:nvSpPr>
          <p:cNvPr id="5" name="TextBox 4">
            <a:extLst>
              <a:ext uri="{FF2B5EF4-FFF2-40B4-BE49-F238E27FC236}">
                <a16:creationId xmlns:a16="http://schemas.microsoft.com/office/drawing/2014/main" id="{65040364-58A5-A5C1-4AB3-676C34758186}"/>
              </a:ext>
            </a:extLst>
          </p:cNvPr>
          <p:cNvSpPr txBox="1"/>
          <p:nvPr/>
        </p:nvSpPr>
        <p:spPr>
          <a:xfrm>
            <a:off x="12415044" y="2800567"/>
            <a:ext cx="7162800" cy="7633243"/>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Continued focus on front end of pathway for all specialties</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Commencing demand and capacity work in relation to the cancer pathway supported by Transformation Team</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Outsourcing pathology backlog for Skin, Urology and LGI</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Detailed Dermatology demand and capacity exercise, supported by Healthcare Systems Engineering team currently in progress.</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Phase 2, business case development for the long-term provision of complex gynae-oncology surgery commences.</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Mobilisation workshop for Board-owned Cancer Improvement Programme and unified delivery plan scheduled for Monday 9</a:t>
            </a:r>
            <a:r>
              <a:rPr lang="en-GB" sz="2400" baseline="30000" dirty="0">
                <a:latin typeface="Verdana" panose="020B0604030504040204" pitchFamily="34" charset="0"/>
                <a:ea typeface="Verdana" panose="020B0604030504040204" pitchFamily="34" charset="0"/>
              </a:rPr>
              <a:t>th</a:t>
            </a:r>
            <a:r>
              <a:rPr lang="en-GB" sz="2400" dirty="0">
                <a:latin typeface="Verdana" panose="020B0604030504040204" pitchFamily="34" charset="0"/>
                <a:ea typeface="Verdana" panose="020B0604030504040204" pitchFamily="34" charset="0"/>
              </a:rPr>
              <a:t> March</a:t>
            </a:r>
          </a:p>
        </p:txBody>
      </p:sp>
      <p:graphicFrame>
        <p:nvGraphicFramePr>
          <p:cNvPr id="4" name="Chart 3">
            <a:extLst>
              <a:ext uri="{FF2B5EF4-FFF2-40B4-BE49-F238E27FC236}">
                <a16:creationId xmlns:a16="http://schemas.microsoft.com/office/drawing/2014/main" id="{FE907187-7491-432F-003E-0DBB0E463ADE}"/>
              </a:ext>
            </a:extLst>
          </p:cNvPr>
          <p:cNvGraphicFramePr>
            <a:graphicFrameLocks/>
          </p:cNvGraphicFramePr>
          <p:nvPr>
            <p:extLst>
              <p:ext uri="{D42A27DB-BD31-4B8C-83A1-F6EECF244321}">
                <p14:modId xmlns:p14="http://schemas.microsoft.com/office/powerpoint/2010/main" val="761458992"/>
              </p:ext>
            </p:extLst>
          </p:nvPr>
        </p:nvGraphicFramePr>
        <p:xfrm>
          <a:off x="385930" y="3063875"/>
          <a:ext cx="11582400" cy="71059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330485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60</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nvGraphicFramePr>
        <p:xfrm>
          <a:off x="442536" y="2497423"/>
          <a:ext cx="19306352" cy="8092010"/>
        </p:xfrm>
        <a:graphic>
          <a:graphicData uri="http://schemas.openxmlformats.org/drawingml/2006/table">
            <a:tbl>
              <a:tblPr/>
              <a:tblGrid>
                <a:gridCol w="8515311">
                  <a:extLst>
                    <a:ext uri="{9D8B030D-6E8A-4147-A177-3AD203B41FA5}">
                      <a16:colId xmlns:a16="http://schemas.microsoft.com/office/drawing/2014/main" val="1352849746"/>
                    </a:ext>
                  </a:extLst>
                </a:gridCol>
                <a:gridCol w="1901504">
                  <a:extLst>
                    <a:ext uri="{9D8B030D-6E8A-4147-A177-3AD203B41FA5}">
                      <a16:colId xmlns:a16="http://schemas.microsoft.com/office/drawing/2014/main" val="2078059697"/>
                    </a:ext>
                  </a:extLst>
                </a:gridCol>
                <a:gridCol w="2825458">
                  <a:extLst>
                    <a:ext uri="{9D8B030D-6E8A-4147-A177-3AD203B41FA5}">
                      <a16:colId xmlns:a16="http://schemas.microsoft.com/office/drawing/2014/main" val="982040654"/>
                    </a:ext>
                  </a:extLst>
                </a:gridCol>
                <a:gridCol w="2902327">
                  <a:extLst>
                    <a:ext uri="{9D8B030D-6E8A-4147-A177-3AD203B41FA5}">
                      <a16:colId xmlns:a16="http://schemas.microsoft.com/office/drawing/2014/main" val="26766385"/>
                    </a:ext>
                  </a:extLst>
                </a:gridCol>
                <a:gridCol w="3161752">
                  <a:extLst>
                    <a:ext uri="{9D8B030D-6E8A-4147-A177-3AD203B41FA5}">
                      <a16:colId xmlns:a16="http://schemas.microsoft.com/office/drawing/2014/main" val="2202677127"/>
                    </a:ext>
                  </a:extLst>
                </a:gridCol>
              </a:tblGrid>
              <a:tr h="816424">
                <a:tc>
                  <a:txBody>
                    <a:bodyPr/>
                    <a:lstStyle/>
                    <a:p>
                      <a:pPr algn="l" fontAlgn="base">
                        <a:lnSpc>
                          <a:spcPts val="2400"/>
                        </a:lnSpc>
                        <a:buNone/>
                      </a:pPr>
                      <a:r>
                        <a:rPr lang="en-GB" sz="1800" b="1" i="0" u="none" strike="noStrike" dirty="0">
                          <a:solidFill>
                            <a:srgbClr val="FFFFFF"/>
                          </a:solidFill>
                          <a:effectLst/>
                          <a:latin typeface="Verdana"/>
                        </a:rPr>
                        <a:t>Communication with primary care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dirty="0">
                          <a:solidFill>
                            <a:srgbClr val="000000"/>
                          </a:solidFill>
                          <a:effectLst/>
                          <a:latin typeface="Verdana"/>
                        </a:rPr>
                        <a:t>% of discharge letters sent to GP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73%​</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dirty="0">
                          <a:solidFill>
                            <a:srgbClr val="FFFFFF"/>
                          </a:solidFill>
                          <a:effectLst/>
                          <a:latin typeface="Verdana"/>
                        </a:rPr>
                        <a:t>Digital Inclusion </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dirty="0">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72,651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75,406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dirty="0">
                          <a:solidFill>
                            <a:srgbClr val="000000"/>
                          </a:solidFill>
                          <a:effectLst/>
                          <a:latin typeface="Verdana"/>
                          <a:ea typeface="+mn-ea"/>
                          <a:cs typeface="+mn-cs"/>
                        </a:rPr>
                        <a:t>77,829 (16% of population)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33,949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37,388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ea typeface="Verdana"/>
                        </a:rPr>
                        <a:t>40,699 (​</a:t>
                      </a:r>
                      <a:r>
                        <a:rPr lang="en-GB" sz="1800" b="0" i="0" u="none" strike="noStrike" noProof="0" dirty="0">
                          <a:solidFill>
                            <a:srgbClr val="000000"/>
                          </a:solidFill>
                          <a:effectLst/>
                          <a:latin typeface="Verdana"/>
                          <a:ea typeface="Verdana"/>
                        </a:rPr>
                        <a:t>14% of outpatients)</a:t>
                      </a:r>
                      <a:endParaRPr lang="en-GB" sz="1800" b="0" i="0" u="none" strike="noStrike" dirty="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dirty="0">
                          <a:solidFill>
                            <a:srgbClr val="000000"/>
                          </a:solidFill>
                          <a:effectLst/>
                          <a:latin typeface="Verdana"/>
                        </a:rPr>
                        <a:t>% of Digital Health Assessment forms Completion Rate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34.32%​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27.22%​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dirty="0">
                          <a:solidFill>
                            <a:srgbClr val="000000"/>
                          </a:solidFill>
                          <a:effectLst/>
                          <a:latin typeface="Verdana"/>
                        </a:rPr>
                        <a:t>56.15%</a:t>
                      </a:r>
                    </a:p>
                    <a:p>
                      <a:pPr lvl="0" algn="ctr">
                        <a:lnSpc>
                          <a:spcPts val="2400"/>
                        </a:lnSpc>
                        <a:buNone/>
                      </a:pPr>
                      <a:r>
                        <a:rPr lang="en-GB" sz="1800" b="0" i="0" u="none" strike="noStrike" dirty="0">
                          <a:solidFill>
                            <a:srgbClr val="000000"/>
                          </a:solidFill>
                          <a:effectLst/>
                          <a:latin typeface="Verdana"/>
                        </a:rPr>
                        <a:t>(</a:t>
                      </a:r>
                      <a:r>
                        <a:rPr lang="en-GB" sz="1800" b="0" i="0" u="none" strike="noStrike">
                          <a:solidFill>
                            <a:srgbClr val="000000"/>
                          </a:solidFill>
                          <a:effectLst/>
                          <a:latin typeface="Verdana"/>
                        </a:rPr>
                        <a:t>2652 completed forms)</a:t>
                      </a:r>
                      <a:endParaRPr lang="en-GB" sz="1600" b="0" i="0" u="none" strike="noStrike"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​83.2%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dirty="0">
                          <a:solidFill>
                            <a:srgbClr val="000000"/>
                          </a:solidFill>
                          <a:effectLst/>
                          <a:latin typeface="Verdana"/>
                        </a:rPr>
                        <a:t>% of patients with a recorded estimated date of discharge </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13">
              <a:defRPr/>
            </a:pPr>
            <a:r>
              <a:rPr lang="en-US" altLang="en-US" sz="1801">
                <a:solidFill>
                  <a:srgbClr val="000000"/>
                </a:solidFill>
                <a:latin typeface="Times New Roman" panose="02020603050405020304" pitchFamily="18" charset="0"/>
                <a:cs typeface="Times New Roman" panose="02020603050405020304" pitchFamily="18" charset="0"/>
              </a:rPr>
              <a:t> </a:t>
            </a:r>
            <a:endParaRPr lang="en-US" altLang="en-US" sz="1801">
              <a:solidFill>
                <a:prstClr val="black"/>
              </a:solidFill>
            </a:endParaRPr>
          </a:p>
          <a:p>
            <a:pPr defTabSz="914413">
              <a:defRPr/>
            </a:pPr>
            <a:endParaRPr lang="en-US" altLang="en-US" sz="1801">
              <a:solidFill>
                <a:prstClr val="black"/>
              </a:solidFill>
            </a:endParaRPr>
          </a:p>
        </p:txBody>
      </p:sp>
    </p:spTree>
    <p:extLst>
      <p:ext uri="{BB962C8B-B14F-4D97-AF65-F5344CB8AC3E}">
        <p14:creationId xmlns:p14="http://schemas.microsoft.com/office/powerpoint/2010/main" val="10081548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61</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pic>
        <p:nvPicPr>
          <p:cNvPr id="7" name="Picture 6">
            <a:extLst>
              <a:ext uri="{FF2B5EF4-FFF2-40B4-BE49-F238E27FC236}">
                <a16:creationId xmlns:a16="http://schemas.microsoft.com/office/drawing/2014/main" id="{583FBC6D-F766-9AB2-7E2F-C8C458669DF4}"/>
              </a:ext>
            </a:extLst>
          </p:cNvPr>
          <p:cNvPicPr>
            <a:picLocks noChangeAspect="1"/>
          </p:cNvPicPr>
          <p:nvPr/>
        </p:nvPicPr>
        <p:blipFill>
          <a:blip r:embed="rId3"/>
          <a:stretch>
            <a:fillRect/>
          </a:stretch>
        </p:blipFill>
        <p:spPr>
          <a:xfrm>
            <a:off x="2982809" y="7352497"/>
            <a:ext cx="5902618" cy="3569187"/>
          </a:xfrm>
          <a:prstGeom prst="rect">
            <a:avLst/>
          </a:prstGeom>
        </p:spPr>
      </p:pic>
      <p:grpSp>
        <p:nvGrpSpPr>
          <p:cNvPr id="9" name="Group 8">
            <a:extLst>
              <a:ext uri="{FF2B5EF4-FFF2-40B4-BE49-F238E27FC236}">
                <a16:creationId xmlns:a16="http://schemas.microsoft.com/office/drawing/2014/main" id="{8CFF5617-2370-34B0-2B7E-29F774563C65}"/>
              </a:ext>
            </a:extLst>
          </p:cNvPr>
          <p:cNvGrpSpPr/>
          <p:nvPr/>
        </p:nvGrpSpPr>
        <p:grpSpPr>
          <a:xfrm>
            <a:off x="10325272" y="7298681"/>
            <a:ext cx="6099330" cy="3676820"/>
            <a:chOff x="11300048" y="3671278"/>
            <a:chExt cx="4581566" cy="5590867"/>
          </a:xfrm>
        </p:grpSpPr>
        <p:pic>
          <p:nvPicPr>
            <p:cNvPr id="5" name="Picture 4" descr="A graph on a screen&#10;&#10;AI-generated content may be incorrect.">
              <a:extLst>
                <a:ext uri="{FF2B5EF4-FFF2-40B4-BE49-F238E27FC236}">
                  <a16:creationId xmlns:a16="http://schemas.microsoft.com/office/drawing/2014/main" id="{97C5A3FD-3746-7DBE-8A18-4FAEF575285D}"/>
                </a:ext>
              </a:extLst>
            </p:cNvPr>
            <p:cNvPicPr>
              <a:picLocks noChangeAspect="1"/>
            </p:cNvPicPr>
            <p:nvPr/>
          </p:nvPicPr>
          <p:blipFill>
            <a:blip r:embed="rId4"/>
            <a:stretch>
              <a:fillRect/>
            </a:stretch>
          </p:blipFill>
          <p:spPr>
            <a:xfrm>
              <a:off x="11300049" y="4604420"/>
              <a:ext cx="4581565" cy="4657725"/>
            </a:xfrm>
            <a:prstGeom prst="rect">
              <a:avLst/>
            </a:prstGeom>
            <a:ln>
              <a:solidFill>
                <a:schemeClr val="tx1"/>
              </a:solidFill>
            </a:ln>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1300048" y="3671278"/>
              <a:ext cx="4581564" cy="983182"/>
            </a:xfrm>
            <a:prstGeom prst="rect">
              <a:avLst/>
            </a:prstGeom>
            <a:noFill/>
          </p:spPr>
          <p:txBody>
            <a:bodyPr wrap="square" rtlCol="0">
              <a:spAutoFit/>
            </a:bodyPr>
            <a:lstStyle/>
            <a:p>
              <a:pPr defTabSz="914413">
                <a:defRPr/>
              </a:pPr>
              <a:r>
                <a:rPr lang="en-GB" sz="1801">
                  <a:solidFill>
                    <a:prstClr val="black"/>
                  </a:solidFill>
                  <a:latin typeface="Calibri" panose="020F0502020204030204"/>
                </a:rPr>
                <a:t>M365 Digital Champions engagement over the previous 12 months</a:t>
              </a:r>
            </a:p>
          </p:txBody>
        </p:sp>
      </p:gr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nvGraphicFramePr>
        <p:xfrm>
          <a:off x="895029" y="2694581"/>
          <a:ext cx="18413400" cy="4183293"/>
        </p:xfrm>
        <a:graphic>
          <a:graphicData uri="http://schemas.openxmlformats.org/drawingml/2006/table">
            <a:tbl>
              <a:tblPr/>
              <a:tblGrid>
                <a:gridCol w="8063557">
                  <a:extLst>
                    <a:ext uri="{9D8B030D-6E8A-4147-A177-3AD203B41FA5}">
                      <a16:colId xmlns:a16="http://schemas.microsoft.com/office/drawing/2014/main" val="3482179417"/>
                    </a:ext>
                  </a:extLst>
                </a:gridCol>
                <a:gridCol w="1823760">
                  <a:extLst>
                    <a:ext uri="{9D8B030D-6E8A-4147-A177-3AD203B41FA5}">
                      <a16:colId xmlns:a16="http://schemas.microsoft.com/office/drawing/2014/main" val="3594056476"/>
                    </a:ext>
                  </a:extLst>
                </a:gridCol>
                <a:gridCol w="3136869">
                  <a:extLst>
                    <a:ext uri="{9D8B030D-6E8A-4147-A177-3AD203B41FA5}">
                      <a16:colId xmlns:a16="http://schemas.microsoft.com/office/drawing/2014/main" val="2397113472"/>
                    </a:ext>
                  </a:extLst>
                </a:gridCol>
                <a:gridCol w="3063919">
                  <a:extLst>
                    <a:ext uri="{9D8B030D-6E8A-4147-A177-3AD203B41FA5}">
                      <a16:colId xmlns:a16="http://schemas.microsoft.com/office/drawing/2014/main" val="1834362378"/>
                    </a:ext>
                  </a:extLst>
                </a:gridCol>
                <a:gridCol w="2325295">
                  <a:extLst>
                    <a:ext uri="{9D8B030D-6E8A-4147-A177-3AD203B41FA5}">
                      <a16:colId xmlns:a16="http://schemas.microsoft.com/office/drawing/2014/main" val="3783675376"/>
                    </a:ext>
                  </a:extLst>
                </a:gridCol>
              </a:tblGrid>
              <a:tr h="971085">
                <a:tc>
                  <a:txBody>
                    <a:bodyPr/>
                    <a:lstStyle/>
                    <a:p>
                      <a:pPr algn="l" fontAlgn="base">
                        <a:lnSpc>
                          <a:spcPts val="2400"/>
                        </a:lnSpc>
                        <a:buNone/>
                      </a:pPr>
                      <a:r>
                        <a:rPr lang="en-GB" sz="1800" b="1" i="0" u="none" strike="noStrike" dirty="0">
                          <a:solidFill>
                            <a:srgbClr val="FFFFFF"/>
                          </a:solidFill>
                          <a:effectLst/>
                          <a:latin typeface="Verdana"/>
                        </a:rPr>
                        <a:t>National and Local Digital </a:t>
                      </a:r>
                      <a:r>
                        <a:rPr lang="en-GB" sz="1800" b="1" i="0" u="none" strike="noStrike" kern="1200" dirty="0">
                          <a:solidFill>
                            <a:srgbClr val="FFFFFF"/>
                          </a:solidFill>
                          <a:effectLst/>
                          <a:latin typeface="Verdana"/>
                          <a:ea typeface="+mn-ea"/>
                          <a:cs typeface="+mn-cs"/>
                        </a:rPr>
                        <a:t>System</a:t>
                      </a:r>
                      <a:r>
                        <a:rPr lang="en-GB" sz="1800" b="1" i="0" u="none" strike="noStrike" dirty="0">
                          <a:solidFill>
                            <a:srgbClr val="FFFFFF"/>
                          </a:solidFill>
                          <a:effectLst/>
                          <a:latin typeface="Verdana"/>
                        </a:rPr>
                        <a:t> availability</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kern="1200" noProof="0">
                          <a:solidFill>
                            <a:srgbClr val="000000"/>
                          </a:solidFill>
                          <a:effectLst/>
                          <a:latin typeface="Verdana"/>
                          <a:ea typeface="+mn-ea"/>
                          <a:cs typeface="+mn-cs"/>
                        </a:rPr>
                        <a:t>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dirty="0">
                          <a:solidFill>
                            <a:srgbClr val="000000"/>
                          </a:solidFill>
                          <a:effectLst/>
                          <a:latin typeface="Verdana"/>
                        </a:rPr>
                        <a:t>Local</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dirty="0">
                          <a:solidFill>
                            <a:srgbClr val="FFFFFF"/>
                          </a:solidFill>
                          <a:effectLst/>
                          <a:latin typeface="Verdana"/>
                        </a:rPr>
                        <a:t>Data Driven Organisation</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dirty="0">
                          <a:solidFill>
                            <a:srgbClr val="FFFFFF"/>
                          </a:solidFill>
                          <a:effectLst/>
                          <a:latin typeface="Verdana"/>
                        </a:rPr>
                        <a:t>Target</a:t>
                      </a:r>
                      <a:r>
                        <a:rPr lang="en-GB" sz="1800" b="0" i="0" dirty="0">
                          <a:solidFill>
                            <a:srgbClr val="000000"/>
                          </a:solidFill>
                          <a:effectLst/>
                          <a:latin typeface="Verdana"/>
                        </a:rPr>
                        <a:t>​</a:t>
                      </a:r>
                      <a:endParaRPr lang="en-GB" sz="2600" b="0" i="0" dirty="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Oct 25</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Nov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dirty="0">
                          <a:solidFill>
                            <a:srgbClr val="000000"/>
                          </a:solidFill>
                          <a:effectLst/>
                          <a:latin typeface="Verdana"/>
                        </a:rPr>
                        <a:t>0</a:t>
                      </a:r>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493</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480</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dirty="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spTree>
    <p:extLst>
      <p:ext uri="{BB962C8B-B14F-4D97-AF65-F5344CB8AC3E}">
        <p14:creationId xmlns:p14="http://schemas.microsoft.com/office/powerpoint/2010/main" val="10872238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62</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8" name="Table 7">
            <a:extLst>
              <a:ext uri="{FF2B5EF4-FFF2-40B4-BE49-F238E27FC236}">
                <a16:creationId xmlns:a16="http://schemas.microsoft.com/office/drawing/2014/main" id="{626DAE38-6B49-FD61-1904-AADF877622AB}"/>
              </a:ext>
            </a:extLst>
          </p:cNvPr>
          <p:cNvGraphicFramePr>
            <a:graphicFrameLocks noGrp="1"/>
          </p:cNvGraphicFramePr>
          <p:nvPr/>
        </p:nvGraphicFramePr>
        <p:xfrm>
          <a:off x="257538" y="3278371"/>
          <a:ext cx="19320227" cy="7132803"/>
        </p:xfrm>
        <a:graphic>
          <a:graphicData uri="http://schemas.openxmlformats.org/drawingml/2006/table">
            <a:tbl>
              <a:tblPr firstRow="1" firstCol="1" bandRow="1"/>
              <a:tblGrid>
                <a:gridCol w="3893123">
                  <a:extLst>
                    <a:ext uri="{9D8B030D-6E8A-4147-A177-3AD203B41FA5}">
                      <a16:colId xmlns:a16="http://schemas.microsoft.com/office/drawing/2014/main" val="826797498"/>
                    </a:ext>
                  </a:extLst>
                </a:gridCol>
                <a:gridCol w="2170648">
                  <a:extLst>
                    <a:ext uri="{9D8B030D-6E8A-4147-A177-3AD203B41FA5}">
                      <a16:colId xmlns:a16="http://schemas.microsoft.com/office/drawing/2014/main" val="3872260172"/>
                    </a:ext>
                  </a:extLst>
                </a:gridCol>
                <a:gridCol w="13256456">
                  <a:extLst>
                    <a:ext uri="{9D8B030D-6E8A-4147-A177-3AD203B41FA5}">
                      <a16:colId xmlns:a16="http://schemas.microsoft.com/office/drawing/2014/main" val="2680523508"/>
                    </a:ext>
                  </a:extLst>
                </a:gridCol>
              </a:tblGrid>
              <a:tr h="343631">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187285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D01 &amp; D04 - Unscheduled and Emergency Care Solution encompassing delivery of the WECDS dataset </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Amber</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rPr>
                        <a:t>There is a requirement to provide a digital system to span UEC, rationalising the 7 different systems currently deployed across the UEC footprint. The solution must deliver against the WECDS dataset whilst also serving as replacement solution for the national WEDS solution in the MIU. The contract for WEDS in the MIU expires in May 2026.  The digital team along with operational colleagues are developing a document to set out the proposed way forward for consideration by Execs at the end of Jan. </a:t>
                      </a:r>
                    </a:p>
                    <a:p>
                      <a:pPr algn="l">
                        <a:lnSpc>
                          <a:spcPct val="115000"/>
                        </a:lnSpc>
                        <a:spcAft>
                          <a:spcPts val="800"/>
                        </a:spcAft>
                        <a:buNone/>
                      </a:pPr>
                      <a:endParaRPr lang="en-GB" sz="160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246543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D02 - Pathology digital system replacement (LIMS 2.0)</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Cellular Pathology’s go-live was delayed from November due to defect resolution and bulk data upload issues. A revised date of 12 January 2026 is confirmed. Blood Sciences aims for an ambitious Wales-wide go-live by end of Q1, but 217 critical defects pose significant risk. Microbiology is planned for a “big bang” implementation by April 2026, with confidence in meeting this deadline. Blood Bank faces risks as its current LIMS module becomes unsupported from August 2026, and the national migration plan is only now being worked up. To mitigate delays, a backup plan with estimated SBUHB costs of £0.4m per quarter is under review. These delays are recorded on the Health Board risk register (Datix ID 3114, score 16).</a:t>
                      </a:r>
                    </a:p>
                    <a:p>
                      <a:pPr algn="l">
                        <a:lnSpc>
                          <a:spcPct val="115000"/>
                        </a:lnSpc>
                        <a:spcAft>
                          <a:spcPts val="800"/>
                        </a:spcAft>
                        <a:buNone/>
                      </a:pPr>
                      <a:endParaRPr lang="en-GB" sz="1600" kern="100" dirty="0">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245088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D03 - Radiology digital systems replacement (RISP)</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Red</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algn="l"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SBUHB is scheduled to go live with the Radiology system on 23 February 2026, with strong resource commitment across digital and operational teams. Quarter 3 saw good progress in system configuration and PACS data migration. Risks remain around testing (starting 5 January) and checks of scanner connectivity (21 January–11 February) potentially surfacing critical defects. The project team is closely monitoring the critical path and dependencies with DHCW, Soliton, and Philips. Concerns persist about Philips’ capacity to meet milestones; escalations continue, including a request to meet with their Managing Director in early January. Financial risk exists if Philips misses deadlines, with a potential impact of £150k. The Fuji PACS contract has been extended to March 2027 as mitigation to any further delays. </a:t>
                      </a:r>
                    </a:p>
                    <a:p>
                      <a:pPr marL="0" algn="l" defTabSz="1507937" rtl="0" eaLnBrk="1" latinLnBrk="0" hangingPunct="1">
                        <a:lnSpc>
                          <a:spcPct val="115000"/>
                        </a:lnSpc>
                        <a:spcAft>
                          <a:spcPts val="800"/>
                        </a:spcAft>
                        <a:buNone/>
                      </a:pPr>
                      <a:endParaRPr lang="en-GB" sz="1600" b="0"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47998" marR="479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bl>
          </a:graphicData>
        </a:graphic>
      </p:graphicFrame>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defTabSz="914413"/>
            <a:r>
              <a:rPr lang="en-GB" sz="2399" b="1" dirty="0">
                <a:solidFill>
                  <a:prstClr val="white"/>
                </a:solidFill>
                <a:latin typeface="Calibri" panose="020F0502020204030204"/>
              </a:rPr>
              <a:t>A summary of the digital projects and their delivery status has been outlined below for Quarter 3</a:t>
            </a:r>
            <a:r>
              <a:rPr lang="en-GB" sz="1801" dirty="0">
                <a:solidFill>
                  <a:prstClr val="black"/>
                </a:solidFill>
                <a:latin typeface="Calibri" panose="020F0502020204030204"/>
              </a:rPr>
              <a:t>:</a:t>
            </a:r>
          </a:p>
        </p:txBody>
      </p:sp>
    </p:spTree>
    <p:extLst>
      <p:ext uri="{BB962C8B-B14F-4D97-AF65-F5344CB8AC3E}">
        <p14:creationId xmlns:p14="http://schemas.microsoft.com/office/powerpoint/2010/main" val="16097153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defTabSz="1225161">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a:defRPr/>
            </a:pPr>
            <a:fld id="{1B571774-39BD-4D3C-8315-35C0B43D4F9A}" type="slidenum">
              <a:rPr lang="en-GB">
                <a:solidFill>
                  <a:prstClr val="black">
                    <a:tint val="82000"/>
                  </a:prstClr>
                </a:solidFill>
                <a:latin typeface="Calibri" panose="020F0502020204030204"/>
              </a:rPr>
              <a:pPr>
                <a:defRPr/>
              </a:pPr>
              <a:t>63</a:t>
            </a:fld>
            <a:endParaRPr lang="en-GB">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graphicFrame>
        <p:nvGraphicFramePr>
          <p:cNvPr id="7" name="Table 6">
            <a:extLst>
              <a:ext uri="{FF2B5EF4-FFF2-40B4-BE49-F238E27FC236}">
                <a16:creationId xmlns:a16="http://schemas.microsoft.com/office/drawing/2014/main" id="{A94E22BD-EBEB-55DF-A4EC-0B5A9C61E5B4}"/>
              </a:ext>
            </a:extLst>
          </p:cNvPr>
          <p:cNvGraphicFramePr>
            <a:graphicFrameLocks noGrp="1"/>
          </p:cNvGraphicFramePr>
          <p:nvPr/>
        </p:nvGraphicFramePr>
        <p:xfrm>
          <a:off x="110103" y="550086"/>
          <a:ext cx="19615773" cy="10886295"/>
        </p:xfrm>
        <a:graphic>
          <a:graphicData uri="http://schemas.openxmlformats.org/drawingml/2006/table">
            <a:tbl>
              <a:tblPr firstRow="1" firstCol="1" bandRow="1"/>
              <a:tblGrid>
                <a:gridCol w="4830547">
                  <a:extLst>
                    <a:ext uri="{9D8B030D-6E8A-4147-A177-3AD203B41FA5}">
                      <a16:colId xmlns:a16="http://schemas.microsoft.com/office/drawing/2014/main" val="826797498"/>
                    </a:ext>
                  </a:extLst>
                </a:gridCol>
                <a:gridCol w="1421492">
                  <a:extLst>
                    <a:ext uri="{9D8B030D-6E8A-4147-A177-3AD203B41FA5}">
                      <a16:colId xmlns:a16="http://schemas.microsoft.com/office/drawing/2014/main" val="3872260172"/>
                    </a:ext>
                  </a:extLst>
                </a:gridCol>
                <a:gridCol w="13363734">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33881">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D05 - Patient Portal/NHS App</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9386045"/>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D06 - Connecting Care (Rio Implementation across Integrated Teams)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91377"/>
                  </a:ext>
                </a:extLst>
              </a:tr>
              <a:tr h="44129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D07 - Hybrid Mail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282375"/>
                  </a:ext>
                </a:extLst>
              </a:tr>
              <a:tr h="439703">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D08 - Signal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b="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200"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45499574"/>
                  </a:ext>
                </a:extLst>
              </a:tr>
              <a:tr h="60959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D09 - Welsh Clinical Portal - Hospital Initiated Referrals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8207608"/>
                  </a:ext>
                </a:extLst>
              </a:tr>
              <a:tr h="533395">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D10 - Digital Health Assessments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0306563"/>
                  </a:ext>
                </a:extLst>
              </a:tr>
              <a:tr h="549237">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D11 - Welsh Nursing Care Record - Paediatrics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b="0" kern="100" dirty="0">
                          <a:effectLst/>
                          <a:latin typeface="Verdana" panose="020B0604030504040204" pitchFamily="34" charset="0"/>
                          <a:ea typeface="Verdana" panose="020B0604030504040204" pitchFamily="34" charset="0"/>
                          <a:cs typeface="Arial" panose="020B0604020202020204" pitchFamily="34"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0098331"/>
                  </a:ext>
                </a:extLst>
              </a:tr>
              <a:tr h="1127271">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D12 - Digital Maternity Cymru</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RAG status remains as Amber due to ongoing concerns regarding the limited integrations scheduled for delivery in readiness for go live in March 2026. A clinical risk assessment has been undertaken, which is being escalated nationally. There is also slippage within the configuration workstream, however the team remain committed to working to meet the challenging timescales which were agreed nationally.</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36596666"/>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D13 - e-Prescribing &amp; Meds Management (shared medicines record) </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b="0" kern="0" noProof="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There is still a dependency on System C to provide us with development timescales and costs. We are working with System C to review what is required to develop the integration to the SMR, with a view this capability will be on their roadmap for 26/27.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0858710"/>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D14 - WPAS and associated services disaggregation</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8181389"/>
                  </a:ext>
                </a:extLst>
              </a:tr>
              <a:tr h="1127271">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D15 - Implement Open Eyes (Open ERS/Open EPR)</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Open Eyes continues to well received by the Ophthalmology Service.  Welsh Government have written to all organisations to mandate the implementation of the Electronic Referral System solution to support WGOS pathways which is currently being configured nationally by DHCW. Timescales for completion are unavailable. In addition, DHCW are yet to engage with Health Boards to agree a rollout schedule.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4458235"/>
                  </a:ext>
                </a:extLst>
              </a:tr>
              <a:tr h="549237">
                <a:tc>
                  <a:txBody>
                    <a:bodyPr/>
                    <a:lstStyle/>
                    <a:p>
                      <a:pPr marL="0" algn="l" defTabSz="1507937" rtl="0" eaLnBrk="1" latinLnBrk="0" hangingPunct="1">
                        <a:lnSpc>
                          <a:spcPct val="115000"/>
                        </a:lnSpc>
                        <a:spcAft>
                          <a:spcPts val="800"/>
                        </a:spcAft>
                        <a:buNone/>
                      </a:pPr>
                      <a:r>
                        <a:rPr lang="en-GB" sz="1600" b="1" kern="1200">
                          <a:solidFill>
                            <a:schemeClr val="tx1"/>
                          </a:solidFill>
                          <a:effectLst/>
                          <a:latin typeface="Verdana" panose="020B0604030504040204" pitchFamily="34" charset="0"/>
                          <a:ea typeface="Verdana" panose="020B0604030504040204" pitchFamily="34" charset="0"/>
                          <a:cs typeface="+mn-cs"/>
                        </a:rPr>
                        <a:t>D16 - Welsh Intensive Care Information System - Implementation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61926660"/>
                  </a:ext>
                </a:extLst>
              </a:tr>
              <a:tr h="1379553">
                <a:tc>
                  <a:txBody>
                    <a:bodyPr/>
                    <a:lstStyle/>
                    <a:p>
                      <a:pPr marL="0" algn="l" defTabSz="1507937" rtl="0" eaLnBrk="1" latinLnBrk="0" hangingPunct="1">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D17 - Expand Electronic Test Requesting to cardiology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1507937" rtl="0" eaLnBrk="1" latinLnBrk="0" hangingPunct="1">
                        <a:lnSpc>
                          <a:spcPct val="115000"/>
                        </a:lnSpc>
                        <a:spcAft>
                          <a:spcPts val="800"/>
                        </a:spcAft>
                        <a:buNone/>
                      </a:pPr>
                      <a:r>
                        <a:rPr lang="en-GB" sz="1600" b="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algn="l" defTabSz="1507937" rtl="0" eaLnBrk="1" latinLnBrk="0" hangingPunct="1">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Timescales elongated for a number of integrations due to:</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Awaiting supplier quote for Development (</a:t>
                      </a:r>
                      <a:r>
                        <a:rPr lang="en-GB" sz="1600" kern="1200" dirty="0" err="1">
                          <a:solidFill>
                            <a:schemeClr val="tx1"/>
                          </a:solidFill>
                          <a:effectLst/>
                          <a:latin typeface="Verdana" panose="020B0604030504040204" pitchFamily="34" charset="0"/>
                          <a:ea typeface="Verdana" panose="020B0604030504040204" pitchFamily="34" charset="0"/>
                          <a:cs typeface="+mn-cs"/>
                        </a:rPr>
                        <a:t>SpaceLabs</a:t>
                      </a:r>
                      <a:r>
                        <a:rPr lang="en-GB" sz="1600" kern="1200" dirty="0">
                          <a:solidFill>
                            <a:schemeClr val="tx1"/>
                          </a:solidFill>
                          <a:effectLst/>
                          <a:latin typeface="Verdana" panose="020B0604030504040204" pitchFamily="34" charset="0"/>
                          <a:ea typeface="Verdana" panose="020B0604030504040204" pitchFamily="34" charset="0"/>
                          <a:cs typeface="+mn-cs"/>
                        </a:rPr>
                        <a:t>) </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Timelines extended for all cardiology integrations</a:t>
                      </a:r>
                      <a:br>
                        <a:rPr lang="en-GB" sz="1600" kern="1200" dirty="0">
                          <a:solidFill>
                            <a:schemeClr val="tx1"/>
                          </a:solidFill>
                          <a:effectLst/>
                          <a:latin typeface="Verdana" panose="020B0604030504040204" pitchFamily="34" charset="0"/>
                          <a:ea typeface="Verdana" panose="020B0604030504040204" pitchFamily="34" charset="0"/>
                          <a:cs typeface="+mn-cs"/>
                        </a:rPr>
                      </a:br>
                      <a:r>
                        <a:rPr lang="en-GB" sz="1600" kern="1200" dirty="0">
                          <a:solidFill>
                            <a:schemeClr val="tx1"/>
                          </a:solidFill>
                          <a:effectLst/>
                          <a:latin typeface="Verdana" panose="020B0604030504040204" pitchFamily="34" charset="0"/>
                          <a:ea typeface="Verdana" panose="020B0604030504040204" pitchFamily="34" charset="0"/>
                          <a:cs typeface="+mn-cs"/>
                        </a:rPr>
                        <a:t>- New API DHCW Process to undertake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74315601"/>
                  </a:ext>
                </a:extLst>
              </a:tr>
              <a:tr h="549237">
                <a:tc>
                  <a:txBody>
                    <a:bodyPr/>
                    <a:lstStyle/>
                    <a:p>
                      <a:pPr algn="l">
                        <a:lnSpc>
                          <a:spcPct val="115000"/>
                        </a:lnSpc>
                        <a:spcAft>
                          <a:spcPts val="800"/>
                        </a:spcAft>
                        <a:buNone/>
                      </a:pPr>
                      <a:r>
                        <a:rPr lang="en-GB" sz="1600" b="1" kern="1200" dirty="0">
                          <a:solidFill>
                            <a:schemeClr val="tx1"/>
                          </a:solidFill>
                          <a:effectLst/>
                          <a:latin typeface="Verdana" panose="020B0604030504040204" pitchFamily="34" charset="0"/>
                          <a:ea typeface="Verdana" panose="020B0604030504040204" pitchFamily="34" charset="0"/>
                          <a:cs typeface="+mn-cs"/>
                        </a:rPr>
                        <a:t>D18 - Systemic Anti-Cancer Therapy (SACT)</a:t>
                      </a:r>
                      <a:endParaRPr lang="en-GB" sz="1600" b="1"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100" dirty="0">
                          <a:solidFill>
                            <a:schemeClr val="tx1"/>
                          </a:solidFill>
                          <a:effectLst/>
                          <a:latin typeface="Verdana" panose="020B0604030504040204" pitchFamily="34" charset="0"/>
                          <a:ea typeface="Verdana" panose="020B0604030504040204" pitchFamily="34" charset="0"/>
                          <a:cs typeface="Arial" panose="020B0604020202020204" pitchFamily="34" charset="0"/>
                        </a:rPr>
                        <a:t>Green </a:t>
                      </a: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1200" dirty="0">
                          <a:solidFill>
                            <a:schemeClr val="tx1"/>
                          </a:solidFill>
                          <a:effectLst/>
                          <a:latin typeface="Verdana" panose="020B0604030504040204" pitchFamily="34" charset="0"/>
                          <a:ea typeface="Verdana" panose="020B0604030504040204" pitchFamily="34" charset="0"/>
                          <a:cs typeface="+mn-cs"/>
                        </a:rPr>
                        <a:t>Contract extended for 3 years. New procurement process for replacement system being planned </a:t>
                      </a:r>
                      <a:endParaRPr lang="en-GB" sz="1600" kern="100" dirty="0">
                        <a:solidFill>
                          <a:schemeClr val="bg1"/>
                        </a:solidFill>
                        <a:effectLst/>
                        <a:latin typeface="Verdana" panose="020B0604030504040204" pitchFamily="34" charset="0"/>
                        <a:ea typeface="Verdana" panose="020B060403050404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0532229"/>
                  </a:ext>
                </a:extLst>
              </a:tr>
              <a:tr h="549237">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D19 - In-Touch - Go Live with 'In Touch' in Singleton Hospital</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5438817"/>
                  </a:ext>
                </a:extLst>
              </a:tr>
            </a:tbl>
          </a:graphicData>
        </a:graphic>
      </p:graphicFrame>
    </p:spTree>
    <p:extLst>
      <p:ext uri="{BB962C8B-B14F-4D97-AF65-F5344CB8AC3E}">
        <p14:creationId xmlns:p14="http://schemas.microsoft.com/office/powerpoint/2010/main" val="40066874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2B60918-48CB-9CB3-B719-7C5DB5FC5F80}"/>
              </a:ext>
            </a:extLst>
          </p:cNvPr>
          <p:cNvGraphicFramePr>
            <a:graphicFrameLocks noGrp="1"/>
          </p:cNvGraphicFramePr>
          <p:nvPr/>
        </p:nvGraphicFramePr>
        <p:xfrm>
          <a:off x="375528" y="613388"/>
          <a:ext cx="19507029" cy="10542736"/>
        </p:xfrm>
        <a:graphic>
          <a:graphicData uri="http://schemas.openxmlformats.org/drawingml/2006/table">
            <a:tbl>
              <a:tblPr firstRow="1" firstCol="1" bandRow="1"/>
              <a:tblGrid>
                <a:gridCol w="4857328">
                  <a:extLst>
                    <a:ext uri="{9D8B030D-6E8A-4147-A177-3AD203B41FA5}">
                      <a16:colId xmlns:a16="http://schemas.microsoft.com/office/drawing/2014/main" val="826797498"/>
                    </a:ext>
                  </a:extLst>
                </a:gridCol>
                <a:gridCol w="1709780">
                  <a:extLst>
                    <a:ext uri="{9D8B030D-6E8A-4147-A177-3AD203B41FA5}">
                      <a16:colId xmlns:a16="http://schemas.microsoft.com/office/drawing/2014/main" val="3872260172"/>
                    </a:ext>
                  </a:extLst>
                </a:gridCol>
                <a:gridCol w="12939921">
                  <a:extLst>
                    <a:ext uri="{9D8B030D-6E8A-4147-A177-3AD203B41FA5}">
                      <a16:colId xmlns:a16="http://schemas.microsoft.com/office/drawing/2014/main" val="2680523508"/>
                    </a:ext>
                  </a:extLst>
                </a:gridCol>
              </a:tblGrid>
              <a:tr h="271634">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Title</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RAG Status</a:t>
                      </a:r>
                      <a:endParaRPr lang="en-GB" sz="1600"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tc>
                  <a:txBody>
                    <a:bodyPr/>
                    <a:lstStyle/>
                    <a:p>
                      <a:pPr algn="ctr">
                        <a:lnSpc>
                          <a:spcPct val="115000"/>
                        </a:lnSpc>
                        <a:spcAft>
                          <a:spcPts val="800"/>
                        </a:spcAft>
                        <a:buNone/>
                      </a:pPr>
                      <a:r>
                        <a:rPr lang="en-GB" sz="1600" b="1" kern="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Rationale for RAG Status</a:t>
                      </a:r>
                      <a:endParaRPr lang="en-GB" sz="16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47998" marR="47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795493690"/>
                  </a:ext>
                </a:extLst>
              </a:tr>
              <a:tr h="575685">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D20 - </a:t>
                      </a:r>
                      <a:r>
                        <a:rPr lang="en-GB" sz="1600" b="1" kern="0" dirty="0" err="1">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Millcare</a:t>
                      </a: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System in Sexual Health</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45552461"/>
                  </a:ext>
                </a:extLst>
              </a:tr>
              <a:tr h="838254">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D21 - WPAS Roll out across Mental Health, Learning Disabilities and Primary Care and Therapies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48396330"/>
                  </a:ext>
                </a:extLst>
              </a:tr>
              <a:tr h="51548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D22- Cyber Secure Back Ups</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18780346"/>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D23 - NPT wireless equipment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Prioritisation of another Delivery Action with support ending soon (D29 - Call Manager Upgrade to Cloud Voice)</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17639277"/>
                  </a:ext>
                </a:extLst>
              </a:tr>
              <a:tr h="606955">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D24 - Laptop, PC, iPad and Printer Replacement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26724024"/>
                  </a:ext>
                </a:extLst>
              </a:tr>
              <a:tr h="549237">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D25 - Additional Server Equipment including Storage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56533499"/>
                  </a:ext>
                </a:extLst>
              </a:tr>
              <a:tr h="611119">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D26 - Imprivata Rollout</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21797759"/>
                  </a:ext>
                </a:extLst>
              </a:tr>
              <a:tr h="59686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D27 - Implement New Core Network at Morriston &amp; Singleton</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06333933"/>
                  </a:ext>
                </a:extLst>
              </a:tr>
              <a:tr h="604923">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D28 - Windows 10 Removal</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Green</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r>
                        <a:rPr lang="en-GB" sz="1600"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a:t>
                      </a:r>
                      <a:endParaRPr lang="en-GB" sz="1600"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56131470"/>
                  </a:ext>
                </a:extLst>
              </a:tr>
              <a:tr h="625570">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D29 - Call Manager Upgrade to Cloud Voice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implementation had stalled in Q3 due to the lack response from a third-party supplier (Call Recording Supplier). Work now continues with the migration partner and the migration is now due to commence in January 2026.</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88393849"/>
                  </a:ext>
                </a:extLst>
              </a:tr>
              <a:tr h="838254">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D31 - Creation of a measures to be visualised in Dashboard pulling data from various systems</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11728786"/>
                  </a:ext>
                </a:extLst>
              </a:tr>
              <a:tr h="593456">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D32- Re-banding of Coding Staff and Development of Auto-coding Software</a:t>
                      </a:r>
                      <a:endParaRPr lang="en-GB" sz="1600" b="1" kern="10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36199464"/>
                  </a:ext>
                </a:extLst>
              </a:tr>
              <a:tr h="536449">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D33 - Data Literacy and Value</a:t>
                      </a:r>
                      <a:endParaRPr lang="en-GB" sz="1600" b="1"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96878488"/>
                  </a:ext>
                </a:extLst>
              </a:tr>
              <a:tr h="473398">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D34 - National Data Resource (NDR)</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24939406"/>
                  </a:ext>
                </a:extLst>
              </a:tr>
              <a:tr h="460758">
                <a:tc>
                  <a:txBody>
                    <a:bodyPr/>
                    <a:lstStyle/>
                    <a:p>
                      <a:pPr algn="l">
                        <a:lnSpc>
                          <a:spcPct val="115000"/>
                        </a:lnSpc>
                        <a:spcAft>
                          <a:spcPts val="800"/>
                        </a:spcAft>
                        <a:buNone/>
                      </a:pPr>
                      <a:r>
                        <a:rPr lang="en-GB" sz="1600" b="1" kern="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D35- Health Records Centralisation</a:t>
                      </a:r>
                      <a:endParaRPr lang="en-GB" sz="1600" b="1"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rPr>
                        <a:t>Green</a:t>
                      </a:r>
                      <a:endParaRPr kumimoji="0" lang="en-GB" sz="1600" b="0" i="0" u="none" strike="noStrike" kern="1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800"/>
                        </a:spcAft>
                        <a:buNone/>
                      </a:pP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7699751"/>
                  </a:ext>
                </a:extLst>
              </a:tr>
              <a:tr h="457196">
                <a:tc>
                  <a:txBody>
                    <a:bodyPr/>
                    <a:lstStyle/>
                    <a:p>
                      <a:pPr algn="l">
                        <a:lnSpc>
                          <a:spcPct val="115000"/>
                        </a:lnSpc>
                        <a:spcAft>
                          <a:spcPts val="800"/>
                        </a:spcAft>
                        <a:buNone/>
                      </a:pPr>
                      <a:r>
                        <a:rPr lang="en-GB" sz="1600" b="1" kern="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D36 - Digital Cellular Pathology</a:t>
                      </a:r>
                      <a:endParaRPr lang="en-GB" sz="1600" b="1"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lvl="0" indent="0" algn="ctr"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Publication of national Invitation to Tender delayed as not all Health Boards have yet agreed a Business Case.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29622147"/>
                  </a:ext>
                </a:extLst>
              </a:tr>
              <a:tr h="838254">
                <a:tc>
                  <a:txBody>
                    <a:bodyPr/>
                    <a:lstStyle/>
                    <a:p>
                      <a:pPr marL="0" algn="l" defTabSz="1507937" rtl="0" eaLnBrk="1" latinLnBrk="0" hangingPunct="1">
                        <a:lnSpc>
                          <a:spcPct val="115000"/>
                        </a:lnSpc>
                        <a:spcAft>
                          <a:spcPts val="800"/>
                        </a:spcAft>
                        <a:buNone/>
                      </a:pPr>
                      <a:r>
                        <a:rPr lang="en-GB" sz="1600" b="1" kern="0" dirty="0">
                          <a:solidFill>
                            <a:srgbClr val="000000"/>
                          </a:solidFill>
                          <a:effectLst/>
                          <a:latin typeface="Verdana" panose="020B0604030504040204" pitchFamily="34" charset="0"/>
                          <a:ea typeface="+mn-ea"/>
                          <a:cs typeface="Times New Roman" panose="02020603050405020304" pitchFamily="18" charset="0"/>
                        </a:rPr>
                        <a:t>D37 - </a:t>
                      </a:r>
                      <a:r>
                        <a:rPr lang="en-GB" sz="1600" b="1" kern="0" dirty="0" err="1">
                          <a:solidFill>
                            <a:srgbClr val="000000"/>
                          </a:solidFill>
                          <a:effectLst/>
                          <a:latin typeface="Verdana" panose="020B0604030504040204" pitchFamily="34" charset="0"/>
                          <a:ea typeface="+mn-ea"/>
                          <a:cs typeface="Times New Roman" panose="02020603050405020304" pitchFamily="18" charset="0"/>
                        </a:rPr>
                        <a:t>eTriage</a:t>
                      </a:r>
                      <a:endParaRPr lang="en-GB" sz="1600" b="1" kern="0" dirty="0">
                        <a:solidFill>
                          <a:srgbClr val="000000"/>
                        </a:solidFill>
                        <a:effectLst/>
                        <a:latin typeface="Verdana" panose="020B060403050404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800"/>
                        </a:spcAft>
                        <a:buNone/>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Amber</a:t>
                      </a:r>
                      <a:endParaRPr lang="en-GB" sz="1600" kern="100" dirty="0">
                        <a:effectLst/>
                        <a:latin typeface="Verdana" panose="020B0604030504040204" pitchFamily="34" charset="0"/>
                        <a:ea typeface="Verdana" panose="020B060403050404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lvl="0" indent="0" algn="l" defTabSz="1507937" rtl="0" eaLnBrk="1" fontAlgn="auto" latinLnBrk="0" hangingPunct="1">
                        <a:lnSpc>
                          <a:spcPct val="115000"/>
                        </a:lnSpc>
                        <a:spcBef>
                          <a:spcPts val="0"/>
                        </a:spcBef>
                        <a:spcAft>
                          <a:spcPts val="800"/>
                        </a:spcAft>
                        <a:buClrTx/>
                        <a:buSzTx/>
                        <a:buFontTx/>
                        <a:buNone/>
                        <a:tabLst/>
                        <a:defRPr/>
                      </a:pPr>
                      <a:r>
                        <a:rPr lang="en-GB" sz="1600" kern="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This is on hold as the requirements to integrate with WEDS (Symphony) did not make the investment worthwhile, due to the Symphony contract expiring August 2026. SBUHB will continue to engage with DHCW to inform the integration requirements for the UEC App.</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8458150"/>
                  </a:ext>
                </a:extLst>
              </a:tr>
            </a:tbl>
          </a:graphicData>
        </a:graphic>
      </p:graphicFrame>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algn="ctr" defTabSz="1507958">
              <a:spcAft>
                <a:spcPts val="1979"/>
              </a:spcAft>
              <a:defRPr/>
            </a:pPr>
            <a:r>
              <a:rPr lang="en-GB" sz="3199" b="1" dirty="0">
                <a:solidFill>
                  <a:prstClr val="white"/>
                </a:solidFill>
                <a:latin typeface="Calibri" panose="020F0502020204030204"/>
              </a:rPr>
              <a:t>Care is delivered in safe and appropriate settings supported by innovative digital solutions</a:t>
            </a:r>
          </a:p>
        </p:txBody>
      </p:sp>
    </p:spTree>
    <p:extLst>
      <p:ext uri="{BB962C8B-B14F-4D97-AF65-F5344CB8AC3E}">
        <p14:creationId xmlns:p14="http://schemas.microsoft.com/office/powerpoint/2010/main" val="37085497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65</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performance and development review compliance has improved slightly in January 2026 to 73.78% from 73.73% in December 2025. Performance is currently below the Welsh Government target of 85%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Performance has improved slightly to 88.97% in January 2026 from 88.79% in December 2025.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0" name="Picture 9">
            <a:extLst>
              <a:ext uri="{FF2B5EF4-FFF2-40B4-BE49-F238E27FC236}">
                <a16:creationId xmlns:a16="http://schemas.microsoft.com/office/drawing/2014/main" id="{964293CE-5CF1-F030-2028-53C967A389F3}"/>
              </a:ext>
            </a:extLst>
          </p:cNvPr>
          <p:cNvPicPr>
            <a:picLocks noChangeAspect="1"/>
          </p:cNvPicPr>
          <p:nvPr/>
        </p:nvPicPr>
        <p:blipFill>
          <a:blip r:embed="rId7"/>
          <a:stretch>
            <a:fillRect/>
          </a:stretch>
        </p:blipFill>
        <p:spPr>
          <a:xfrm>
            <a:off x="1366044" y="2830582"/>
            <a:ext cx="8153400" cy="5505054"/>
          </a:xfrm>
          <a:prstGeom prst="rect">
            <a:avLst/>
          </a:prstGeom>
        </p:spPr>
      </p:pic>
      <p:pic>
        <p:nvPicPr>
          <p:cNvPr id="16" name="Picture 15">
            <a:extLst>
              <a:ext uri="{FF2B5EF4-FFF2-40B4-BE49-F238E27FC236}">
                <a16:creationId xmlns:a16="http://schemas.microsoft.com/office/drawing/2014/main" id="{A5EB019F-D2A4-D5DE-D033-A9614BA08E79}"/>
              </a:ext>
            </a:extLst>
          </p:cNvPr>
          <p:cNvPicPr>
            <a:picLocks noChangeAspect="1"/>
          </p:cNvPicPr>
          <p:nvPr/>
        </p:nvPicPr>
        <p:blipFill>
          <a:blip r:embed="rId8"/>
          <a:stretch>
            <a:fillRect/>
          </a:stretch>
        </p:blipFill>
        <p:spPr>
          <a:xfrm>
            <a:off x="10278097" y="2830582"/>
            <a:ext cx="8486955" cy="5505052"/>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66</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1233784933"/>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November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a:effectLst/>
                          <a:latin typeface="Verrdana"/>
                        </a:rPr>
                        <a:t>Reason</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11,204.71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4,011.57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12.8%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3,024.59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2,334.21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Arial" panose="020B0604020202020204" pitchFamily="34" charset="0"/>
                        </a:rPr>
                        <a:t>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1,737.73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Arial" panose="020B0604020202020204" pitchFamily="34"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308324"/>
          </a:xfrm>
          <a:prstGeom prst="rect">
            <a:avLst/>
          </a:prstGeom>
          <a:noFill/>
        </p:spPr>
        <p:txBody>
          <a:bodyPr wrap="square" rtlCol="0">
            <a:spAutoFit/>
          </a:bodyPr>
          <a:lstStyle/>
          <a:p>
            <a:r>
              <a:rPr lang="en-GB" sz="24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in-month workforce sickness rates have reduced slightly in January 2026 to 7.76% from 8.04% in December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12-month rolling rate also increased slightly in January 2026, reporting 7.19% compared to 7.17% in December 2025.</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400" b="0" i="0" u="none" strike="noStrike" dirty="0">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400" b="0" i="0" u="none" strike="noStrike" dirty="0">
              <a:effectLst/>
              <a:latin typeface="Arial" panose="020B0604020202020204" pitchFamily="34" charset="0"/>
            </a:endParaRPr>
          </a:p>
        </p:txBody>
      </p:sp>
      <p:pic>
        <p:nvPicPr>
          <p:cNvPr id="11" name="Picture 10">
            <a:extLst>
              <a:ext uri="{FF2B5EF4-FFF2-40B4-BE49-F238E27FC236}">
                <a16:creationId xmlns:a16="http://schemas.microsoft.com/office/drawing/2014/main" id="{D4C0C3DD-5E3B-8FA6-7490-C49C3C1427F2}"/>
              </a:ext>
            </a:extLst>
          </p:cNvPr>
          <p:cNvPicPr>
            <a:picLocks noChangeAspect="1"/>
          </p:cNvPicPr>
          <p:nvPr/>
        </p:nvPicPr>
        <p:blipFill>
          <a:blip r:embed="rId3"/>
          <a:stretch>
            <a:fillRect/>
          </a:stretch>
        </p:blipFill>
        <p:spPr>
          <a:xfrm>
            <a:off x="680244" y="1135203"/>
            <a:ext cx="9372600" cy="6405592"/>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67</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518637" y="2896385"/>
            <a:ext cx="9135408" cy="5758499"/>
          </a:xfrm>
          <a:prstGeom prst="rect">
            <a:avLst/>
          </a:prstGeom>
          <a:noFill/>
        </p:spPr>
        <p:txBody>
          <a:bodyPr wrap="square">
            <a:spAutoFit/>
          </a:bodyPr>
          <a:lstStyle/>
          <a:p>
            <a:pPr lvl="0">
              <a:lnSpc>
                <a:spcPct val="115000"/>
              </a:lnSpc>
            </a:pPr>
            <a:r>
              <a:rPr lang="en-GB" sz="2800" b="1" dirty="0">
                <a:effectLst/>
                <a:latin typeface="Verdana" panose="020B0604030504040204" pitchFamily="34" charset="0"/>
                <a:ea typeface="Verdana" panose="020B0604030504040204" pitchFamily="34" charset="0"/>
                <a:cs typeface="Times New Roman" panose="02020603050405020304" pitchFamily="18" charset="0"/>
              </a:rPr>
              <a:t>Revenue Financial Position</a:t>
            </a: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Plan submitted at the end of March, which has not been approved reported a £58.7m deficit with a requirement to deliver £55.4m of savings. The Control Total for the Health Board set by Welsh Government remains £17.1m. </a:t>
            </a:r>
          </a:p>
          <a:p>
            <a:pPr marL="285750" indent="-285750">
              <a:buFont typeface="Arial" panose="020B0604020202020204" pitchFamily="34" charset="0"/>
              <a:buChar char="•"/>
            </a:pPr>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In Month 10 there is an in-month overspend of £2.1m which is £2.7m below the planned deficit of £4.9m for the month.</a:t>
            </a:r>
          </a:p>
          <a:p>
            <a:endParaRPr lang="en-GB" sz="28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800" dirty="0">
                <a:latin typeface="Verdana" panose="020B0604030504040204" pitchFamily="34" charset="0"/>
                <a:ea typeface="Verdana" panose="020B0604030504040204" pitchFamily="34" charset="0"/>
              </a:rPr>
              <a:t>The YTD overspend is £57.3m. This is £8.5m above the planned deficit of £48.9m.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8" name="Picture 7">
            <a:extLst>
              <a:ext uri="{FF2B5EF4-FFF2-40B4-BE49-F238E27FC236}">
                <a16:creationId xmlns:a16="http://schemas.microsoft.com/office/drawing/2014/main" id="{DABA6319-102F-5069-1000-D9F8EB77691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327" y="2618587"/>
            <a:ext cx="9944629" cy="7684288"/>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68</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a:lnSpc>
                <a:spcPct val="115000"/>
              </a:lnSpc>
            </a:pPr>
            <a:r>
              <a:rPr lang="en-GB" sz="2400" b="1" dirty="0">
                <a:effectLst/>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lang="en-GB" sz="24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PSPP was achieved in month at 96.36% vs a target of 95%. (Cumulatively we remain above the target at 96.38%).</a:t>
            </a:r>
          </a:p>
          <a:p>
            <a:endParaRPr lang="en-GB" sz="2400" dirty="0">
              <a:latin typeface="Verdana" panose="020B0604030504040204" pitchFamily="34" charset="0"/>
              <a:ea typeface="Verdana" panose="020B0604030504040204" pitchFamily="34" charset="0"/>
            </a:endParaRPr>
          </a:p>
          <a:p>
            <a:pPr marL="342900" lvl="0" indent="-342900">
              <a:buFont typeface="Arial" panose="020B0604020202020204" pitchFamily="34" charset="0"/>
              <a:buChar char="•"/>
            </a:pPr>
            <a:r>
              <a:rPr lang="en-GB" sz="2400" dirty="0">
                <a:latin typeface="Verdana" panose="020B0604030504040204" pitchFamily="34" charset="0"/>
                <a:ea typeface="Verdana" panose="020B0604030504040204" pitchFamily="34" charset="0"/>
              </a:rPr>
              <a:t>There still remains issues with delays in receipting of invoices which is affecting the achievement of PSPP.</a:t>
            </a:r>
          </a:p>
          <a:p>
            <a:pPr marL="342900" lvl="0" indent="-34290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lvl="0">
              <a:lnSpc>
                <a:spcPct val="115000"/>
              </a:lnSpc>
            </a:pPr>
            <a:r>
              <a:rPr lang="en-GB" sz="2600" b="1" dirty="0">
                <a:effectLst/>
                <a:latin typeface="Verdana" panose="020B0604030504040204" pitchFamily="34" charset="0"/>
                <a:ea typeface="Verdana" panose="020B0604030504040204" pitchFamily="34" charset="0"/>
                <a:cs typeface="Times New Roman" panose="02020603050405020304" pitchFamily="18" charset="0"/>
              </a:rPr>
              <a:t>Workforce Spend </a:t>
            </a: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pay budgets are underspent by £1.1m in Month</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Variable pay is £0.762m lower in January 2026 (£4.527m vs £5.289m) when compared to the same period last year. </a:t>
            </a:r>
          </a:p>
          <a:p>
            <a:pPr marL="285750" indent="-285750">
              <a:buFont typeface="Arial" panose="020B0604020202020204" pitchFamily="34" charset="0"/>
              <a:buChar char="•"/>
            </a:pPr>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biggest spends are attributable to ADH, Bank and Agency which make up 84% of the total variable pay spend. </a:t>
            </a:r>
          </a:p>
          <a:p>
            <a:pPr lvl="0"/>
            <a:endParaRPr lang="en-GB" sz="2400" dirty="0">
              <a:latin typeface="Verdana" panose="020B0604030504040204" pitchFamily="34" charset="0"/>
              <a:ea typeface="Verdana" panose="020B0604030504040204" pitchFamily="34"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DCCD837-D074-444E-5D4B-AE8DF58EE58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8225" y="836471"/>
            <a:ext cx="9308464" cy="4513401"/>
          </a:xfrm>
          <a:prstGeom prst="rect">
            <a:avLst/>
          </a:prstGeom>
          <a:noFill/>
        </p:spPr>
      </p:pic>
      <p:pic>
        <p:nvPicPr>
          <p:cNvPr id="6" name="Picture 5">
            <a:extLst>
              <a:ext uri="{FF2B5EF4-FFF2-40B4-BE49-F238E27FC236}">
                <a16:creationId xmlns:a16="http://schemas.microsoft.com/office/drawing/2014/main" id="{8891157A-1037-89BD-2A77-C63C194A60D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6732" y="6253819"/>
            <a:ext cx="9289957" cy="483039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69</a:t>
            </a:fld>
            <a:endParaRPr lang="en-GB"/>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3713324"/>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Capital Financial Position</a:t>
            </a:r>
          </a:p>
          <a:p>
            <a:r>
              <a:rPr lang="en-GB" dirty="0"/>
              <a:t> </a:t>
            </a:r>
            <a:endParaRPr lang="en-GB"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The forecast outturn capital position for 2025/26 is an overspend of £0.450m. Allocations are anticipated from Welsh Government which will balance this position.</a:t>
            </a:r>
          </a:p>
          <a:p>
            <a:endParaRPr lang="en-GB" sz="24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Any All Wales Capital schemes where a high/medium risk is reported are closely monitored and discussed at the Capital Review progress meetings with Welsh Government.</a:t>
            </a:r>
          </a:p>
          <a:p>
            <a:pPr lvl="0"/>
            <a:endParaRPr lang="en-GB" sz="2400" dirty="0">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lvl="0">
              <a:lnSpc>
                <a:spcPct val="115000"/>
              </a:lnSpc>
            </a:pPr>
            <a:r>
              <a:rPr lang="en-GB" sz="2200" b="1" dirty="0">
                <a:effectLst/>
                <a:latin typeface="Verdana" panose="020B0604030504040204" pitchFamily="34" charset="0"/>
                <a:ea typeface="Verdana" panose="020B0604030504040204" pitchFamily="34" charset="0"/>
              </a:rPr>
              <a:t>Agency spend as a % of the total pay bill</a:t>
            </a:r>
          </a:p>
          <a:p>
            <a:pPr lvl="0">
              <a:lnSpc>
                <a:spcPct val="115000"/>
              </a:lnSpc>
            </a:pPr>
            <a:endParaRPr lang="en-GB" sz="2200" b="1" dirty="0">
              <a:latin typeface="Verdana" panose="020B0604030504040204" pitchFamily="34" charset="0"/>
              <a:ea typeface="Verdana" panose="020B0604030504040204" pitchFamily="34" charset="0"/>
            </a:endParaRPr>
          </a:p>
          <a:p>
            <a:pPr marL="342900" lvl="0" indent="-342900">
              <a:lnSpc>
                <a:spcPct val="115000"/>
              </a:lnSpc>
              <a:buFont typeface="Arial" panose="020B0604020202020204" pitchFamily="34" charset="0"/>
              <a:buChar char="•"/>
            </a:pPr>
            <a:r>
              <a:rPr lang="en-GB" sz="2400" dirty="0">
                <a:effectLst/>
                <a:latin typeface="Verdana" panose="020B0604030504040204" pitchFamily="34" charset="0"/>
                <a:ea typeface="Verdana" panose="020B0604030504040204" pitchFamily="34" charset="0"/>
              </a:rPr>
              <a:t>Agency spend as a total percentage of the total play bill has decreased in January 2026 to 1.30% from 1.43% in December 2025</a:t>
            </a:r>
            <a:r>
              <a:rPr lang="en-GB" sz="2200" dirty="0">
                <a:effectLst/>
                <a:latin typeface="Verdana" panose="020B0604030504040204" pitchFamily="34" charset="0"/>
                <a:ea typeface="Verdana" panose="020B0604030504040204" pitchFamily="34" charset="0"/>
              </a:rPr>
              <a:t>.</a:t>
            </a:r>
          </a:p>
        </p:txBody>
      </p:sp>
      <p:pic>
        <p:nvPicPr>
          <p:cNvPr id="9" name="Picture 8">
            <a:extLst>
              <a:ext uri="{FF2B5EF4-FFF2-40B4-BE49-F238E27FC236}">
                <a16:creationId xmlns:a16="http://schemas.microsoft.com/office/drawing/2014/main" id="{D66BFC87-88E1-9E04-9A13-9235DBFFE7E3}"/>
              </a:ext>
            </a:extLst>
          </p:cNvPr>
          <p:cNvPicPr>
            <a:picLocks noChangeAspect="1"/>
          </p:cNvPicPr>
          <p:nvPr/>
        </p:nvPicPr>
        <p:blipFill>
          <a:blip r:embed="rId2"/>
          <a:stretch>
            <a:fillRect/>
          </a:stretch>
        </p:blipFill>
        <p:spPr>
          <a:xfrm>
            <a:off x="1518444" y="6229779"/>
            <a:ext cx="7772400" cy="4553378"/>
          </a:xfrm>
          <a:prstGeom prst="rect">
            <a:avLst/>
          </a:prstGeom>
        </p:spPr>
      </p:pic>
      <p:pic>
        <p:nvPicPr>
          <p:cNvPr id="10" name="Picture 9">
            <a:extLst>
              <a:ext uri="{FF2B5EF4-FFF2-40B4-BE49-F238E27FC236}">
                <a16:creationId xmlns:a16="http://schemas.microsoft.com/office/drawing/2014/main" id="{28BF1874-F979-2DA7-ED30-AFEC2A07915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9844" y="804212"/>
            <a:ext cx="8001000" cy="4845558"/>
          </a:xfrm>
          <a:prstGeom prst="rect">
            <a:avLst/>
          </a:prstGeom>
          <a:noFill/>
        </p:spPr>
      </p:pic>
    </p:spTree>
    <p:extLst>
      <p:ext uri="{BB962C8B-B14F-4D97-AF65-F5344CB8AC3E}">
        <p14:creationId xmlns:p14="http://schemas.microsoft.com/office/powerpoint/2010/main" val="4153114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435C-58F5-B37F-6662-BA03D3AEB9D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EA1F596-575B-78BE-CDF5-13B71D376AC6}"/>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7A0E2D35-FF52-33E2-D127-65C2B36BDE2A}"/>
              </a:ext>
            </a:extLst>
          </p:cNvPr>
          <p:cNvGraphicFramePr>
            <a:graphicFrameLocks noGrp="1"/>
          </p:cNvGraphicFramePr>
          <p:nvPr>
            <p:extLst>
              <p:ext uri="{D42A27DB-BD31-4B8C-83A1-F6EECF244321}">
                <p14:modId xmlns:p14="http://schemas.microsoft.com/office/powerpoint/2010/main" val="773448778"/>
              </p:ext>
            </p:extLst>
          </p:nvPr>
        </p:nvGraphicFramePr>
        <p:xfrm>
          <a:off x="680244" y="930275"/>
          <a:ext cx="18973800" cy="3170138"/>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528449">
                <a:tc>
                  <a:txBody>
                    <a:bodyPr/>
                    <a:lstStyle/>
                    <a:p>
                      <a:pPr marL="342900" lvl="0" indent="-342900">
                        <a:lnSpc>
                          <a:spcPct val="107000"/>
                        </a:lnSpc>
                        <a:buFont typeface="Symbol" panose="05050102010706020507" pitchFamily="18" charset="2"/>
                        <a:buChar char=""/>
                      </a:pPr>
                      <a:r>
                        <a:rPr lang="en-GB" sz="2400" dirty="0">
                          <a:effectLst/>
                        </a:rPr>
                        <a:t>A continuous reduction of ambulance handovers over an hour of at least 11% in three consecutive months and maintained for 3 months (Based on quarter 2 and 3 2023 baseline).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November – 162 (6.4% reduction)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December – 329 (103% increase)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January – 445 (35% increase)</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240563">
                <a:tc>
                  <a:txBody>
                    <a:bodyPr/>
                    <a:lstStyle/>
                    <a:p>
                      <a:pPr marL="342900" lvl="0" indent="-342900">
                        <a:lnSpc>
                          <a:spcPct val="107000"/>
                        </a:lnSpc>
                        <a:buFont typeface="Symbol" panose="05050102010706020507" pitchFamily="18" charset="2"/>
                        <a:buChar char=""/>
                      </a:pPr>
                      <a:r>
                        <a:rPr lang="en-GB" sz="2400" dirty="0">
                          <a:solidFill>
                            <a:schemeClr val="tx1"/>
                          </a:solidFill>
                          <a:effectLst/>
                        </a:rPr>
                        <a:t>Continuous improvement towards no more than 7% of patients waiting over 12 hours at each individual site and across the health board.</a:t>
                      </a:r>
                      <a:endParaRPr lang="en-GB"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November – 8.83%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9.95%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11.66%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97590235"/>
                  </a:ext>
                </a:extLst>
              </a:tr>
            </a:tbl>
          </a:graphicData>
        </a:graphic>
      </p:graphicFrame>
      <p:sp>
        <p:nvSpPr>
          <p:cNvPr id="5" name="TextBox 4">
            <a:extLst>
              <a:ext uri="{FF2B5EF4-FFF2-40B4-BE49-F238E27FC236}">
                <a16:creationId xmlns:a16="http://schemas.microsoft.com/office/drawing/2014/main" id="{A93C0A43-DC01-55C1-84E2-9DB3434DE6B7}"/>
              </a:ext>
            </a:extLst>
          </p:cNvPr>
          <p:cNvSpPr txBox="1"/>
          <p:nvPr/>
        </p:nvSpPr>
        <p:spPr>
          <a:xfrm>
            <a:off x="10047288" y="4362044"/>
            <a:ext cx="10058400" cy="6670737"/>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lvl="0" indent="-285750">
              <a:buFont typeface="Arial" panose="020B0604020202020204" pitchFamily="34" charset="0"/>
              <a:buChar cha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Revised flow operating model: </a:t>
            </a:r>
            <a:r>
              <a:rPr lang="en-GB" sz="2400" dirty="0"/>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two formal Business Continuity incidents, consistent with the pattern currently seen across NHS Wales. These system pressures continue, however there is evidence to demonstrate that the improvements implemented in June 2025 continue to have impact. </a:t>
            </a:r>
          </a:p>
          <a:p>
            <a:pPr marL="285750" lvl="0" indent="-285750">
              <a:buFont typeface="Arial" panose="020B0604020202020204" pitchFamily="34" charset="0"/>
              <a:buChar char="•"/>
            </a:pP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UEC capital redesign – </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Recent communication from the Chief Executive to the Director General of NHS Wales sets out an urgency to progress to an Electronic Patient Record across the Urgent and Emergency care services. Whilst there remains ambition to co-locate front door assessment processes with the emergency department, this programme of work cannot be progressed in the absence of Capital investment. </a:t>
            </a:r>
          </a:p>
          <a:p>
            <a:pPr marL="22860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F115D895-9D1E-D36F-D409-18A6139D158E}"/>
              </a:ext>
            </a:extLst>
          </p:cNvPr>
          <p:cNvPicPr>
            <a:picLocks noChangeAspect="1"/>
          </p:cNvPicPr>
          <p:nvPr/>
        </p:nvPicPr>
        <p:blipFill>
          <a:blip r:embed="rId2"/>
          <a:stretch>
            <a:fillRect/>
          </a:stretch>
        </p:blipFill>
        <p:spPr>
          <a:xfrm>
            <a:off x="660040" y="4664075"/>
            <a:ext cx="9377681" cy="5410200"/>
          </a:xfrm>
          <a:prstGeom prst="rect">
            <a:avLst/>
          </a:prstGeom>
        </p:spPr>
      </p:pic>
    </p:spTree>
    <p:extLst>
      <p:ext uri="{BB962C8B-B14F-4D97-AF65-F5344CB8AC3E}">
        <p14:creationId xmlns:p14="http://schemas.microsoft.com/office/powerpoint/2010/main" val="35902334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83E-F589-DD7F-F02F-F784BBD841B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1D3976-C79A-8F1C-1690-FE8737E31732}"/>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Service Specific Updates</a:t>
            </a:r>
          </a:p>
          <a:p>
            <a:endParaRPr lang="en-GB" dirty="0"/>
          </a:p>
        </p:txBody>
      </p:sp>
    </p:spTree>
    <p:extLst>
      <p:ext uri="{BB962C8B-B14F-4D97-AF65-F5344CB8AC3E}">
        <p14:creationId xmlns:p14="http://schemas.microsoft.com/office/powerpoint/2010/main" val="22596831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14921-E166-EA8C-6B6E-509BDF45B78E}"/>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1D7029C1-2E51-81BF-340E-B99484EE359F}"/>
              </a:ext>
            </a:extLst>
          </p:cNvPr>
          <p:cNvSpPr>
            <a:spLocks noGrp="1"/>
          </p:cNvSpPr>
          <p:nvPr>
            <p:ph type="body" sz="quarter" idx="10"/>
          </p:nvPr>
        </p:nvSpPr>
        <p:spPr/>
        <p:txBody>
          <a:bodyPr/>
          <a:lstStyle/>
          <a:p>
            <a:r>
              <a:rPr lang="en-GB" sz="7200" b="1" dirty="0">
                <a:effectLst/>
                <a:ea typeface="Calibri" panose="020F0502020204030204" pitchFamily="34" charset="0"/>
              </a:rPr>
              <a:t>Unscheduled Care</a:t>
            </a:r>
            <a:endParaRPr lang="en-GB" sz="6600" dirty="0">
              <a:effectLst/>
              <a:ea typeface="Calibri" panose="020F0502020204030204" pitchFamily="34" charset="0"/>
            </a:endParaRPr>
          </a:p>
        </p:txBody>
      </p:sp>
    </p:spTree>
    <p:extLst>
      <p:ext uri="{BB962C8B-B14F-4D97-AF65-F5344CB8AC3E}">
        <p14:creationId xmlns:p14="http://schemas.microsoft.com/office/powerpoint/2010/main" val="371593785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EA836-FFDA-32C0-F2C7-870FB383931F}"/>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5CF57405-0CD7-BADC-A2A5-18A5A3AC9746}"/>
              </a:ext>
            </a:extLst>
          </p:cNvPr>
          <p:cNvPicPr>
            <a:picLocks noChangeAspect="1"/>
          </p:cNvPicPr>
          <p:nvPr/>
        </p:nvPicPr>
        <p:blipFill>
          <a:blip r:embed="rId2"/>
          <a:stretch>
            <a:fillRect/>
          </a:stretch>
        </p:blipFill>
        <p:spPr>
          <a:xfrm>
            <a:off x="604046" y="9921876"/>
            <a:ext cx="3690672" cy="1141755"/>
          </a:xfrm>
          <a:prstGeom prst="rect">
            <a:avLst/>
          </a:prstGeom>
        </p:spPr>
      </p:pic>
      <p:pic>
        <p:nvPicPr>
          <p:cNvPr id="5" name="Picture 4" descr="A screenshot of a computer screen&#10;&#10;AI-generated content may be incorrect.">
            <a:extLst>
              <a:ext uri="{FF2B5EF4-FFF2-40B4-BE49-F238E27FC236}">
                <a16:creationId xmlns:a16="http://schemas.microsoft.com/office/drawing/2014/main" id="{41169FF8-7E76-29BA-6916-5DFBC2AD8A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046" y="998515"/>
            <a:ext cx="18287998" cy="10292552"/>
          </a:xfrm>
          <a:prstGeom prst="rect">
            <a:avLst/>
          </a:prstGeom>
        </p:spPr>
      </p:pic>
      <p:sp>
        <p:nvSpPr>
          <p:cNvPr id="6" name="TextBox 5">
            <a:extLst>
              <a:ext uri="{FF2B5EF4-FFF2-40B4-BE49-F238E27FC236}">
                <a16:creationId xmlns:a16="http://schemas.microsoft.com/office/drawing/2014/main" id="{ECB03EA4-9267-5D9A-5582-4B8B6D5368F2}"/>
              </a:ext>
            </a:extLst>
          </p:cNvPr>
          <p:cNvSpPr txBox="1"/>
          <p:nvPr/>
        </p:nvSpPr>
        <p:spPr>
          <a:xfrm>
            <a:off x="680244" y="0"/>
            <a:ext cx="12115694" cy="769441"/>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002060"/>
                </a:solidFill>
                <a:effectLst/>
                <a:uLnTx/>
                <a:uFillTx/>
                <a:latin typeface="Arial" panose="020B0604020202020204"/>
                <a:ea typeface="+mn-ea"/>
                <a:cs typeface="+mn-cs"/>
              </a:rPr>
              <a:t>Performance</a:t>
            </a:r>
          </a:p>
        </p:txBody>
      </p:sp>
      <p:sp>
        <p:nvSpPr>
          <p:cNvPr id="7" name="TextBox 6">
            <a:extLst>
              <a:ext uri="{FF2B5EF4-FFF2-40B4-BE49-F238E27FC236}">
                <a16:creationId xmlns:a16="http://schemas.microsoft.com/office/drawing/2014/main" id="{3AD495D2-3EBE-2EBD-5552-907BDB57C949}"/>
              </a:ext>
            </a:extLst>
          </p:cNvPr>
          <p:cNvSpPr txBox="1"/>
          <p:nvPr/>
        </p:nvSpPr>
        <p:spPr>
          <a:xfrm>
            <a:off x="223044" y="646786"/>
            <a:ext cx="14554073" cy="461537"/>
          </a:xfrm>
          <a:prstGeom prst="rect">
            <a:avLst/>
          </a:prstGeom>
          <a:noFill/>
        </p:spPr>
        <p:txBody>
          <a:bodyPr wrap="square">
            <a:spAutoFit/>
          </a:bodyPr>
          <a:lstStyle/>
          <a:p>
            <a:pPr marL="457206" marR="0" lvl="0" indent="0" algn="l" defTabSz="914413" rtl="0" eaLnBrk="1" fontAlgn="auto" latinLnBrk="0" hangingPunct="1">
              <a:lnSpc>
                <a:spcPct val="100000"/>
              </a:lnSpc>
              <a:spcBef>
                <a:spcPts val="0"/>
              </a:spcBef>
              <a:spcAft>
                <a:spcPts val="0"/>
              </a:spcAft>
              <a:buClrTx/>
              <a:buSzTx/>
              <a:buFontTx/>
              <a:buNone/>
              <a:tabLst/>
              <a:defRPr/>
            </a:pPr>
            <a:r>
              <a:rPr kumimoji="0" lang="en-GB" sz="2399" b="0" i="0" u="none" strike="noStrike" kern="1200" cap="none" spc="0" normalizeH="0" baseline="0" noProof="0" dirty="0">
                <a:ln>
                  <a:noFill/>
                </a:ln>
                <a:solidFill>
                  <a:srgbClr val="1F355E"/>
                </a:solidFill>
                <a:effectLst/>
                <a:uLnTx/>
                <a:uFillTx/>
                <a:latin typeface="Aptos" panose="020B0004020202020204" pitchFamily="34" charset="0"/>
                <a:ea typeface="Times New Roman" panose="02020603050405020304" pitchFamily="18" charset="0"/>
                <a:cs typeface="Aptos" panose="020B0004020202020204" pitchFamily="34" charset="0"/>
              </a:rPr>
              <a:t>UEC Targeted Intervention performance - summary against de-escalation criteria (Correct as on 10/02/26)</a:t>
            </a:r>
          </a:p>
        </p:txBody>
      </p:sp>
    </p:spTree>
    <p:extLst>
      <p:ext uri="{BB962C8B-B14F-4D97-AF65-F5344CB8AC3E}">
        <p14:creationId xmlns:p14="http://schemas.microsoft.com/office/powerpoint/2010/main" val="2382027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E79CB1-7096-1B46-D286-BE3D2F16C258}"/>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AA2441FB-700B-11A3-F74C-9F372E90B985}"/>
              </a:ext>
            </a:extLst>
          </p:cNvPr>
          <p:cNvPicPr>
            <a:picLocks noChangeAspect="1"/>
          </p:cNvPicPr>
          <p:nvPr/>
        </p:nvPicPr>
        <p:blipFill>
          <a:blip r:embed="rId2"/>
          <a:stretch>
            <a:fillRect/>
          </a:stretch>
        </p:blipFill>
        <p:spPr>
          <a:xfrm>
            <a:off x="604046" y="9921876"/>
            <a:ext cx="3690672" cy="1141755"/>
          </a:xfrm>
          <a:prstGeom prst="rect">
            <a:avLst/>
          </a:prstGeom>
        </p:spPr>
      </p:pic>
      <p:sp>
        <p:nvSpPr>
          <p:cNvPr id="5" name="TextBox 4">
            <a:extLst>
              <a:ext uri="{FF2B5EF4-FFF2-40B4-BE49-F238E27FC236}">
                <a16:creationId xmlns:a16="http://schemas.microsoft.com/office/drawing/2014/main" id="{15F59CC2-54C1-ED34-D69B-C10DA79ED1BA}"/>
              </a:ext>
            </a:extLst>
          </p:cNvPr>
          <p:cNvSpPr txBox="1"/>
          <p:nvPr/>
        </p:nvSpPr>
        <p:spPr>
          <a:xfrm>
            <a:off x="1181812" y="0"/>
            <a:ext cx="12115694" cy="769441"/>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002060"/>
                </a:solidFill>
                <a:effectLst/>
                <a:uLnTx/>
                <a:uFillTx/>
                <a:latin typeface="Arial" panose="020B0604020202020204"/>
                <a:ea typeface="+mn-ea"/>
                <a:cs typeface="+mn-cs"/>
              </a:rPr>
              <a:t>Performance</a:t>
            </a:r>
          </a:p>
        </p:txBody>
      </p:sp>
      <p:sp>
        <p:nvSpPr>
          <p:cNvPr id="6" name="TextBox 5">
            <a:extLst>
              <a:ext uri="{FF2B5EF4-FFF2-40B4-BE49-F238E27FC236}">
                <a16:creationId xmlns:a16="http://schemas.microsoft.com/office/drawing/2014/main" id="{3C14AEEE-64C4-7BDE-A3B6-76AC73435A8A}"/>
              </a:ext>
            </a:extLst>
          </p:cNvPr>
          <p:cNvSpPr txBox="1"/>
          <p:nvPr/>
        </p:nvSpPr>
        <p:spPr>
          <a:xfrm>
            <a:off x="756444" y="679616"/>
            <a:ext cx="14554073" cy="461537"/>
          </a:xfrm>
          <a:prstGeom prst="rect">
            <a:avLst/>
          </a:prstGeom>
          <a:noFill/>
        </p:spPr>
        <p:txBody>
          <a:bodyPr wrap="square">
            <a:spAutoFit/>
          </a:bodyPr>
          <a:lstStyle/>
          <a:p>
            <a:pPr marL="457206" marR="0" lvl="0" indent="0" algn="l" defTabSz="914413" rtl="0" eaLnBrk="1" fontAlgn="auto" latinLnBrk="0" hangingPunct="1">
              <a:lnSpc>
                <a:spcPct val="100000"/>
              </a:lnSpc>
              <a:spcBef>
                <a:spcPts val="0"/>
              </a:spcBef>
              <a:spcAft>
                <a:spcPts val="0"/>
              </a:spcAft>
              <a:buClrTx/>
              <a:buSzTx/>
              <a:buFontTx/>
              <a:buNone/>
              <a:tabLst/>
              <a:defRPr/>
            </a:pPr>
            <a:r>
              <a:rPr kumimoji="0" lang="en-GB" sz="2399" b="0" i="0" u="none" strike="noStrike" kern="1200" cap="none" spc="0" normalizeH="0" baseline="0" noProof="0" dirty="0">
                <a:ln>
                  <a:noFill/>
                </a:ln>
                <a:solidFill>
                  <a:srgbClr val="1F355E"/>
                </a:solidFill>
                <a:effectLst/>
                <a:uLnTx/>
                <a:uFillTx/>
                <a:latin typeface="Aptos" panose="020B0004020202020204" pitchFamily="34" charset="0"/>
                <a:ea typeface="Times New Roman" panose="02020603050405020304" pitchFamily="18" charset="0"/>
                <a:cs typeface="Aptos" panose="020B0004020202020204" pitchFamily="34" charset="0"/>
              </a:rPr>
              <a:t>WINTER REVIEW</a:t>
            </a:r>
          </a:p>
        </p:txBody>
      </p:sp>
      <p:sp>
        <p:nvSpPr>
          <p:cNvPr id="7" name="TextBox 6">
            <a:extLst>
              <a:ext uri="{FF2B5EF4-FFF2-40B4-BE49-F238E27FC236}">
                <a16:creationId xmlns:a16="http://schemas.microsoft.com/office/drawing/2014/main" id="{314EADAB-1BD9-2768-6C19-3D99E8C02C68}"/>
              </a:ext>
            </a:extLst>
          </p:cNvPr>
          <p:cNvSpPr txBox="1"/>
          <p:nvPr/>
        </p:nvSpPr>
        <p:spPr>
          <a:xfrm>
            <a:off x="1181812" y="1955164"/>
            <a:ext cx="3994232"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Executive Summary</a:t>
            </a:r>
          </a:p>
        </p:txBody>
      </p:sp>
      <p:sp>
        <p:nvSpPr>
          <p:cNvPr id="8" name="TextBox 7">
            <a:extLst>
              <a:ext uri="{FF2B5EF4-FFF2-40B4-BE49-F238E27FC236}">
                <a16:creationId xmlns:a16="http://schemas.microsoft.com/office/drawing/2014/main" id="{778FBB67-865F-89B2-4696-2C064A6BE869}"/>
              </a:ext>
            </a:extLst>
          </p:cNvPr>
          <p:cNvSpPr txBox="1"/>
          <p:nvPr/>
        </p:nvSpPr>
        <p:spPr>
          <a:xfrm>
            <a:off x="1213644" y="2637161"/>
            <a:ext cx="6918736" cy="5170646"/>
          </a:xfrm>
          <a:prstGeom prst="rect">
            <a:avLst/>
          </a:prstGeom>
          <a:noFill/>
          <a:ln w="19050">
            <a:solidFill>
              <a:srgbClr val="FF0000"/>
            </a:solidFill>
          </a:ln>
        </p:spPr>
        <p:txBody>
          <a:bodyPr wrap="square" rtlCol="0">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Morriston hospital experienced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short-lived relief during summer/autumn 2025 followed by a significant and sustained decline in flow performance</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through late 2025 and early 2026. </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Length of stay, bed availability, ED turnaround time, and extended waits all indicate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escalating systemic pressure</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particularly driven by slow inpatient flow and, therefore, insufficient bed capacity.</a:t>
            </a:r>
          </a:p>
          <a:p>
            <a:pPr marL="0" marR="0" lvl="0" indent="0" algn="l" defTabSz="914400" rtl="0" eaLnBrk="1" fontAlgn="t" latinLnBrk="0" hangingPunct="1">
              <a:lnSpc>
                <a:spcPct val="100000"/>
              </a:lnSpc>
              <a:spcBef>
                <a:spcPts val="0"/>
              </a:spcBef>
              <a:spcAft>
                <a:spcPts val="0"/>
              </a:spcAft>
              <a:buClrTx/>
              <a:buSzTx/>
              <a:buFontTx/>
              <a:buNone/>
              <a:tabLst/>
              <a:defRPr/>
            </a:pPr>
            <a:b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This culminates in a winter period where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all metrics peak simultaneously, </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demonstrating a need for targeted interventions in LOS management, discharge processes, and inpatient/community services / social care capacity planning.</a:t>
            </a:r>
          </a:p>
        </p:txBody>
      </p:sp>
      <p:sp>
        <p:nvSpPr>
          <p:cNvPr id="9" name="TextBox 8">
            <a:extLst>
              <a:ext uri="{FF2B5EF4-FFF2-40B4-BE49-F238E27FC236}">
                <a16:creationId xmlns:a16="http://schemas.microsoft.com/office/drawing/2014/main" id="{4638CF44-5729-3DC1-3503-4CF20FB53B66}"/>
              </a:ext>
            </a:extLst>
          </p:cNvPr>
          <p:cNvSpPr txBox="1"/>
          <p:nvPr/>
        </p:nvSpPr>
        <p:spPr>
          <a:xfrm>
            <a:off x="9214644" y="1452221"/>
            <a:ext cx="9677400" cy="7540526"/>
          </a:xfrm>
          <a:prstGeom prst="rect">
            <a:avLst/>
          </a:prstGeom>
          <a:noFill/>
          <a:ln w="19050">
            <a:solidFill>
              <a:srgbClr val="FF0000"/>
            </a:solidFill>
          </a:ln>
        </p:spPr>
        <p:txBody>
          <a:bodyPr wrap="square" rtlCol="0">
            <a:spAutoFit/>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Rising Demand</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Both ambulance and self‑presenting attendances are increasing.</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Demand pressure is strongest during late 2025 and early 2026.</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Deteriorating Handover Flow</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Handover delays and time lost surge significantly from autumn 2025 onward.</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This produces a cascading effect into ED occupancy and waiting times.</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Growing ED Congestion</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Rising &gt;4h and &gt;12h waits reflect worsening internal flow.</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ED capacity is consistently outstripped by demand, especially during winter peaks.</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Winter 2025–26: System Breaking Point</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All six overarching PDSA indicators simultaneously peak in Jan 2026.</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Prolonged periods of </a:t>
            </a:r>
            <a:r>
              <a:rPr kumimoji="0" lang="en-GB" sz="22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Business Continuity </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throughout January.</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This convergence signals </a:t>
            </a:r>
            <a:r>
              <a:rPr kumimoji="0" lang="en-GB" sz="2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maximum operational strain</a:t>
            </a: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caused by: </a:t>
            </a:r>
          </a:p>
          <a:p>
            <a:pPr marL="742950" marR="0" lvl="1"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High bed occupancy</a:t>
            </a:r>
          </a:p>
          <a:p>
            <a:pPr marL="742950" marR="0" lvl="1"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Reduced discharge flow, especially with COP levels</a:t>
            </a:r>
          </a:p>
          <a:p>
            <a:pPr marL="742950" marR="0" lvl="1"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Seasonal acuity</a:t>
            </a:r>
          </a:p>
          <a:p>
            <a:pPr marL="742950" marR="0" lvl="1"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Resultant, ongoing ambulance handover failures</a:t>
            </a:r>
          </a:p>
        </p:txBody>
      </p:sp>
    </p:spTree>
    <p:extLst>
      <p:ext uri="{BB962C8B-B14F-4D97-AF65-F5344CB8AC3E}">
        <p14:creationId xmlns:p14="http://schemas.microsoft.com/office/powerpoint/2010/main" val="307810225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5C573-F568-A249-5C1E-EA0F46E69ADE}"/>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BF411ED-DF8F-FEAB-56A0-2454EBA21CC2}"/>
              </a:ext>
            </a:extLst>
          </p:cNvPr>
          <p:cNvPicPr>
            <a:picLocks noChangeAspect="1"/>
          </p:cNvPicPr>
          <p:nvPr/>
        </p:nvPicPr>
        <p:blipFill>
          <a:blip r:embed="rId3"/>
          <a:stretch>
            <a:fillRect/>
          </a:stretch>
        </p:blipFill>
        <p:spPr>
          <a:xfrm>
            <a:off x="1121645" y="961941"/>
            <a:ext cx="17862398" cy="9702113"/>
          </a:xfrm>
          <a:prstGeom prst="rect">
            <a:avLst/>
          </a:prstGeom>
        </p:spPr>
      </p:pic>
      <p:sp>
        <p:nvSpPr>
          <p:cNvPr id="2" name="TextBox 1">
            <a:extLst>
              <a:ext uri="{FF2B5EF4-FFF2-40B4-BE49-F238E27FC236}">
                <a16:creationId xmlns:a16="http://schemas.microsoft.com/office/drawing/2014/main" id="{694353A0-AB6F-9827-6CC5-7408F0B529F2}"/>
              </a:ext>
            </a:extLst>
          </p:cNvPr>
          <p:cNvSpPr txBox="1"/>
          <p:nvPr/>
        </p:nvSpPr>
        <p:spPr>
          <a:xfrm>
            <a:off x="190541" y="192500"/>
            <a:ext cx="12115694" cy="769441"/>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002060"/>
                </a:solidFill>
                <a:effectLst/>
                <a:uLnTx/>
                <a:uFillTx/>
                <a:latin typeface="Arial" panose="020B0604020202020204"/>
                <a:ea typeface="+mn-ea"/>
                <a:cs typeface="+mn-cs"/>
              </a:rPr>
              <a:t>Ambulance patient handover performance</a:t>
            </a:r>
          </a:p>
        </p:txBody>
      </p:sp>
    </p:spTree>
    <p:extLst>
      <p:ext uri="{BB962C8B-B14F-4D97-AF65-F5344CB8AC3E}">
        <p14:creationId xmlns:p14="http://schemas.microsoft.com/office/powerpoint/2010/main" val="404980003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A2977C-265A-436A-4A7D-4050D6C69998}"/>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BD72F0F1-D53F-3C40-E9D7-7A817291B836}"/>
              </a:ext>
            </a:extLst>
          </p:cNvPr>
          <p:cNvPicPr>
            <a:picLocks noChangeAspect="1"/>
          </p:cNvPicPr>
          <p:nvPr/>
        </p:nvPicPr>
        <p:blipFill>
          <a:blip r:embed="rId2"/>
          <a:stretch>
            <a:fillRect/>
          </a:stretch>
        </p:blipFill>
        <p:spPr>
          <a:xfrm>
            <a:off x="604046" y="9921876"/>
            <a:ext cx="3690672" cy="1141755"/>
          </a:xfrm>
          <a:prstGeom prst="rect">
            <a:avLst/>
          </a:prstGeom>
        </p:spPr>
      </p:pic>
      <p:sp>
        <p:nvSpPr>
          <p:cNvPr id="2" name="TextBox 1">
            <a:extLst>
              <a:ext uri="{FF2B5EF4-FFF2-40B4-BE49-F238E27FC236}">
                <a16:creationId xmlns:a16="http://schemas.microsoft.com/office/drawing/2014/main" id="{8854C2E6-2AAF-6FE9-E880-02070C320FC5}"/>
              </a:ext>
            </a:extLst>
          </p:cNvPr>
          <p:cNvSpPr txBox="1"/>
          <p:nvPr/>
        </p:nvSpPr>
        <p:spPr>
          <a:xfrm>
            <a:off x="604046" y="26385"/>
            <a:ext cx="12115694" cy="769441"/>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002060"/>
                </a:solidFill>
                <a:effectLst/>
                <a:uLnTx/>
                <a:uFillTx/>
                <a:latin typeface="Arial" panose="020B0604020202020204"/>
                <a:ea typeface="+mn-ea"/>
                <a:cs typeface="+mn-cs"/>
              </a:rPr>
              <a:t>Time to assessment</a:t>
            </a:r>
          </a:p>
        </p:txBody>
      </p:sp>
      <p:pic>
        <p:nvPicPr>
          <p:cNvPr id="6" name="Picture 5" descr="A graph with lines and dots&#10;&#10;AI-generated content may be incorrect.">
            <a:extLst>
              <a:ext uri="{FF2B5EF4-FFF2-40B4-BE49-F238E27FC236}">
                <a16:creationId xmlns:a16="http://schemas.microsoft.com/office/drawing/2014/main" id="{FC5F9A38-4AAD-017F-09E5-DA7E10A122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044" y="795826"/>
            <a:ext cx="14868071" cy="8973649"/>
          </a:xfrm>
          <a:prstGeom prst="rect">
            <a:avLst/>
          </a:prstGeom>
          <a:ln>
            <a:solidFill>
              <a:schemeClr val="accent1"/>
            </a:solidFill>
          </a:ln>
        </p:spPr>
      </p:pic>
      <p:pic>
        <p:nvPicPr>
          <p:cNvPr id="8" name="Picture 7" descr="A graph with white text and red background&#10;&#10;AI-generated content may be incorrect.">
            <a:extLst>
              <a:ext uri="{FF2B5EF4-FFF2-40B4-BE49-F238E27FC236}">
                <a16:creationId xmlns:a16="http://schemas.microsoft.com/office/drawing/2014/main" id="{320E6247-59C1-B1B6-0351-DA8403C95F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94206" y="795826"/>
            <a:ext cx="4588438" cy="3668679"/>
          </a:xfrm>
          <a:prstGeom prst="rect">
            <a:avLst/>
          </a:prstGeom>
        </p:spPr>
      </p:pic>
      <p:sp>
        <p:nvSpPr>
          <p:cNvPr id="9" name="TextBox 8">
            <a:extLst>
              <a:ext uri="{FF2B5EF4-FFF2-40B4-BE49-F238E27FC236}">
                <a16:creationId xmlns:a16="http://schemas.microsoft.com/office/drawing/2014/main" id="{E0EDD9D7-99B5-98A8-7CFA-9DEADB1B8CC6}"/>
              </a:ext>
            </a:extLst>
          </p:cNvPr>
          <p:cNvSpPr txBox="1"/>
          <p:nvPr/>
        </p:nvSpPr>
        <p:spPr>
          <a:xfrm>
            <a:off x="15369278" y="4691162"/>
            <a:ext cx="4438294" cy="5078313"/>
          </a:xfrm>
          <a:prstGeom prst="rect">
            <a:avLst/>
          </a:prstGeom>
          <a:no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ptos" panose="02110004020202020204"/>
                <a:ea typeface="+mn-ea"/>
                <a:cs typeface="+mn-cs"/>
              </a:rPr>
              <a:t>*NOTE: </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Time to first review in ED represents time to triage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SBUHB system picks up, and time stamps the ‘triage nurse’ when they log on as initial clinician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Aborting above step has been trialled but prevents further functionality in WPAS for our processing of patients prior to a clinician reviewing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Solution would involve a system change* (e.g. time stamp on use of ‘named clinician’ rather than generic ‘triage nurse’ or opening the functionality without need to add ‘initial clinician’ first) – *</a:t>
            </a:r>
            <a:r>
              <a:rPr kumimoji="0" lang="en-GB" sz="1800" b="0" i="0" u="sng" strike="noStrike" kern="1200" cap="none" spc="0" normalizeH="0" baseline="0" noProof="0" dirty="0">
                <a:ln>
                  <a:noFill/>
                </a:ln>
                <a:solidFill>
                  <a:prstClr val="black"/>
                </a:solidFill>
                <a:effectLst/>
                <a:uLnTx/>
                <a:uFillTx/>
                <a:latin typeface="Aptos" panose="02110004020202020204"/>
                <a:ea typeface="+mn-ea"/>
                <a:cs typeface="+mn-cs"/>
              </a:rPr>
              <a:t>NOTE</a:t>
            </a: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 this may involve a new system or changes to existing system to facilitate</a:t>
            </a:r>
            <a:endParaRPr kumimoji="0" lang="en-GB" sz="1800" b="0" i="0" u="sng"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026340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B1A7C2-901A-8C35-F5ED-0B1BE9774CC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523B035-C1C4-77E5-6AEB-66121D88B99D}"/>
              </a:ext>
            </a:extLst>
          </p:cNvPr>
          <p:cNvSpPr txBox="1">
            <a:spLocks/>
          </p:cNvSpPr>
          <p:nvPr/>
        </p:nvSpPr>
        <p:spPr>
          <a:xfrm>
            <a:off x="15158244" y="1705718"/>
            <a:ext cx="4724400" cy="7466146"/>
          </a:xfrm>
          <a:prstGeom prst="rect">
            <a:avLst/>
          </a:prstGeom>
          <a:noFill/>
          <a:ln w="15875" cmpd="sng">
            <a:solidFill>
              <a:schemeClr val="tx2">
                <a:lumMod val="25000"/>
                <a:lumOff val="75000"/>
              </a:schemeClr>
            </a:solidFill>
            <a:extLst>
              <a:ext uri="{C807C97D-BFC1-408E-A445-0C87EB9F89A2}">
                <ask:lineSketchStyleProps xmlns:ask="http://schemas.microsoft.com/office/drawing/2018/sketchyshapes" sd="1219033472">
                  <a:custGeom>
                    <a:avLst/>
                    <a:gdLst>
                      <a:gd name="connsiteX0" fmla="*/ 0 w 2112264"/>
                      <a:gd name="connsiteY0" fmla="*/ 0 h 4975336"/>
                      <a:gd name="connsiteX1" fmla="*/ 2112264 w 2112264"/>
                      <a:gd name="connsiteY1" fmla="*/ 0 h 4975336"/>
                      <a:gd name="connsiteX2" fmla="*/ 2112264 w 2112264"/>
                      <a:gd name="connsiteY2" fmla="*/ 4975336 h 4975336"/>
                      <a:gd name="connsiteX3" fmla="*/ 0 w 2112264"/>
                      <a:gd name="connsiteY3" fmla="*/ 4975336 h 4975336"/>
                      <a:gd name="connsiteX4" fmla="*/ 0 w 2112264"/>
                      <a:gd name="connsiteY4" fmla="*/ 0 h 4975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2264" h="4975336" extrusionOk="0">
                        <a:moveTo>
                          <a:pt x="0" y="0"/>
                        </a:moveTo>
                        <a:cubicBezTo>
                          <a:pt x="304359" y="118645"/>
                          <a:pt x="1338769" y="116012"/>
                          <a:pt x="2112264" y="0"/>
                        </a:cubicBezTo>
                        <a:cubicBezTo>
                          <a:pt x="1979382" y="589605"/>
                          <a:pt x="2197215" y="3213488"/>
                          <a:pt x="2112264" y="4975336"/>
                        </a:cubicBezTo>
                        <a:cubicBezTo>
                          <a:pt x="1759322" y="5109936"/>
                          <a:pt x="930430" y="4818140"/>
                          <a:pt x="0" y="4975336"/>
                        </a:cubicBezTo>
                        <a:cubicBezTo>
                          <a:pt x="-20187" y="3682425"/>
                          <a:pt x="-152480" y="1927887"/>
                          <a:pt x="0" y="0"/>
                        </a:cubicBezTo>
                        <a:close/>
                      </a:path>
                    </a:pathLst>
                  </a:custGeom>
                  <ask:type>
                    <ask:lineSketchNone/>
                  </ask:type>
                </ask:lineSketchStyleProps>
              </a:ext>
            </a:extLst>
          </a:ln>
        </p:spPr>
        <p:txBody>
          <a:bodyPr wrap="square" rtlCol="0">
            <a:spAutoFit/>
          </a:bodyPr>
          <a:lstStyle/>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Across all four charts, a consistent story emerges:</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1. Summer 2025 brought temporary relief, but the system deteriorated again into winter.</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All flow indicators improve mid‑year, then decline sharply thereafter.</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2. Length of Stay is a critical bottleneck.</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Higher LOS in Q4 2025 limits bed turnover, worsening flow across ED and admissions.</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3. Bed availability at 9am is insufficient year‑round.</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Even mid‑year improvements still leave &gt;20 patients awaiting beds every morning.</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4. ED pressures increase as inpatient pressures rise.</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ED turnaround time and &gt;12‑hour waits follow the same seasonal rise as LOS, indicating that back‑end constraints are driving front‑end performance.</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5. Winter 2025/26 represents a convergence of all major risks.</a:t>
            </a:r>
          </a:p>
          <a:p>
            <a:pPr marL="0" marR="0" lvl="0" indent="0" algn="l" defTabSz="914400" rtl="0" eaLnBrk="1" fontAlgn="t" latinLnBrk="0" hangingPunct="1">
              <a:lnSpc>
                <a:spcPts val="2474"/>
              </a:lnSpc>
              <a:spcBef>
                <a:spcPts val="0"/>
              </a:spcBef>
              <a:spcAft>
                <a:spcPts val="0"/>
              </a:spcAft>
              <a:buClrTx/>
              <a:buSzTx/>
              <a:buFontTx/>
              <a:buNone/>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All four indicators worsen at the same time, reflecting a whole‑hospital flow challenge</a:t>
            </a:r>
          </a:p>
        </p:txBody>
      </p:sp>
      <p:sp>
        <p:nvSpPr>
          <p:cNvPr id="5" name="TextBox 4">
            <a:extLst>
              <a:ext uri="{FF2B5EF4-FFF2-40B4-BE49-F238E27FC236}">
                <a16:creationId xmlns:a16="http://schemas.microsoft.com/office/drawing/2014/main" id="{89B7833E-007D-7A98-7A7F-E97DA7959805}"/>
              </a:ext>
            </a:extLst>
          </p:cNvPr>
          <p:cNvSpPr txBox="1"/>
          <p:nvPr/>
        </p:nvSpPr>
        <p:spPr>
          <a:xfrm>
            <a:off x="309454" y="1027466"/>
            <a:ext cx="5105400" cy="447687"/>
          </a:xfrm>
          <a:prstGeom prst="rect">
            <a:avLst/>
          </a:prstGeom>
          <a:noFill/>
          <a:ln w="15875">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309" b="1" i="0" u="none" strike="noStrike" kern="1200" cap="none" spc="0" normalizeH="0" baseline="0" noProof="0" dirty="0">
                <a:ln>
                  <a:noFill/>
                </a:ln>
                <a:solidFill>
                  <a:prstClr val="black"/>
                </a:solidFill>
                <a:effectLst/>
                <a:uLnTx/>
                <a:uFillTx/>
                <a:latin typeface="Aptos" panose="02110004020202020204"/>
                <a:ea typeface="+mn-ea"/>
                <a:cs typeface="+mn-cs"/>
              </a:rPr>
              <a:t>Patient Flow and Decompressing ED  </a:t>
            </a:r>
          </a:p>
        </p:txBody>
      </p:sp>
      <p:grpSp>
        <p:nvGrpSpPr>
          <p:cNvPr id="9" name="Group 8">
            <a:extLst>
              <a:ext uri="{FF2B5EF4-FFF2-40B4-BE49-F238E27FC236}">
                <a16:creationId xmlns:a16="http://schemas.microsoft.com/office/drawing/2014/main" id="{6068527D-52D7-BE2C-6945-CC10E059865F}"/>
              </a:ext>
            </a:extLst>
          </p:cNvPr>
          <p:cNvGrpSpPr/>
          <p:nvPr/>
        </p:nvGrpSpPr>
        <p:grpSpPr>
          <a:xfrm>
            <a:off x="299244" y="1705717"/>
            <a:ext cx="14635515" cy="9219787"/>
            <a:chOff x="0" y="842441"/>
            <a:chExt cx="9056451" cy="5599039"/>
          </a:xfrm>
        </p:grpSpPr>
        <p:grpSp>
          <p:nvGrpSpPr>
            <p:cNvPr id="11" name="Group 10">
              <a:extLst>
                <a:ext uri="{FF2B5EF4-FFF2-40B4-BE49-F238E27FC236}">
                  <a16:creationId xmlns:a16="http://schemas.microsoft.com/office/drawing/2014/main" id="{E127F06D-55F7-FE6B-5A93-95AA6B96552D}"/>
                </a:ext>
              </a:extLst>
            </p:cNvPr>
            <p:cNvGrpSpPr/>
            <p:nvPr/>
          </p:nvGrpSpPr>
          <p:grpSpPr>
            <a:xfrm>
              <a:off x="0" y="842441"/>
              <a:ext cx="9056451" cy="5599039"/>
              <a:chOff x="0" y="842441"/>
              <a:chExt cx="9056451" cy="5599039"/>
            </a:xfrm>
          </p:grpSpPr>
          <p:pic>
            <p:nvPicPr>
              <p:cNvPr id="6" name="Picture 5">
                <a:extLst>
                  <a:ext uri="{FF2B5EF4-FFF2-40B4-BE49-F238E27FC236}">
                    <a16:creationId xmlns:a16="http://schemas.microsoft.com/office/drawing/2014/main" id="{1FFA1371-F396-952D-0B21-F49FD323B342}"/>
                  </a:ext>
                </a:extLst>
              </p:cNvPr>
              <p:cNvPicPr>
                <a:picLocks noChangeAspect="1"/>
              </p:cNvPicPr>
              <p:nvPr/>
            </p:nvPicPr>
            <p:blipFill>
              <a:blip r:embed="rId3"/>
              <a:stretch>
                <a:fillRect/>
              </a:stretch>
            </p:blipFill>
            <p:spPr>
              <a:xfrm>
                <a:off x="0" y="842441"/>
                <a:ext cx="9056451" cy="5599039"/>
              </a:xfrm>
              <a:prstGeom prst="rect">
                <a:avLst/>
              </a:prstGeom>
            </p:spPr>
          </p:pic>
          <p:pic>
            <p:nvPicPr>
              <p:cNvPr id="8" name="Picture 7">
                <a:extLst>
                  <a:ext uri="{FF2B5EF4-FFF2-40B4-BE49-F238E27FC236}">
                    <a16:creationId xmlns:a16="http://schemas.microsoft.com/office/drawing/2014/main" id="{66E99DE4-E39A-8E55-E254-5696996E5DBC}"/>
                  </a:ext>
                </a:extLst>
              </p:cNvPr>
              <p:cNvPicPr>
                <a:picLocks noChangeAspect="1"/>
              </p:cNvPicPr>
              <p:nvPr/>
            </p:nvPicPr>
            <p:blipFill>
              <a:blip r:embed="rId4"/>
              <a:stretch>
                <a:fillRect/>
              </a:stretch>
            </p:blipFill>
            <p:spPr>
              <a:xfrm>
                <a:off x="1" y="850593"/>
                <a:ext cx="4503906" cy="2807008"/>
              </a:xfrm>
              <a:prstGeom prst="rect">
                <a:avLst/>
              </a:prstGeom>
            </p:spPr>
          </p:pic>
        </p:grpSp>
        <p:pic>
          <p:nvPicPr>
            <p:cNvPr id="7" name="Picture 6">
              <a:extLst>
                <a:ext uri="{FF2B5EF4-FFF2-40B4-BE49-F238E27FC236}">
                  <a16:creationId xmlns:a16="http://schemas.microsoft.com/office/drawing/2014/main" id="{6AD6B974-4B23-3823-3A53-F50EA8109E2F}"/>
                </a:ext>
              </a:extLst>
            </p:cNvPr>
            <p:cNvPicPr>
              <a:picLocks noChangeAspect="1"/>
            </p:cNvPicPr>
            <p:nvPr/>
          </p:nvPicPr>
          <p:blipFill>
            <a:blip r:embed="rId5"/>
            <a:stretch>
              <a:fillRect/>
            </a:stretch>
          </p:blipFill>
          <p:spPr>
            <a:xfrm>
              <a:off x="0" y="842441"/>
              <a:ext cx="4503906" cy="2807008"/>
            </a:xfrm>
            <a:prstGeom prst="rect">
              <a:avLst/>
            </a:prstGeom>
          </p:spPr>
        </p:pic>
      </p:grpSp>
      <p:sp>
        <p:nvSpPr>
          <p:cNvPr id="3" name="TextBox 2">
            <a:extLst>
              <a:ext uri="{FF2B5EF4-FFF2-40B4-BE49-F238E27FC236}">
                <a16:creationId xmlns:a16="http://schemas.microsoft.com/office/drawing/2014/main" id="{12DFFD01-273B-99C7-38E1-4745592269AF}"/>
              </a:ext>
            </a:extLst>
          </p:cNvPr>
          <p:cNvSpPr txBox="1"/>
          <p:nvPr/>
        </p:nvSpPr>
        <p:spPr>
          <a:xfrm>
            <a:off x="299244" y="195597"/>
            <a:ext cx="12115694" cy="769441"/>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002060"/>
                </a:solidFill>
                <a:effectLst/>
                <a:uLnTx/>
                <a:uFillTx/>
                <a:latin typeface="Arial" panose="020B0604020202020204"/>
                <a:ea typeface="+mn-ea"/>
                <a:cs typeface="+mn-cs"/>
              </a:rPr>
              <a:t>Waits in ED</a:t>
            </a:r>
          </a:p>
        </p:txBody>
      </p:sp>
    </p:spTree>
    <p:extLst>
      <p:ext uri="{BB962C8B-B14F-4D97-AF65-F5344CB8AC3E}">
        <p14:creationId xmlns:p14="http://schemas.microsoft.com/office/powerpoint/2010/main" val="240722440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97DED1-6D5E-2460-32B7-E701B0789219}"/>
            </a:ext>
          </a:extLst>
        </p:cNvPr>
        <p:cNvGrpSpPr/>
        <p:nvPr/>
      </p:nvGrpSpPr>
      <p:grpSpPr>
        <a:xfrm>
          <a:off x="0" y="0"/>
          <a:ext cx="0" cy="0"/>
          <a:chOff x="0" y="0"/>
          <a:chExt cx="0" cy="0"/>
        </a:xfrm>
      </p:grpSpPr>
      <p:sp>
        <p:nvSpPr>
          <p:cNvPr id="15" name="TextBox 14">
            <a:extLst>
              <a:ext uri="{FF2B5EF4-FFF2-40B4-BE49-F238E27FC236}">
                <a16:creationId xmlns:a16="http://schemas.microsoft.com/office/drawing/2014/main" id="{28C9D278-A737-587F-A1F3-A37FEC40BD32}"/>
              </a:ext>
            </a:extLst>
          </p:cNvPr>
          <p:cNvSpPr txBox="1"/>
          <p:nvPr/>
        </p:nvSpPr>
        <p:spPr>
          <a:xfrm>
            <a:off x="162322" y="281470"/>
            <a:ext cx="10346038" cy="701474"/>
          </a:xfrm>
          <a:prstGeom prst="rect">
            <a:avLst/>
          </a:prstGeom>
          <a:noFill/>
          <a:ln w="15875">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Aptos" panose="02110004020202020204"/>
                <a:ea typeface="+mn-ea"/>
                <a:cs typeface="+mn-cs"/>
              </a:rPr>
              <a:t>ED attendances – MONTH-ON-MONTH VARIANCE vs BASELINE MONTH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Aptos" panose="02110004020202020204"/>
                <a:ea typeface="+mn-ea"/>
                <a:cs typeface="+mn-cs"/>
              </a:rPr>
              <a:t>(Feb 2024 excluded – </a:t>
            </a:r>
            <a:r>
              <a:rPr kumimoji="0" lang="en-GB" sz="1979" b="0" i="1" u="none" strike="noStrike" kern="1200" cap="none" spc="0" normalizeH="0" baseline="0" noProof="0" dirty="0">
                <a:ln>
                  <a:noFill/>
                </a:ln>
                <a:solidFill>
                  <a:prstClr val="black"/>
                </a:solidFill>
                <a:effectLst/>
                <a:uLnTx/>
                <a:uFillTx/>
                <a:latin typeface="Aptos" panose="02110004020202020204"/>
                <a:ea typeface="+mn-ea"/>
                <a:cs typeface="+mn-cs"/>
              </a:rPr>
              <a:t>Leap Year)</a:t>
            </a:r>
            <a:endParaRPr kumimoji="0" lang="en-GB" sz="1979"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4" name="Picture 3">
            <a:extLst>
              <a:ext uri="{FF2B5EF4-FFF2-40B4-BE49-F238E27FC236}">
                <a16:creationId xmlns:a16="http://schemas.microsoft.com/office/drawing/2014/main" id="{1C22A466-2CB9-A202-0771-14681A286634}"/>
              </a:ext>
            </a:extLst>
          </p:cNvPr>
          <p:cNvPicPr>
            <a:picLocks noChangeAspect="1"/>
          </p:cNvPicPr>
          <p:nvPr/>
        </p:nvPicPr>
        <p:blipFill>
          <a:blip r:embed="rId3"/>
          <a:stretch>
            <a:fillRect/>
          </a:stretch>
        </p:blipFill>
        <p:spPr>
          <a:xfrm>
            <a:off x="687230" y="1178539"/>
            <a:ext cx="9296218" cy="5736349"/>
          </a:xfrm>
          <a:prstGeom prst="rect">
            <a:avLst/>
          </a:prstGeom>
        </p:spPr>
      </p:pic>
      <p:sp>
        <p:nvSpPr>
          <p:cNvPr id="6" name="TextBox 5">
            <a:extLst>
              <a:ext uri="{FF2B5EF4-FFF2-40B4-BE49-F238E27FC236}">
                <a16:creationId xmlns:a16="http://schemas.microsoft.com/office/drawing/2014/main" id="{E552A5C9-A42F-C577-E2BF-AA4D1F014D28}"/>
              </a:ext>
            </a:extLst>
          </p:cNvPr>
          <p:cNvSpPr txBox="1"/>
          <p:nvPr/>
        </p:nvSpPr>
        <p:spPr>
          <a:xfrm>
            <a:off x="14937856" y="281469"/>
            <a:ext cx="4785608" cy="10243830"/>
          </a:xfrm>
          <a:prstGeom prst="rect">
            <a:avLst/>
          </a:prstGeom>
          <a:solidFill>
            <a:schemeClr val="bg1"/>
          </a:solidFill>
          <a:ln w="15875">
            <a:solidFill>
              <a:schemeClr val="tx2">
                <a:lumMod val="25000"/>
                <a:lumOff val="75000"/>
              </a:schemeClr>
            </a:solidFill>
            <a:extLst>
              <a:ext uri="{C807C97D-BFC1-408E-A445-0C87EB9F89A2}">
                <ask:lineSketchStyleProps xmlns:ask="http://schemas.microsoft.com/office/drawing/2018/sketchyshapes">
                  <ask:type>
                    <ask:lineSketchNone/>
                  </ask:type>
                </ask:lineSketchStyleProps>
              </a:ext>
            </a:extLst>
          </a:ln>
        </p:spPr>
        <p:txBody>
          <a:bodyPr wrap="square" rtlCol="0">
            <a:spAutoFit/>
          </a:bodyPr>
          <a:lstStyle/>
          <a:p>
            <a:pPr marL="0" marR="0" lvl="0" indent="0" algn="l" defTabSz="914400" rtl="0" eaLnBrk="1" fontAlgn="t" latinLnBrk="0" hangingPunct="1">
              <a:lnSpc>
                <a:spcPct val="200000"/>
              </a:lnSpc>
              <a:spcBef>
                <a:spcPts val="0"/>
              </a:spcBef>
              <a:spcAft>
                <a:spcPts val="0"/>
              </a:spcAft>
              <a:buClrTx/>
              <a:buSzTx/>
              <a:buFontTx/>
              <a:buNone/>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DEMAND: Strong Upward Movement Across Mid–Late 2025</a:t>
            </a:r>
          </a:p>
          <a:p>
            <a:pPr marL="282738" marR="0" lvl="0" indent="-282738" algn="l" defTabSz="914400" rtl="0" eaLnBrk="1" fontAlgn="t" latinLnBrk="0" hangingPunct="1">
              <a:lnSpc>
                <a:spcPct val="200000"/>
              </a:lnSpc>
              <a:spcBef>
                <a:spcPts val="0"/>
              </a:spcBef>
              <a:spcAft>
                <a:spcPts val="0"/>
              </a:spcAft>
              <a:buClrTx/>
              <a:buSzTx/>
              <a:buFont typeface="Arial" panose="020B0604020202020204" pitchFamily="34" charset="0"/>
              <a:buChar char="•"/>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From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July to December 2025</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every month shows a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positive increase</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compared to the 2024 baseline, ranging from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+2.76% to +9.25%</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t>
            </a:r>
          </a:p>
          <a:p>
            <a:pPr marL="282738" marR="0" lvl="0" indent="-282738" algn="l" defTabSz="914400" rtl="0" eaLnBrk="1" fontAlgn="t" latinLnBrk="0" hangingPunct="1">
              <a:lnSpc>
                <a:spcPct val="200000"/>
              </a:lnSpc>
              <a:spcBef>
                <a:spcPts val="0"/>
              </a:spcBef>
              <a:spcAft>
                <a:spcPts val="0"/>
              </a:spcAft>
              <a:buClrTx/>
              <a:buSzTx/>
              <a:buFont typeface="Arial" panose="020B0604020202020204" pitchFamily="34" charset="0"/>
              <a:buChar char="•"/>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Consistent year‑on‑year demand growth</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in the second half of 2025</a:t>
            </a:r>
          </a:p>
          <a:p>
            <a:pPr marL="282738" marR="0" lvl="0" indent="-282738" algn="l" defTabSz="914400" rtl="0" eaLnBrk="1" fontAlgn="t" latinLnBrk="0" hangingPunct="1">
              <a:lnSpc>
                <a:spcPct val="200000"/>
              </a:lnSpc>
              <a:spcBef>
                <a:spcPts val="0"/>
              </a:spcBef>
              <a:spcAft>
                <a:spcPts val="0"/>
              </a:spcAft>
              <a:buClrTx/>
              <a:buSzTx/>
              <a:buFont typeface="Arial" panose="020B0604020202020204" pitchFamily="34" charset="0"/>
              <a:buChar char="•"/>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Sustained pressure on ED capacity</a:t>
            </a:r>
          </a:p>
          <a:p>
            <a:pPr marL="282738" marR="0" lvl="0" indent="-282738" algn="l" defTabSz="914400" rtl="0" eaLnBrk="1" fontAlgn="t" latinLnBrk="0" hangingPunct="1">
              <a:lnSpc>
                <a:spcPct val="200000"/>
              </a:lnSpc>
              <a:spcBef>
                <a:spcPts val="0"/>
              </a:spcBef>
              <a:spcAft>
                <a:spcPts val="0"/>
              </a:spcAft>
              <a:buClrTx/>
              <a:buSzTx/>
              <a:buFont typeface="Arial" panose="020B0604020202020204" pitchFamily="34" charset="0"/>
              <a:buChar char="•"/>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 break from the mixed pattern seen earlier in the year</a:t>
            </a:r>
          </a:p>
          <a:p>
            <a:pPr marL="282738" marR="0" lvl="0" indent="-282738" algn="l" defTabSz="914400" rtl="0" eaLnBrk="1" fontAlgn="t" latinLnBrk="0" hangingPunct="1">
              <a:lnSpc>
                <a:spcPct val="200000"/>
              </a:lnSpc>
              <a:spcBef>
                <a:spcPts val="0"/>
              </a:spcBef>
              <a:spcAft>
                <a:spcPts val="0"/>
              </a:spcAft>
              <a:buClrTx/>
              <a:buSzTx/>
              <a:buFont typeface="Arial" panose="020B0604020202020204" pitchFamily="34" charset="0"/>
              <a:buChar char="•"/>
              <a:tabLst/>
              <a:defRPr/>
            </a:pP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Monthly ED demand varies significantly</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with the busiest month (Oct 25) being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22.6% higher</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than the quietest month (Jan 2025).</a:t>
            </a:r>
          </a:p>
          <a:p>
            <a:pPr marL="282738" marR="0" lvl="0" indent="-282738" algn="l" defTabSz="914400" rtl="0" eaLnBrk="1" fontAlgn="t" latinLnBrk="0" hangingPunct="1">
              <a:lnSpc>
                <a:spcPct val="200000"/>
              </a:lnSpc>
              <a:spcBef>
                <a:spcPts val="0"/>
              </a:spcBef>
              <a:spcAft>
                <a:spcPts val="0"/>
              </a:spcAft>
              <a:buClrTx/>
              <a:buSzTx/>
              <a:buFont typeface="Arial" panose="020B0604020202020204" pitchFamily="34" charset="0"/>
              <a:buChar char="•"/>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This trend is visible in months: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Jul (+5.87%)</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Aug (+9.25%)</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Sep (+7.51%)</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Oct (+8.18%)</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Nov (+4.04%)</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Dec (+2.76%)</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t>
            </a:r>
          </a:p>
          <a:p>
            <a:pPr marL="282738" marR="0" lvl="0" indent="-282738" algn="l" defTabSz="914400" rtl="0" eaLnBrk="1" fontAlgn="t" latinLnBrk="0" hangingPunct="1">
              <a:lnSpc>
                <a:spcPct val="200000"/>
              </a:lnSpc>
              <a:spcBef>
                <a:spcPts val="0"/>
              </a:spcBef>
              <a:spcAft>
                <a:spcPts val="0"/>
              </a:spcAft>
              <a:buClrTx/>
              <a:buSzTx/>
              <a:buFont typeface="Arial" panose="020B0604020202020204" pitchFamily="34" charset="0"/>
              <a:buChar char="•"/>
              <a:tabLst/>
              <a:defRPr/>
            </a:pP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The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highest single increase</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in the full dataset is </a:t>
            </a:r>
            <a:r>
              <a:rPr kumimoji="0" lang="en-GB" sz="164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January 2026 at +12.96%</a:t>
            </a:r>
            <a:r>
              <a:rPr kumimoji="0" lang="en-GB" sz="164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above the 2024 baseline.</a:t>
            </a:r>
          </a:p>
        </p:txBody>
      </p:sp>
      <p:pic>
        <p:nvPicPr>
          <p:cNvPr id="12" name="Picture 11">
            <a:extLst>
              <a:ext uri="{FF2B5EF4-FFF2-40B4-BE49-F238E27FC236}">
                <a16:creationId xmlns:a16="http://schemas.microsoft.com/office/drawing/2014/main" id="{634C998F-CA70-4CD5-DB51-FBB7B37E435B}"/>
              </a:ext>
            </a:extLst>
          </p:cNvPr>
          <p:cNvPicPr>
            <a:picLocks noChangeAspect="1"/>
          </p:cNvPicPr>
          <p:nvPr/>
        </p:nvPicPr>
        <p:blipFill>
          <a:blip r:embed="rId4"/>
          <a:stretch>
            <a:fillRect/>
          </a:stretch>
        </p:blipFill>
        <p:spPr>
          <a:xfrm>
            <a:off x="162322" y="7706206"/>
            <a:ext cx="14479067" cy="3157194"/>
          </a:xfrm>
          <a:prstGeom prst="rect">
            <a:avLst/>
          </a:prstGeom>
        </p:spPr>
      </p:pic>
      <p:sp>
        <p:nvSpPr>
          <p:cNvPr id="13" name="TextBox 12">
            <a:extLst>
              <a:ext uri="{FF2B5EF4-FFF2-40B4-BE49-F238E27FC236}">
                <a16:creationId xmlns:a16="http://schemas.microsoft.com/office/drawing/2014/main" id="{AECD92BD-0B4E-6836-212A-174F6DFD5196}"/>
              </a:ext>
            </a:extLst>
          </p:cNvPr>
          <p:cNvSpPr txBox="1"/>
          <p:nvPr/>
        </p:nvSpPr>
        <p:spPr>
          <a:xfrm>
            <a:off x="162322" y="7113663"/>
            <a:ext cx="10346038" cy="396904"/>
          </a:xfrm>
          <a:prstGeom prst="rect">
            <a:avLst/>
          </a:prstGeom>
          <a:noFill/>
          <a:ln w="15875">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Aptos" panose="02110004020202020204"/>
                <a:ea typeface="+mn-ea"/>
                <a:cs typeface="+mn-cs"/>
              </a:rPr>
              <a:t>ED attendances  - WEEKLY CHANGE vs 2024 Calendar Year Baseline (2024)</a:t>
            </a:r>
          </a:p>
        </p:txBody>
      </p:sp>
    </p:spTree>
    <p:extLst>
      <p:ext uri="{BB962C8B-B14F-4D97-AF65-F5344CB8AC3E}">
        <p14:creationId xmlns:p14="http://schemas.microsoft.com/office/powerpoint/2010/main" val="408471418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AB7602-13A8-65D8-A44D-3693398DBEBA}"/>
            </a:ext>
          </a:extLst>
        </p:cNvPr>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0BCF66D-A721-6B89-541C-A1CD7E3FF30E}"/>
              </a:ext>
            </a:extLst>
          </p:cNvPr>
          <p:cNvPicPr>
            <a:picLocks noChangeAspect="1"/>
          </p:cNvPicPr>
          <p:nvPr/>
        </p:nvPicPr>
        <p:blipFill>
          <a:blip r:embed="rId2"/>
          <a:stretch>
            <a:fillRect/>
          </a:stretch>
        </p:blipFill>
        <p:spPr>
          <a:xfrm>
            <a:off x="604046" y="9921876"/>
            <a:ext cx="3690672" cy="1141755"/>
          </a:xfrm>
          <a:prstGeom prst="rect">
            <a:avLst/>
          </a:prstGeom>
        </p:spPr>
      </p:pic>
      <p:sp>
        <p:nvSpPr>
          <p:cNvPr id="2" name="TextBox 1">
            <a:extLst>
              <a:ext uri="{FF2B5EF4-FFF2-40B4-BE49-F238E27FC236}">
                <a16:creationId xmlns:a16="http://schemas.microsoft.com/office/drawing/2014/main" id="{A53A9785-154D-8B6C-B763-7533639111FE}"/>
              </a:ext>
            </a:extLst>
          </p:cNvPr>
          <p:cNvSpPr txBox="1"/>
          <p:nvPr/>
        </p:nvSpPr>
        <p:spPr>
          <a:xfrm>
            <a:off x="299244" y="195597"/>
            <a:ext cx="12115694" cy="769441"/>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002060"/>
                </a:solidFill>
                <a:effectLst/>
                <a:uLnTx/>
                <a:uFillTx/>
                <a:latin typeface="Arial" panose="020B0604020202020204"/>
                <a:ea typeface="+mn-ea"/>
                <a:cs typeface="+mn-cs"/>
              </a:rPr>
              <a:t>Length of Stay</a:t>
            </a:r>
          </a:p>
        </p:txBody>
      </p:sp>
      <p:pic>
        <p:nvPicPr>
          <p:cNvPr id="6" name="Picture 5" descr="A screenshot of a graph&#10;&#10;AI-generated content may be incorrect.">
            <a:extLst>
              <a:ext uri="{FF2B5EF4-FFF2-40B4-BE49-F238E27FC236}">
                <a16:creationId xmlns:a16="http://schemas.microsoft.com/office/drawing/2014/main" id="{F1C9B09C-F2E5-DA92-9597-DDC12BC131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44" y="1616075"/>
            <a:ext cx="19246528" cy="7585237"/>
          </a:xfrm>
          <a:prstGeom prst="rect">
            <a:avLst/>
          </a:prstGeom>
        </p:spPr>
      </p:pic>
      <p:sp>
        <p:nvSpPr>
          <p:cNvPr id="7" name="TextBox 6">
            <a:extLst>
              <a:ext uri="{FF2B5EF4-FFF2-40B4-BE49-F238E27FC236}">
                <a16:creationId xmlns:a16="http://schemas.microsoft.com/office/drawing/2014/main" id="{0FAD8D12-09F5-4BD0-9DC2-FFB76AA9D382}"/>
              </a:ext>
            </a:extLst>
          </p:cNvPr>
          <p:cNvSpPr txBox="1"/>
          <p:nvPr/>
        </p:nvSpPr>
        <p:spPr>
          <a:xfrm>
            <a:off x="301571" y="939788"/>
            <a:ext cx="5105400" cy="447687"/>
          </a:xfrm>
          <a:prstGeom prst="rect">
            <a:avLst/>
          </a:prstGeom>
          <a:noFill/>
          <a:ln w="15875">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309" b="1" i="0" u="none" strike="noStrike" kern="1200" cap="none" spc="0" normalizeH="0" baseline="0" noProof="0" dirty="0">
                <a:ln>
                  <a:noFill/>
                </a:ln>
                <a:solidFill>
                  <a:prstClr val="black"/>
                </a:solidFill>
                <a:effectLst/>
                <a:uLnTx/>
                <a:uFillTx/>
                <a:latin typeface="Aptos" panose="02110004020202020204"/>
                <a:ea typeface="+mn-ea"/>
                <a:cs typeface="+mn-cs"/>
              </a:rPr>
              <a:t>LOS – all hospital sites (combined)</a:t>
            </a:r>
          </a:p>
        </p:txBody>
      </p:sp>
      <p:sp>
        <p:nvSpPr>
          <p:cNvPr id="8" name="TextBox 7">
            <a:extLst>
              <a:ext uri="{FF2B5EF4-FFF2-40B4-BE49-F238E27FC236}">
                <a16:creationId xmlns:a16="http://schemas.microsoft.com/office/drawing/2014/main" id="{6EA144D5-9B93-9824-58E7-4768ECFC3B3E}"/>
              </a:ext>
            </a:extLst>
          </p:cNvPr>
          <p:cNvSpPr txBox="1"/>
          <p:nvPr/>
        </p:nvSpPr>
        <p:spPr>
          <a:xfrm>
            <a:off x="397508" y="9721529"/>
            <a:ext cx="19050000" cy="1323439"/>
          </a:xfrm>
          <a:prstGeom prst="rect">
            <a:avLst/>
          </a:prstGeom>
          <a:solidFill>
            <a:schemeClr val="bg1"/>
          </a:solidFill>
          <a:ln>
            <a:solidFill>
              <a:srgbClr val="1F355E"/>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ptos" panose="02110004020202020204"/>
                <a:ea typeface="+mn-ea"/>
                <a:cs typeface="+mn-cs"/>
              </a:rPr>
              <a:t>Increasing profile of &lt;48 hours LOS through 2025 and into 2026 suggests increased efficiency at turning around those patients that can be treated quickly &amp; discharged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ptos" panose="02110004020202020204"/>
                <a:ea typeface="+mn-ea"/>
                <a:cs typeface="+mn-cs"/>
              </a:rPr>
              <a:t>Decreasing profile of LOS 22 days or more may suggest that activity aligned to tackling ‘problem cohorts’  re; discharge is being carried out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Aptos" panose="02110004020202020204"/>
                <a:ea typeface="+mn-ea"/>
                <a:cs typeface="+mn-cs"/>
              </a:rPr>
              <a:t>Increasing profile of LOS 48hr-12 days and 13-21 days may suggest that it is the patient cohort that require treatment and align with increased demand profile at ED – may also be influenced by challenges re; slow inpatient flow  </a:t>
            </a:r>
          </a:p>
        </p:txBody>
      </p:sp>
    </p:spTree>
    <p:extLst>
      <p:ext uri="{BB962C8B-B14F-4D97-AF65-F5344CB8AC3E}">
        <p14:creationId xmlns:p14="http://schemas.microsoft.com/office/powerpoint/2010/main" val="17177316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A8DD2-A926-EF3D-A221-F4099311B4EA}"/>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B0D69BA-006C-D572-AA7C-84B3BB337C9F}"/>
              </a:ext>
            </a:extLst>
          </p:cNvPr>
          <p:cNvSpPr txBox="1"/>
          <p:nvPr/>
        </p:nvSpPr>
        <p:spPr>
          <a:xfrm>
            <a:off x="14141410" y="1200644"/>
            <a:ext cx="5751456" cy="9229450"/>
          </a:xfrm>
          <a:prstGeom prst="rect">
            <a:avLst/>
          </a:prstGeom>
          <a:noFill/>
          <a:ln w="15875">
            <a:solidFill>
              <a:schemeClr val="tx2">
                <a:lumMod val="25000"/>
                <a:lumOff val="75000"/>
              </a:schemeClr>
            </a:solidFill>
          </a:ln>
        </p:spPr>
        <p:txBody>
          <a:bodyPr wrap="square" rtlCol="0">
            <a:spAutoFit/>
          </a:bodyPr>
          <a:lstStyle/>
          <a:p>
            <a:pPr marL="0" marR="0" lvl="0" indent="0" algn="l" defTabSz="914400" rtl="0" eaLnBrk="1" fontAlgn="t" latinLnBrk="0" hangingPunct="1">
              <a:lnSpc>
                <a:spcPct val="15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MORRISTON HOSPITAL ONLY</a:t>
            </a:r>
          </a:p>
          <a:p>
            <a:pPr marL="282738" marR="0" lvl="0" indent="-282738" algn="l" defTabSz="914400" rtl="0" eaLnBrk="1" fontAlgn="t" latinLnBrk="0" hangingPunct="1">
              <a:lnSpc>
                <a:spcPct val="150000"/>
              </a:lnSpc>
              <a:spcBef>
                <a:spcPts val="0"/>
              </a:spcBef>
              <a:spcAft>
                <a:spcPts val="0"/>
              </a:spcAft>
              <a:buClrTx/>
              <a:buSzTx/>
              <a:buFont typeface="Arial" panose="020B0604020202020204" pitchFamily="34" charset="0"/>
              <a:buChar char="•"/>
              <a:tabLst/>
              <a:defRPr/>
            </a:pP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COP patients currently represent roughly </a:t>
            </a:r>
            <a:r>
              <a:rPr kumimoji="0" lang="en-GB" sz="197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14% of total bed occupancy</a:t>
            </a: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depending on the week, an improvement from early values that trend near </a:t>
            </a:r>
            <a:r>
              <a:rPr kumimoji="0" lang="en-GB" sz="197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20%</a:t>
            </a:r>
          </a:p>
          <a:p>
            <a:pPr marL="282738" marR="0" lvl="0" indent="-282738" algn="l" defTabSz="914400" rtl="0" eaLnBrk="1" fontAlgn="t" latinLnBrk="0" hangingPunct="1">
              <a:lnSpc>
                <a:spcPct val="150000"/>
              </a:lnSpc>
              <a:spcBef>
                <a:spcPts val="0"/>
              </a:spcBef>
              <a:spcAft>
                <a:spcPts val="0"/>
              </a:spcAft>
              <a:buClrTx/>
              <a:buSzTx/>
              <a:buFont typeface="Arial" panose="020B0604020202020204" pitchFamily="34" charset="0"/>
              <a:buChar char="•"/>
              <a:tabLst/>
              <a:defRPr/>
            </a:pP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Mid‑year this falls closer to </a:t>
            </a:r>
            <a:r>
              <a:rPr kumimoji="0" lang="en-GB" sz="197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14–16%</a:t>
            </a: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reflecting a period of better discharge flow. </a:t>
            </a:r>
          </a:p>
          <a:p>
            <a:pPr marL="282738" marR="0" lvl="0" indent="-282738" algn="l" defTabSz="914400" rtl="0" eaLnBrk="1" fontAlgn="t" latinLnBrk="0" hangingPunct="1">
              <a:lnSpc>
                <a:spcPct val="150000"/>
              </a:lnSpc>
              <a:spcBef>
                <a:spcPts val="0"/>
              </a:spcBef>
              <a:spcAft>
                <a:spcPts val="0"/>
              </a:spcAft>
              <a:buClrTx/>
              <a:buSzTx/>
              <a:buFont typeface="Arial" panose="020B0604020202020204" pitchFamily="34" charset="0"/>
              <a:buChar char="•"/>
              <a:tabLst/>
              <a:defRPr/>
            </a:pP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Into autumn and winter, the percentage rises again, with several weeks exceeding </a:t>
            </a:r>
            <a:r>
              <a:rPr kumimoji="0" lang="en-GB" sz="197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18–19%</a:t>
            </a: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a:t>
            </a:r>
          </a:p>
          <a:p>
            <a:pPr marL="282738" marR="0" lvl="0" indent="-282738" algn="l" defTabSz="914400" rtl="0" eaLnBrk="1" fontAlgn="t" latinLnBrk="0" hangingPunct="1">
              <a:lnSpc>
                <a:spcPct val="150000"/>
              </a:lnSpc>
              <a:spcBef>
                <a:spcPts val="0"/>
              </a:spcBef>
              <a:spcAft>
                <a:spcPts val="0"/>
              </a:spcAft>
              <a:buClrTx/>
              <a:buSzTx/>
              <a:buFont typeface="Arial" panose="020B0604020202020204" pitchFamily="34" charset="0"/>
              <a:buChar char="•"/>
              <a:tabLst/>
              <a:defRPr/>
            </a:pP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The latest values settle around </a:t>
            </a:r>
            <a:r>
              <a:rPr kumimoji="0" lang="en-GB" sz="197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13–15%</a:t>
            </a: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 but the fluctuations remain frequent.</a:t>
            </a:r>
          </a:p>
          <a:p>
            <a:pPr marL="0" marR="0" lvl="0" indent="0" algn="l" defTabSz="914400" rtl="0" eaLnBrk="1" fontAlgn="t" latinLnBrk="0" hangingPunct="1">
              <a:lnSpc>
                <a:spcPct val="150000"/>
              </a:lnSpc>
              <a:spcBef>
                <a:spcPts val="0"/>
              </a:spcBef>
              <a:spcAft>
                <a:spcPts val="0"/>
              </a:spcAft>
              <a:buClrTx/>
              <a:buSzTx/>
              <a:buFontTx/>
              <a:buNone/>
              <a:tabLst/>
              <a:defRPr/>
            </a:pPr>
            <a:r>
              <a:rPr kumimoji="0" lang="en-GB" sz="1979" b="1"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These values show that for substantial parts of the year:</a:t>
            </a:r>
          </a:p>
          <a:p>
            <a:pPr marL="282738" marR="0" lvl="0" indent="-282738" algn="l" defTabSz="914400" rtl="0" eaLnBrk="1" fontAlgn="t" latinLnBrk="0" hangingPunct="1">
              <a:lnSpc>
                <a:spcPct val="150000"/>
              </a:lnSpc>
              <a:spcBef>
                <a:spcPts val="0"/>
              </a:spcBef>
              <a:spcAft>
                <a:spcPts val="0"/>
              </a:spcAft>
              <a:buClrTx/>
              <a:buSzTx/>
              <a:buFont typeface="Arial" panose="020B0604020202020204" pitchFamily="34" charset="0"/>
              <a:buChar char="•"/>
              <a:tabLst/>
              <a:defRPr/>
            </a:pP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1 in 5 hospital beds were occupied by a patient medically fit for discharge.</a:t>
            </a:r>
          </a:p>
          <a:p>
            <a:pPr marL="282738" marR="0" lvl="0" indent="-282738" algn="l" defTabSz="914400" rtl="0" eaLnBrk="1" fontAlgn="t" latinLnBrk="0" hangingPunct="1">
              <a:lnSpc>
                <a:spcPct val="150000"/>
              </a:lnSpc>
              <a:spcBef>
                <a:spcPts val="0"/>
              </a:spcBef>
              <a:spcAft>
                <a:spcPts val="0"/>
              </a:spcAft>
              <a:buClrTx/>
              <a:buSzTx/>
              <a:buFont typeface="Arial" panose="020B0604020202020204" pitchFamily="34" charset="0"/>
              <a:buChar char="•"/>
              <a:tabLst/>
              <a:defRPr/>
            </a:pP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This creates a significant bottleneck for unscheduled care and elective recovery.</a:t>
            </a:r>
          </a:p>
          <a:p>
            <a:pPr marL="282738" marR="0" lvl="0" indent="-282738" algn="l" defTabSz="914400" rtl="0" eaLnBrk="1" fontAlgn="t" latinLnBrk="0" hangingPunct="1">
              <a:lnSpc>
                <a:spcPct val="150000"/>
              </a:lnSpc>
              <a:spcBef>
                <a:spcPts val="0"/>
              </a:spcBef>
              <a:spcAft>
                <a:spcPts val="0"/>
              </a:spcAft>
              <a:buClrTx/>
              <a:buSzTx/>
              <a:buFont typeface="Arial" panose="020B0604020202020204" pitchFamily="34" charset="0"/>
              <a:buChar char="•"/>
              <a:tabLst/>
              <a:defRPr/>
            </a:pPr>
            <a:r>
              <a:rPr kumimoji="0" lang="en-GB" sz="1979" b="0" i="0" u="none" strike="noStrike" kern="1200" cap="none" spc="0" normalizeH="0" baseline="0" noProof="0" dirty="0">
                <a:ln>
                  <a:noFill/>
                </a:ln>
                <a:solidFill>
                  <a:prstClr val="black"/>
                </a:solidFill>
                <a:effectLst/>
                <a:uLnTx/>
                <a:uFillTx/>
                <a:latin typeface="Segoe UI" panose="020B0502040204020203" pitchFamily="34" charset="0"/>
                <a:ea typeface="+mn-ea"/>
                <a:cs typeface="+mn-cs"/>
              </a:rPr>
              <a:t>High COP occupancy correlates with periods where LOS, ED waits, and handover delays were also deteriorating.</a:t>
            </a:r>
          </a:p>
        </p:txBody>
      </p:sp>
      <p:pic>
        <p:nvPicPr>
          <p:cNvPr id="9" name="Picture 8">
            <a:extLst>
              <a:ext uri="{FF2B5EF4-FFF2-40B4-BE49-F238E27FC236}">
                <a16:creationId xmlns:a16="http://schemas.microsoft.com/office/drawing/2014/main" id="{A8BE11F9-6528-99C6-3666-EAFB200DDA30}"/>
              </a:ext>
            </a:extLst>
          </p:cNvPr>
          <p:cNvPicPr>
            <a:picLocks noChangeAspect="1"/>
          </p:cNvPicPr>
          <p:nvPr/>
        </p:nvPicPr>
        <p:blipFill>
          <a:blip r:embed="rId2"/>
          <a:stretch>
            <a:fillRect/>
          </a:stretch>
        </p:blipFill>
        <p:spPr>
          <a:xfrm>
            <a:off x="212823" y="75830"/>
            <a:ext cx="6041223" cy="936326"/>
          </a:xfrm>
          <a:prstGeom prst="rect">
            <a:avLst/>
          </a:prstGeom>
        </p:spPr>
      </p:pic>
      <p:pic>
        <p:nvPicPr>
          <p:cNvPr id="3" name="Picture 2">
            <a:extLst>
              <a:ext uri="{FF2B5EF4-FFF2-40B4-BE49-F238E27FC236}">
                <a16:creationId xmlns:a16="http://schemas.microsoft.com/office/drawing/2014/main" id="{37345E92-9FA6-4EC5-0394-49AC9E0C9959}"/>
              </a:ext>
            </a:extLst>
          </p:cNvPr>
          <p:cNvPicPr>
            <a:picLocks noChangeAspect="1"/>
          </p:cNvPicPr>
          <p:nvPr/>
        </p:nvPicPr>
        <p:blipFill>
          <a:blip r:embed="rId3"/>
          <a:stretch>
            <a:fillRect/>
          </a:stretch>
        </p:blipFill>
        <p:spPr>
          <a:xfrm>
            <a:off x="212823" y="1178056"/>
            <a:ext cx="13751172" cy="9252038"/>
          </a:xfrm>
          <a:prstGeom prst="rect">
            <a:avLst/>
          </a:prstGeom>
        </p:spPr>
      </p:pic>
    </p:spTree>
    <p:extLst>
      <p:ext uri="{BB962C8B-B14F-4D97-AF65-F5344CB8AC3E}">
        <p14:creationId xmlns:p14="http://schemas.microsoft.com/office/powerpoint/2010/main" val="570234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1CE35-2E7F-F87B-A3AB-C9C9D8BD134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0112C49-9CD9-ABEE-2063-AD0DDAD3EAF2}"/>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Unscheduled Care</a:t>
            </a:r>
          </a:p>
        </p:txBody>
      </p:sp>
      <p:graphicFrame>
        <p:nvGraphicFramePr>
          <p:cNvPr id="3" name="Table 2">
            <a:extLst>
              <a:ext uri="{FF2B5EF4-FFF2-40B4-BE49-F238E27FC236}">
                <a16:creationId xmlns:a16="http://schemas.microsoft.com/office/drawing/2014/main" id="{F39C5804-D0A5-CE08-C5DC-6AF1E40B0084}"/>
              </a:ext>
            </a:extLst>
          </p:cNvPr>
          <p:cNvGraphicFramePr>
            <a:graphicFrameLocks noGrp="1"/>
          </p:cNvGraphicFramePr>
          <p:nvPr>
            <p:extLst>
              <p:ext uri="{D42A27DB-BD31-4B8C-83A1-F6EECF244321}">
                <p14:modId xmlns:p14="http://schemas.microsoft.com/office/powerpoint/2010/main" val="293769871"/>
              </p:ext>
            </p:extLst>
          </p:nvPr>
        </p:nvGraphicFramePr>
        <p:xfrm>
          <a:off x="565944" y="777875"/>
          <a:ext cx="18973800" cy="2895600"/>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240563">
                <a:tc>
                  <a:txBody>
                    <a:bodyPr/>
                    <a:lstStyle/>
                    <a:p>
                      <a:pPr marL="342900" lvl="0" indent="-342900">
                        <a:lnSpc>
                          <a:spcPct val="107000"/>
                        </a:lnSpc>
                        <a:buFont typeface="Symbol" panose="05050102010706020507" pitchFamily="18" charset="2"/>
                        <a:buChar char=""/>
                      </a:pPr>
                      <a:r>
                        <a:rPr lang="en-GB" sz="2400" dirty="0">
                          <a:effectLst/>
                        </a:rPr>
                        <a:t>Median time from arrival at an emergency department to assessment by a clinical decision maker should not exceed 60 minutes.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November -89.62%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84.87%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84.11%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253911">
                <a:tc>
                  <a:txBody>
                    <a:bodyPr/>
                    <a:lstStyle/>
                    <a:p>
                      <a:pPr marL="342900" lvl="0" indent="-342900">
                        <a:lnSpc>
                          <a:spcPct val="107000"/>
                        </a:lnSpc>
                        <a:buFont typeface="Symbol" panose="05050102010706020507" pitchFamily="18" charset="2"/>
                        <a:buChar char=""/>
                      </a:pPr>
                      <a:r>
                        <a:rPr lang="en-GB" sz="2400" dirty="0">
                          <a:effectLst/>
                        </a:rPr>
                        <a:t>A continuous reduction in delayed pathways of care of 5% for three consecutive months and then maintained for three months (based on Oct-Dec 23 baseline).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November – 179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169 (In target)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175 (In target)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bl>
          </a:graphicData>
        </a:graphic>
      </p:graphicFrame>
      <p:sp>
        <p:nvSpPr>
          <p:cNvPr id="6" name="TextBox 5">
            <a:extLst>
              <a:ext uri="{FF2B5EF4-FFF2-40B4-BE49-F238E27FC236}">
                <a16:creationId xmlns:a16="http://schemas.microsoft.com/office/drawing/2014/main" id="{8AFF2908-66A9-13E6-99F4-275556B0E482}"/>
              </a:ext>
            </a:extLst>
          </p:cNvPr>
          <p:cNvSpPr txBox="1"/>
          <p:nvPr/>
        </p:nvSpPr>
        <p:spPr>
          <a:xfrm>
            <a:off x="8681244" y="4176827"/>
            <a:ext cx="11049000" cy="6898555"/>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Full implementation of D2RA model </a:t>
            </a:r>
            <a:r>
              <a:rPr lang="en-GB" sz="2000" dirty="0">
                <a:latin typeface="Verdana" panose="020B0604030504040204" pitchFamily="34" charset="0"/>
                <a:ea typeface="Verdana" panose="020B0604030504040204" pitchFamily="34" charset="0"/>
              </a:rPr>
              <a:t>– Focus on D2RA has rapidly shifted into understanding the demand and capacity position for pathway 2 beds and utilisation of that bed pool. Therapy led audit undertaken in December of all patients occupying a pathway 2 bed. Data analysis in progress with Deloitte’s support. Early indication is that there is opportunity to work with Local Authority partners to potentially reduce the Pathway 2 bed pool and enhance the Pathway 1 offer. Deloitte are now finalising a proposal to formalise the integrated discharge hub to deliver a centralised discharge and transfer function based on previous process mapping and joint working with Local Authority partners. There remains a lot of scrutiny on the pathway of care delay position and the Health Board are working with LA partners to revise the memorandum of understanding in respect of D2RA and to refresh the POCD action plan in line with recent Welsh Government communications. </a:t>
            </a:r>
          </a:p>
          <a:p>
            <a:pPr marL="285750" lvl="0" indent="-285750">
              <a:buFont typeface="Arial" panose="020B0604020202020204" pitchFamily="34" charset="0"/>
              <a:buChar char="•"/>
            </a:pPr>
            <a:r>
              <a:rPr lang="en-GB" sz="2000" b="1" dirty="0">
                <a:latin typeface="Verdana" panose="020B0604030504040204" pitchFamily="34" charset="0"/>
                <a:ea typeface="Verdana" panose="020B0604030504040204" pitchFamily="34" charset="0"/>
              </a:rPr>
              <a:t>Pathway of Care Delays (</a:t>
            </a:r>
            <a:r>
              <a:rPr lang="en-GB" sz="2000" b="1" dirty="0" err="1">
                <a:latin typeface="Verdana" panose="020B0604030504040204" pitchFamily="34" charset="0"/>
                <a:ea typeface="Verdana" panose="020B0604030504040204" pitchFamily="34" charset="0"/>
              </a:rPr>
              <a:t>PoCD</a:t>
            </a:r>
            <a:r>
              <a:rPr lang="en-GB" sz="2000" b="1" dirty="0">
                <a:latin typeface="Verdana" panose="020B0604030504040204" pitchFamily="34" charset="0"/>
                <a:ea typeface="Verdana" panose="020B0604030504040204" pitchFamily="34" charset="0"/>
              </a:rPr>
              <a:t>) –</a:t>
            </a:r>
            <a:r>
              <a:rPr lang="en-GB" sz="2000" dirty="0">
                <a:latin typeface="Verdana" panose="020B0604030504040204" pitchFamily="34" charset="0"/>
                <a:ea typeface="Verdana" panose="020B0604030504040204" pitchFamily="34" charset="0"/>
              </a:rPr>
              <a:t> The </a:t>
            </a:r>
            <a:r>
              <a:rPr lang="en-GB" sz="2000" dirty="0" err="1">
                <a:latin typeface="Verdana" panose="020B0604030504040204" pitchFamily="34" charset="0"/>
                <a:ea typeface="Verdana" panose="020B0604030504040204" pitchFamily="34" charset="0"/>
              </a:rPr>
              <a:t>PoCD</a:t>
            </a:r>
            <a:r>
              <a:rPr lang="en-GB" sz="2000" dirty="0">
                <a:latin typeface="Verdana" panose="020B0604030504040204" pitchFamily="34" charset="0"/>
                <a:ea typeface="Verdana" panose="020B0604030504040204" pitchFamily="34" charset="0"/>
              </a:rPr>
              <a:t> position continues to challenge patient flow at a time where both ED and ambulance attendance has increased. Despite significant effort being invested in managing the Clinically Optimised patients, the outputs remain limited resulting in patients spending extended periods of time in hospital when they are deemed clinically optimised. Managing this position is closely linked to the D2RA programme of work and is very much dependent on the actions of Local Authority partners in respect of pathways </a:t>
            </a:r>
            <a:r>
              <a:rPr lang="en-GB" sz="2000" dirty="0"/>
              <a:t>1 &amp; 3.</a:t>
            </a:r>
          </a:p>
          <a:p>
            <a:pPr marL="228600" marR="0" lvl="0" indent="0" algn="l" defTabSz="914400" rtl="0" eaLnBrk="1" fontAlgn="auto" latinLnBrk="0" hangingPunct="1">
              <a:lnSpc>
                <a:spcPct val="107000"/>
              </a:lnSpc>
              <a:spcBef>
                <a:spcPts val="0"/>
              </a:spcBef>
              <a:spcAft>
                <a:spcPts val="80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00963DE9-092E-AE0A-322F-E73D48DFFF31}"/>
              </a:ext>
            </a:extLst>
          </p:cNvPr>
          <p:cNvPicPr>
            <a:picLocks noChangeAspect="1"/>
          </p:cNvPicPr>
          <p:nvPr/>
        </p:nvPicPr>
        <p:blipFill>
          <a:blip r:embed="rId2"/>
          <a:stretch>
            <a:fillRect/>
          </a:stretch>
        </p:blipFill>
        <p:spPr>
          <a:xfrm>
            <a:off x="588462" y="4740275"/>
            <a:ext cx="7949682" cy="4800600"/>
          </a:xfrm>
          <a:prstGeom prst="rect">
            <a:avLst/>
          </a:prstGeom>
        </p:spPr>
      </p:pic>
    </p:spTree>
    <p:extLst>
      <p:ext uri="{BB962C8B-B14F-4D97-AF65-F5344CB8AC3E}">
        <p14:creationId xmlns:p14="http://schemas.microsoft.com/office/powerpoint/2010/main" val="87336297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F1B25-56F4-2871-DCC3-597E8C7A0FC6}"/>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C9C7A54B-81EE-D69A-1264-DE96D5CDD6B9}"/>
              </a:ext>
            </a:extLst>
          </p:cNvPr>
          <p:cNvSpPr txBox="1"/>
          <p:nvPr/>
        </p:nvSpPr>
        <p:spPr>
          <a:xfrm>
            <a:off x="701268" y="1809847"/>
            <a:ext cx="18703152" cy="8217634"/>
          </a:xfrm>
          <a:prstGeom prst="rect">
            <a:avLst/>
          </a:prstGeom>
          <a:solidFill>
            <a:schemeClr val="bg1"/>
          </a:solidFill>
          <a:ln>
            <a:solidFill>
              <a:schemeClr val="tx2"/>
            </a:solidFill>
          </a:ln>
        </p:spPr>
        <p:txBody>
          <a:bodyPr wrap="square">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Specific actions within ED waiting room include:</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Arial" panose="020B0604020202020204"/>
                <a:ea typeface="+mn-ea"/>
                <a:cs typeface="+mn-cs"/>
              </a:rPr>
              <a:t>Lead Nurse and Consultant wear bodycams </a:t>
            </a: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to have the ability record any challenging aspects of behaviour and to act as a deterrent for anti-social behaviour (this in addition to Security Officers on site also wearing bodycams)</a:t>
            </a: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Arial" panose="020B0604020202020204"/>
                <a:ea typeface="+mn-ea"/>
                <a:cs typeface="+mn-cs"/>
              </a:rPr>
              <a:t>CCTV has been upgraded </a:t>
            </a: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again to record behaviour in the department/ waiting area and can share with Police should further actions be required</a:t>
            </a: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Any </a:t>
            </a:r>
            <a:r>
              <a:rPr kumimoji="0" lang="en-GB" sz="2400" b="1" i="0" u="none" strike="noStrike" kern="1200" cap="none" spc="0" normalizeH="0" baseline="0" noProof="0" dirty="0">
                <a:ln>
                  <a:noFill/>
                </a:ln>
                <a:solidFill>
                  <a:prstClr val="black"/>
                </a:solidFill>
                <a:effectLst/>
                <a:uLnTx/>
                <a:uFillTx/>
                <a:latin typeface="Arial" panose="020B0604020202020204"/>
                <a:ea typeface="+mn-ea"/>
                <a:cs typeface="+mn-cs"/>
              </a:rPr>
              <a:t>previous patient anti-social/ challenging behaviour is recorded on the patient record/ system </a:t>
            </a: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 this highlights management plans in line with that patient</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To reduce risk in the ED department </a:t>
            </a:r>
            <a:r>
              <a:rPr kumimoji="0" lang="en-GB" sz="2400" b="1" i="0" u="none" strike="noStrike" kern="1200" cap="none" spc="0" normalizeH="0" baseline="0" noProof="0" dirty="0">
                <a:ln>
                  <a:noFill/>
                </a:ln>
                <a:solidFill>
                  <a:prstClr val="black"/>
                </a:solidFill>
                <a:effectLst/>
                <a:uLnTx/>
                <a:uFillTx/>
                <a:latin typeface="Arial" panose="020B0604020202020204"/>
                <a:ea typeface="+mn-ea"/>
                <a:cs typeface="+mn-cs"/>
              </a:rPr>
              <a:t>whole system actions are undertaken which are anticipated will decrease overcrowding within the ED and therefore improve safety </a:t>
            </a: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(limit need for enhanced oversight over and above current BAU processes) Works underway to improve risk (whole system actions include):</a:t>
            </a:r>
          </a:p>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Wherever possible to have senior decision maker at the front door </a:t>
            </a: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Older Persons Assessment Unit (OPAU) provides in-reach activity (and pull) from ED to assess, treat and turnaround as quickly as possible (direct access to WAST bypassing ED)</a:t>
            </a: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Implemented ‘Your next Patient’ flow model as so to pull patients away from ED</a:t>
            </a: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Direct access to SDEC - Redirection and pull from ED and AMU also in place.</a:t>
            </a: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UEC SPOA launched (with a collocated IDH) - these collocated teams with the dual function of getting the patients to the right place first time, by reviewing referrals from primary and community-based clinicians, the WAST stack, and if appropriate avoiding conveyance to the Emergency Department. </a:t>
            </a:r>
          </a:p>
          <a:p>
            <a:pPr marL="800100" marR="0" lvl="1"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a:ea typeface="+mn-ea"/>
                <a:cs typeface="+mn-cs"/>
              </a:rPr>
              <a:t>D2RA is a regional priority to implement a true discharge to recover then assess process rather than assessment within hospital(s)</a:t>
            </a:r>
          </a:p>
        </p:txBody>
      </p:sp>
      <p:sp>
        <p:nvSpPr>
          <p:cNvPr id="3" name="TextBox 2">
            <a:extLst>
              <a:ext uri="{FF2B5EF4-FFF2-40B4-BE49-F238E27FC236}">
                <a16:creationId xmlns:a16="http://schemas.microsoft.com/office/drawing/2014/main" id="{CFF665D8-9106-673D-DFF4-1BF6A93F9D41}"/>
              </a:ext>
            </a:extLst>
          </p:cNvPr>
          <p:cNvSpPr txBox="1"/>
          <p:nvPr/>
        </p:nvSpPr>
        <p:spPr>
          <a:xfrm>
            <a:off x="682574" y="327091"/>
            <a:ext cx="12115694" cy="769441"/>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002060"/>
                </a:solidFill>
                <a:effectLst/>
                <a:uLnTx/>
                <a:uFillTx/>
                <a:latin typeface="Arial" panose="020B0604020202020204"/>
                <a:ea typeface="+mn-ea"/>
                <a:cs typeface="+mn-cs"/>
              </a:rPr>
              <a:t>Safety &amp; oversight in the waiting room</a:t>
            </a:r>
          </a:p>
        </p:txBody>
      </p:sp>
    </p:spTree>
    <p:extLst>
      <p:ext uri="{BB962C8B-B14F-4D97-AF65-F5344CB8AC3E}">
        <p14:creationId xmlns:p14="http://schemas.microsoft.com/office/powerpoint/2010/main" val="34857846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1BDE0-3BD2-6094-886A-F597B128377A}"/>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63247E3-F726-2D2B-2B1A-D32B4DDBCFD9}"/>
              </a:ext>
            </a:extLst>
          </p:cNvPr>
          <p:cNvSpPr>
            <a:spLocks noGrp="1"/>
          </p:cNvSpPr>
          <p:nvPr>
            <p:ph type="body" sz="quarter" idx="10"/>
          </p:nvPr>
        </p:nvSpPr>
        <p:spPr/>
        <p:txBody>
          <a:bodyPr/>
          <a:lstStyle/>
          <a:p>
            <a:r>
              <a:rPr lang="en-GB" sz="7200" b="1" dirty="0">
                <a:effectLst/>
                <a:ea typeface="Calibri" panose="020F0502020204030204" pitchFamily="34" charset="0"/>
              </a:rPr>
              <a:t>Planned Care</a:t>
            </a:r>
            <a:endParaRPr lang="en-GB" sz="6600" dirty="0">
              <a:effectLst/>
              <a:ea typeface="Calibri" panose="020F0502020204030204" pitchFamily="34" charset="0"/>
            </a:endParaRPr>
          </a:p>
        </p:txBody>
      </p:sp>
    </p:spTree>
    <p:extLst>
      <p:ext uri="{BB962C8B-B14F-4D97-AF65-F5344CB8AC3E}">
        <p14:creationId xmlns:p14="http://schemas.microsoft.com/office/powerpoint/2010/main" val="7346585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11D5D-EF82-A6D0-3A97-D6C619CC7D5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192DD6B3-54D7-0CD1-7E7B-5B6BF4EACD8D}"/>
              </a:ext>
            </a:extLst>
          </p:cNvPr>
          <p:cNvSpPr>
            <a:spLocks noGrp="1"/>
          </p:cNvSpPr>
          <p:nvPr>
            <p:ph type="body" sz="quarter" idx="10"/>
          </p:nvPr>
        </p:nvSpPr>
        <p:spPr>
          <a:xfrm>
            <a:off x="654844" y="828675"/>
            <a:ext cx="18770600" cy="558800"/>
          </a:xfrm>
        </p:spPr>
        <p:txBody>
          <a:bodyPr/>
          <a:lstStyle/>
          <a:p>
            <a:endParaRPr lang="en-GB" dirty="0"/>
          </a:p>
          <a:p>
            <a:endParaRPr lang="en-GB" dirty="0"/>
          </a:p>
        </p:txBody>
      </p:sp>
      <p:sp>
        <p:nvSpPr>
          <p:cNvPr id="4" name="Text Placeholder 3">
            <a:extLst>
              <a:ext uri="{FF2B5EF4-FFF2-40B4-BE49-F238E27FC236}">
                <a16:creationId xmlns:a16="http://schemas.microsoft.com/office/drawing/2014/main" id="{9BF95C57-082B-B22F-8B62-DDB02D689FD2}"/>
              </a:ext>
            </a:extLst>
          </p:cNvPr>
          <p:cNvSpPr>
            <a:spLocks noGrp="1"/>
          </p:cNvSpPr>
          <p:nvPr>
            <p:ph type="body" sz="quarter" idx="11"/>
          </p:nvPr>
        </p:nvSpPr>
        <p:spPr/>
        <p:txBody>
          <a:bodyPr/>
          <a:lstStyle/>
          <a:p>
            <a:pPr algn="ctr"/>
            <a:endParaRPr lang="en-GB" sz="4000" b="1" dirty="0"/>
          </a:p>
          <a:p>
            <a:pPr algn="ctr"/>
            <a:endParaRPr lang="en-GB" sz="4000" b="1" dirty="0"/>
          </a:p>
        </p:txBody>
      </p:sp>
      <p:pic>
        <p:nvPicPr>
          <p:cNvPr id="2" name="Picture 1">
            <a:extLst>
              <a:ext uri="{FF2B5EF4-FFF2-40B4-BE49-F238E27FC236}">
                <a16:creationId xmlns:a16="http://schemas.microsoft.com/office/drawing/2014/main" id="{638C238F-45B3-0581-D0A2-2A69109FD191}"/>
              </a:ext>
            </a:extLst>
          </p:cNvPr>
          <p:cNvPicPr>
            <a:picLocks noChangeAspect="1"/>
          </p:cNvPicPr>
          <p:nvPr/>
        </p:nvPicPr>
        <p:blipFill>
          <a:blip r:embed="rId3"/>
          <a:srcRect b="16835"/>
          <a:stretch>
            <a:fillRect/>
          </a:stretch>
        </p:blipFill>
        <p:spPr>
          <a:xfrm>
            <a:off x="0" y="-1"/>
            <a:ext cx="20105688" cy="11309351"/>
          </a:xfrm>
          <a:prstGeom prst="rect">
            <a:avLst/>
          </a:prstGeom>
        </p:spPr>
      </p:pic>
    </p:spTree>
    <p:extLst>
      <p:ext uri="{BB962C8B-B14F-4D97-AF65-F5344CB8AC3E}">
        <p14:creationId xmlns:p14="http://schemas.microsoft.com/office/powerpoint/2010/main" val="9278933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374780-00D4-D0B4-817D-9E89405F56CF}"/>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FCA2CA17-8007-2DC8-FD10-17727A19AC43}"/>
              </a:ext>
            </a:extLst>
          </p:cNvPr>
          <p:cNvSpPr/>
          <p:nvPr/>
        </p:nvSpPr>
        <p:spPr>
          <a:xfrm>
            <a:off x="511091" y="169121"/>
            <a:ext cx="1447960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rgbClr val="9E4ECA"/>
                </a:solidFill>
                <a:effectLst/>
                <a:uLnTx/>
                <a:uFillTx/>
                <a:latin typeface="Arial Black" panose="020B0A04020102020204" pitchFamily="34" charset="0"/>
                <a:ea typeface="+mn-ea"/>
                <a:cs typeface="+mn-cs"/>
              </a:rPr>
              <a:t>Planned Care Performance – January 2026</a:t>
            </a:r>
          </a:p>
        </p:txBody>
      </p:sp>
      <p:pic>
        <p:nvPicPr>
          <p:cNvPr id="7" name="Picture 6">
            <a:extLst>
              <a:ext uri="{FF2B5EF4-FFF2-40B4-BE49-F238E27FC236}">
                <a16:creationId xmlns:a16="http://schemas.microsoft.com/office/drawing/2014/main" id="{D91ECBA7-D8E9-9198-2D48-EA58A574C522}"/>
              </a:ext>
            </a:extLst>
          </p:cNvPr>
          <p:cNvPicPr>
            <a:picLocks noChangeAspect="1"/>
          </p:cNvPicPr>
          <p:nvPr/>
        </p:nvPicPr>
        <p:blipFill>
          <a:blip r:embed="rId3"/>
          <a:stretch>
            <a:fillRect/>
          </a:stretch>
        </p:blipFill>
        <p:spPr>
          <a:xfrm>
            <a:off x="299459" y="1463675"/>
            <a:ext cx="19506769" cy="9296400"/>
          </a:xfrm>
          <a:prstGeom prst="rect">
            <a:avLst/>
          </a:prstGeom>
        </p:spPr>
      </p:pic>
    </p:spTree>
    <p:extLst>
      <p:ext uri="{BB962C8B-B14F-4D97-AF65-F5344CB8AC3E}">
        <p14:creationId xmlns:p14="http://schemas.microsoft.com/office/powerpoint/2010/main" val="174145210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ABF16-01EA-1D90-5B3D-C3A9906BDCEB}"/>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149307EF-B134-0C1F-7639-CAE6003055AA}"/>
              </a:ext>
            </a:extLst>
          </p:cNvPr>
          <p:cNvSpPr/>
          <p:nvPr/>
        </p:nvSpPr>
        <p:spPr>
          <a:xfrm>
            <a:off x="511091" y="169121"/>
            <a:ext cx="14479605"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chemeClr val="tx2"/>
                </a:solidFill>
                <a:effectLst/>
                <a:uLnTx/>
                <a:uFillTx/>
                <a:latin typeface="Arial Black" panose="020B0A04020102020204" pitchFamily="34" charset="0"/>
                <a:ea typeface="+mn-ea"/>
                <a:cs typeface="+mn-cs"/>
              </a:rPr>
              <a:t>Planned Care Performance – January 2026</a:t>
            </a:r>
          </a:p>
        </p:txBody>
      </p:sp>
      <p:pic>
        <p:nvPicPr>
          <p:cNvPr id="4" name="Picture 3">
            <a:extLst>
              <a:ext uri="{FF2B5EF4-FFF2-40B4-BE49-F238E27FC236}">
                <a16:creationId xmlns:a16="http://schemas.microsoft.com/office/drawing/2014/main" id="{BAA7EB1B-23BF-D761-140F-E733AC92C02F}"/>
              </a:ext>
            </a:extLst>
          </p:cNvPr>
          <p:cNvPicPr>
            <a:picLocks noChangeAspect="1"/>
          </p:cNvPicPr>
          <p:nvPr/>
        </p:nvPicPr>
        <p:blipFill>
          <a:blip r:embed="rId3"/>
          <a:stretch>
            <a:fillRect/>
          </a:stretch>
        </p:blipFill>
        <p:spPr>
          <a:xfrm>
            <a:off x="985043" y="2452826"/>
            <a:ext cx="8604123" cy="5716450"/>
          </a:xfrm>
          <a:prstGeom prst="rect">
            <a:avLst/>
          </a:prstGeom>
        </p:spPr>
      </p:pic>
      <p:pic>
        <p:nvPicPr>
          <p:cNvPr id="8" name="Picture 7">
            <a:extLst>
              <a:ext uri="{FF2B5EF4-FFF2-40B4-BE49-F238E27FC236}">
                <a16:creationId xmlns:a16="http://schemas.microsoft.com/office/drawing/2014/main" id="{9CA4D214-330C-D907-721B-06D802316431}"/>
              </a:ext>
            </a:extLst>
          </p:cNvPr>
          <p:cNvPicPr>
            <a:picLocks noChangeAspect="1"/>
          </p:cNvPicPr>
          <p:nvPr/>
        </p:nvPicPr>
        <p:blipFill>
          <a:blip r:embed="rId4"/>
          <a:stretch>
            <a:fillRect/>
          </a:stretch>
        </p:blipFill>
        <p:spPr>
          <a:xfrm>
            <a:off x="10516524" y="2473056"/>
            <a:ext cx="8920499" cy="5696220"/>
          </a:xfrm>
          <a:prstGeom prst="rect">
            <a:avLst/>
          </a:prstGeom>
        </p:spPr>
      </p:pic>
    </p:spTree>
    <p:extLst>
      <p:ext uri="{BB962C8B-B14F-4D97-AF65-F5344CB8AC3E}">
        <p14:creationId xmlns:p14="http://schemas.microsoft.com/office/powerpoint/2010/main" val="139163701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E9B694C-9F79-0881-7CEA-48028D53E9E5}"/>
              </a:ext>
            </a:extLst>
          </p:cNvPr>
          <p:cNvSpPr>
            <a:spLocks noGrp="1"/>
          </p:cNvSpPr>
          <p:nvPr>
            <p:ph type="body" sz="quarter" idx="10"/>
          </p:nvPr>
        </p:nvSpPr>
        <p:spPr>
          <a:xfrm>
            <a:off x="654844" y="828675"/>
            <a:ext cx="16637000" cy="558800"/>
          </a:xfrm>
        </p:spPr>
        <p:txBody>
          <a:bodyPr/>
          <a:lstStyle/>
          <a:p>
            <a:r>
              <a:rPr lang="en-GB" dirty="0"/>
              <a:t>RTT Validation – Embedding Sustainable Control</a:t>
            </a:r>
          </a:p>
        </p:txBody>
      </p:sp>
      <p:sp>
        <p:nvSpPr>
          <p:cNvPr id="3" name="Text Placeholder 2">
            <a:extLst>
              <a:ext uri="{FF2B5EF4-FFF2-40B4-BE49-F238E27FC236}">
                <a16:creationId xmlns:a16="http://schemas.microsoft.com/office/drawing/2014/main" id="{81391317-3E60-2F87-2922-7571B067B3DE}"/>
              </a:ext>
            </a:extLst>
          </p:cNvPr>
          <p:cNvSpPr>
            <a:spLocks noGrp="1"/>
          </p:cNvSpPr>
          <p:nvPr>
            <p:ph type="body" sz="quarter" idx="11"/>
          </p:nvPr>
        </p:nvSpPr>
        <p:spPr>
          <a:xfrm>
            <a:off x="832644" y="2149475"/>
            <a:ext cx="17409186" cy="6934200"/>
          </a:xfrm>
        </p:spPr>
        <p:txBody>
          <a:bodyPr/>
          <a:lstStyle/>
          <a:p>
            <a:r>
              <a:rPr lang="en-GB" sz="2800" u="sng" dirty="0"/>
              <a:t>What we are doing:</a:t>
            </a:r>
          </a:p>
          <a:p>
            <a:pPr marL="342900" indent="-342900">
              <a:buFont typeface="Arial" panose="020B0604020202020204" pitchFamily="34" charset="0"/>
              <a:buChar char="•"/>
            </a:pPr>
            <a:r>
              <a:rPr lang="en-GB" sz="2800" dirty="0"/>
              <a:t>Ongoing systematic validation of RTT Stage 1-3 pathways</a:t>
            </a:r>
          </a:p>
          <a:p>
            <a:pPr marL="342900" indent="-342900">
              <a:buFont typeface="Arial" panose="020B0604020202020204" pitchFamily="34" charset="0"/>
              <a:buChar char="•"/>
            </a:pPr>
            <a:r>
              <a:rPr lang="en-GB" sz="2800" dirty="0"/>
              <a:t>Pilot of automated AI solution complete and now due to rollout across a further 10 specialties</a:t>
            </a:r>
          </a:p>
          <a:p>
            <a:pPr marL="342900" indent="-342900">
              <a:buFont typeface="Arial" panose="020B0604020202020204" pitchFamily="34" charset="0"/>
              <a:buChar char="•"/>
            </a:pPr>
            <a:r>
              <a:rPr lang="en-GB" sz="2800" dirty="0"/>
              <a:t>Manual Stage 2 and 3 validation is continuing through Q4 (as per agreement to utilise WG funding with NW)</a:t>
            </a:r>
          </a:p>
          <a:p>
            <a:pPr marL="342900" indent="-342900">
              <a:buFont typeface="Arial" panose="020B0604020202020204" pitchFamily="34" charset="0"/>
              <a:buChar char="•"/>
            </a:pPr>
            <a:r>
              <a:rPr lang="en-GB" sz="2800" dirty="0"/>
              <a:t>Strengthening SOPs via refreshed Outpatient Redesign work</a:t>
            </a:r>
          </a:p>
          <a:p>
            <a:pPr marL="342900" indent="-342900">
              <a:buFont typeface="Arial" panose="020B0604020202020204" pitchFamily="34" charset="0"/>
              <a:buChar char="•"/>
            </a:pPr>
            <a:r>
              <a:rPr lang="en-GB" sz="2800" dirty="0"/>
              <a:t>Revised scrutiny meetings to embed strengthened oversight </a:t>
            </a:r>
          </a:p>
          <a:p>
            <a:pPr marL="342900" indent="-342900">
              <a:buFont typeface="Arial" panose="020B0604020202020204" pitchFamily="34" charset="0"/>
              <a:buChar char="•"/>
            </a:pPr>
            <a:endParaRPr lang="en-GB" sz="2800" dirty="0"/>
          </a:p>
          <a:p>
            <a:r>
              <a:rPr lang="en-GB" sz="2800" u="sng" dirty="0"/>
              <a:t>Emerging impact:</a:t>
            </a:r>
          </a:p>
          <a:p>
            <a:pPr marL="342900" indent="-342900">
              <a:buFont typeface="Arial" panose="020B0604020202020204" pitchFamily="34" charset="0"/>
              <a:buChar char="•"/>
            </a:pPr>
            <a:r>
              <a:rPr lang="en-GB" sz="2800" dirty="0"/>
              <a:t>Clearer line of sight on backlog position</a:t>
            </a:r>
          </a:p>
          <a:p>
            <a:pPr marL="342900" indent="-342900">
              <a:buFont typeface="Arial" panose="020B0604020202020204" pitchFamily="34" charset="0"/>
              <a:buChar char="•"/>
            </a:pPr>
            <a:r>
              <a:rPr lang="en-GB" sz="2800" dirty="0"/>
              <a:t>Earlier identification of follow-up risk</a:t>
            </a:r>
          </a:p>
          <a:p>
            <a:pPr marL="342900" indent="-342900">
              <a:buFont typeface="Arial" panose="020B0604020202020204" pitchFamily="34" charset="0"/>
              <a:buChar char="•"/>
            </a:pPr>
            <a:r>
              <a:rPr lang="en-GB" sz="2800" dirty="0"/>
              <a:t>Improved clinical ownership of pathway accuracy</a:t>
            </a:r>
          </a:p>
          <a:p>
            <a:pPr marL="342900" indent="-342900">
              <a:buFont typeface="Arial" panose="020B0604020202020204" pitchFamily="34" charset="0"/>
              <a:buChar char="•"/>
            </a:pPr>
            <a:r>
              <a:rPr lang="en-GB" sz="2800" dirty="0"/>
              <a:t>Increased Board assurance on data robustness</a:t>
            </a:r>
          </a:p>
        </p:txBody>
      </p:sp>
    </p:spTree>
    <p:extLst>
      <p:ext uri="{BB962C8B-B14F-4D97-AF65-F5344CB8AC3E}">
        <p14:creationId xmlns:p14="http://schemas.microsoft.com/office/powerpoint/2010/main" val="357411668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7E7736-592C-6162-3B69-35991E6ADB0C}"/>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4E98F904-B3E2-AC93-0D4B-00A1E54CB9AC}"/>
              </a:ext>
            </a:extLst>
          </p:cNvPr>
          <p:cNvSpPr/>
          <p:nvPr/>
        </p:nvSpPr>
        <p:spPr>
          <a:xfrm>
            <a:off x="511091" y="169121"/>
            <a:ext cx="14777956" cy="83112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1" b="1" i="0" u="none" strike="noStrike" kern="1200" cap="none" spc="0" normalizeH="0" baseline="0" noProof="0" dirty="0">
                <a:ln>
                  <a:noFill/>
                </a:ln>
                <a:solidFill>
                  <a:schemeClr val="tx2"/>
                </a:solidFill>
                <a:effectLst/>
                <a:uLnTx/>
                <a:uFillTx/>
                <a:latin typeface="Arial Black" panose="020B0A04020102020204" pitchFamily="34" charset="0"/>
                <a:ea typeface="+mn-ea"/>
                <a:cs typeface="+mn-cs"/>
              </a:rPr>
              <a:t>Planned Care Performance – January 2026</a:t>
            </a:r>
          </a:p>
        </p:txBody>
      </p:sp>
      <p:pic>
        <p:nvPicPr>
          <p:cNvPr id="3" name="Picture 2">
            <a:extLst>
              <a:ext uri="{FF2B5EF4-FFF2-40B4-BE49-F238E27FC236}">
                <a16:creationId xmlns:a16="http://schemas.microsoft.com/office/drawing/2014/main" id="{E3982CD1-EF45-19BC-EAF2-7F02959B81D8}"/>
              </a:ext>
            </a:extLst>
          </p:cNvPr>
          <p:cNvPicPr>
            <a:picLocks noChangeAspect="1"/>
          </p:cNvPicPr>
          <p:nvPr/>
        </p:nvPicPr>
        <p:blipFill>
          <a:blip r:embed="rId3"/>
          <a:stretch>
            <a:fillRect/>
          </a:stretch>
        </p:blipFill>
        <p:spPr>
          <a:xfrm>
            <a:off x="908844" y="2489826"/>
            <a:ext cx="8581335" cy="5222250"/>
          </a:xfrm>
          <a:prstGeom prst="rect">
            <a:avLst/>
          </a:prstGeom>
        </p:spPr>
      </p:pic>
      <p:pic>
        <p:nvPicPr>
          <p:cNvPr id="8" name="Picture 7">
            <a:extLst>
              <a:ext uri="{FF2B5EF4-FFF2-40B4-BE49-F238E27FC236}">
                <a16:creationId xmlns:a16="http://schemas.microsoft.com/office/drawing/2014/main" id="{BE40860B-5D67-C3A8-1470-4511B8BF3BAD}"/>
              </a:ext>
            </a:extLst>
          </p:cNvPr>
          <p:cNvPicPr>
            <a:picLocks noChangeAspect="1"/>
          </p:cNvPicPr>
          <p:nvPr/>
        </p:nvPicPr>
        <p:blipFill>
          <a:blip r:embed="rId4"/>
          <a:stretch>
            <a:fillRect/>
          </a:stretch>
        </p:blipFill>
        <p:spPr>
          <a:xfrm>
            <a:off x="10687410" y="2489824"/>
            <a:ext cx="8372176" cy="5222249"/>
          </a:xfrm>
          <a:prstGeom prst="rect">
            <a:avLst/>
          </a:prstGeom>
        </p:spPr>
      </p:pic>
    </p:spTree>
    <p:extLst>
      <p:ext uri="{BB962C8B-B14F-4D97-AF65-F5344CB8AC3E}">
        <p14:creationId xmlns:p14="http://schemas.microsoft.com/office/powerpoint/2010/main" val="96016951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3610B8-150A-13E9-2578-A80694EFAB79}"/>
              </a:ext>
            </a:extLst>
          </p:cNvPr>
          <p:cNvSpPr>
            <a:spLocks noGrp="1"/>
          </p:cNvSpPr>
          <p:nvPr>
            <p:ph type="body" sz="quarter" idx="10"/>
          </p:nvPr>
        </p:nvSpPr>
        <p:spPr/>
        <p:txBody>
          <a:bodyPr/>
          <a:lstStyle/>
          <a:p>
            <a:r>
              <a:rPr lang="en-GB" dirty="0"/>
              <a:t>Diagnostics</a:t>
            </a:r>
          </a:p>
        </p:txBody>
      </p:sp>
      <p:sp>
        <p:nvSpPr>
          <p:cNvPr id="3" name="Text Placeholder 2">
            <a:extLst>
              <a:ext uri="{FF2B5EF4-FFF2-40B4-BE49-F238E27FC236}">
                <a16:creationId xmlns:a16="http://schemas.microsoft.com/office/drawing/2014/main" id="{370AAD3A-4C49-7302-9D26-97F6926D6427}"/>
              </a:ext>
            </a:extLst>
          </p:cNvPr>
          <p:cNvSpPr>
            <a:spLocks noGrp="1"/>
          </p:cNvSpPr>
          <p:nvPr>
            <p:ph type="body" sz="quarter" idx="11"/>
          </p:nvPr>
        </p:nvSpPr>
        <p:spPr>
          <a:xfrm>
            <a:off x="908844" y="2225675"/>
            <a:ext cx="17409186" cy="6273800"/>
          </a:xfrm>
        </p:spPr>
        <p:txBody>
          <a:bodyPr/>
          <a:lstStyle/>
          <a:p>
            <a:r>
              <a:rPr lang="en-GB" sz="3200" u="sng" dirty="0"/>
              <a:t>What we are doing</a:t>
            </a:r>
          </a:p>
          <a:p>
            <a:pPr marL="457200" indent="-457200">
              <a:buFont typeface="Arial" panose="020B0604020202020204" pitchFamily="34" charset="0"/>
              <a:buChar char="•"/>
            </a:pPr>
            <a:r>
              <a:rPr lang="en-GB" sz="3200" dirty="0"/>
              <a:t>Centralised dashboard visibility of diagnostic waiting lists</a:t>
            </a:r>
          </a:p>
          <a:p>
            <a:pPr marL="457200" indent="-457200">
              <a:buFont typeface="Arial" panose="020B0604020202020204" pitchFamily="34" charset="0"/>
              <a:buChar char="•"/>
            </a:pPr>
            <a:r>
              <a:rPr lang="en-GB" sz="3200" dirty="0"/>
              <a:t>Risk-based prioritisation aligned to cancer and urgent pathways</a:t>
            </a:r>
          </a:p>
          <a:p>
            <a:pPr marL="457200" indent="-457200">
              <a:buFont typeface="Arial" panose="020B0604020202020204" pitchFamily="34" charset="0"/>
              <a:buChar char="•"/>
            </a:pPr>
            <a:r>
              <a:rPr lang="en-GB" sz="3200" dirty="0"/>
              <a:t>Endoscopy recovery supported by expanded capacity</a:t>
            </a:r>
          </a:p>
          <a:p>
            <a:pPr marL="457200" indent="-457200">
              <a:buFont typeface="Arial" panose="020B0604020202020204" pitchFamily="34" charset="0"/>
              <a:buChar char="•"/>
            </a:pPr>
            <a:r>
              <a:rPr lang="en-GB" sz="3200" dirty="0"/>
              <a:t>Application of Elective Toolkit productivity principles to diagnostics</a:t>
            </a:r>
          </a:p>
          <a:p>
            <a:pPr marL="457200" indent="-457200">
              <a:buFont typeface="Arial" panose="020B0604020202020204" pitchFamily="34" charset="0"/>
              <a:buChar char="•"/>
            </a:pPr>
            <a:r>
              <a:rPr lang="en-GB" sz="3200" dirty="0"/>
              <a:t>Timeout session planned for 27</a:t>
            </a:r>
            <a:r>
              <a:rPr lang="en-GB" sz="3200" baseline="30000" dirty="0"/>
              <a:t>th</a:t>
            </a:r>
            <a:r>
              <a:rPr lang="en-GB" sz="3200" dirty="0"/>
              <a:t> Feb to set priorities for Diagnostics Board</a:t>
            </a:r>
          </a:p>
          <a:p>
            <a:pPr marL="457200" indent="-457200">
              <a:buFont typeface="Arial" panose="020B0604020202020204" pitchFamily="34" charset="0"/>
              <a:buChar char="•"/>
            </a:pPr>
            <a:endParaRPr lang="en-GB" sz="3200" dirty="0"/>
          </a:p>
          <a:p>
            <a:r>
              <a:rPr lang="en-GB" sz="3200" u="sng" dirty="0"/>
              <a:t>Outcome we are driving</a:t>
            </a:r>
          </a:p>
          <a:p>
            <a:pPr marL="342900" indent="-342900">
              <a:buFont typeface="Arial" panose="020B0604020202020204" pitchFamily="34" charset="0"/>
              <a:buChar char="•"/>
            </a:pPr>
            <a:r>
              <a:rPr lang="en-GB" sz="3200" dirty="0"/>
              <a:t>Reduce unwarranted variation</a:t>
            </a:r>
          </a:p>
          <a:p>
            <a:pPr marL="342900" indent="-342900">
              <a:buFont typeface="Arial" panose="020B0604020202020204" pitchFamily="34" charset="0"/>
              <a:buChar char="•"/>
            </a:pPr>
            <a:r>
              <a:rPr lang="en-GB" sz="3200" dirty="0"/>
              <a:t>Earlier identification of delay risk through improved BI</a:t>
            </a:r>
          </a:p>
          <a:p>
            <a:pPr marL="342900" indent="-342900">
              <a:buFont typeface="Arial" panose="020B0604020202020204" pitchFamily="34" charset="0"/>
              <a:buChar char="•"/>
            </a:pPr>
            <a:r>
              <a:rPr lang="en-GB" sz="3200" dirty="0"/>
              <a:t>Stronger operational grip on capacity and demand alignment</a:t>
            </a:r>
          </a:p>
        </p:txBody>
      </p:sp>
    </p:spTree>
    <p:extLst>
      <p:ext uri="{BB962C8B-B14F-4D97-AF65-F5344CB8AC3E}">
        <p14:creationId xmlns:p14="http://schemas.microsoft.com/office/powerpoint/2010/main" val="1442001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452A0-DAA9-663A-1F79-E7E60CEF85F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2877D6C-8811-D931-A6CC-93DC326EB0D1}"/>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a:ln>
                  <a:noFill/>
                </a:ln>
                <a:solidFill>
                  <a:prstClr val="white"/>
                </a:solidFill>
                <a:effectLst/>
                <a:uLnTx/>
                <a:uFillTx/>
                <a:latin typeface="Aptos Black" panose="020F0502020204030204" pitchFamily="34" charset="0"/>
                <a:ea typeface="+mn-ea"/>
                <a:cs typeface="+mn-cs"/>
              </a:rPr>
              <a:t>Level 4 – Healthcare Acquired Infections</a:t>
            </a:r>
            <a:endPar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endParaRPr>
          </a:p>
        </p:txBody>
      </p:sp>
      <p:graphicFrame>
        <p:nvGraphicFramePr>
          <p:cNvPr id="5" name="Table 4">
            <a:extLst>
              <a:ext uri="{FF2B5EF4-FFF2-40B4-BE49-F238E27FC236}">
                <a16:creationId xmlns:a16="http://schemas.microsoft.com/office/drawing/2014/main" id="{59109AF9-37EF-6FFC-43D2-8EFE85040EC6}"/>
              </a:ext>
            </a:extLst>
          </p:cNvPr>
          <p:cNvGraphicFramePr>
            <a:graphicFrameLocks noGrp="1"/>
          </p:cNvGraphicFramePr>
          <p:nvPr>
            <p:extLst>
              <p:ext uri="{D42A27DB-BD31-4B8C-83A1-F6EECF244321}">
                <p14:modId xmlns:p14="http://schemas.microsoft.com/office/powerpoint/2010/main" val="2412370913"/>
              </p:ext>
            </p:extLst>
          </p:nvPr>
        </p:nvGraphicFramePr>
        <p:xfrm>
          <a:off x="565944" y="777876"/>
          <a:ext cx="18973800" cy="3158341"/>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73443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2400" dirty="0">
                          <a:effectLst/>
                        </a:rPr>
                        <a:t>In Place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038458">
                <a:tc>
                  <a:txBody>
                    <a:bodyPr/>
                    <a:lstStyle/>
                    <a:p>
                      <a:pPr marL="285750" indent="-285750">
                        <a:buFont typeface="Arial" panose="020B0604020202020204" pitchFamily="34" charset="0"/>
                        <a:buChar char="•"/>
                      </a:pPr>
                      <a:r>
                        <a:rPr lang="en-GB" sz="1800" b="1" i="0" dirty="0">
                          <a:solidFill>
                            <a:schemeClr val="tx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November – 10</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December – 9</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a:effectLst/>
                          <a:latin typeface="Verdana" panose="020B0604030504040204" pitchFamily="34" charset="0"/>
                          <a:ea typeface="Calibri" panose="020F0502020204030204" pitchFamily="34" charset="0"/>
                          <a:cs typeface="Arial" panose="020B0604020202020204" pitchFamily="34" charset="0"/>
                        </a:rPr>
                        <a:t>January - 3</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tx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solidFill>
                      <a:srgbClr val="FFC000"/>
                    </a:solidFill>
                  </a:tcPr>
                </a:tc>
                <a:tc>
                  <a:txBody>
                    <a:bodyPr/>
                    <a:lstStyle/>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November –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December –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7" name="Picture 6">
            <a:extLst>
              <a:ext uri="{FF2B5EF4-FFF2-40B4-BE49-F238E27FC236}">
                <a16:creationId xmlns:a16="http://schemas.microsoft.com/office/drawing/2014/main" id="{ED80F74F-86A8-859A-0781-15E92F6E5F8F}"/>
              </a:ext>
            </a:extLst>
          </p:cNvPr>
          <p:cNvPicPr>
            <a:picLocks noChangeAspect="1"/>
          </p:cNvPicPr>
          <p:nvPr/>
        </p:nvPicPr>
        <p:blipFill>
          <a:blip r:embed="rId2"/>
          <a:stretch>
            <a:fillRect/>
          </a:stretch>
        </p:blipFill>
        <p:spPr>
          <a:xfrm>
            <a:off x="536325" y="4609714"/>
            <a:ext cx="9516519" cy="5486400"/>
          </a:xfrm>
          <a:prstGeom prst="rect">
            <a:avLst/>
          </a:prstGeom>
        </p:spPr>
      </p:pic>
      <p:pic>
        <p:nvPicPr>
          <p:cNvPr id="10" name="Picture 9">
            <a:extLst>
              <a:ext uri="{FF2B5EF4-FFF2-40B4-BE49-F238E27FC236}">
                <a16:creationId xmlns:a16="http://schemas.microsoft.com/office/drawing/2014/main" id="{ED6F2E99-F256-2E30-E4EF-4452DD51C032}"/>
              </a:ext>
            </a:extLst>
          </p:cNvPr>
          <p:cNvPicPr>
            <a:picLocks noChangeAspect="1"/>
          </p:cNvPicPr>
          <p:nvPr/>
        </p:nvPicPr>
        <p:blipFill>
          <a:blip r:embed="rId3"/>
          <a:stretch>
            <a:fillRect/>
          </a:stretch>
        </p:blipFill>
        <p:spPr>
          <a:xfrm>
            <a:off x="10281444" y="4609714"/>
            <a:ext cx="9516519" cy="5486400"/>
          </a:xfrm>
          <a:prstGeom prst="rect">
            <a:avLst/>
          </a:prstGeom>
        </p:spPr>
      </p:pic>
    </p:spTree>
    <p:extLst>
      <p:ext uri="{BB962C8B-B14F-4D97-AF65-F5344CB8AC3E}">
        <p14:creationId xmlns:p14="http://schemas.microsoft.com/office/powerpoint/2010/main" val="935985380"/>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2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ustom Design">
  <a:themeElements>
    <a:clrScheme name="Executive_01">
      <a:dk1>
        <a:srgbClr val="325486"/>
      </a:dk1>
      <a:lt1>
        <a:sysClr val="window" lastClr="FFFFFF"/>
      </a:lt1>
      <a:dk2>
        <a:srgbClr val="44546A"/>
      </a:dk2>
      <a:lt2>
        <a:srgbClr val="E7E6E6"/>
      </a:lt2>
      <a:accent1>
        <a:srgbClr val="28B8CE"/>
      </a:accent1>
      <a:accent2>
        <a:srgbClr val="FAC403"/>
      </a:accent2>
      <a:accent3>
        <a:srgbClr val="E03882"/>
      </a:accent3>
      <a:accent4>
        <a:srgbClr val="4FBAAB"/>
      </a:accent4>
      <a:accent5>
        <a:srgbClr val="5B9BD5"/>
      </a:accent5>
      <a:accent6>
        <a:srgbClr val="70AD47"/>
      </a:accent6>
      <a:hlink>
        <a:srgbClr val="0563C1"/>
      </a:hlink>
      <a:folHlink>
        <a:srgbClr val="954F72"/>
      </a:folHlink>
    </a:clrScheme>
    <a:fontScheme name="Custom 1">
      <a:majorFont>
        <a:latin typeface="Verdana Pro 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 Wales Executive template.potx" id="{45E48A4E-9554-4AE6-A6DC-07D2055DF8A0}" vid="{7CD0DD89-9F4B-43DF-8CF0-0770B47F736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www.w3.org/XML/1998/namespace"/>
    <ds:schemaRef ds:uri="http://purl.org/dc/terms/"/>
    <ds:schemaRef ds:uri="81d0f8ba-7dd4-497d-b53e-2ae497223135"/>
    <ds:schemaRef ds:uri="6652e9e4-105f-4208-b9a1-5776dfccd132"/>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A88ADB5B-0660-4C1B-8593-3163BCFC830E}"/>
</file>

<file path=docProps/app.xml><?xml version="1.0" encoding="utf-8"?>
<Properties xmlns="http://schemas.openxmlformats.org/officeDocument/2006/extended-properties" xmlns:vt="http://schemas.openxmlformats.org/officeDocument/2006/docPropsVTypes">
  <Template/>
  <TotalTime>46270</TotalTime>
  <Words>15000</Words>
  <Application>Microsoft Office PowerPoint</Application>
  <PresentationFormat>Custom</PresentationFormat>
  <Paragraphs>1414</Paragraphs>
  <Slides>87</Slides>
  <Notes>35</Notes>
  <HiddenSlides>0</HiddenSlides>
  <MMClips>0</MMClips>
  <ScaleCrop>false</ScaleCrop>
  <HeadingPairs>
    <vt:vector size="6" baseType="variant">
      <vt:variant>
        <vt:lpstr>Fonts Used</vt:lpstr>
      </vt:variant>
      <vt:variant>
        <vt:i4>19</vt:i4>
      </vt:variant>
      <vt:variant>
        <vt:lpstr>Theme</vt:lpstr>
      </vt:variant>
      <vt:variant>
        <vt:i4>16</vt:i4>
      </vt:variant>
      <vt:variant>
        <vt:lpstr>Slide Titles</vt:lpstr>
      </vt:variant>
      <vt:variant>
        <vt:i4>87</vt:i4>
      </vt:variant>
    </vt:vector>
  </HeadingPairs>
  <TitlesOfParts>
    <vt:vector size="122" baseType="lpstr">
      <vt:lpstr>Aptos</vt:lpstr>
      <vt:lpstr>Aptos Black</vt:lpstr>
      <vt:lpstr>Aptos Display</vt:lpstr>
      <vt:lpstr>Aptos Narrow</vt:lpstr>
      <vt:lpstr>Arial</vt:lpstr>
      <vt:lpstr>Arial Black</vt:lpstr>
      <vt:lpstr>Arial,Sans-Serif</vt:lpstr>
      <vt:lpstr>Calibri</vt:lpstr>
      <vt:lpstr>Calibri Light</vt:lpstr>
      <vt:lpstr>Courier New</vt:lpstr>
      <vt:lpstr>Segoe UI</vt:lpstr>
      <vt:lpstr>Symbol</vt:lpstr>
      <vt:lpstr>Times New Roman</vt:lpstr>
      <vt:lpstr>Ubuntu Light</vt:lpstr>
      <vt:lpstr>Ubuntu Medium</vt:lpstr>
      <vt:lpstr>Verdana</vt:lpstr>
      <vt:lpstr>Verdana Pro SemiBold</vt:lpstr>
      <vt:lpstr>Verrdana</vt:lpstr>
      <vt:lpstr>Wingdings</vt:lpstr>
      <vt:lpstr>DARK TITLE BG</vt:lpstr>
      <vt:lpstr>WHITE TITLE BG</vt:lpstr>
      <vt:lpstr>DARK BG (PHOTO) TITLE</vt:lpstr>
      <vt:lpstr>WHITE BG (PHOTO) TITLE</vt:lpstr>
      <vt:lpstr>WHITE BG SLIDE</vt:lpstr>
      <vt:lpstr>ENDING SLIDE</vt:lpstr>
      <vt:lpstr>Office Theme</vt:lpstr>
      <vt:lpstr>1_Office Theme</vt:lpstr>
      <vt:lpstr>Custom Design</vt:lpstr>
      <vt:lpstr>1_WHITE TITLE BG</vt:lpstr>
      <vt:lpstr>3_Office Theme</vt:lpstr>
      <vt:lpstr>2_WHITE TITLE BG</vt:lpstr>
      <vt:lpstr>4_Office Theme</vt:lpstr>
      <vt:lpstr>3_WHITE TITLE BG</vt:lpstr>
      <vt:lpstr>4_WHITE TITLE BG</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193</cp:revision>
  <dcterms:created xsi:type="dcterms:W3CDTF">2023-11-15T10:54:55Z</dcterms:created>
  <dcterms:modified xsi:type="dcterms:W3CDTF">2026-02-20T09:35:12Z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