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theme/theme6.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7.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8.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9.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10.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11.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12.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13.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14.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15.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 id="2147483731" r:id="rId10"/>
    <p:sldMasterId id="2147483743" r:id="rId11"/>
    <p:sldMasterId id="2147483755" r:id="rId12"/>
    <p:sldMasterId id="2147483788" r:id="rId13"/>
    <p:sldMasterId id="2147483796" r:id="rId14"/>
    <p:sldMasterId id="2147483809" r:id="rId15"/>
    <p:sldMasterId id="2147483816" r:id="rId16"/>
    <p:sldMasterId id="2147483823" r:id="rId17"/>
    <p:sldMasterId id="2147483833" r:id="rId18"/>
    <p:sldMasterId id="2147483841" r:id="rId19"/>
  </p:sldMasterIdLst>
  <p:notesMasterIdLst>
    <p:notesMasterId r:id="rId107"/>
  </p:notesMasterIdLst>
  <p:handoutMasterIdLst>
    <p:handoutMasterId r:id="rId108"/>
  </p:handoutMasterIdLst>
  <p:sldIdLst>
    <p:sldId id="309" r:id="rId20"/>
    <p:sldId id="312" r:id="rId21"/>
    <p:sldId id="737" r:id="rId22"/>
    <p:sldId id="2147482345" r:id="rId23"/>
    <p:sldId id="2147482346" r:id="rId24"/>
    <p:sldId id="738" r:id="rId25"/>
    <p:sldId id="739" r:id="rId26"/>
    <p:sldId id="2147482347" r:id="rId27"/>
    <p:sldId id="741" r:id="rId28"/>
    <p:sldId id="744" r:id="rId29"/>
    <p:sldId id="2147482348" r:id="rId30"/>
    <p:sldId id="745" r:id="rId31"/>
    <p:sldId id="2147482349" r:id="rId32"/>
    <p:sldId id="747" r:id="rId33"/>
    <p:sldId id="2147482350" r:id="rId34"/>
    <p:sldId id="2147482387" r:id="rId35"/>
    <p:sldId id="2147482391" r:id="rId36"/>
    <p:sldId id="2147482388" r:id="rId37"/>
    <p:sldId id="2147482389" r:id="rId38"/>
    <p:sldId id="746" r:id="rId39"/>
    <p:sldId id="297" r:id="rId40"/>
    <p:sldId id="268" r:id="rId41"/>
    <p:sldId id="740" r:id="rId42"/>
    <p:sldId id="742" r:id="rId43"/>
    <p:sldId id="743" r:id="rId44"/>
    <p:sldId id="780" r:id="rId45"/>
    <p:sldId id="2141413475" r:id="rId46"/>
    <p:sldId id="761" r:id="rId47"/>
    <p:sldId id="786" r:id="rId48"/>
    <p:sldId id="762" r:id="rId49"/>
    <p:sldId id="2147482351" r:id="rId50"/>
    <p:sldId id="2141413476" r:id="rId51"/>
    <p:sldId id="765" r:id="rId52"/>
    <p:sldId id="767" r:id="rId53"/>
    <p:sldId id="774" r:id="rId54"/>
    <p:sldId id="2141413359" r:id="rId55"/>
    <p:sldId id="768" r:id="rId56"/>
    <p:sldId id="770" r:id="rId57"/>
    <p:sldId id="771" r:id="rId58"/>
    <p:sldId id="782" r:id="rId59"/>
    <p:sldId id="783" r:id="rId60"/>
    <p:sldId id="784" r:id="rId61"/>
    <p:sldId id="2141413477" r:id="rId62"/>
    <p:sldId id="764" r:id="rId63"/>
    <p:sldId id="779" r:id="rId64"/>
    <p:sldId id="2147482353" r:id="rId65"/>
    <p:sldId id="2147482352" r:id="rId66"/>
    <p:sldId id="506" r:id="rId67"/>
    <p:sldId id="2147482354" r:id="rId68"/>
    <p:sldId id="778" r:id="rId69"/>
    <p:sldId id="2147482355" r:id="rId70"/>
    <p:sldId id="2147482356" r:id="rId71"/>
    <p:sldId id="794" r:id="rId72"/>
    <p:sldId id="795" r:id="rId73"/>
    <p:sldId id="797" r:id="rId74"/>
    <p:sldId id="2147482328" r:id="rId75"/>
    <p:sldId id="2147482337" r:id="rId76"/>
    <p:sldId id="2147482338" r:id="rId77"/>
    <p:sldId id="2147482331" r:id="rId78"/>
    <p:sldId id="2147482333" r:id="rId79"/>
    <p:sldId id="2147482334" r:id="rId80"/>
    <p:sldId id="2141413357" r:id="rId81"/>
    <p:sldId id="2141413358" r:id="rId82"/>
    <p:sldId id="2147482332" r:id="rId83"/>
    <p:sldId id="757" r:id="rId84"/>
    <p:sldId id="758" r:id="rId85"/>
    <p:sldId id="759" r:id="rId86"/>
    <p:sldId id="760" r:id="rId87"/>
    <p:sldId id="788" r:id="rId88"/>
    <p:sldId id="798" r:id="rId89"/>
    <p:sldId id="2147481921" r:id="rId90"/>
    <p:sldId id="2147482382" r:id="rId91"/>
    <p:sldId id="2147482383" r:id="rId92"/>
    <p:sldId id="258" r:id="rId93"/>
    <p:sldId id="2147482384" r:id="rId94"/>
    <p:sldId id="260" r:id="rId95"/>
    <p:sldId id="643" r:id="rId96"/>
    <p:sldId id="2147482385" r:id="rId97"/>
    <p:sldId id="2147482386" r:id="rId98"/>
    <p:sldId id="2147481913" r:id="rId99"/>
    <p:sldId id="2147482357" r:id="rId100"/>
    <p:sldId id="2147482392" r:id="rId101"/>
    <p:sldId id="2147482395" r:id="rId102"/>
    <p:sldId id="2141413391" r:id="rId103"/>
    <p:sldId id="2147482393" r:id="rId104"/>
    <p:sldId id="2141413392" r:id="rId105"/>
    <p:sldId id="2147482394" r:id="rId106"/>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51DCC3-CE5A-5A7A-7427-8CE93FFAAA31}" name="Meghann Protheroe (Swansea Bay UHB - Performance)" initials="MP" userId="S::Meghann.Reynolds@wales.nhs.uk::e81fe544-e0cb-483b-8d62-fe58b709c3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C62"/>
    <a:srgbClr val="F8CD47"/>
    <a:srgbClr val="7EB0DE"/>
    <a:srgbClr val="4EB3BE"/>
    <a:srgbClr val="60BAC4"/>
    <a:srgbClr val="79C5CD"/>
    <a:srgbClr val="325A8A"/>
    <a:srgbClr val="9E4ECA"/>
    <a:srgbClr val="1F355E"/>
    <a:srgbClr val="CE36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2646" autoAdjust="0"/>
  </p:normalViewPr>
  <p:slideViewPr>
    <p:cSldViewPr>
      <p:cViewPr varScale="1">
        <p:scale>
          <a:sx n="51" d="100"/>
          <a:sy n="51" d="100"/>
        </p:scale>
        <p:origin x="1668" y="276"/>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7.xml"/><Relationship Id="rId21" Type="http://schemas.openxmlformats.org/officeDocument/2006/relationships/slide" Target="slides/slide2.xml"/><Relationship Id="rId42" Type="http://schemas.openxmlformats.org/officeDocument/2006/relationships/slide" Target="slides/slide23.xml"/><Relationship Id="rId47" Type="http://schemas.openxmlformats.org/officeDocument/2006/relationships/slide" Target="slides/slide28.xml"/><Relationship Id="rId63" Type="http://schemas.openxmlformats.org/officeDocument/2006/relationships/slide" Target="slides/slide44.xml"/><Relationship Id="rId68" Type="http://schemas.openxmlformats.org/officeDocument/2006/relationships/slide" Target="slides/slide49.xml"/><Relationship Id="rId84" Type="http://schemas.openxmlformats.org/officeDocument/2006/relationships/slide" Target="slides/slide65.xml"/><Relationship Id="rId89" Type="http://schemas.openxmlformats.org/officeDocument/2006/relationships/slide" Target="slides/slide70.xml"/><Relationship Id="rId112" Type="http://schemas.openxmlformats.org/officeDocument/2006/relationships/tableStyles" Target="tableStyles.xml"/><Relationship Id="rId16" Type="http://schemas.openxmlformats.org/officeDocument/2006/relationships/slideMaster" Target="slideMasters/slideMaster13.xml"/><Relationship Id="rId107" Type="http://schemas.openxmlformats.org/officeDocument/2006/relationships/notesMaster" Target="notesMasters/notesMaster1.xml"/><Relationship Id="rId11" Type="http://schemas.openxmlformats.org/officeDocument/2006/relationships/slideMaster" Target="slideMasters/slideMaster8.xml"/><Relationship Id="rId32" Type="http://schemas.openxmlformats.org/officeDocument/2006/relationships/slide" Target="slides/slide13.xml"/><Relationship Id="rId37" Type="http://schemas.openxmlformats.org/officeDocument/2006/relationships/slide" Target="slides/slide18.xml"/><Relationship Id="rId53" Type="http://schemas.openxmlformats.org/officeDocument/2006/relationships/slide" Target="slides/slide34.xml"/><Relationship Id="rId58" Type="http://schemas.openxmlformats.org/officeDocument/2006/relationships/slide" Target="slides/slide39.xml"/><Relationship Id="rId74" Type="http://schemas.openxmlformats.org/officeDocument/2006/relationships/slide" Target="slides/slide55.xml"/><Relationship Id="rId79" Type="http://schemas.openxmlformats.org/officeDocument/2006/relationships/slide" Target="slides/slide60.xml"/><Relationship Id="rId102" Type="http://schemas.openxmlformats.org/officeDocument/2006/relationships/slide" Target="slides/slide83.xml"/><Relationship Id="rId5" Type="http://schemas.openxmlformats.org/officeDocument/2006/relationships/slideMaster" Target="slideMasters/slideMaster2.xml"/><Relationship Id="rId90" Type="http://schemas.openxmlformats.org/officeDocument/2006/relationships/slide" Target="slides/slide71.xml"/><Relationship Id="rId95" Type="http://schemas.openxmlformats.org/officeDocument/2006/relationships/slide" Target="slides/slide76.xml"/><Relationship Id="rId22" Type="http://schemas.openxmlformats.org/officeDocument/2006/relationships/slide" Target="slides/slide3.xml"/><Relationship Id="rId27" Type="http://schemas.openxmlformats.org/officeDocument/2006/relationships/slide" Target="slides/slide8.xml"/><Relationship Id="rId43" Type="http://schemas.openxmlformats.org/officeDocument/2006/relationships/slide" Target="slides/slide24.xml"/><Relationship Id="rId48" Type="http://schemas.openxmlformats.org/officeDocument/2006/relationships/slide" Target="slides/slide29.xml"/><Relationship Id="rId64" Type="http://schemas.openxmlformats.org/officeDocument/2006/relationships/slide" Target="slides/slide45.xml"/><Relationship Id="rId69" Type="http://schemas.openxmlformats.org/officeDocument/2006/relationships/slide" Target="slides/slide50.xml"/><Relationship Id="rId113" Type="http://schemas.microsoft.com/office/2018/10/relationships/authors" Target="authors.xml"/><Relationship Id="rId80" Type="http://schemas.openxmlformats.org/officeDocument/2006/relationships/slide" Target="slides/slide61.xml"/><Relationship Id="rId85" Type="http://schemas.openxmlformats.org/officeDocument/2006/relationships/slide" Target="slides/slide66.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33" Type="http://schemas.openxmlformats.org/officeDocument/2006/relationships/slide" Target="slides/slide14.xml"/><Relationship Id="rId38" Type="http://schemas.openxmlformats.org/officeDocument/2006/relationships/slide" Target="slides/slide19.xml"/><Relationship Id="rId59" Type="http://schemas.openxmlformats.org/officeDocument/2006/relationships/slide" Target="slides/slide40.xml"/><Relationship Id="rId103" Type="http://schemas.openxmlformats.org/officeDocument/2006/relationships/slide" Target="slides/slide84.xml"/><Relationship Id="rId108" Type="http://schemas.openxmlformats.org/officeDocument/2006/relationships/handoutMaster" Target="handoutMasters/handoutMaster1.xml"/><Relationship Id="rId54" Type="http://schemas.openxmlformats.org/officeDocument/2006/relationships/slide" Target="slides/slide35.xml"/><Relationship Id="rId70" Type="http://schemas.openxmlformats.org/officeDocument/2006/relationships/slide" Target="slides/slide51.xml"/><Relationship Id="rId75" Type="http://schemas.openxmlformats.org/officeDocument/2006/relationships/slide" Target="slides/slide56.xml"/><Relationship Id="rId91" Type="http://schemas.openxmlformats.org/officeDocument/2006/relationships/slide" Target="slides/slide72.xml"/><Relationship Id="rId96" Type="http://schemas.openxmlformats.org/officeDocument/2006/relationships/slide" Target="slides/slide77.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49" Type="http://schemas.openxmlformats.org/officeDocument/2006/relationships/slide" Target="slides/slide30.xml"/><Relationship Id="rId57" Type="http://schemas.openxmlformats.org/officeDocument/2006/relationships/slide" Target="slides/slide38.xml"/><Relationship Id="rId106" Type="http://schemas.openxmlformats.org/officeDocument/2006/relationships/slide" Target="slides/slide87.xml"/><Relationship Id="rId10" Type="http://schemas.openxmlformats.org/officeDocument/2006/relationships/slideMaster" Target="slideMasters/slideMaster7.xml"/><Relationship Id="rId31" Type="http://schemas.openxmlformats.org/officeDocument/2006/relationships/slide" Target="slides/slide12.xml"/><Relationship Id="rId44" Type="http://schemas.openxmlformats.org/officeDocument/2006/relationships/slide" Target="slides/slide25.xml"/><Relationship Id="rId52" Type="http://schemas.openxmlformats.org/officeDocument/2006/relationships/slide" Target="slides/slide33.xml"/><Relationship Id="rId60" Type="http://schemas.openxmlformats.org/officeDocument/2006/relationships/slide" Target="slides/slide41.xml"/><Relationship Id="rId65" Type="http://schemas.openxmlformats.org/officeDocument/2006/relationships/slide" Target="slides/slide46.xml"/><Relationship Id="rId73" Type="http://schemas.openxmlformats.org/officeDocument/2006/relationships/slide" Target="slides/slide54.xml"/><Relationship Id="rId78" Type="http://schemas.openxmlformats.org/officeDocument/2006/relationships/slide" Target="slides/slide59.xml"/><Relationship Id="rId81" Type="http://schemas.openxmlformats.org/officeDocument/2006/relationships/slide" Target="slides/slide62.xml"/><Relationship Id="rId86" Type="http://schemas.openxmlformats.org/officeDocument/2006/relationships/slide" Target="slides/slide67.xml"/><Relationship Id="rId94" Type="http://schemas.openxmlformats.org/officeDocument/2006/relationships/slide" Target="slides/slide75.xml"/><Relationship Id="rId99" Type="http://schemas.openxmlformats.org/officeDocument/2006/relationships/slide" Target="slides/slide80.xml"/><Relationship Id="rId101"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20.xml"/><Relationship Id="rId109" Type="http://schemas.openxmlformats.org/officeDocument/2006/relationships/presProps" Target="presProps.xml"/><Relationship Id="rId34" Type="http://schemas.openxmlformats.org/officeDocument/2006/relationships/slide" Target="slides/slide15.xml"/><Relationship Id="rId50" Type="http://schemas.openxmlformats.org/officeDocument/2006/relationships/slide" Target="slides/slide31.xml"/><Relationship Id="rId55" Type="http://schemas.openxmlformats.org/officeDocument/2006/relationships/slide" Target="slides/slide36.xml"/><Relationship Id="rId76" Type="http://schemas.openxmlformats.org/officeDocument/2006/relationships/slide" Target="slides/slide57.xml"/><Relationship Id="rId97" Type="http://schemas.openxmlformats.org/officeDocument/2006/relationships/slide" Target="slides/slide78.xml"/><Relationship Id="rId104" Type="http://schemas.openxmlformats.org/officeDocument/2006/relationships/slide" Target="slides/slide85.xml"/><Relationship Id="rId7" Type="http://schemas.openxmlformats.org/officeDocument/2006/relationships/slideMaster" Target="slideMasters/slideMaster4.xml"/><Relationship Id="rId71" Type="http://schemas.openxmlformats.org/officeDocument/2006/relationships/slide" Target="slides/slide52.xml"/><Relationship Id="rId92" Type="http://schemas.openxmlformats.org/officeDocument/2006/relationships/slide" Target="slides/slide73.xml"/><Relationship Id="rId2" Type="http://schemas.openxmlformats.org/officeDocument/2006/relationships/customXml" Target="../customXml/item2.xml"/><Relationship Id="rId29" Type="http://schemas.openxmlformats.org/officeDocument/2006/relationships/slide" Target="slides/slide10.xml"/><Relationship Id="rId24" Type="http://schemas.openxmlformats.org/officeDocument/2006/relationships/slide" Target="slides/slide5.xml"/><Relationship Id="rId40" Type="http://schemas.openxmlformats.org/officeDocument/2006/relationships/slide" Target="slides/slide21.xml"/><Relationship Id="rId45" Type="http://schemas.openxmlformats.org/officeDocument/2006/relationships/slide" Target="slides/slide26.xml"/><Relationship Id="rId66" Type="http://schemas.openxmlformats.org/officeDocument/2006/relationships/slide" Target="slides/slide47.xml"/><Relationship Id="rId87" Type="http://schemas.openxmlformats.org/officeDocument/2006/relationships/slide" Target="slides/slide68.xml"/><Relationship Id="rId110" Type="http://schemas.openxmlformats.org/officeDocument/2006/relationships/viewProps" Target="viewProps.xml"/><Relationship Id="rId61" Type="http://schemas.openxmlformats.org/officeDocument/2006/relationships/slide" Target="slides/slide42.xml"/><Relationship Id="rId82" Type="http://schemas.openxmlformats.org/officeDocument/2006/relationships/slide" Target="slides/slide63.xml"/><Relationship Id="rId19" Type="http://schemas.openxmlformats.org/officeDocument/2006/relationships/slideMaster" Target="slideMasters/slideMaster16.xml"/><Relationship Id="rId14" Type="http://schemas.openxmlformats.org/officeDocument/2006/relationships/slideMaster" Target="slideMasters/slideMaster11.xml"/><Relationship Id="rId30" Type="http://schemas.openxmlformats.org/officeDocument/2006/relationships/slide" Target="slides/slide11.xml"/><Relationship Id="rId35" Type="http://schemas.openxmlformats.org/officeDocument/2006/relationships/slide" Target="slides/slide16.xml"/><Relationship Id="rId56" Type="http://schemas.openxmlformats.org/officeDocument/2006/relationships/slide" Target="slides/slide37.xml"/><Relationship Id="rId77" Type="http://schemas.openxmlformats.org/officeDocument/2006/relationships/slide" Target="slides/slide58.xml"/><Relationship Id="rId100" Type="http://schemas.openxmlformats.org/officeDocument/2006/relationships/slide" Target="slides/slide81.xml"/><Relationship Id="rId105" Type="http://schemas.openxmlformats.org/officeDocument/2006/relationships/slide" Target="slides/slide86.xml"/><Relationship Id="rId8" Type="http://schemas.openxmlformats.org/officeDocument/2006/relationships/slideMaster" Target="slideMasters/slideMaster5.xml"/><Relationship Id="rId51" Type="http://schemas.openxmlformats.org/officeDocument/2006/relationships/slide" Target="slides/slide32.xml"/><Relationship Id="rId72" Type="http://schemas.openxmlformats.org/officeDocument/2006/relationships/slide" Target="slides/slide53.xml"/><Relationship Id="rId93" Type="http://schemas.openxmlformats.org/officeDocument/2006/relationships/slide" Target="slides/slide74.xml"/><Relationship Id="rId98" Type="http://schemas.openxmlformats.org/officeDocument/2006/relationships/slide" Target="slides/slide79.xml"/><Relationship Id="rId3" Type="http://schemas.openxmlformats.org/officeDocument/2006/relationships/customXml" Target="../customXml/item3.xml"/><Relationship Id="rId25" Type="http://schemas.openxmlformats.org/officeDocument/2006/relationships/slide" Target="slides/slide6.xml"/><Relationship Id="rId46" Type="http://schemas.openxmlformats.org/officeDocument/2006/relationships/slide" Target="slides/slide27.xml"/><Relationship Id="rId67" Type="http://schemas.openxmlformats.org/officeDocument/2006/relationships/slide" Target="slides/slide48.xml"/><Relationship Id="rId20" Type="http://schemas.openxmlformats.org/officeDocument/2006/relationships/slide" Target="slides/slide1.xml"/><Relationship Id="rId41" Type="http://schemas.openxmlformats.org/officeDocument/2006/relationships/slide" Target="slides/slide22.xml"/><Relationship Id="rId62" Type="http://schemas.openxmlformats.org/officeDocument/2006/relationships/slide" Target="slides/slide43.xml"/><Relationship Id="rId83" Type="http://schemas.openxmlformats.org/officeDocument/2006/relationships/slide" Target="slides/slide64.xml"/><Relationship Id="rId88" Type="http://schemas.openxmlformats.org/officeDocument/2006/relationships/slide" Target="slides/slide69.xml"/><Relationship Id="rId111"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April%2015%20-%20to%20present%20summary%20-%20restored.xls"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April%2015%20-%20to%20present%20summary%20-%20restored.xls"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Backlog%20and%20Trajectories\Backlog%20Trajectories%20-%2025-26%20v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an137083\AppData\Local\Microsoft\Windows\INetCache\Content.Outlook\DUGWOUQ0\SH%20Data%20Copy.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a:t>% of patients that started treatment within 62 days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7924276401083002E-2"/>
          <c:y val="8.478713287626144E-2"/>
          <c:w val="0.93875016315942117"/>
          <c:h val="0.7775232827206513"/>
        </c:manualLayout>
      </c:layout>
      <c:barChart>
        <c:barDir val="col"/>
        <c:grouping val="clustered"/>
        <c:varyColors val="0"/>
        <c:ser>
          <c:idx val="0"/>
          <c:order val="0"/>
          <c:tx>
            <c:strRef>
              <c:f>Sheet2!$B$3</c:f>
              <c:strCache>
                <c:ptCount val="1"/>
                <c:pt idx="0">
                  <c:v>% within 62 days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Sheet2!$B$4:$B$24</c:f>
              <c:numCache>
                <c:formatCode>0%</c:formatCode>
                <c:ptCount val="21"/>
                <c:pt idx="0">
                  <c:v>0.59539473684210531</c:v>
                </c:pt>
                <c:pt idx="1">
                  <c:v>0.59859154929577463</c:v>
                </c:pt>
                <c:pt idx="2">
                  <c:v>0.6</c:v>
                </c:pt>
                <c:pt idx="3">
                  <c:v>0.5667752442996743</c:v>
                </c:pt>
                <c:pt idx="4">
                  <c:v>0.66917293233082709</c:v>
                </c:pt>
                <c:pt idx="5">
                  <c:v>0.63274336283185839</c:v>
                </c:pt>
                <c:pt idx="6">
                  <c:v>0.55594405594405594</c:v>
                </c:pt>
                <c:pt idx="7">
                  <c:v>0.58914728682170547</c:v>
                </c:pt>
                <c:pt idx="8">
                  <c:v>0.66431095406360419</c:v>
                </c:pt>
                <c:pt idx="9">
                  <c:v>0.65217391304347827</c:v>
                </c:pt>
                <c:pt idx="10">
                  <c:v>0.63035019455252916</c:v>
                </c:pt>
                <c:pt idx="11">
                  <c:v>0.53281853281853286</c:v>
                </c:pt>
                <c:pt idx="12">
                  <c:v>0.65</c:v>
                </c:pt>
                <c:pt idx="13">
                  <c:v>0.64</c:v>
                </c:pt>
                <c:pt idx="14">
                  <c:v>0.63</c:v>
                </c:pt>
                <c:pt idx="15">
                  <c:v>0.56000000000000005</c:v>
                </c:pt>
                <c:pt idx="16">
                  <c:v>0.52</c:v>
                </c:pt>
                <c:pt idx="17">
                  <c:v>0.62</c:v>
                </c:pt>
              </c:numCache>
            </c:numRef>
          </c:val>
          <c:extLst>
            <c:ext xmlns:c16="http://schemas.microsoft.com/office/drawing/2014/chart" uri="{C3380CC4-5D6E-409C-BE32-E72D297353CC}">
              <c16:uniqueId val="{00000000-4BAF-474B-8810-0EC063ED35CC}"/>
            </c:ext>
          </c:extLst>
        </c:ser>
        <c:dLbls>
          <c:showLegendKey val="0"/>
          <c:showVal val="0"/>
          <c:showCatName val="0"/>
          <c:showSerName val="0"/>
          <c:showPercent val="0"/>
          <c:showBubbleSize val="0"/>
        </c:dLbls>
        <c:gapWidth val="219"/>
        <c:overlap val="-27"/>
        <c:axId val="1546199983"/>
        <c:axId val="1"/>
      </c:barChart>
      <c:lineChart>
        <c:grouping val="standard"/>
        <c:varyColors val="0"/>
        <c:ser>
          <c:idx val="1"/>
          <c:order val="1"/>
          <c:tx>
            <c:strRef>
              <c:f>Sheet2!$C$3</c:f>
              <c:strCache>
                <c:ptCount val="1"/>
                <c:pt idx="0">
                  <c:v>HB Trajectory</c:v>
                </c:pt>
              </c:strCache>
            </c:strRef>
          </c:tx>
          <c:spPr>
            <a:ln w="28575" cap="rnd">
              <a:solidFill>
                <a:schemeClr val="accent2"/>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Sheet2!$C$4:$C$24</c:f>
              <c:numCache>
                <c:formatCode>General</c:formatCode>
                <c:ptCount val="21"/>
                <c:pt idx="9" formatCode="0%">
                  <c:v>0.6</c:v>
                </c:pt>
                <c:pt idx="10" formatCode="0%">
                  <c:v>0.62</c:v>
                </c:pt>
                <c:pt idx="11" formatCode="0%">
                  <c:v>0.63</c:v>
                </c:pt>
                <c:pt idx="12" formatCode="0%">
                  <c:v>0.65</c:v>
                </c:pt>
                <c:pt idx="13" formatCode="0%">
                  <c:v>0.68</c:v>
                </c:pt>
                <c:pt idx="14" formatCode="0%">
                  <c:v>0.7</c:v>
                </c:pt>
                <c:pt idx="15" formatCode="0%">
                  <c:v>0.7</c:v>
                </c:pt>
                <c:pt idx="16" formatCode="0%">
                  <c:v>0.72</c:v>
                </c:pt>
                <c:pt idx="17" formatCode="0%">
                  <c:v>0.75</c:v>
                </c:pt>
                <c:pt idx="18" formatCode="0%">
                  <c:v>0.74</c:v>
                </c:pt>
                <c:pt idx="19" formatCode="0%">
                  <c:v>0.77</c:v>
                </c:pt>
                <c:pt idx="20" formatCode="0%">
                  <c:v>0.8</c:v>
                </c:pt>
              </c:numCache>
            </c:numRef>
          </c:val>
          <c:smooth val="0"/>
          <c:extLst>
            <c:ext xmlns:c16="http://schemas.microsoft.com/office/drawing/2014/chart" uri="{C3380CC4-5D6E-409C-BE32-E72D297353CC}">
              <c16:uniqueId val="{00000001-4BAF-474B-8810-0EC063ED35CC}"/>
            </c:ext>
          </c:extLst>
        </c:ser>
        <c:ser>
          <c:idx val="2"/>
          <c:order val="2"/>
          <c:tx>
            <c:strRef>
              <c:f>Sheet2!$D$3</c:f>
              <c:strCache>
                <c:ptCount val="1"/>
                <c:pt idx="0">
                  <c:v>WG Target</c:v>
                </c:pt>
              </c:strCache>
            </c:strRef>
          </c:tx>
          <c:spPr>
            <a:ln w="28575" cap="rnd">
              <a:solidFill>
                <a:schemeClr val="accent3"/>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Sheet2!$D$4:$D$24</c:f>
              <c:numCache>
                <c:formatCode>0%</c:formatCode>
                <c:ptCount val="21"/>
                <c:pt idx="0">
                  <c:v>0.75</c:v>
                </c:pt>
                <c:pt idx="1">
                  <c:v>0.75</c:v>
                </c:pt>
                <c:pt idx="2">
                  <c:v>0.75</c:v>
                </c:pt>
                <c:pt idx="3">
                  <c:v>0.75</c:v>
                </c:pt>
                <c:pt idx="4">
                  <c:v>0.75</c:v>
                </c:pt>
                <c:pt idx="5">
                  <c:v>0.75</c:v>
                </c:pt>
                <c:pt idx="6">
                  <c:v>0.75</c:v>
                </c:pt>
                <c:pt idx="7">
                  <c:v>0.75</c:v>
                </c:pt>
                <c:pt idx="8">
                  <c:v>0.75</c:v>
                </c:pt>
                <c:pt idx="9">
                  <c:v>0.75</c:v>
                </c:pt>
                <c:pt idx="10">
                  <c:v>0.75</c:v>
                </c:pt>
                <c:pt idx="11">
                  <c:v>0.75</c:v>
                </c:pt>
                <c:pt idx="12">
                  <c:v>0.75</c:v>
                </c:pt>
                <c:pt idx="13">
                  <c:v>0.75</c:v>
                </c:pt>
                <c:pt idx="14">
                  <c:v>0.75</c:v>
                </c:pt>
                <c:pt idx="15">
                  <c:v>0.75</c:v>
                </c:pt>
                <c:pt idx="16">
                  <c:v>0.75</c:v>
                </c:pt>
                <c:pt idx="17">
                  <c:v>0.75</c:v>
                </c:pt>
                <c:pt idx="18">
                  <c:v>0.75</c:v>
                </c:pt>
                <c:pt idx="19">
                  <c:v>0.75</c:v>
                </c:pt>
                <c:pt idx="20">
                  <c:v>0.75</c:v>
                </c:pt>
              </c:numCache>
            </c:numRef>
          </c:val>
          <c:smooth val="0"/>
          <c:extLst>
            <c:ext xmlns:c16="http://schemas.microsoft.com/office/drawing/2014/chart" uri="{C3380CC4-5D6E-409C-BE32-E72D297353CC}">
              <c16:uniqueId val="{00000002-4BAF-474B-8810-0EC063ED35CC}"/>
            </c:ext>
          </c:extLst>
        </c:ser>
        <c:ser>
          <c:idx val="3"/>
          <c:order val="3"/>
          <c:tx>
            <c:strRef>
              <c:f>Sheet2!$E$3</c:f>
              <c:strCache>
                <c:ptCount val="1"/>
                <c:pt idx="0">
                  <c:v>TI Target</c:v>
                </c:pt>
              </c:strCache>
            </c:strRef>
          </c:tx>
          <c:spPr>
            <a:ln w="28575" cap="rnd">
              <a:solidFill>
                <a:schemeClr val="accent4"/>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Sheet2!$E$4:$E$24</c:f>
              <c:numCache>
                <c:formatCode>0%</c:formatCode>
                <c:ptCount val="21"/>
                <c:pt idx="0">
                  <c:v>0.6</c:v>
                </c:pt>
                <c:pt idx="1">
                  <c:v>0.6</c:v>
                </c:pt>
                <c:pt idx="2">
                  <c:v>0.6</c:v>
                </c:pt>
                <c:pt idx="3">
                  <c:v>0.6</c:v>
                </c:pt>
                <c:pt idx="4">
                  <c:v>0.6</c:v>
                </c:pt>
                <c:pt idx="5">
                  <c:v>0.6</c:v>
                </c:pt>
                <c:pt idx="6">
                  <c:v>0.6</c:v>
                </c:pt>
                <c:pt idx="7">
                  <c:v>0.6</c:v>
                </c:pt>
                <c:pt idx="8">
                  <c:v>0.6</c:v>
                </c:pt>
                <c:pt idx="9">
                  <c:v>0.6</c:v>
                </c:pt>
                <c:pt idx="10">
                  <c:v>0.6</c:v>
                </c:pt>
                <c:pt idx="11">
                  <c:v>0.6</c:v>
                </c:pt>
                <c:pt idx="12">
                  <c:v>0.6</c:v>
                </c:pt>
                <c:pt idx="13">
                  <c:v>0.6</c:v>
                </c:pt>
                <c:pt idx="14">
                  <c:v>0.6</c:v>
                </c:pt>
                <c:pt idx="15">
                  <c:v>0.6</c:v>
                </c:pt>
                <c:pt idx="16">
                  <c:v>0.6</c:v>
                </c:pt>
                <c:pt idx="17">
                  <c:v>0.6</c:v>
                </c:pt>
                <c:pt idx="18">
                  <c:v>0.6</c:v>
                </c:pt>
                <c:pt idx="19">
                  <c:v>0.6</c:v>
                </c:pt>
                <c:pt idx="20">
                  <c:v>0.6</c:v>
                </c:pt>
              </c:numCache>
            </c:numRef>
          </c:val>
          <c:smooth val="0"/>
          <c:extLst>
            <c:ext xmlns:c16="http://schemas.microsoft.com/office/drawing/2014/chart" uri="{C3380CC4-5D6E-409C-BE32-E72D297353CC}">
              <c16:uniqueId val="{00000003-4BAF-474B-8810-0EC063ED35CC}"/>
            </c:ext>
          </c:extLst>
        </c:ser>
        <c:dLbls>
          <c:showLegendKey val="0"/>
          <c:showVal val="0"/>
          <c:showCatName val="0"/>
          <c:showSerName val="0"/>
          <c:showPercent val="0"/>
          <c:showBubbleSize val="0"/>
        </c:dLbls>
        <c:marker val="1"/>
        <c:smooth val="0"/>
        <c:axId val="1546199983"/>
        <c:axId val="1"/>
      </c:lineChart>
      <c:dateAx>
        <c:axId val="1546199983"/>
        <c:scaling>
          <c:orientation val="minMax"/>
        </c:scaling>
        <c:delete val="0"/>
        <c:axPos val="b"/>
        <c:numFmt formatCode="mmm\ 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
        <c:crosses val="autoZero"/>
        <c:auto val="1"/>
        <c:lblOffset val="100"/>
        <c:baseTimeUnit val="months"/>
      </c:dateAx>
      <c:valAx>
        <c:axId val="1"/>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46199983"/>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'Average days to close'!$B$1</c:f>
              <c:strCache>
                <c:ptCount val="1"/>
                <c:pt idx="0">
                  <c:v>Average no. of days taken to close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'Average days to close'!$A$7:$A$12</c:f>
              <c:strCache>
                <c:ptCount val="6"/>
                <c:pt idx="0">
                  <c:v>Jun</c:v>
                </c:pt>
                <c:pt idx="1">
                  <c:v>Jul</c:v>
                </c:pt>
                <c:pt idx="2">
                  <c:v>Aug</c:v>
                </c:pt>
                <c:pt idx="3">
                  <c:v>Sep</c:v>
                </c:pt>
                <c:pt idx="4">
                  <c:v>Oct</c:v>
                </c:pt>
                <c:pt idx="5">
                  <c:v>Nov</c:v>
                </c:pt>
              </c:strCache>
            </c:strRef>
          </c:cat>
          <c:val>
            <c:numRef>
              <c:f>'Average days to close'!$B$7:$B$12</c:f>
              <c:numCache>
                <c:formatCode>General</c:formatCode>
                <c:ptCount val="6"/>
                <c:pt idx="0">
                  <c:v>29</c:v>
                </c:pt>
                <c:pt idx="1">
                  <c:v>30</c:v>
                </c:pt>
                <c:pt idx="2">
                  <c:v>34</c:v>
                </c:pt>
                <c:pt idx="3">
                  <c:v>33</c:v>
                </c:pt>
                <c:pt idx="4">
                  <c:v>29</c:v>
                </c:pt>
                <c:pt idx="5">
                  <c:v>30</c:v>
                </c:pt>
              </c:numCache>
            </c:numRef>
          </c:val>
          <c:smooth val="0"/>
          <c:extLst>
            <c:ext xmlns:c16="http://schemas.microsoft.com/office/drawing/2014/chart" uri="{C3380CC4-5D6E-409C-BE32-E72D297353CC}">
              <c16:uniqueId val="{00000000-556F-4520-8B09-767291D62664}"/>
            </c:ext>
          </c:extLst>
        </c:ser>
        <c:dLbls>
          <c:showLegendKey val="0"/>
          <c:showVal val="0"/>
          <c:showCatName val="0"/>
          <c:showSerName val="0"/>
          <c:showPercent val="0"/>
          <c:showBubbleSize val="0"/>
        </c:dLbls>
        <c:marker val="1"/>
        <c:smooth val="0"/>
        <c:axId val="457047039"/>
        <c:axId val="457047519"/>
      </c:lineChart>
      <c:catAx>
        <c:axId val="457047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7047519"/>
        <c:crosses val="autoZero"/>
        <c:auto val="1"/>
        <c:lblAlgn val="ctr"/>
        <c:lblOffset val="100"/>
        <c:noMultiLvlLbl val="0"/>
      </c:catAx>
      <c:valAx>
        <c:axId val="4570475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70470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'Overdue formals'!$B$3</c:f>
              <c:strCache>
                <c:ptCount val="1"/>
                <c:pt idx="0">
                  <c:v>Overdue formal complaints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'Overdue formals'!$A$15:$A$23</c:f>
              <c:strCache>
                <c:ptCount val="9"/>
                <c:pt idx="0">
                  <c:v>30th Sept 25</c:v>
                </c:pt>
                <c:pt idx="1">
                  <c:v>14th Oct 25</c:v>
                </c:pt>
                <c:pt idx="2">
                  <c:v>24th Oct 25</c:v>
                </c:pt>
                <c:pt idx="3">
                  <c:v>12th Nov 25</c:v>
                </c:pt>
                <c:pt idx="4">
                  <c:v>25th Nov 25</c:v>
                </c:pt>
                <c:pt idx="5">
                  <c:v>10th Dec  2025</c:v>
                </c:pt>
                <c:pt idx="6">
                  <c:v>30th Dec  2025</c:v>
                </c:pt>
                <c:pt idx="7">
                  <c:v>14th Jan 2026</c:v>
                </c:pt>
                <c:pt idx="8">
                  <c:v>27th Jan 2026</c:v>
                </c:pt>
              </c:strCache>
            </c:strRef>
          </c:cat>
          <c:val>
            <c:numRef>
              <c:f>'Overdue formals'!$B$15:$B$23</c:f>
              <c:numCache>
                <c:formatCode>General</c:formatCode>
                <c:ptCount val="9"/>
                <c:pt idx="0">
                  <c:v>277</c:v>
                </c:pt>
                <c:pt idx="1">
                  <c:v>289</c:v>
                </c:pt>
                <c:pt idx="2">
                  <c:v>287</c:v>
                </c:pt>
                <c:pt idx="3">
                  <c:v>305</c:v>
                </c:pt>
                <c:pt idx="4">
                  <c:v>300</c:v>
                </c:pt>
                <c:pt idx="5">
                  <c:v>321</c:v>
                </c:pt>
                <c:pt idx="6">
                  <c:v>330</c:v>
                </c:pt>
                <c:pt idx="7">
                  <c:v>326</c:v>
                </c:pt>
                <c:pt idx="8">
                  <c:v>302</c:v>
                </c:pt>
              </c:numCache>
            </c:numRef>
          </c:val>
          <c:smooth val="0"/>
          <c:extLst>
            <c:ext xmlns:c16="http://schemas.microsoft.com/office/drawing/2014/chart" uri="{C3380CC4-5D6E-409C-BE32-E72D297353CC}">
              <c16:uniqueId val="{00000000-C0ED-4B23-9FD5-7733EA61A488}"/>
            </c:ext>
          </c:extLst>
        </c:ser>
        <c:dLbls>
          <c:showLegendKey val="0"/>
          <c:showVal val="0"/>
          <c:showCatName val="0"/>
          <c:showSerName val="0"/>
          <c:showPercent val="0"/>
          <c:showBubbleSize val="0"/>
        </c:dLbls>
        <c:marker val="1"/>
        <c:smooth val="0"/>
        <c:axId val="11891808"/>
        <c:axId val="11896128"/>
      </c:lineChart>
      <c:catAx>
        <c:axId val="11891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11896128"/>
        <c:crosses val="autoZero"/>
        <c:auto val="1"/>
        <c:lblAlgn val="ctr"/>
        <c:lblOffset val="100"/>
        <c:noMultiLvlLbl val="0"/>
      </c:catAx>
      <c:valAx>
        <c:axId val="11896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918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a:t>% of patients that started treatment within 62 days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7924276401083002E-2"/>
          <c:y val="8.478713287626144E-2"/>
          <c:w val="0.93875016315942117"/>
          <c:h val="0.7775232827206513"/>
        </c:manualLayout>
      </c:layout>
      <c:barChart>
        <c:barDir val="col"/>
        <c:grouping val="clustered"/>
        <c:varyColors val="0"/>
        <c:ser>
          <c:idx val="0"/>
          <c:order val="0"/>
          <c:tx>
            <c:strRef>
              <c:f>Sheet2!$B$3</c:f>
              <c:strCache>
                <c:ptCount val="1"/>
                <c:pt idx="0">
                  <c:v>% within 62 days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Sheet2!$B$4:$B$24</c:f>
              <c:numCache>
                <c:formatCode>0%</c:formatCode>
                <c:ptCount val="21"/>
                <c:pt idx="0">
                  <c:v>0.59539473684210531</c:v>
                </c:pt>
                <c:pt idx="1">
                  <c:v>0.59859154929577463</c:v>
                </c:pt>
                <c:pt idx="2">
                  <c:v>0.6</c:v>
                </c:pt>
                <c:pt idx="3">
                  <c:v>0.5667752442996743</c:v>
                </c:pt>
                <c:pt idx="4">
                  <c:v>0.66917293233082709</c:v>
                </c:pt>
                <c:pt idx="5">
                  <c:v>0.63274336283185839</c:v>
                </c:pt>
                <c:pt idx="6">
                  <c:v>0.55594405594405594</c:v>
                </c:pt>
                <c:pt idx="7">
                  <c:v>0.58914728682170547</c:v>
                </c:pt>
                <c:pt idx="8">
                  <c:v>0.66431095406360419</c:v>
                </c:pt>
                <c:pt idx="9">
                  <c:v>0.65217391304347827</c:v>
                </c:pt>
                <c:pt idx="10">
                  <c:v>0.63035019455252916</c:v>
                </c:pt>
                <c:pt idx="11">
                  <c:v>0.53281853281853286</c:v>
                </c:pt>
                <c:pt idx="12">
                  <c:v>0.65</c:v>
                </c:pt>
                <c:pt idx="13">
                  <c:v>0.64</c:v>
                </c:pt>
                <c:pt idx="14">
                  <c:v>0.63</c:v>
                </c:pt>
                <c:pt idx="15">
                  <c:v>0.56000000000000005</c:v>
                </c:pt>
                <c:pt idx="16">
                  <c:v>0.52</c:v>
                </c:pt>
                <c:pt idx="17">
                  <c:v>0.62</c:v>
                </c:pt>
              </c:numCache>
            </c:numRef>
          </c:val>
          <c:extLst>
            <c:ext xmlns:c16="http://schemas.microsoft.com/office/drawing/2014/chart" uri="{C3380CC4-5D6E-409C-BE32-E72D297353CC}">
              <c16:uniqueId val="{00000000-DFB1-44E7-90FD-A5F99DC311B1}"/>
            </c:ext>
          </c:extLst>
        </c:ser>
        <c:dLbls>
          <c:showLegendKey val="0"/>
          <c:showVal val="0"/>
          <c:showCatName val="0"/>
          <c:showSerName val="0"/>
          <c:showPercent val="0"/>
          <c:showBubbleSize val="0"/>
        </c:dLbls>
        <c:gapWidth val="219"/>
        <c:overlap val="-27"/>
        <c:axId val="1546199983"/>
        <c:axId val="1"/>
      </c:barChart>
      <c:lineChart>
        <c:grouping val="standard"/>
        <c:varyColors val="0"/>
        <c:ser>
          <c:idx val="1"/>
          <c:order val="1"/>
          <c:tx>
            <c:strRef>
              <c:f>Sheet2!$C$3</c:f>
              <c:strCache>
                <c:ptCount val="1"/>
                <c:pt idx="0">
                  <c:v>HB Trajectory</c:v>
                </c:pt>
              </c:strCache>
            </c:strRef>
          </c:tx>
          <c:spPr>
            <a:ln w="28575" cap="rnd">
              <a:solidFill>
                <a:schemeClr val="accent2"/>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Sheet2!$C$4:$C$24</c:f>
              <c:numCache>
                <c:formatCode>General</c:formatCode>
                <c:ptCount val="21"/>
                <c:pt idx="9" formatCode="0%">
                  <c:v>0.6</c:v>
                </c:pt>
                <c:pt idx="10" formatCode="0%">
                  <c:v>0.62</c:v>
                </c:pt>
                <c:pt idx="11" formatCode="0%">
                  <c:v>0.63</c:v>
                </c:pt>
                <c:pt idx="12" formatCode="0%">
                  <c:v>0.65</c:v>
                </c:pt>
                <c:pt idx="13" formatCode="0%">
                  <c:v>0.68</c:v>
                </c:pt>
                <c:pt idx="14" formatCode="0%">
                  <c:v>0.7</c:v>
                </c:pt>
                <c:pt idx="15" formatCode="0%">
                  <c:v>0.7</c:v>
                </c:pt>
                <c:pt idx="16" formatCode="0%">
                  <c:v>0.72</c:v>
                </c:pt>
                <c:pt idx="17" formatCode="0%">
                  <c:v>0.75</c:v>
                </c:pt>
                <c:pt idx="18" formatCode="0%">
                  <c:v>0.74</c:v>
                </c:pt>
                <c:pt idx="19" formatCode="0%">
                  <c:v>0.77</c:v>
                </c:pt>
                <c:pt idx="20" formatCode="0%">
                  <c:v>0.8</c:v>
                </c:pt>
              </c:numCache>
            </c:numRef>
          </c:val>
          <c:smooth val="0"/>
          <c:extLst>
            <c:ext xmlns:c16="http://schemas.microsoft.com/office/drawing/2014/chart" uri="{C3380CC4-5D6E-409C-BE32-E72D297353CC}">
              <c16:uniqueId val="{00000001-DFB1-44E7-90FD-A5F99DC311B1}"/>
            </c:ext>
          </c:extLst>
        </c:ser>
        <c:ser>
          <c:idx val="2"/>
          <c:order val="2"/>
          <c:tx>
            <c:strRef>
              <c:f>Sheet2!$D$3</c:f>
              <c:strCache>
                <c:ptCount val="1"/>
                <c:pt idx="0">
                  <c:v>WG Target</c:v>
                </c:pt>
              </c:strCache>
            </c:strRef>
          </c:tx>
          <c:spPr>
            <a:ln w="28575" cap="rnd">
              <a:solidFill>
                <a:schemeClr val="accent3"/>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Sheet2!$D$4:$D$24</c:f>
              <c:numCache>
                <c:formatCode>0%</c:formatCode>
                <c:ptCount val="21"/>
                <c:pt idx="0">
                  <c:v>0.75</c:v>
                </c:pt>
                <c:pt idx="1">
                  <c:v>0.75</c:v>
                </c:pt>
                <c:pt idx="2">
                  <c:v>0.75</c:v>
                </c:pt>
                <c:pt idx="3">
                  <c:v>0.75</c:v>
                </c:pt>
                <c:pt idx="4">
                  <c:v>0.75</c:v>
                </c:pt>
                <c:pt idx="5">
                  <c:v>0.75</c:v>
                </c:pt>
                <c:pt idx="6">
                  <c:v>0.75</c:v>
                </c:pt>
                <c:pt idx="7">
                  <c:v>0.75</c:v>
                </c:pt>
                <c:pt idx="8">
                  <c:v>0.75</c:v>
                </c:pt>
                <c:pt idx="9">
                  <c:v>0.75</c:v>
                </c:pt>
                <c:pt idx="10">
                  <c:v>0.75</c:v>
                </c:pt>
                <c:pt idx="11">
                  <c:v>0.75</c:v>
                </c:pt>
                <c:pt idx="12">
                  <c:v>0.75</c:v>
                </c:pt>
                <c:pt idx="13">
                  <c:v>0.75</c:v>
                </c:pt>
                <c:pt idx="14">
                  <c:v>0.75</c:v>
                </c:pt>
                <c:pt idx="15">
                  <c:v>0.75</c:v>
                </c:pt>
                <c:pt idx="16">
                  <c:v>0.75</c:v>
                </c:pt>
                <c:pt idx="17">
                  <c:v>0.75</c:v>
                </c:pt>
                <c:pt idx="18">
                  <c:v>0.75</c:v>
                </c:pt>
                <c:pt idx="19">
                  <c:v>0.75</c:v>
                </c:pt>
                <c:pt idx="20">
                  <c:v>0.75</c:v>
                </c:pt>
              </c:numCache>
            </c:numRef>
          </c:val>
          <c:smooth val="0"/>
          <c:extLst>
            <c:ext xmlns:c16="http://schemas.microsoft.com/office/drawing/2014/chart" uri="{C3380CC4-5D6E-409C-BE32-E72D297353CC}">
              <c16:uniqueId val="{00000002-DFB1-44E7-90FD-A5F99DC311B1}"/>
            </c:ext>
          </c:extLst>
        </c:ser>
        <c:ser>
          <c:idx val="3"/>
          <c:order val="3"/>
          <c:tx>
            <c:strRef>
              <c:f>Sheet2!$E$3</c:f>
              <c:strCache>
                <c:ptCount val="1"/>
                <c:pt idx="0">
                  <c:v>TI Target</c:v>
                </c:pt>
              </c:strCache>
            </c:strRef>
          </c:tx>
          <c:spPr>
            <a:ln w="28575" cap="rnd">
              <a:solidFill>
                <a:schemeClr val="accent4"/>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Sheet2!$E$4:$E$24</c:f>
              <c:numCache>
                <c:formatCode>0%</c:formatCode>
                <c:ptCount val="21"/>
                <c:pt idx="0">
                  <c:v>0.6</c:v>
                </c:pt>
                <c:pt idx="1">
                  <c:v>0.6</c:v>
                </c:pt>
                <c:pt idx="2">
                  <c:v>0.6</c:v>
                </c:pt>
                <c:pt idx="3">
                  <c:v>0.6</c:v>
                </c:pt>
                <c:pt idx="4">
                  <c:v>0.6</c:v>
                </c:pt>
                <c:pt idx="5">
                  <c:v>0.6</c:v>
                </c:pt>
                <c:pt idx="6">
                  <c:v>0.6</c:v>
                </c:pt>
                <c:pt idx="7">
                  <c:v>0.6</c:v>
                </c:pt>
                <c:pt idx="8">
                  <c:v>0.6</c:v>
                </c:pt>
                <c:pt idx="9">
                  <c:v>0.6</c:v>
                </c:pt>
                <c:pt idx="10">
                  <c:v>0.6</c:v>
                </c:pt>
                <c:pt idx="11">
                  <c:v>0.6</c:v>
                </c:pt>
                <c:pt idx="12">
                  <c:v>0.6</c:v>
                </c:pt>
                <c:pt idx="13">
                  <c:v>0.6</c:v>
                </c:pt>
                <c:pt idx="14">
                  <c:v>0.6</c:v>
                </c:pt>
                <c:pt idx="15">
                  <c:v>0.6</c:v>
                </c:pt>
                <c:pt idx="16">
                  <c:v>0.6</c:v>
                </c:pt>
                <c:pt idx="17">
                  <c:v>0.6</c:v>
                </c:pt>
                <c:pt idx="18">
                  <c:v>0.6</c:v>
                </c:pt>
                <c:pt idx="19">
                  <c:v>0.6</c:v>
                </c:pt>
                <c:pt idx="20">
                  <c:v>0.6</c:v>
                </c:pt>
              </c:numCache>
            </c:numRef>
          </c:val>
          <c:smooth val="0"/>
          <c:extLst>
            <c:ext xmlns:c16="http://schemas.microsoft.com/office/drawing/2014/chart" uri="{C3380CC4-5D6E-409C-BE32-E72D297353CC}">
              <c16:uniqueId val="{00000003-DFB1-44E7-90FD-A5F99DC311B1}"/>
            </c:ext>
          </c:extLst>
        </c:ser>
        <c:dLbls>
          <c:showLegendKey val="0"/>
          <c:showVal val="0"/>
          <c:showCatName val="0"/>
          <c:showSerName val="0"/>
          <c:showPercent val="0"/>
          <c:showBubbleSize val="0"/>
        </c:dLbls>
        <c:marker val="1"/>
        <c:smooth val="0"/>
        <c:axId val="1546199983"/>
        <c:axId val="1"/>
      </c:lineChart>
      <c:dateAx>
        <c:axId val="1546199983"/>
        <c:scaling>
          <c:orientation val="minMax"/>
        </c:scaling>
        <c:delete val="0"/>
        <c:axPos val="b"/>
        <c:numFmt formatCode="mmm\ 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
        <c:crosses val="autoZero"/>
        <c:auto val="1"/>
        <c:lblOffset val="100"/>
        <c:baseTimeUnit val="months"/>
      </c:dateAx>
      <c:valAx>
        <c:axId val="1"/>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46199983"/>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4.9465338289150784E-2"/>
          <c:y val="7.3616502652106855E-2"/>
          <c:w val="0.93146227332766762"/>
          <c:h val="0.8028195115572575"/>
        </c:manualLayout>
      </c:layout>
      <c:barChart>
        <c:barDir val="col"/>
        <c:grouping val="stacked"/>
        <c:varyColors val="0"/>
        <c:ser>
          <c:idx val="59"/>
          <c:order val="59"/>
          <c:tx>
            <c:strRef>
              <c:f>'Table for graphs 25-26'!$A$61</c:f>
              <c:strCache>
                <c:ptCount val="1"/>
                <c:pt idx="0">
                  <c:v>- Reported 63 - 103 days All Sites</c:v>
                </c:pt>
              </c:strCache>
            </c:strRef>
          </c:tx>
          <c:spPr>
            <a:solidFill>
              <a:schemeClr val="accent1">
                <a:lumMod val="60000"/>
                <a:lumOff val="40000"/>
              </a:schemeClr>
            </a:solidFill>
            <a:ln w="31750">
              <a:solidFill>
                <a:srgbClr val="8DD1EF"/>
              </a:solidFill>
            </a:ln>
            <a:effectLst/>
          </c:spPr>
          <c:invertIfNegative val="0"/>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25-26'!$B$61:$DA$61</c:f>
              <c:numCache>
                <c:formatCode>0</c:formatCode>
                <c:ptCount val="104"/>
                <c:pt idx="0">
                  <c:v>129</c:v>
                </c:pt>
                <c:pt idx="1">
                  <c:v>140</c:v>
                </c:pt>
                <c:pt idx="2">
                  <c:v>147</c:v>
                </c:pt>
                <c:pt idx="3">
                  <c:v>136</c:v>
                </c:pt>
                <c:pt idx="4">
                  <c:v>161</c:v>
                </c:pt>
                <c:pt idx="5">
                  <c:v>171</c:v>
                </c:pt>
                <c:pt idx="6">
                  <c:v>153</c:v>
                </c:pt>
                <c:pt idx="7">
                  <c:v>168</c:v>
                </c:pt>
                <c:pt idx="8">
                  <c:v>154</c:v>
                </c:pt>
                <c:pt idx="9">
                  <c:v>154</c:v>
                </c:pt>
                <c:pt idx="10">
                  <c:v>138</c:v>
                </c:pt>
                <c:pt idx="11">
                  <c:v>151</c:v>
                </c:pt>
                <c:pt idx="12">
                  <c:v>154</c:v>
                </c:pt>
                <c:pt idx="13">
                  <c:v>174</c:v>
                </c:pt>
                <c:pt idx="14">
                  <c:v>185</c:v>
                </c:pt>
                <c:pt idx="15">
                  <c:v>172</c:v>
                </c:pt>
                <c:pt idx="16">
                  <c:v>198</c:v>
                </c:pt>
                <c:pt idx="17">
                  <c:v>174</c:v>
                </c:pt>
                <c:pt idx="18">
                  <c:v>178</c:v>
                </c:pt>
                <c:pt idx="19">
                  <c:v>180</c:v>
                </c:pt>
                <c:pt idx="20">
                  <c:v>194</c:v>
                </c:pt>
                <c:pt idx="21">
                  <c:v>221</c:v>
                </c:pt>
                <c:pt idx="22">
                  <c:v>235</c:v>
                </c:pt>
                <c:pt idx="23">
                  <c:v>254</c:v>
                </c:pt>
                <c:pt idx="24">
                  <c:v>259</c:v>
                </c:pt>
                <c:pt idx="25">
                  <c:v>255</c:v>
                </c:pt>
                <c:pt idx="26">
                  <c:v>258</c:v>
                </c:pt>
                <c:pt idx="27">
                  <c:v>222</c:v>
                </c:pt>
                <c:pt idx="28">
                  <c:v>210</c:v>
                </c:pt>
                <c:pt idx="29">
                  <c:v>242</c:v>
                </c:pt>
                <c:pt idx="30">
                  <c:v>229</c:v>
                </c:pt>
                <c:pt idx="31">
                  <c:v>232</c:v>
                </c:pt>
                <c:pt idx="32">
                  <c:v>179</c:v>
                </c:pt>
                <c:pt idx="33">
                  <c:v>193</c:v>
                </c:pt>
                <c:pt idx="34">
                  <c:v>201</c:v>
                </c:pt>
                <c:pt idx="35">
                  <c:v>214</c:v>
                </c:pt>
                <c:pt idx="36">
                  <c:v>192</c:v>
                </c:pt>
                <c:pt idx="37">
                  <c:v>236</c:v>
                </c:pt>
                <c:pt idx="38">
                  <c:v>268</c:v>
                </c:pt>
                <c:pt idx="39">
                  <c:v>285</c:v>
                </c:pt>
                <c:pt idx="40">
                  <c:v>255</c:v>
                </c:pt>
                <c:pt idx="41">
                  <c:v>194</c:v>
                </c:pt>
                <c:pt idx="42">
                  <c:v>191</c:v>
                </c:pt>
                <c:pt idx="43">
                  <c:v>171</c:v>
                </c:pt>
                <c:pt idx="44">
                  <c:v>156</c:v>
                </c:pt>
                <c:pt idx="45">
                  <c:v>147</c:v>
                </c:pt>
                <c:pt idx="46">
                  <c:v>147</c:v>
                </c:pt>
                <c:pt idx="47">
                  <c:v>124</c:v>
                </c:pt>
                <c:pt idx="48">
                  <c:v>112</c:v>
                </c:pt>
                <c:pt idx="49">
                  <c:v>126</c:v>
                </c:pt>
                <c:pt idx="50">
                  <c:v>129</c:v>
                </c:pt>
                <c:pt idx="51">
                  <c:v>135</c:v>
                </c:pt>
                <c:pt idx="52">
                  <c:v>125</c:v>
                </c:pt>
                <c:pt idx="53">
                  <c:v>143</c:v>
                </c:pt>
                <c:pt idx="54">
                  <c:v>170</c:v>
                </c:pt>
                <c:pt idx="55">
                  <c:v>230</c:v>
                </c:pt>
                <c:pt idx="56">
                  <c:v>214</c:v>
                </c:pt>
                <c:pt idx="57">
                  <c:v>187</c:v>
                </c:pt>
                <c:pt idx="58">
                  <c:v>210</c:v>
                </c:pt>
                <c:pt idx="59">
                  <c:v>213</c:v>
                </c:pt>
                <c:pt idx="60">
                  <c:v>207</c:v>
                </c:pt>
                <c:pt idx="61">
                  <c:v>197</c:v>
                </c:pt>
                <c:pt idx="62">
                  <c:v>198</c:v>
                </c:pt>
                <c:pt idx="63">
                  <c:v>177</c:v>
                </c:pt>
                <c:pt idx="64">
                  <c:v>170</c:v>
                </c:pt>
                <c:pt idx="65">
                  <c:v>191</c:v>
                </c:pt>
                <c:pt idx="66">
                  <c:v>168</c:v>
                </c:pt>
                <c:pt idx="67">
                  <c:v>182</c:v>
                </c:pt>
                <c:pt idx="68">
                  <c:v>173</c:v>
                </c:pt>
                <c:pt idx="69">
                  <c:v>200</c:v>
                </c:pt>
                <c:pt idx="70">
                  <c:v>187</c:v>
                </c:pt>
                <c:pt idx="71">
                  <c:v>198</c:v>
                </c:pt>
                <c:pt idx="72">
                  <c:v>196</c:v>
                </c:pt>
                <c:pt idx="73">
                  <c:v>212</c:v>
                </c:pt>
                <c:pt idx="74">
                  <c:v>246</c:v>
                </c:pt>
                <c:pt idx="75">
                  <c:v>254</c:v>
                </c:pt>
                <c:pt idx="76">
                  <c:v>254</c:v>
                </c:pt>
                <c:pt idx="77">
                  <c:v>239</c:v>
                </c:pt>
                <c:pt idx="78">
                  <c:v>260</c:v>
                </c:pt>
                <c:pt idx="79">
                  <c:v>275</c:v>
                </c:pt>
                <c:pt idx="80">
                  <c:v>258</c:v>
                </c:pt>
                <c:pt idx="81">
                  <c:v>269</c:v>
                </c:pt>
                <c:pt idx="82">
                  <c:v>249</c:v>
                </c:pt>
                <c:pt idx="83">
                  <c:v>235</c:v>
                </c:pt>
                <c:pt idx="84">
                  <c:v>220</c:v>
                </c:pt>
                <c:pt idx="85">
                  <c:v>198</c:v>
                </c:pt>
                <c:pt idx="86">
                  <c:v>206</c:v>
                </c:pt>
                <c:pt idx="87">
                  <c:v>203</c:v>
                </c:pt>
                <c:pt idx="88">
                  <c:v>211</c:v>
                </c:pt>
                <c:pt idx="89">
                  <c:v>195</c:v>
                </c:pt>
                <c:pt idx="90">
                  <c:v>231</c:v>
                </c:pt>
                <c:pt idx="91">
                  <c:v>254</c:v>
                </c:pt>
                <c:pt idx="92">
                  <c:v>243</c:v>
                </c:pt>
                <c:pt idx="93">
                  <c:v>229</c:v>
                </c:pt>
                <c:pt idx="94">
                  <c:v>225</c:v>
                </c:pt>
                <c:pt idx="95">
                  <c:v>205</c:v>
                </c:pt>
                <c:pt idx="96">
                  <c:v>0</c:v>
                </c:pt>
                <c:pt idx="97">
                  <c:v>0</c:v>
                </c:pt>
                <c:pt idx="98">
                  <c:v>0</c:v>
                </c:pt>
                <c:pt idx="99">
                  <c:v>0</c:v>
                </c:pt>
                <c:pt idx="100">
                  <c:v>0</c:v>
                </c:pt>
                <c:pt idx="101">
                  <c:v>0</c:v>
                </c:pt>
                <c:pt idx="102">
                  <c:v>0</c:v>
                </c:pt>
                <c:pt idx="103">
                  <c:v>0</c:v>
                </c:pt>
              </c:numCache>
            </c:numRef>
          </c:val>
          <c:extLst>
            <c:ext xmlns:c16="http://schemas.microsoft.com/office/drawing/2014/chart" uri="{C3380CC4-5D6E-409C-BE32-E72D297353CC}">
              <c16:uniqueId val="{00000000-705D-4F0A-A385-AB4DC8980013}"/>
            </c:ext>
          </c:extLst>
        </c:ser>
        <c:ser>
          <c:idx val="74"/>
          <c:order val="74"/>
          <c:tx>
            <c:strRef>
              <c:f>'Table for graphs 25-26'!$A$76</c:f>
              <c:strCache>
                <c:ptCount val="1"/>
                <c:pt idx="0">
                  <c:v>Reported &gt;103 days All Sites</c:v>
                </c:pt>
              </c:strCache>
            </c:strRef>
          </c:tx>
          <c:spPr>
            <a:solidFill>
              <a:schemeClr val="accent3">
                <a:lumMod val="20000"/>
                <a:lumOff val="80000"/>
              </a:schemeClr>
            </a:solidFill>
            <a:ln w="28575">
              <a:solidFill>
                <a:schemeClr val="accent3">
                  <a:lumMod val="40000"/>
                  <a:lumOff val="60000"/>
                </a:schemeClr>
              </a:solidFill>
            </a:ln>
            <a:effectLst/>
          </c:spPr>
          <c:invertIfNegative val="0"/>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25-26'!$B$76:$DA$76</c:f>
              <c:numCache>
                <c:formatCode>0</c:formatCode>
                <c:ptCount val="104"/>
                <c:pt idx="0">
                  <c:v>74</c:v>
                </c:pt>
                <c:pt idx="1">
                  <c:v>68</c:v>
                </c:pt>
                <c:pt idx="2">
                  <c:v>63</c:v>
                </c:pt>
                <c:pt idx="3">
                  <c:v>66</c:v>
                </c:pt>
                <c:pt idx="4">
                  <c:v>68</c:v>
                </c:pt>
                <c:pt idx="5">
                  <c:v>75</c:v>
                </c:pt>
                <c:pt idx="6">
                  <c:v>67</c:v>
                </c:pt>
                <c:pt idx="7">
                  <c:v>76</c:v>
                </c:pt>
                <c:pt idx="8">
                  <c:v>83</c:v>
                </c:pt>
                <c:pt idx="9">
                  <c:v>86</c:v>
                </c:pt>
                <c:pt idx="10">
                  <c:v>81</c:v>
                </c:pt>
                <c:pt idx="11">
                  <c:v>76</c:v>
                </c:pt>
                <c:pt idx="12">
                  <c:v>75</c:v>
                </c:pt>
                <c:pt idx="13">
                  <c:v>71</c:v>
                </c:pt>
                <c:pt idx="14">
                  <c:v>64</c:v>
                </c:pt>
                <c:pt idx="15">
                  <c:v>75</c:v>
                </c:pt>
                <c:pt idx="16">
                  <c:v>75</c:v>
                </c:pt>
                <c:pt idx="17">
                  <c:v>74</c:v>
                </c:pt>
                <c:pt idx="18">
                  <c:v>79</c:v>
                </c:pt>
                <c:pt idx="19">
                  <c:v>78</c:v>
                </c:pt>
                <c:pt idx="20">
                  <c:v>78</c:v>
                </c:pt>
                <c:pt idx="21">
                  <c:v>84</c:v>
                </c:pt>
                <c:pt idx="22">
                  <c:v>77</c:v>
                </c:pt>
                <c:pt idx="23">
                  <c:v>77</c:v>
                </c:pt>
                <c:pt idx="24">
                  <c:v>72</c:v>
                </c:pt>
                <c:pt idx="25">
                  <c:v>85</c:v>
                </c:pt>
                <c:pt idx="26">
                  <c:v>76</c:v>
                </c:pt>
                <c:pt idx="27">
                  <c:v>68</c:v>
                </c:pt>
                <c:pt idx="28">
                  <c:v>75</c:v>
                </c:pt>
                <c:pt idx="29">
                  <c:v>80</c:v>
                </c:pt>
                <c:pt idx="30">
                  <c:v>75</c:v>
                </c:pt>
                <c:pt idx="31">
                  <c:v>67</c:v>
                </c:pt>
                <c:pt idx="32">
                  <c:v>60</c:v>
                </c:pt>
                <c:pt idx="33">
                  <c:v>62</c:v>
                </c:pt>
                <c:pt idx="34">
                  <c:v>65</c:v>
                </c:pt>
                <c:pt idx="35">
                  <c:v>66</c:v>
                </c:pt>
                <c:pt idx="36">
                  <c:v>68</c:v>
                </c:pt>
                <c:pt idx="37">
                  <c:v>61</c:v>
                </c:pt>
                <c:pt idx="38">
                  <c:v>71</c:v>
                </c:pt>
                <c:pt idx="39">
                  <c:v>76</c:v>
                </c:pt>
                <c:pt idx="40">
                  <c:v>81</c:v>
                </c:pt>
                <c:pt idx="41">
                  <c:v>85</c:v>
                </c:pt>
                <c:pt idx="42">
                  <c:v>81</c:v>
                </c:pt>
                <c:pt idx="43">
                  <c:v>77</c:v>
                </c:pt>
                <c:pt idx="44">
                  <c:v>77</c:v>
                </c:pt>
                <c:pt idx="45">
                  <c:v>77</c:v>
                </c:pt>
                <c:pt idx="46">
                  <c:v>80</c:v>
                </c:pt>
                <c:pt idx="47">
                  <c:v>79</c:v>
                </c:pt>
                <c:pt idx="48">
                  <c:v>80</c:v>
                </c:pt>
                <c:pt idx="49">
                  <c:v>69</c:v>
                </c:pt>
                <c:pt idx="50">
                  <c:v>64</c:v>
                </c:pt>
                <c:pt idx="51">
                  <c:v>71</c:v>
                </c:pt>
                <c:pt idx="52">
                  <c:v>71</c:v>
                </c:pt>
                <c:pt idx="53">
                  <c:v>64</c:v>
                </c:pt>
                <c:pt idx="54">
                  <c:v>65</c:v>
                </c:pt>
                <c:pt idx="55">
                  <c:v>75</c:v>
                </c:pt>
                <c:pt idx="56">
                  <c:v>71</c:v>
                </c:pt>
                <c:pt idx="57">
                  <c:v>78</c:v>
                </c:pt>
                <c:pt idx="58">
                  <c:v>75</c:v>
                </c:pt>
                <c:pt idx="59">
                  <c:v>77</c:v>
                </c:pt>
                <c:pt idx="60">
                  <c:v>64</c:v>
                </c:pt>
                <c:pt idx="61">
                  <c:v>64</c:v>
                </c:pt>
                <c:pt idx="62">
                  <c:v>66</c:v>
                </c:pt>
                <c:pt idx="63">
                  <c:v>70</c:v>
                </c:pt>
                <c:pt idx="64">
                  <c:v>83</c:v>
                </c:pt>
                <c:pt idx="65">
                  <c:v>82</c:v>
                </c:pt>
                <c:pt idx="66">
                  <c:v>82</c:v>
                </c:pt>
                <c:pt idx="67">
                  <c:v>73</c:v>
                </c:pt>
                <c:pt idx="68">
                  <c:v>78</c:v>
                </c:pt>
                <c:pt idx="69">
                  <c:v>75</c:v>
                </c:pt>
                <c:pt idx="70">
                  <c:v>85</c:v>
                </c:pt>
                <c:pt idx="71">
                  <c:v>91</c:v>
                </c:pt>
                <c:pt idx="72">
                  <c:v>99</c:v>
                </c:pt>
                <c:pt idx="73">
                  <c:v>111</c:v>
                </c:pt>
                <c:pt idx="74">
                  <c:v>109</c:v>
                </c:pt>
                <c:pt idx="75">
                  <c:v>103</c:v>
                </c:pt>
                <c:pt idx="76">
                  <c:v>107</c:v>
                </c:pt>
                <c:pt idx="77">
                  <c:v>92</c:v>
                </c:pt>
                <c:pt idx="78">
                  <c:v>83</c:v>
                </c:pt>
                <c:pt idx="79">
                  <c:v>85</c:v>
                </c:pt>
                <c:pt idx="80">
                  <c:v>97</c:v>
                </c:pt>
                <c:pt idx="81">
                  <c:v>94</c:v>
                </c:pt>
                <c:pt idx="82">
                  <c:v>103</c:v>
                </c:pt>
                <c:pt idx="83">
                  <c:v>107</c:v>
                </c:pt>
                <c:pt idx="84">
                  <c:v>104</c:v>
                </c:pt>
                <c:pt idx="85">
                  <c:v>105</c:v>
                </c:pt>
                <c:pt idx="86">
                  <c:v>107</c:v>
                </c:pt>
                <c:pt idx="87">
                  <c:v>109</c:v>
                </c:pt>
                <c:pt idx="88">
                  <c:v>101</c:v>
                </c:pt>
                <c:pt idx="89">
                  <c:v>103</c:v>
                </c:pt>
                <c:pt idx="90">
                  <c:v>104</c:v>
                </c:pt>
                <c:pt idx="91">
                  <c:v>104</c:v>
                </c:pt>
                <c:pt idx="92">
                  <c:v>106</c:v>
                </c:pt>
                <c:pt idx="93">
                  <c:v>109</c:v>
                </c:pt>
                <c:pt idx="94">
                  <c:v>105</c:v>
                </c:pt>
                <c:pt idx="95">
                  <c:v>104</c:v>
                </c:pt>
                <c:pt idx="96">
                  <c:v>0</c:v>
                </c:pt>
                <c:pt idx="97">
                  <c:v>0</c:v>
                </c:pt>
                <c:pt idx="98">
                  <c:v>0</c:v>
                </c:pt>
                <c:pt idx="99">
                  <c:v>0</c:v>
                </c:pt>
                <c:pt idx="100">
                  <c:v>0</c:v>
                </c:pt>
                <c:pt idx="101">
                  <c:v>0</c:v>
                </c:pt>
                <c:pt idx="102">
                  <c:v>0</c:v>
                </c:pt>
                <c:pt idx="103">
                  <c:v>0</c:v>
                </c:pt>
              </c:numCache>
            </c:numRef>
          </c:val>
          <c:extLst>
            <c:ext xmlns:c16="http://schemas.microsoft.com/office/drawing/2014/chart" uri="{C3380CC4-5D6E-409C-BE32-E72D297353CC}">
              <c16:uniqueId val="{00000001-705D-4F0A-A385-AB4DC8980013}"/>
            </c:ext>
          </c:extLst>
        </c:ser>
        <c:dLbls>
          <c:showLegendKey val="0"/>
          <c:showVal val="0"/>
          <c:showCatName val="0"/>
          <c:showSerName val="0"/>
          <c:showPercent val="0"/>
          <c:showBubbleSize val="0"/>
        </c:dLbls>
        <c:gapWidth val="150"/>
        <c:overlap val="100"/>
        <c:axId val="545995631"/>
        <c:axId val="545998543"/>
        <c:extLst>
          <c:ext xmlns:c15="http://schemas.microsoft.com/office/drawing/2012/chart" uri="{02D57815-91ED-43cb-92C2-25804820EDAC}">
            <c15:filteredBarSeries>
              <c15:ser>
                <c:idx val="45"/>
                <c:order val="45"/>
                <c:tx>
                  <c:strRef>
                    <c:extLst>
                      <c:ext uri="{02D57815-91ED-43cb-92C2-25804820EDAC}">
                        <c15:formulaRef>
                          <c15:sqref>'Table for graphs 25-26'!$A$47</c15:sqref>
                        </c15:formulaRef>
                      </c:ext>
                    </c:extLst>
                    <c:strCache>
                      <c:ptCount val="1"/>
                      <c:pt idx="0">
                        <c:v>Acute Leukaemia - Reported 63 - 103 days</c:v>
                      </c:pt>
                    </c:strCache>
                  </c:strRef>
                </c:tx>
                <c:spPr>
                  <a:solidFill>
                    <a:schemeClr val="accent5">
                      <a:shade val="97000"/>
                    </a:schemeClr>
                  </a:solidFill>
                  <a:ln>
                    <a:noFill/>
                  </a:ln>
                  <a:effectLst/>
                </c:spPr>
                <c:invertIfNegative val="0"/>
                <c:cat>
                  <c:numRef>
                    <c:extLst>
                      <c:ex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c:ext uri="{02D57815-91ED-43cb-92C2-25804820EDAC}">
                        <c15:formulaRef>
                          <c15:sqref>'Table for graphs 25-26'!$B$47:$DA$47</c15:sqref>
                        </c15:formulaRef>
                      </c:ext>
                    </c:extLst>
                    <c:numCache>
                      <c:formatCode>0</c:formatCode>
                      <c:ptCount val="104"/>
                      <c:pt idx="0">
                        <c:v>0</c:v>
                      </c:pt>
                      <c:pt idx="1">
                        <c:v>0</c:v>
                      </c:pt>
                      <c:pt idx="2" formatCode="General">
                        <c:v>0</c:v>
                      </c:pt>
                      <c:pt idx="3" formatCode="General">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pt idx="15" formatCode="General">
                        <c:v>0</c:v>
                      </c:pt>
                      <c:pt idx="16" formatCode="General">
                        <c:v>0</c:v>
                      </c:pt>
                      <c:pt idx="17" formatCode="General">
                        <c:v>0</c:v>
                      </c:pt>
                      <c:pt idx="18" formatCode="General">
                        <c:v>0</c:v>
                      </c:pt>
                      <c:pt idx="19" formatCode="General">
                        <c:v>0</c:v>
                      </c:pt>
                      <c:pt idx="20" formatCode="General">
                        <c:v>0</c:v>
                      </c:pt>
                      <c:pt idx="21" formatCode="General">
                        <c:v>0</c:v>
                      </c:pt>
                      <c:pt idx="22" formatCode="General">
                        <c:v>0</c:v>
                      </c:pt>
                      <c:pt idx="23" formatCode="General">
                        <c:v>0</c:v>
                      </c:pt>
                      <c:pt idx="24" formatCode="General">
                        <c:v>0</c:v>
                      </c:pt>
                      <c:pt idx="25" formatCode="General">
                        <c:v>0</c:v>
                      </c:pt>
                      <c:pt idx="26" formatCode="General">
                        <c:v>0</c:v>
                      </c:pt>
                      <c:pt idx="27" formatCode="General">
                        <c:v>0</c:v>
                      </c:pt>
                      <c:pt idx="28" formatCode="General">
                        <c:v>0</c:v>
                      </c:pt>
                      <c:pt idx="29" formatCode="General">
                        <c:v>0</c:v>
                      </c:pt>
                      <c:pt idx="30" formatCode="General">
                        <c:v>0</c:v>
                      </c:pt>
                      <c:pt idx="31" formatCode="General">
                        <c:v>0</c:v>
                      </c:pt>
                      <c:pt idx="32" formatCode="General">
                        <c:v>0</c:v>
                      </c:pt>
                      <c:pt idx="33" formatCode="General">
                        <c:v>0</c:v>
                      </c:pt>
                      <c:pt idx="34" formatCode="General">
                        <c:v>0</c:v>
                      </c:pt>
                      <c:pt idx="35" formatCode="General">
                        <c:v>0</c:v>
                      </c:pt>
                      <c:pt idx="36" formatCode="General">
                        <c:v>0</c:v>
                      </c:pt>
                      <c:pt idx="37" formatCode="General">
                        <c:v>0</c:v>
                      </c:pt>
                      <c:pt idx="38" formatCode="General">
                        <c:v>0</c:v>
                      </c:pt>
                      <c:pt idx="39" formatCode="General">
                        <c:v>0</c:v>
                      </c:pt>
                      <c:pt idx="40" formatCode="General">
                        <c:v>0</c:v>
                      </c:pt>
                      <c:pt idx="41" formatCode="General">
                        <c:v>0</c:v>
                      </c:pt>
                      <c:pt idx="42" formatCode="General">
                        <c:v>0</c:v>
                      </c:pt>
                      <c:pt idx="43" formatCode="General">
                        <c:v>0</c:v>
                      </c:pt>
                      <c:pt idx="44" formatCode="General">
                        <c:v>0</c:v>
                      </c:pt>
                      <c:pt idx="45" formatCode="General">
                        <c:v>0</c:v>
                      </c:pt>
                      <c:pt idx="46" formatCode="General">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numCache>
                  </c:numRef>
                </c:val>
                <c:extLst>
                  <c:ext xmlns:c16="http://schemas.microsoft.com/office/drawing/2014/chart" uri="{C3380CC4-5D6E-409C-BE32-E72D297353CC}">
                    <c16:uniqueId val="{00000030-705D-4F0A-A385-AB4DC8980013}"/>
                  </c:ext>
                </c:extLst>
              </c15:ser>
            </c15:filteredBarSeries>
            <c15:filteredBarSeries>
              <c15:ser>
                <c:idx val="46"/>
                <c:order val="46"/>
                <c:tx>
                  <c:strRef>
                    <c:extLst xmlns:c15="http://schemas.microsoft.com/office/drawing/2012/chart">
                      <c:ext xmlns:c15="http://schemas.microsoft.com/office/drawing/2012/chart" uri="{02D57815-91ED-43cb-92C2-25804820EDAC}">
                        <c15:formulaRef>
                          <c15:sqref>'Table for graphs 25-26'!$A$48</c15:sqref>
                        </c15:formulaRef>
                      </c:ext>
                    </c:extLst>
                    <c:strCache>
                      <c:ptCount val="1"/>
                      <c:pt idx="0">
                        <c:v>Brain/CNS - Reported 63 - 103 days</c:v>
                      </c:pt>
                    </c:strCache>
                  </c:strRef>
                </c:tx>
                <c:spPr>
                  <a:solidFill>
                    <a:schemeClr val="accent5">
                      <a:shade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25-26'!$B$48:$DA$48</c15:sqref>
                        </c15:formulaRef>
                      </c:ext>
                    </c:extLst>
                    <c:numCache>
                      <c:formatCode>0</c:formatCode>
                      <c:ptCount val="104"/>
                      <c:pt idx="0">
                        <c:v>0</c:v>
                      </c:pt>
                      <c:pt idx="1">
                        <c:v>0</c:v>
                      </c:pt>
                      <c:pt idx="2" formatCode="General">
                        <c:v>0</c:v>
                      </c:pt>
                      <c:pt idx="3" formatCode="General">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pt idx="15" formatCode="General">
                        <c:v>0</c:v>
                      </c:pt>
                      <c:pt idx="16" formatCode="General">
                        <c:v>0</c:v>
                      </c:pt>
                      <c:pt idx="17" formatCode="General">
                        <c:v>0</c:v>
                      </c:pt>
                      <c:pt idx="18" formatCode="General">
                        <c:v>0</c:v>
                      </c:pt>
                      <c:pt idx="19" formatCode="General">
                        <c:v>1</c:v>
                      </c:pt>
                      <c:pt idx="20" formatCode="General">
                        <c:v>1</c:v>
                      </c:pt>
                      <c:pt idx="21" formatCode="General">
                        <c:v>0</c:v>
                      </c:pt>
                      <c:pt idx="22" formatCode="General">
                        <c:v>0</c:v>
                      </c:pt>
                      <c:pt idx="23" formatCode="General">
                        <c:v>0</c:v>
                      </c:pt>
                      <c:pt idx="24" formatCode="General">
                        <c:v>0</c:v>
                      </c:pt>
                      <c:pt idx="25" formatCode="General">
                        <c:v>0</c:v>
                      </c:pt>
                      <c:pt idx="26" formatCode="General">
                        <c:v>1</c:v>
                      </c:pt>
                      <c:pt idx="27" formatCode="General">
                        <c:v>1</c:v>
                      </c:pt>
                      <c:pt idx="28" formatCode="General">
                        <c:v>1</c:v>
                      </c:pt>
                      <c:pt idx="29" formatCode="General">
                        <c:v>1</c:v>
                      </c:pt>
                      <c:pt idx="30" formatCode="General">
                        <c:v>1</c:v>
                      </c:pt>
                      <c:pt idx="31" formatCode="General">
                        <c:v>1</c:v>
                      </c:pt>
                      <c:pt idx="32" formatCode="General">
                        <c:v>0</c:v>
                      </c:pt>
                      <c:pt idx="33" formatCode="General">
                        <c:v>0</c:v>
                      </c:pt>
                      <c:pt idx="34" formatCode="General">
                        <c:v>0</c:v>
                      </c:pt>
                      <c:pt idx="35" formatCode="General">
                        <c:v>0</c:v>
                      </c:pt>
                      <c:pt idx="36" formatCode="General">
                        <c:v>0</c:v>
                      </c:pt>
                      <c:pt idx="37" formatCode="General">
                        <c:v>0</c:v>
                      </c:pt>
                      <c:pt idx="38" formatCode="General">
                        <c:v>0</c:v>
                      </c:pt>
                      <c:pt idx="39" formatCode="General">
                        <c:v>1</c:v>
                      </c:pt>
                      <c:pt idx="40" formatCode="General">
                        <c:v>1</c:v>
                      </c:pt>
                      <c:pt idx="41" formatCode="General">
                        <c:v>1</c:v>
                      </c:pt>
                      <c:pt idx="42" formatCode="General">
                        <c:v>2</c:v>
                      </c:pt>
                      <c:pt idx="43" formatCode="General">
                        <c:v>1</c:v>
                      </c:pt>
                      <c:pt idx="44" formatCode="General">
                        <c:v>0</c:v>
                      </c:pt>
                      <c:pt idx="45" formatCode="General">
                        <c:v>0</c:v>
                      </c:pt>
                      <c:pt idx="46" formatCode="General">
                        <c:v>0</c:v>
                      </c:pt>
                      <c:pt idx="47" formatCode="General">
                        <c:v>0</c:v>
                      </c:pt>
                      <c:pt idx="48" formatCode="General">
                        <c:v>0</c:v>
                      </c:pt>
                      <c:pt idx="49" formatCode="General">
                        <c:v>0</c:v>
                      </c:pt>
                      <c:pt idx="50" formatCode="General">
                        <c:v>1</c:v>
                      </c:pt>
                      <c:pt idx="51" formatCode="General">
                        <c:v>1</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1</c:v>
                      </c:pt>
                      <c:pt idx="60" formatCode="General">
                        <c:v>1</c:v>
                      </c:pt>
                      <c:pt idx="61" formatCode="General">
                        <c:v>2</c:v>
                      </c:pt>
                      <c:pt idx="62" formatCode="General">
                        <c:v>1</c:v>
                      </c:pt>
                      <c:pt idx="63" formatCode="General">
                        <c:v>1</c:v>
                      </c:pt>
                      <c:pt idx="64" formatCode="General">
                        <c:v>2</c:v>
                      </c:pt>
                      <c:pt idx="65" formatCode="General">
                        <c:v>1</c:v>
                      </c:pt>
                      <c:pt idx="66" formatCode="General">
                        <c:v>0</c:v>
                      </c:pt>
                      <c:pt idx="67" formatCode="General">
                        <c:v>1</c:v>
                      </c:pt>
                      <c:pt idx="68" formatCode="General">
                        <c:v>0</c:v>
                      </c:pt>
                      <c:pt idx="69" formatCode="General">
                        <c:v>0</c:v>
                      </c:pt>
                      <c:pt idx="70" formatCode="General">
                        <c:v>0</c:v>
                      </c:pt>
                      <c:pt idx="71" formatCode="General">
                        <c:v>0</c:v>
                      </c:pt>
                      <c:pt idx="72" formatCode="General">
                        <c:v>0</c:v>
                      </c:pt>
                      <c:pt idx="73" formatCode="General">
                        <c:v>0</c:v>
                      </c:pt>
                      <c:pt idx="74" formatCode="General">
                        <c:v>1</c:v>
                      </c:pt>
                      <c:pt idx="75" formatCode="General">
                        <c:v>0</c:v>
                      </c:pt>
                      <c:pt idx="76" formatCode="General">
                        <c:v>0</c:v>
                      </c:pt>
                      <c:pt idx="77" formatCode="General">
                        <c:v>0</c:v>
                      </c:pt>
                      <c:pt idx="78" formatCode="General">
                        <c:v>0</c:v>
                      </c:pt>
                      <c:pt idx="79" formatCode="General">
                        <c:v>0</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numCache>
                  </c:numRef>
                </c:val>
                <c:extLst xmlns:c15="http://schemas.microsoft.com/office/drawing/2012/chart">
                  <c:ext xmlns:c16="http://schemas.microsoft.com/office/drawing/2014/chart" uri="{C3380CC4-5D6E-409C-BE32-E72D297353CC}">
                    <c16:uniqueId val="{00000031-705D-4F0A-A385-AB4DC8980013}"/>
                  </c:ext>
                </c:extLst>
              </c15:ser>
            </c15:filteredBarSeries>
            <c15:filteredBarSeries>
              <c15:ser>
                <c:idx val="47"/>
                <c:order val="47"/>
                <c:tx>
                  <c:strRef>
                    <c:extLst xmlns:c15="http://schemas.microsoft.com/office/drawing/2012/chart">
                      <c:ext xmlns:c15="http://schemas.microsoft.com/office/drawing/2012/chart" uri="{02D57815-91ED-43cb-92C2-25804820EDAC}">
                        <c15:formulaRef>
                          <c15:sqref>'Table for graphs 25-26'!$A$49</c15:sqref>
                        </c15:formulaRef>
                      </c:ext>
                    </c:extLst>
                    <c:strCache>
                      <c:ptCount val="1"/>
                      <c:pt idx="0">
                        <c:v>Breast - Reported 63 - 103 days</c:v>
                      </c:pt>
                    </c:strCache>
                  </c:strRef>
                </c:tx>
                <c:spPr>
                  <a:solidFill>
                    <a:schemeClr val="accent5"/>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25-26'!$B$49:$DA$49</c15:sqref>
                        </c15:formulaRef>
                      </c:ext>
                    </c:extLst>
                    <c:numCache>
                      <c:formatCode>0</c:formatCode>
                      <c:ptCount val="104"/>
                      <c:pt idx="0">
                        <c:v>9</c:v>
                      </c:pt>
                      <c:pt idx="1">
                        <c:v>10</c:v>
                      </c:pt>
                      <c:pt idx="2" formatCode="General">
                        <c:v>10</c:v>
                      </c:pt>
                      <c:pt idx="3" formatCode="General">
                        <c:v>8</c:v>
                      </c:pt>
                      <c:pt idx="4" formatCode="General">
                        <c:v>13</c:v>
                      </c:pt>
                      <c:pt idx="5" formatCode="General">
                        <c:v>22</c:v>
                      </c:pt>
                      <c:pt idx="6" formatCode="General">
                        <c:v>17</c:v>
                      </c:pt>
                      <c:pt idx="7" formatCode="General">
                        <c:v>22</c:v>
                      </c:pt>
                      <c:pt idx="8" formatCode="General">
                        <c:v>18</c:v>
                      </c:pt>
                      <c:pt idx="9" formatCode="General">
                        <c:v>15</c:v>
                      </c:pt>
                      <c:pt idx="10" formatCode="General">
                        <c:v>13</c:v>
                      </c:pt>
                      <c:pt idx="11" formatCode="General">
                        <c:v>8</c:v>
                      </c:pt>
                      <c:pt idx="12" formatCode="General">
                        <c:v>10</c:v>
                      </c:pt>
                      <c:pt idx="13" formatCode="General">
                        <c:v>11</c:v>
                      </c:pt>
                      <c:pt idx="14" formatCode="General">
                        <c:v>13</c:v>
                      </c:pt>
                      <c:pt idx="15" formatCode="General">
                        <c:v>13</c:v>
                      </c:pt>
                      <c:pt idx="16" formatCode="General">
                        <c:v>12</c:v>
                      </c:pt>
                      <c:pt idx="17" formatCode="General">
                        <c:v>9</c:v>
                      </c:pt>
                      <c:pt idx="18" formatCode="General">
                        <c:v>15</c:v>
                      </c:pt>
                      <c:pt idx="19" formatCode="General">
                        <c:v>11</c:v>
                      </c:pt>
                      <c:pt idx="20" formatCode="General">
                        <c:v>12</c:v>
                      </c:pt>
                      <c:pt idx="21" formatCode="General">
                        <c:v>5</c:v>
                      </c:pt>
                      <c:pt idx="22" formatCode="General">
                        <c:v>8</c:v>
                      </c:pt>
                      <c:pt idx="23" formatCode="General">
                        <c:v>11</c:v>
                      </c:pt>
                      <c:pt idx="24" formatCode="General">
                        <c:v>6</c:v>
                      </c:pt>
                      <c:pt idx="25" formatCode="General">
                        <c:v>2</c:v>
                      </c:pt>
                      <c:pt idx="26" formatCode="General">
                        <c:v>3</c:v>
                      </c:pt>
                      <c:pt idx="27" formatCode="General">
                        <c:v>5</c:v>
                      </c:pt>
                      <c:pt idx="28" formatCode="General">
                        <c:v>3</c:v>
                      </c:pt>
                      <c:pt idx="29" formatCode="General">
                        <c:v>3</c:v>
                      </c:pt>
                      <c:pt idx="30" formatCode="General">
                        <c:v>4</c:v>
                      </c:pt>
                      <c:pt idx="31" formatCode="General">
                        <c:v>6</c:v>
                      </c:pt>
                      <c:pt idx="32" formatCode="General">
                        <c:v>6</c:v>
                      </c:pt>
                      <c:pt idx="33" formatCode="General">
                        <c:v>6</c:v>
                      </c:pt>
                      <c:pt idx="34" formatCode="General">
                        <c:v>2</c:v>
                      </c:pt>
                      <c:pt idx="35" formatCode="General">
                        <c:v>2</c:v>
                      </c:pt>
                      <c:pt idx="36" formatCode="General">
                        <c:v>4</c:v>
                      </c:pt>
                      <c:pt idx="37" formatCode="General">
                        <c:v>9</c:v>
                      </c:pt>
                      <c:pt idx="38" formatCode="General">
                        <c:v>8</c:v>
                      </c:pt>
                      <c:pt idx="39" formatCode="General">
                        <c:v>5</c:v>
                      </c:pt>
                      <c:pt idx="40" formatCode="General">
                        <c:v>4</c:v>
                      </c:pt>
                      <c:pt idx="41" formatCode="General">
                        <c:v>2</c:v>
                      </c:pt>
                      <c:pt idx="42" formatCode="General">
                        <c:v>2</c:v>
                      </c:pt>
                      <c:pt idx="43" formatCode="General">
                        <c:v>3</c:v>
                      </c:pt>
                      <c:pt idx="44" formatCode="General">
                        <c:v>1</c:v>
                      </c:pt>
                      <c:pt idx="45" formatCode="General">
                        <c:v>3</c:v>
                      </c:pt>
                      <c:pt idx="46" formatCode="General">
                        <c:v>6</c:v>
                      </c:pt>
                      <c:pt idx="47" formatCode="General">
                        <c:v>4</c:v>
                      </c:pt>
                      <c:pt idx="48" formatCode="General">
                        <c:v>7</c:v>
                      </c:pt>
                      <c:pt idx="49" formatCode="General">
                        <c:v>7</c:v>
                      </c:pt>
                      <c:pt idx="50" formatCode="General">
                        <c:v>7</c:v>
                      </c:pt>
                      <c:pt idx="51" formatCode="General">
                        <c:v>6</c:v>
                      </c:pt>
                      <c:pt idx="52" formatCode="General">
                        <c:v>7</c:v>
                      </c:pt>
                      <c:pt idx="53" formatCode="General">
                        <c:v>4</c:v>
                      </c:pt>
                      <c:pt idx="54" formatCode="General">
                        <c:v>3</c:v>
                      </c:pt>
                      <c:pt idx="55" formatCode="General">
                        <c:v>5</c:v>
                      </c:pt>
                      <c:pt idx="56" formatCode="General">
                        <c:v>5</c:v>
                      </c:pt>
                      <c:pt idx="57" formatCode="General">
                        <c:v>2</c:v>
                      </c:pt>
                      <c:pt idx="58" formatCode="General">
                        <c:v>6</c:v>
                      </c:pt>
                      <c:pt idx="59" formatCode="General">
                        <c:v>5</c:v>
                      </c:pt>
                      <c:pt idx="60" formatCode="General">
                        <c:v>7</c:v>
                      </c:pt>
                      <c:pt idx="61" formatCode="General">
                        <c:v>4</c:v>
                      </c:pt>
                      <c:pt idx="62" formatCode="General">
                        <c:v>5</c:v>
                      </c:pt>
                      <c:pt idx="63" formatCode="General">
                        <c:v>4</c:v>
                      </c:pt>
                      <c:pt idx="64" formatCode="General">
                        <c:v>4</c:v>
                      </c:pt>
                      <c:pt idx="65" formatCode="General">
                        <c:v>3</c:v>
                      </c:pt>
                      <c:pt idx="66" formatCode="General">
                        <c:v>2</c:v>
                      </c:pt>
                      <c:pt idx="67" formatCode="General">
                        <c:v>4</c:v>
                      </c:pt>
                      <c:pt idx="68" formatCode="General">
                        <c:v>4</c:v>
                      </c:pt>
                      <c:pt idx="69" formatCode="General">
                        <c:v>5</c:v>
                      </c:pt>
                      <c:pt idx="70" formatCode="General">
                        <c:v>4</c:v>
                      </c:pt>
                      <c:pt idx="71" formatCode="General">
                        <c:v>3</c:v>
                      </c:pt>
                      <c:pt idx="72" formatCode="General">
                        <c:v>4</c:v>
                      </c:pt>
                      <c:pt idx="73" formatCode="General">
                        <c:v>5</c:v>
                      </c:pt>
                      <c:pt idx="74" formatCode="General">
                        <c:v>6</c:v>
                      </c:pt>
                      <c:pt idx="75" formatCode="General">
                        <c:v>9</c:v>
                      </c:pt>
                      <c:pt idx="76" formatCode="General">
                        <c:v>8</c:v>
                      </c:pt>
                      <c:pt idx="77" formatCode="General">
                        <c:v>9</c:v>
                      </c:pt>
                      <c:pt idx="78" formatCode="General">
                        <c:v>10</c:v>
                      </c:pt>
                      <c:pt idx="79" formatCode="General">
                        <c:v>8</c:v>
                      </c:pt>
                      <c:pt idx="80" formatCode="General">
                        <c:v>9</c:v>
                      </c:pt>
                      <c:pt idx="81" formatCode="General">
                        <c:v>8</c:v>
                      </c:pt>
                      <c:pt idx="82" formatCode="General">
                        <c:v>7</c:v>
                      </c:pt>
                      <c:pt idx="83" formatCode="General">
                        <c:v>9</c:v>
                      </c:pt>
                      <c:pt idx="84" formatCode="General">
                        <c:v>11</c:v>
                      </c:pt>
                      <c:pt idx="85" formatCode="General">
                        <c:v>10</c:v>
                      </c:pt>
                      <c:pt idx="86" formatCode="General">
                        <c:v>5</c:v>
                      </c:pt>
                      <c:pt idx="87" formatCode="General">
                        <c:v>3</c:v>
                      </c:pt>
                      <c:pt idx="88" formatCode="General">
                        <c:v>5</c:v>
                      </c:pt>
                      <c:pt idx="89" formatCode="General">
                        <c:v>4</c:v>
                      </c:pt>
                      <c:pt idx="90" formatCode="General">
                        <c:v>5</c:v>
                      </c:pt>
                      <c:pt idx="91" formatCode="General">
                        <c:v>7</c:v>
                      </c:pt>
                      <c:pt idx="92" formatCode="General">
                        <c:v>6</c:v>
                      </c:pt>
                      <c:pt idx="93" formatCode="General">
                        <c:v>6</c:v>
                      </c:pt>
                      <c:pt idx="94" formatCode="General">
                        <c:v>3</c:v>
                      </c:pt>
                      <c:pt idx="95" formatCode="General">
                        <c:v>7</c:v>
                      </c:pt>
                    </c:numCache>
                  </c:numRef>
                </c:val>
                <c:extLst xmlns:c15="http://schemas.microsoft.com/office/drawing/2012/chart">
                  <c:ext xmlns:c16="http://schemas.microsoft.com/office/drawing/2014/chart" uri="{C3380CC4-5D6E-409C-BE32-E72D297353CC}">
                    <c16:uniqueId val="{00000032-705D-4F0A-A385-AB4DC8980013}"/>
                  </c:ext>
                </c:extLst>
              </c15:ser>
            </c15:filteredBarSeries>
            <c15:filteredBarSeries>
              <c15:ser>
                <c:idx val="48"/>
                <c:order val="48"/>
                <c:tx>
                  <c:strRef>
                    <c:extLst xmlns:c15="http://schemas.microsoft.com/office/drawing/2012/chart">
                      <c:ext xmlns:c15="http://schemas.microsoft.com/office/drawing/2012/chart" uri="{02D57815-91ED-43cb-92C2-25804820EDAC}">
                        <c15:formulaRef>
                          <c15:sqref>'Table for graphs 25-26'!$A$50</c15:sqref>
                        </c15:formulaRef>
                      </c:ext>
                    </c:extLst>
                    <c:strCache>
                      <c:ptCount val="1"/>
                      <c:pt idx="0">
                        <c:v>Children's cancer - Reported 63 - 103 days</c:v>
                      </c:pt>
                    </c:strCache>
                  </c:strRef>
                </c:tx>
                <c:spPr>
                  <a:solidFill>
                    <a:schemeClr val="accent5">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25-26'!$B$50:$DA$50</c15:sqref>
                        </c15:formulaRef>
                      </c:ext>
                    </c:extLst>
                    <c:numCache>
                      <c:formatCode>0</c:formatCode>
                      <c:ptCount val="104"/>
                      <c:pt idx="0">
                        <c:v>0</c:v>
                      </c:pt>
                      <c:pt idx="1">
                        <c:v>0</c:v>
                      </c:pt>
                      <c:pt idx="2" formatCode="General">
                        <c:v>0</c:v>
                      </c:pt>
                      <c:pt idx="3" formatCode="General">
                        <c:v>1</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1</c:v>
                      </c:pt>
                      <c:pt idx="13" formatCode="General">
                        <c:v>0</c:v>
                      </c:pt>
                      <c:pt idx="14" formatCode="General">
                        <c:v>0</c:v>
                      </c:pt>
                      <c:pt idx="15" formatCode="General">
                        <c:v>0</c:v>
                      </c:pt>
                      <c:pt idx="16" formatCode="General">
                        <c:v>0</c:v>
                      </c:pt>
                      <c:pt idx="17" formatCode="General">
                        <c:v>0</c:v>
                      </c:pt>
                      <c:pt idx="18" formatCode="General">
                        <c:v>0</c:v>
                      </c:pt>
                      <c:pt idx="19" formatCode="General">
                        <c:v>0</c:v>
                      </c:pt>
                      <c:pt idx="20" formatCode="General">
                        <c:v>0</c:v>
                      </c:pt>
                      <c:pt idx="21" formatCode="General">
                        <c:v>0</c:v>
                      </c:pt>
                      <c:pt idx="22" formatCode="General">
                        <c:v>1</c:v>
                      </c:pt>
                      <c:pt idx="23" formatCode="General">
                        <c:v>1</c:v>
                      </c:pt>
                      <c:pt idx="24" formatCode="General">
                        <c:v>1</c:v>
                      </c:pt>
                      <c:pt idx="25" formatCode="General">
                        <c:v>3</c:v>
                      </c:pt>
                      <c:pt idx="26" formatCode="General">
                        <c:v>3</c:v>
                      </c:pt>
                      <c:pt idx="27" formatCode="General">
                        <c:v>2</c:v>
                      </c:pt>
                      <c:pt idx="28" formatCode="General">
                        <c:v>2</c:v>
                      </c:pt>
                      <c:pt idx="29" formatCode="General">
                        <c:v>2</c:v>
                      </c:pt>
                      <c:pt idx="30" formatCode="General">
                        <c:v>1</c:v>
                      </c:pt>
                      <c:pt idx="31" formatCode="General">
                        <c:v>1</c:v>
                      </c:pt>
                      <c:pt idx="32" formatCode="General">
                        <c:v>2</c:v>
                      </c:pt>
                      <c:pt idx="33" formatCode="General">
                        <c:v>1</c:v>
                      </c:pt>
                      <c:pt idx="34" formatCode="General">
                        <c:v>1</c:v>
                      </c:pt>
                      <c:pt idx="35" formatCode="General">
                        <c:v>2</c:v>
                      </c:pt>
                      <c:pt idx="36" formatCode="General">
                        <c:v>2</c:v>
                      </c:pt>
                      <c:pt idx="37" formatCode="General">
                        <c:v>1</c:v>
                      </c:pt>
                      <c:pt idx="38" formatCode="General">
                        <c:v>0</c:v>
                      </c:pt>
                      <c:pt idx="39" formatCode="General">
                        <c:v>0</c:v>
                      </c:pt>
                      <c:pt idx="40" formatCode="General">
                        <c:v>0</c:v>
                      </c:pt>
                      <c:pt idx="41" formatCode="General">
                        <c:v>0</c:v>
                      </c:pt>
                      <c:pt idx="42" formatCode="General">
                        <c:v>1</c:v>
                      </c:pt>
                      <c:pt idx="43" formatCode="General">
                        <c:v>0</c:v>
                      </c:pt>
                      <c:pt idx="44" formatCode="General">
                        <c:v>1</c:v>
                      </c:pt>
                      <c:pt idx="45" formatCode="General">
                        <c:v>1</c:v>
                      </c:pt>
                      <c:pt idx="46" formatCode="General">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1</c:v>
                      </c:pt>
                      <c:pt idx="56" formatCode="General">
                        <c:v>0</c:v>
                      </c:pt>
                      <c:pt idx="57" formatCode="General">
                        <c:v>0</c:v>
                      </c:pt>
                      <c:pt idx="58" formatCode="General">
                        <c:v>0</c:v>
                      </c:pt>
                      <c:pt idx="59" formatCode="General">
                        <c:v>1</c:v>
                      </c:pt>
                      <c:pt idx="60" formatCode="General">
                        <c:v>1</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1</c:v>
                      </c:pt>
                      <c:pt idx="72" formatCode="General">
                        <c:v>1</c:v>
                      </c:pt>
                      <c:pt idx="73" formatCode="General">
                        <c:v>1</c:v>
                      </c:pt>
                      <c:pt idx="74" formatCode="General">
                        <c:v>1</c:v>
                      </c:pt>
                      <c:pt idx="75" formatCode="General">
                        <c:v>0</c:v>
                      </c:pt>
                      <c:pt idx="76" formatCode="General">
                        <c:v>0</c:v>
                      </c:pt>
                      <c:pt idx="77" formatCode="General">
                        <c:v>1</c:v>
                      </c:pt>
                      <c:pt idx="78" formatCode="General">
                        <c:v>1</c:v>
                      </c:pt>
                      <c:pt idx="79" formatCode="General">
                        <c:v>0</c:v>
                      </c:pt>
                      <c:pt idx="81" formatCode="General">
                        <c:v>1</c:v>
                      </c:pt>
                      <c:pt idx="82" formatCode="General">
                        <c:v>0</c:v>
                      </c:pt>
                      <c:pt idx="83" formatCode="General">
                        <c:v>1</c:v>
                      </c:pt>
                      <c:pt idx="84" formatCode="General">
                        <c:v>1</c:v>
                      </c:pt>
                      <c:pt idx="85" formatCode="General">
                        <c:v>0</c:v>
                      </c:pt>
                      <c:pt idx="86" formatCode="General">
                        <c:v>0</c:v>
                      </c:pt>
                      <c:pt idx="87" formatCode="General">
                        <c:v>0</c:v>
                      </c:pt>
                      <c:pt idx="88" formatCode="General">
                        <c:v>0</c:v>
                      </c:pt>
                      <c:pt idx="89" formatCode="General">
                        <c:v>0</c:v>
                      </c:pt>
                      <c:pt idx="90" formatCode="General">
                        <c:v>0</c:v>
                      </c:pt>
                      <c:pt idx="91" formatCode="General">
                        <c:v>2</c:v>
                      </c:pt>
                      <c:pt idx="92" formatCode="General">
                        <c:v>1</c:v>
                      </c:pt>
                      <c:pt idx="93" formatCode="General">
                        <c:v>4</c:v>
                      </c:pt>
                      <c:pt idx="94" formatCode="General">
                        <c:v>2</c:v>
                      </c:pt>
                      <c:pt idx="95" formatCode="General">
                        <c:v>0</c:v>
                      </c:pt>
                    </c:numCache>
                  </c:numRef>
                </c:val>
                <c:extLst xmlns:c15="http://schemas.microsoft.com/office/drawing/2012/chart">
                  <c:ext xmlns:c16="http://schemas.microsoft.com/office/drawing/2014/chart" uri="{C3380CC4-5D6E-409C-BE32-E72D297353CC}">
                    <c16:uniqueId val="{00000033-705D-4F0A-A385-AB4DC8980013}"/>
                  </c:ext>
                </c:extLst>
              </c15:ser>
            </c15:filteredBarSeries>
            <c15:filteredBarSeries>
              <c15:ser>
                <c:idx val="49"/>
                <c:order val="49"/>
                <c:tx>
                  <c:strRef>
                    <c:extLst xmlns:c15="http://schemas.microsoft.com/office/drawing/2012/chart">
                      <c:ext xmlns:c15="http://schemas.microsoft.com/office/drawing/2012/chart" uri="{02D57815-91ED-43cb-92C2-25804820EDAC}">
                        <c15:formulaRef>
                          <c15:sqref>'Table for graphs 25-26'!$A$51</c15:sqref>
                        </c15:formulaRef>
                      </c:ext>
                    </c:extLst>
                    <c:strCache>
                      <c:ptCount val="1"/>
                      <c:pt idx="0">
                        <c:v>Gynaecological - Reported 63 - 103 days</c:v>
                      </c:pt>
                    </c:strCache>
                  </c:strRef>
                </c:tx>
                <c:spPr>
                  <a:solidFill>
                    <a:schemeClr val="accent5">
                      <a:tint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25-26'!$B$51:$DA$51</c15:sqref>
                        </c15:formulaRef>
                      </c:ext>
                    </c:extLst>
                    <c:numCache>
                      <c:formatCode>0</c:formatCode>
                      <c:ptCount val="104"/>
                      <c:pt idx="0">
                        <c:v>27</c:v>
                      </c:pt>
                      <c:pt idx="1">
                        <c:v>35</c:v>
                      </c:pt>
                      <c:pt idx="2" formatCode="General">
                        <c:v>35</c:v>
                      </c:pt>
                      <c:pt idx="3" formatCode="General">
                        <c:v>31</c:v>
                      </c:pt>
                      <c:pt idx="4" formatCode="General">
                        <c:v>27</c:v>
                      </c:pt>
                      <c:pt idx="5" formatCode="General">
                        <c:v>26</c:v>
                      </c:pt>
                      <c:pt idx="6" formatCode="General">
                        <c:v>26</c:v>
                      </c:pt>
                      <c:pt idx="7" formatCode="General">
                        <c:v>25</c:v>
                      </c:pt>
                      <c:pt idx="8" formatCode="General">
                        <c:v>24</c:v>
                      </c:pt>
                      <c:pt idx="9" formatCode="General">
                        <c:v>25</c:v>
                      </c:pt>
                      <c:pt idx="10" formatCode="General">
                        <c:v>25</c:v>
                      </c:pt>
                      <c:pt idx="11" formatCode="General">
                        <c:v>25</c:v>
                      </c:pt>
                      <c:pt idx="12" formatCode="General">
                        <c:v>19</c:v>
                      </c:pt>
                      <c:pt idx="13" formatCode="General">
                        <c:v>25</c:v>
                      </c:pt>
                      <c:pt idx="14" formatCode="General">
                        <c:v>26</c:v>
                      </c:pt>
                      <c:pt idx="15" formatCode="General">
                        <c:v>21</c:v>
                      </c:pt>
                      <c:pt idx="16" formatCode="General">
                        <c:v>26</c:v>
                      </c:pt>
                      <c:pt idx="17" formatCode="General">
                        <c:v>27</c:v>
                      </c:pt>
                      <c:pt idx="18" formatCode="General">
                        <c:v>27</c:v>
                      </c:pt>
                      <c:pt idx="19" formatCode="General">
                        <c:v>29</c:v>
                      </c:pt>
                      <c:pt idx="20" formatCode="General">
                        <c:v>27</c:v>
                      </c:pt>
                      <c:pt idx="21" formatCode="General">
                        <c:v>26</c:v>
                      </c:pt>
                      <c:pt idx="22" formatCode="General">
                        <c:v>23</c:v>
                      </c:pt>
                      <c:pt idx="23" formatCode="General">
                        <c:v>21</c:v>
                      </c:pt>
                      <c:pt idx="24" formatCode="General">
                        <c:v>20</c:v>
                      </c:pt>
                      <c:pt idx="25" formatCode="General">
                        <c:v>19</c:v>
                      </c:pt>
                      <c:pt idx="26" formatCode="General">
                        <c:v>17</c:v>
                      </c:pt>
                      <c:pt idx="27" formatCode="General">
                        <c:v>21</c:v>
                      </c:pt>
                      <c:pt idx="28" formatCode="General">
                        <c:v>23</c:v>
                      </c:pt>
                      <c:pt idx="29" formatCode="General">
                        <c:v>27</c:v>
                      </c:pt>
                      <c:pt idx="30" formatCode="General">
                        <c:v>25</c:v>
                      </c:pt>
                      <c:pt idx="31" formatCode="General">
                        <c:v>24</c:v>
                      </c:pt>
                      <c:pt idx="32" formatCode="General">
                        <c:v>17</c:v>
                      </c:pt>
                      <c:pt idx="33" formatCode="General">
                        <c:v>22</c:v>
                      </c:pt>
                      <c:pt idx="34" formatCode="General">
                        <c:v>19</c:v>
                      </c:pt>
                      <c:pt idx="35" formatCode="General">
                        <c:v>18</c:v>
                      </c:pt>
                      <c:pt idx="36" formatCode="General">
                        <c:v>18</c:v>
                      </c:pt>
                      <c:pt idx="37" formatCode="General">
                        <c:v>17</c:v>
                      </c:pt>
                      <c:pt idx="38" formatCode="General">
                        <c:v>20</c:v>
                      </c:pt>
                      <c:pt idx="39" formatCode="General">
                        <c:v>21</c:v>
                      </c:pt>
                      <c:pt idx="40" formatCode="General">
                        <c:v>17</c:v>
                      </c:pt>
                      <c:pt idx="41" formatCode="General">
                        <c:v>18</c:v>
                      </c:pt>
                      <c:pt idx="42" formatCode="General">
                        <c:v>20</c:v>
                      </c:pt>
                      <c:pt idx="43" formatCode="General">
                        <c:v>17</c:v>
                      </c:pt>
                      <c:pt idx="44" formatCode="General">
                        <c:v>18</c:v>
                      </c:pt>
                      <c:pt idx="45" formatCode="General">
                        <c:v>11</c:v>
                      </c:pt>
                      <c:pt idx="46" formatCode="General">
                        <c:v>12</c:v>
                      </c:pt>
                      <c:pt idx="47" formatCode="General">
                        <c:v>10</c:v>
                      </c:pt>
                      <c:pt idx="48" formatCode="General">
                        <c:v>10</c:v>
                      </c:pt>
                      <c:pt idx="49" formatCode="General">
                        <c:v>14</c:v>
                      </c:pt>
                      <c:pt idx="50" formatCode="General">
                        <c:v>12</c:v>
                      </c:pt>
                      <c:pt idx="51" formatCode="General">
                        <c:v>13</c:v>
                      </c:pt>
                      <c:pt idx="52" formatCode="General">
                        <c:v>12</c:v>
                      </c:pt>
                      <c:pt idx="53" formatCode="General">
                        <c:v>10</c:v>
                      </c:pt>
                      <c:pt idx="54" formatCode="General">
                        <c:v>15</c:v>
                      </c:pt>
                      <c:pt idx="55" formatCode="General">
                        <c:v>25</c:v>
                      </c:pt>
                      <c:pt idx="56" formatCode="General">
                        <c:v>27</c:v>
                      </c:pt>
                      <c:pt idx="57" formatCode="General">
                        <c:v>28</c:v>
                      </c:pt>
                      <c:pt idx="58" formatCode="General">
                        <c:v>27</c:v>
                      </c:pt>
                      <c:pt idx="59" formatCode="General">
                        <c:v>26</c:v>
                      </c:pt>
                      <c:pt idx="60" formatCode="General">
                        <c:v>21</c:v>
                      </c:pt>
                      <c:pt idx="61" formatCode="General">
                        <c:v>14</c:v>
                      </c:pt>
                      <c:pt idx="62" formatCode="General">
                        <c:v>16</c:v>
                      </c:pt>
                      <c:pt idx="63" formatCode="General">
                        <c:v>13</c:v>
                      </c:pt>
                      <c:pt idx="64" formatCode="General">
                        <c:v>11</c:v>
                      </c:pt>
                      <c:pt idx="65" formatCode="General">
                        <c:v>19</c:v>
                      </c:pt>
                      <c:pt idx="66" formatCode="General">
                        <c:v>19</c:v>
                      </c:pt>
                      <c:pt idx="67" formatCode="General">
                        <c:v>23</c:v>
                      </c:pt>
                      <c:pt idx="68" formatCode="General">
                        <c:v>19</c:v>
                      </c:pt>
                      <c:pt idx="69" formatCode="General">
                        <c:v>22</c:v>
                      </c:pt>
                      <c:pt idx="70" formatCode="General">
                        <c:v>26</c:v>
                      </c:pt>
                      <c:pt idx="71" formatCode="General">
                        <c:v>22</c:v>
                      </c:pt>
                      <c:pt idx="72" formatCode="General">
                        <c:v>22</c:v>
                      </c:pt>
                      <c:pt idx="73" formatCode="General">
                        <c:v>16</c:v>
                      </c:pt>
                      <c:pt idx="74" formatCode="General">
                        <c:v>22</c:v>
                      </c:pt>
                      <c:pt idx="75" formatCode="General">
                        <c:v>20</c:v>
                      </c:pt>
                      <c:pt idx="76" formatCode="General">
                        <c:v>19</c:v>
                      </c:pt>
                      <c:pt idx="77" formatCode="General">
                        <c:v>18</c:v>
                      </c:pt>
                      <c:pt idx="78" formatCode="General">
                        <c:v>24</c:v>
                      </c:pt>
                      <c:pt idx="79" formatCode="General">
                        <c:v>38</c:v>
                      </c:pt>
                      <c:pt idx="80" formatCode="General">
                        <c:v>23</c:v>
                      </c:pt>
                      <c:pt idx="81" formatCode="General">
                        <c:v>23</c:v>
                      </c:pt>
                      <c:pt idx="82" formatCode="General">
                        <c:v>22</c:v>
                      </c:pt>
                      <c:pt idx="83" formatCode="General">
                        <c:v>27</c:v>
                      </c:pt>
                      <c:pt idx="84" formatCode="General">
                        <c:v>31</c:v>
                      </c:pt>
                      <c:pt idx="85" formatCode="General">
                        <c:v>16</c:v>
                      </c:pt>
                      <c:pt idx="86" formatCode="General">
                        <c:v>18</c:v>
                      </c:pt>
                      <c:pt idx="87" formatCode="General">
                        <c:v>29</c:v>
                      </c:pt>
                      <c:pt idx="88" formatCode="General">
                        <c:v>25</c:v>
                      </c:pt>
                      <c:pt idx="89" formatCode="General">
                        <c:v>23</c:v>
                      </c:pt>
                      <c:pt idx="90" formatCode="General">
                        <c:v>26</c:v>
                      </c:pt>
                      <c:pt idx="91" formatCode="General">
                        <c:v>36</c:v>
                      </c:pt>
                      <c:pt idx="92" formatCode="General">
                        <c:v>32</c:v>
                      </c:pt>
                      <c:pt idx="93" formatCode="General">
                        <c:v>31</c:v>
                      </c:pt>
                      <c:pt idx="94" formatCode="General">
                        <c:v>35</c:v>
                      </c:pt>
                      <c:pt idx="95" formatCode="General">
                        <c:v>25</c:v>
                      </c:pt>
                    </c:numCache>
                  </c:numRef>
                </c:val>
                <c:extLst xmlns:c15="http://schemas.microsoft.com/office/drawing/2012/chart">
                  <c:ext xmlns:c16="http://schemas.microsoft.com/office/drawing/2014/chart" uri="{C3380CC4-5D6E-409C-BE32-E72D297353CC}">
                    <c16:uniqueId val="{00000034-705D-4F0A-A385-AB4DC8980013}"/>
                  </c:ext>
                </c:extLst>
              </c15:ser>
            </c15:filteredBarSeries>
            <c15:filteredBarSeries>
              <c15:ser>
                <c:idx val="50"/>
                <c:order val="50"/>
                <c:tx>
                  <c:strRef>
                    <c:extLst xmlns:c15="http://schemas.microsoft.com/office/drawing/2012/chart">
                      <c:ext xmlns:c15="http://schemas.microsoft.com/office/drawing/2012/chart" uri="{02D57815-91ED-43cb-92C2-25804820EDAC}">
                        <c15:formulaRef>
                          <c15:sqref>'Table for graphs 25-26'!$A$52</c15:sqref>
                        </c15:formulaRef>
                      </c:ext>
                    </c:extLst>
                    <c:strCache>
                      <c:ptCount val="1"/>
                      <c:pt idx="0">
                        <c:v>Haematological - Reported 63 - 103 days</c:v>
                      </c:pt>
                    </c:strCache>
                  </c:strRef>
                </c:tx>
                <c:spPr>
                  <a:solidFill>
                    <a:schemeClr val="accent5">
                      <a:tint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25-26'!$B$52:$DA$52</c15:sqref>
                        </c15:formulaRef>
                      </c:ext>
                    </c:extLst>
                    <c:numCache>
                      <c:formatCode>0</c:formatCode>
                      <c:ptCount val="104"/>
                      <c:pt idx="0">
                        <c:v>6</c:v>
                      </c:pt>
                      <c:pt idx="1">
                        <c:v>4</c:v>
                      </c:pt>
                      <c:pt idx="2" formatCode="General">
                        <c:v>5</c:v>
                      </c:pt>
                      <c:pt idx="3" formatCode="General">
                        <c:v>4</c:v>
                      </c:pt>
                      <c:pt idx="4" formatCode="General">
                        <c:v>4</c:v>
                      </c:pt>
                      <c:pt idx="5" formatCode="General">
                        <c:v>4</c:v>
                      </c:pt>
                      <c:pt idx="6" formatCode="General">
                        <c:v>3</c:v>
                      </c:pt>
                      <c:pt idx="7" formatCode="General">
                        <c:v>4</c:v>
                      </c:pt>
                      <c:pt idx="8" formatCode="General">
                        <c:v>3</c:v>
                      </c:pt>
                      <c:pt idx="9" formatCode="General">
                        <c:v>3</c:v>
                      </c:pt>
                      <c:pt idx="10" formatCode="General">
                        <c:v>2</c:v>
                      </c:pt>
                      <c:pt idx="11" formatCode="General">
                        <c:v>7</c:v>
                      </c:pt>
                      <c:pt idx="12" formatCode="General">
                        <c:v>6</c:v>
                      </c:pt>
                      <c:pt idx="13" formatCode="General">
                        <c:v>6</c:v>
                      </c:pt>
                      <c:pt idx="14" formatCode="General">
                        <c:v>8</c:v>
                      </c:pt>
                      <c:pt idx="15" formatCode="General">
                        <c:v>7</c:v>
                      </c:pt>
                      <c:pt idx="16" formatCode="General">
                        <c:v>8</c:v>
                      </c:pt>
                      <c:pt idx="17" formatCode="General">
                        <c:v>5</c:v>
                      </c:pt>
                      <c:pt idx="18" formatCode="General">
                        <c:v>4</c:v>
                      </c:pt>
                      <c:pt idx="19" formatCode="General">
                        <c:v>4</c:v>
                      </c:pt>
                      <c:pt idx="20" formatCode="General">
                        <c:v>3</c:v>
                      </c:pt>
                      <c:pt idx="21" formatCode="General">
                        <c:v>4</c:v>
                      </c:pt>
                      <c:pt idx="22" formatCode="General">
                        <c:v>3</c:v>
                      </c:pt>
                      <c:pt idx="23" formatCode="General">
                        <c:v>2</c:v>
                      </c:pt>
                      <c:pt idx="24" formatCode="General">
                        <c:v>3</c:v>
                      </c:pt>
                      <c:pt idx="25" formatCode="General">
                        <c:v>6</c:v>
                      </c:pt>
                      <c:pt idx="26" formatCode="General">
                        <c:v>4</c:v>
                      </c:pt>
                      <c:pt idx="27" formatCode="General">
                        <c:v>5</c:v>
                      </c:pt>
                      <c:pt idx="28" formatCode="General">
                        <c:v>4</c:v>
                      </c:pt>
                      <c:pt idx="29" formatCode="General">
                        <c:v>5</c:v>
                      </c:pt>
                      <c:pt idx="30" formatCode="General">
                        <c:v>4</c:v>
                      </c:pt>
                      <c:pt idx="31" formatCode="General">
                        <c:v>3</c:v>
                      </c:pt>
                      <c:pt idx="32" formatCode="General">
                        <c:v>6</c:v>
                      </c:pt>
                      <c:pt idx="33" formatCode="General">
                        <c:v>5</c:v>
                      </c:pt>
                      <c:pt idx="34" formatCode="General">
                        <c:v>4</c:v>
                      </c:pt>
                      <c:pt idx="35" formatCode="General">
                        <c:v>6</c:v>
                      </c:pt>
                      <c:pt idx="36" formatCode="General">
                        <c:v>6</c:v>
                      </c:pt>
                      <c:pt idx="37" formatCode="General">
                        <c:v>6</c:v>
                      </c:pt>
                      <c:pt idx="38" formatCode="General">
                        <c:v>9</c:v>
                      </c:pt>
                      <c:pt idx="39" formatCode="General">
                        <c:v>7</c:v>
                      </c:pt>
                      <c:pt idx="40" formatCode="General">
                        <c:v>7</c:v>
                      </c:pt>
                      <c:pt idx="41" formatCode="General">
                        <c:v>6</c:v>
                      </c:pt>
                      <c:pt idx="42" formatCode="General">
                        <c:v>5</c:v>
                      </c:pt>
                      <c:pt idx="43" formatCode="General">
                        <c:v>7</c:v>
                      </c:pt>
                      <c:pt idx="44" formatCode="General">
                        <c:v>8</c:v>
                      </c:pt>
                      <c:pt idx="45" formatCode="General">
                        <c:v>6</c:v>
                      </c:pt>
                      <c:pt idx="46" formatCode="General">
                        <c:v>6</c:v>
                      </c:pt>
                      <c:pt idx="47" formatCode="General">
                        <c:v>5</c:v>
                      </c:pt>
                      <c:pt idx="48" formatCode="General">
                        <c:v>3</c:v>
                      </c:pt>
                      <c:pt idx="49" formatCode="General">
                        <c:v>6</c:v>
                      </c:pt>
                      <c:pt idx="50" formatCode="General">
                        <c:v>5</c:v>
                      </c:pt>
                      <c:pt idx="51" formatCode="General">
                        <c:v>6</c:v>
                      </c:pt>
                      <c:pt idx="52" formatCode="General">
                        <c:v>4</c:v>
                      </c:pt>
                      <c:pt idx="53" formatCode="General">
                        <c:v>5</c:v>
                      </c:pt>
                      <c:pt idx="54" formatCode="General">
                        <c:v>6</c:v>
                      </c:pt>
                      <c:pt idx="55" formatCode="General">
                        <c:v>7</c:v>
                      </c:pt>
                      <c:pt idx="56" formatCode="General">
                        <c:v>9</c:v>
                      </c:pt>
                      <c:pt idx="57" formatCode="General">
                        <c:v>8</c:v>
                      </c:pt>
                      <c:pt idx="58" formatCode="General">
                        <c:v>11</c:v>
                      </c:pt>
                      <c:pt idx="59" formatCode="General">
                        <c:v>11</c:v>
                      </c:pt>
                      <c:pt idx="60" formatCode="General">
                        <c:v>11</c:v>
                      </c:pt>
                      <c:pt idx="61" formatCode="General">
                        <c:v>10</c:v>
                      </c:pt>
                      <c:pt idx="62" formatCode="General">
                        <c:v>16</c:v>
                      </c:pt>
                      <c:pt idx="63" formatCode="General">
                        <c:v>10</c:v>
                      </c:pt>
                      <c:pt idx="64" formatCode="General">
                        <c:v>6</c:v>
                      </c:pt>
                      <c:pt idx="65" formatCode="General">
                        <c:v>6</c:v>
                      </c:pt>
                      <c:pt idx="66" formatCode="General">
                        <c:v>4</c:v>
                      </c:pt>
                      <c:pt idx="67" formatCode="General">
                        <c:v>6</c:v>
                      </c:pt>
                      <c:pt idx="68" formatCode="General">
                        <c:v>10</c:v>
                      </c:pt>
                      <c:pt idx="69" formatCode="General">
                        <c:v>11</c:v>
                      </c:pt>
                      <c:pt idx="70" formatCode="General">
                        <c:v>13</c:v>
                      </c:pt>
                      <c:pt idx="71" formatCode="General">
                        <c:v>14</c:v>
                      </c:pt>
                      <c:pt idx="72" formatCode="General">
                        <c:v>10</c:v>
                      </c:pt>
                      <c:pt idx="73" formatCode="General">
                        <c:v>8</c:v>
                      </c:pt>
                      <c:pt idx="74" formatCode="General">
                        <c:v>9</c:v>
                      </c:pt>
                      <c:pt idx="75" formatCode="General">
                        <c:v>9</c:v>
                      </c:pt>
                      <c:pt idx="76" formatCode="General">
                        <c:v>12</c:v>
                      </c:pt>
                      <c:pt idx="77" formatCode="General">
                        <c:v>13</c:v>
                      </c:pt>
                      <c:pt idx="78" formatCode="General">
                        <c:v>13</c:v>
                      </c:pt>
                      <c:pt idx="79" formatCode="General">
                        <c:v>14</c:v>
                      </c:pt>
                      <c:pt idx="80" formatCode="General">
                        <c:v>8</c:v>
                      </c:pt>
                      <c:pt idx="81" formatCode="General">
                        <c:v>5</c:v>
                      </c:pt>
                      <c:pt idx="82" formatCode="General">
                        <c:v>2</c:v>
                      </c:pt>
                      <c:pt idx="83" formatCode="General">
                        <c:v>4</c:v>
                      </c:pt>
                      <c:pt idx="84" formatCode="General">
                        <c:v>8</c:v>
                      </c:pt>
                      <c:pt idx="85" formatCode="General">
                        <c:v>9</c:v>
                      </c:pt>
                      <c:pt idx="86" formatCode="General">
                        <c:v>7</c:v>
                      </c:pt>
                      <c:pt idx="87" formatCode="General">
                        <c:v>8</c:v>
                      </c:pt>
                      <c:pt idx="88" formatCode="General">
                        <c:v>9</c:v>
                      </c:pt>
                      <c:pt idx="89" formatCode="General">
                        <c:v>6</c:v>
                      </c:pt>
                      <c:pt idx="90" formatCode="General">
                        <c:v>9</c:v>
                      </c:pt>
                      <c:pt idx="91" formatCode="General">
                        <c:v>7</c:v>
                      </c:pt>
                      <c:pt idx="92" formatCode="General">
                        <c:v>5</c:v>
                      </c:pt>
                      <c:pt idx="93" formatCode="General">
                        <c:v>6</c:v>
                      </c:pt>
                      <c:pt idx="94" formatCode="General">
                        <c:v>6</c:v>
                      </c:pt>
                      <c:pt idx="95" formatCode="General">
                        <c:v>4</c:v>
                      </c:pt>
                    </c:numCache>
                  </c:numRef>
                </c:val>
                <c:extLst xmlns:c15="http://schemas.microsoft.com/office/drawing/2012/chart">
                  <c:ext xmlns:c16="http://schemas.microsoft.com/office/drawing/2014/chart" uri="{C3380CC4-5D6E-409C-BE32-E72D297353CC}">
                    <c16:uniqueId val="{00000035-705D-4F0A-A385-AB4DC8980013}"/>
                  </c:ext>
                </c:extLst>
              </c15:ser>
            </c15:filteredBarSeries>
            <c15:filteredBarSeries>
              <c15:ser>
                <c:idx val="51"/>
                <c:order val="51"/>
                <c:tx>
                  <c:strRef>
                    <c:extLst xmlns:c15="http://schemas.microsoft.com/office/drawing/2012/chart">
                      <c:ext xmlns:c15="http://schemas.microsoft.com/office/drawing/2012/chart" uri="{02D57815-91ED-43cb-92C2-25804820EDAC}">
                        <c15:formulaRef>
                          <c15:sqref>'Table for graphs 25-26'!$A$53</c15:sqref>
                        </c15:formulaRef>
                      </c:ext>
                    </c:extLst>
                    <c:strCache>
                      <c:ptCount val="1"/>
                      <c:pt idx="0">
                        <c:v>Head and neck - Reported 63 - 103 days</c:v>
                      </c:pt>
                    </c:strCache>
                  </c:strRef>
                </c:tx>
                <c:spPr>
                  <a:solidFill>
                    <a:schemeClr val="accent5">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25-26'!$B$53:$DA$53</c15:sqref>
                        </c15:formulaRef>
                      </c:ext>
                    </c:extLst>
                    <c:numCache>
                      <c:formatCode>0</c:formatCode>
                      <c:ptCount val="104"/>
                      <c:pt idx="0">
                        <c:v>4</c:v>
                      </c:pt>
                      <c:pt idx="1">
                        <c:v>6</c:v>
                      </c:pt>
                      <c:pt idx="2" formatCode="General">
                        <c:v>9</c:v>
                      </c:pt>
                      <c:pt idx="3" formatCode="General">
                        <c:v>9</c:v>
                      </c:pt>
                      <c:pt idx="4" formatCode="General">
                        <c:v>7</c:v>
                      </c:pt>
                      <c:pt idx="5" formatCode="General">
                        <c:v>5</c:v>
                      </c:pt>
                      <c:pt idx="6" formatCode="General">
                        <c:v>4</c:v>
                      </c:pt>
                      <c:pt idx="7" formatCode="General">
                        <c:v>7</c:v>
                      </c:pt>
                      <c:pt idx="8" formatCode="General">
                        <c:v>5</c:v>
                      </c:pt>
                      <c:pt idx="9" formatCode="General">
                        <c:v>8</c:v>
                      </c:pt>
                      <c:pt idx="10" formatCode="General">
                        <c:v>11</c:v>
                      </c:pt>
                      <c:pt idx="11" formatCode="General">
                        <c:v>8</c:v>
                      </c:pt>
                      <c:pt idx="12" formatCode="General">
                        <c:v>10</c:v>
                      </c:pt>
                      <c:pt idx="13" formatCode="General">
                        <c:v>8</c:v>
                      </c:pt>
                      <c:pt idx="14" formatCode="General">
                        <c:v>12</c:v>
                      </c:pt>
                      <c:pt idx="15" formatCode="General">
                        <c:v>13</c:v>
                      </c:pt>
                      <c:pt idx="16" formatCode="General">
                        <c:v>14</c:v>
                      </c:pt>
                      <c:pt idx="17" formatCode="General">
                        <c:v>10</c:v>
                      </c:pt>
                      <c:pt idx="18" formatCode="General">
                        <c:v>9</c:v>
                      </c:pt>
                      <c:pt idx="19" formatCode="General">
                        <c:v>11</c:v>
                      </c:pt>
                      <c:pt idx="20" formatCode="General">
                        <c:v>13</c:v>
                      </c:pt>
                      <c:pt idx="21" formatCode="General">
                        <c:v>12</c:v>
                      </c:pt>
                      <c:pt idx="22" formatCode="General">
                        <c:v>11</c:v>
                      </c:pt>
                      <c:pt idx="23" formatCode="General">
                        <c:v>12</c:v>
                      </c:pt>
                      <c:pt idx="24" formatCode="General">
                        <c:v>10</c:v>
                      </c:pt>
                      <c:pt idx="25" formatCode="General">
                        <c:v>8</c:v>
                      </c:pt>
                      <c:pt idx="26" formatCode="General">
                        <c:v>12</c:v>
                      </c:pt>
                      <c:pt idx="27" formatCode="General">
                        <c:v>10</c:v>
                      </c:pt>
                      <c:pt idx="28" formatCode="General">
                        <c:v>6</c:v>
                      </c:pt>
                      <c:pt idx="29" formatCode="General">
                        <c:v>10</c:v>
                      </c:pt>
                      <c:pt idx="30" formatCode="General">
                        <c:v>6</c:v>
                      </c:pt>
                      <c:pt idx="31" formatCode="General">
                        <c:v>6</c:v>
                      </c:pt>
                      <c:pt idx="32" formatCode="General">
                        <c:v>4</c:v>
                      </c:pt>
                      <c:pt idx="33" formatCode="General">
                        <c:v>5</c:v>
                      </c:pt>
                      <c:pt idx="34" formatCode="General">
                        <c:v>8</c:v>
                      </c:pt>
                      <c:pt idx="35" formatCode="General">
                        <c:v>9</c:v>
                      </c:pt>
                      <c:pt idx="36" formatCode="General">
                        <c:v>8</c:v>
                      </c:pt>
                      <c:pt idx="37" formatCode="General">
                        <c:v>10</c:v>
                      </c:pt>
                      <c:pt idx="38" formatCode="General">
                        <c:v>12</c:v>
                      </c:pt>
                      <c:pt idx="39" formatCode="General">
                        <c:v>12</c:v>
                      </c:pt>
                      <c:pt idx="40" formatCode="General">
                        <c:v>11</c:v>
                      </c:pt>
                      <c:pt idx="41" formatCode="General">
                        <c:v>11</c:v>
                      </c:pt>
                      <c:pt idx="42" formatCode="General">
                        <c:v>11</c:v>
                      </c:pt>
                      <c:pt idx="43" formatCode="General">
                        <c:v>12</c:v>
                      </c:pt>
                      <c:pt idx="44" formatCode="General">
                        <c:v>10</c:v>
                      </c:pt>
                      <c:pt idx="45" formatCode="General">
                        <c:v>7</c:v>
                      </c:pt>
                      <c:pt idx="46" formatCode="General">
                        <c:v>4</c:v>
                      </c:pt>
                      <c:pt idx="47" formatCode="General">
                        <c:v>3</c:v>
                      </c:pt>
                      <c:pt idx="48" formatCode="General">
                        <c:v>4</c:v>
                      </c:pt>
                      <c:pt idx="49" formatCode="General">
                        <c:v>9</c:v>
                      </c:pt>
                      <c:pt idx="50" formatCode="General">
                        <c:v>8</c:v>
                      </c:pt>
                      <c:pt idx="51" formatCode="General">
                        <c:v>8</c:v>
                      </c:pt>
                      <c:pt idx="52" formatCode="General">
                        <c:v>9</c:v>
                      </c:pt>
                      <c:pt idx="53" formatCode="General">
                        <c:v>9</c:v>
                      </c:pt>
                      <c:pt idx="54" formatCode="General">
                        <c:v>7</c:v>
                      </c:pt>
                      <c:pt idx="55" formatCode="General">
                        <c:v>4</c:v>
                      </c:pt>
                      <c:pt idx="56" formatCode="General">
                        <c:v>4</c:v>
                      </c:pt>
                      <c:pt idx="57" formatCode="General">
                        <c:v>5</c:v>
                      </c:pt>
                      <c:pt idx="58" formatCode="General">
                        <c:v>6</c:v>
                      </c:pt>
                      <c:pt idx="59" formatCode="General">
                        <c:v>10</c:v>
                      </c:pt>
                      <c:pt idx="60" formatCode="General">
                        <c:v>13</c:v>
                      </c:pt>
                      <c:pt idx="61" formatCode="General">
                        <c:v>20</c:v>
                      </c:pt>
                      <c:pt idx="62" formatCode="General">
                        <c:v>17</c:v>
                      </c:pt>
                      <c:pt idx="63" formatCode="General">
                        <c:v>14</c:v>
                      </c:pt>
                      <c:pt idx="64" formatCode="General">
                        <c:v>15</c:v>
                      </c:pt>
                      <c:pt idx="65" formatCode="General">
                        <c:v>16</c:v>
                      </c:pt>
                      <c:pt idx="66" formatCode="General">
                        <c:v>11</c:v>
                      </c:pt>
                      <c:pt idx="67" formatCode="General">
                        <c:v>8</c:v>
                      </c:pt>
                      <c:pt idx="68" formatCode="General">
                        <c:v>6</c:v>
                      </c:pt>
                      <c:pt idx="69" formatCode="General">
                        <c:v>8</c:v>
                      </c:pt>
                      <c:pt idx="70" formatCode="General">
                        <c:v>6</c:v>
                      </c:pt>
                      <c:pt idx="71" formatCode="General">
                        <c:v>9</c:v>
                      </c:pt>
                      <c:pt idx="72" formatCode="General">
                        <c:v>12</c:v>
                      </c:pt>
                      <c:pt idx="73" formatCode="General">
                        <c:v>14</c:v>
                      </c:pt>
                      <c:pt idx="74" formatCode="General">
                        <c:v>9</c:v>
                      </c:pt>
                      <c:pt idx="75" formatCode="General">
                        <c:v>12</c:v>
                      </c:pt>
                      <c:pt idx="76" formatCode="General">
                        <c:v>13</c:v>
                      </c:pt>
                      <c:pt idx="77" formatCode="General">
                        <c:v>11</c:v>
                      </c:pt>
                      <c:pt idx="78" formatCode="General">
                        <c:v>12</c:v>
                      </c:pt>
                      <c:pt idx="79" formatCode="General">
                        <c:v>9</c:v>
                      </c:pt>
                      <c:pt idx="80" formatCode="General">
                        <c:v>9</c:v>
                      </c:pt>
                      <c:pt idx="81" formatCode="General">
                        <c:v>8</c:v>
                      </c:pt>
                      <c:pt idx="82" formatCode="General">
                        <c:v>12</c:v>
                      </c:pt>
                      <c:pt idx="83" formatCode="General">
                        <c:v>7</c:v>
                      </c:pt>
                      <c:pt idx="84" formatCode="General">
                        <c:v>7</c:v>
                      </c:pt>
                      <c:pt idx="85" formatCode="General">
                        <c:v>9</c:v>
                      </c:pt>
                      <c:pt idx="86" formatCode="General">
                        <c:v>13</c:v>
                      </c:pt>
                      <c:pt idx="87" formatCode="General">
                        <c:v>10</c:v>
                      </c:pt>
                      <c:pt idx="88" formatCode="General">
                        <c:v>11</c:v>
                      </c:pt>
                      <c:pt idx="89" formatCode="General">
                        <c:v>13</c:v>
                      </c:pt>
                      <c:pt idx="90" formatCode="General">
                        <c:v>16</c:v>
                      </c:pt>
                      <c:pt idx="91" formatCode="General">
                        <c:v>16</c:v>
                      </c:pt>
                      <c:pt idx="92" formatCode="General">
                        <c:v>12</c:v>
                      </c:pt>
                      <c:pt idx="93" formatCode="General">
                        <c:v>16</c:v>
                      </c:pt>
                      <c:pt idx="94" formatCode="General">
                        <c:v>12</c:v>
                      </c:pt>
                      <c:pt idx="95" formatCode="General">
                        <c:v>14</c:v>
                      </c:pt>
                    </c:numCache>
                  </c:numRef>
                </c:val>
                <c:extLst xmlns:c15="http://schemas.microsoft.com/office/drawing/2012/chart">
                  <c:ext xmlns:c16="http://schemas.microsoft.com/office/drawing/2014/chart" uri="{C3380CC4-5D6E-409C-BE32-E72D297353CC}">
                    <c16:uniqueId val="{00000036-705D-4F0A-A385-AB4DC8980013}"/>
                  </c:ext>
                </c:extLst>
              </c15:ser>
            </c15:filteredBarSeries>
            <c15:filteredBarSeries>
              <c15:ser>
                <c:idx val="52"/>
                <c:order val="52"/>
                <c:tx>
                  <c:strRef>
                    <c:extLst xmlns:c15="http://schemas.microsoft.com/office/drawing/2012/chart">
                      <c:ext xmlns:c15="http://schemas.microsoft.com/office/drawing/2012/chart" uri="{02D57815-91ED-43cb-92C2-25804820EDAC}">
                        <c15:formulaRef>
                          <c15:sqref>'Table for graphs 25-26'!$A$54</c15:sqref>
                        </c15:formulaRef>
                      </c:ext>
                    </c:extLst>
                    <c:strCache>
                      <c:ptCount val="1"/>
                      <c:pt idx="0">
                        <c:v>Lower Gastrointestinal - Reported 63 - 103 days</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25-26'!$B$54:$DA$54</c15:sqref>
                        </c15:formulaRef>
                      </c:ext>
                    </c:extLst>
                    <c:numCache>
                      <c:formatCode>0</c:formatCode>
                      <c:ptCount val="104"/>
                      <c:pt idx="0">
                        <c:v>21</c:v>
                      </c:pt>
                      <c:pt idx="1">
                        <c:v>22</c:v>
                      </c:pt>
                      <c:pt idx="2" formatCode="General">
                        <c:v>22</c:v>
                      </c:pt>
                      <c:pt idx="3" formatCode="General">
                        <c:v>21</c:v>
                      </c:pt>
                      <c:pt idx="4" formatCode="General">
                        <c:v>41</c:v>
                      </c:pt>
                      <c:pt idx="5" formatCode="General">
                        <c:v>48</c:v>
                      </c:pt>
                      <c:pt idx="6" formatCode="General">
                        <c:v>40</c:v>
                      </c:pt>
                      <c:pt idx="7" formatCode="General">
                        <c:v>43</c:v>
                      </c:pt>
                      <c:pt idx="8" formatCode="General">
                        <c:v>43</c:v>
                      </c:pt>
                      <c:pt idx="9" formatCode="General">
                        <c:v>38</c:v>
                      </c:pt>
                      <c:pt idx="10" formatCode="General">
                        <c:v>31</c:v>
                      </c:pt>
                      <c:pt idx="11" formatCode="General">
                        <c:v>43</c:v>
                      </c:pt>
                      <c:pt idx="12" formatCode="General">
                        <c:v>38</c:v>
                      </c:pt>
                      <c:pt idx="13" formatCode="General">
                        <c:v>44</c:v>
                      </c:pt>
                      <c:pt idx="14" formatCode="General">
                        <c:v>44</c:v>
                      </c:pt>
                      <c:pt idx="15" formatCode="General">
                        <c:v>37</c:v>
                      </c:pt>
                      <c:pt idx="16" formatCode="General">
                        <c:v>47</c:v>
                      </c:pt>
                      <c:pt idx="17" formatCode="General">
                        <c:v>41</c:v>
                      </c:pt>
                      <c:pt idx="18" formatCode="General">
                        <c:v>37</c:v>
                      </c:pt>
                      <c:pt idx="19" formatCode="General">
                        <c:v>43</c:v>
                      </c:pt>
                      <c:pt idx="20" formatCode="General">
                        <c:v>45</c:v>
                      </c:pt>
                      <c:pt idx="21" formatCode="General">
                        <c:v>44</c:v>
                      </c:pt>
                      <c:pt idx="22" formatCode="General">
                        <c:v>42</c:v>
                      </c:pt>
                      <c:pt idx="23" formatCode="General">
                        <c:v>39</c:v>
                      </c:pt>
                      <c:pt idx="24" formatCode="General">
                        <c:v>39</c:v>
                      </c:pt>
                      <c:pt idx="25" formatCode="General">
                        <c:v>24</c:v>
                      </c:pt>
                      <c:pt idx="26" formatCode="General">
                        <c:v>26</c:v>
                      </c:pt>
                      <c:pt idx="27" formatCode="General">
                        <c:v>26</c:v>
                      </c:pt>
                      <c:pt idx="28" formatCode="General">
                        <c:v>30</c:v>
                      </c:pt>
                      <c:pt idx="29" formatCode="General">
                        <c:v>37</c:v>
                      </c:pt>
                      <c:pt idx="30" formatCode="General">
                        <c:v>36</c:v>
                      </c:pt>
                      <c:pt idx="31" formatCode="General">
                        <c:v>32</c:v>
                      </c:pt>
                      <c:pt idx="32" formatCode="General">
                        <c:v>28</c:v>
                      </c:pt>
                      <c:pt idx="33" formatCode="General">
                        <c:v>32</c:v>
                      </c:pt>
                      <c:pt idx="34" formatCode="General">
                        <c:v>26</c:v>
                      </c:pt>
                      <c:pt idx="35" formatCode="General">
                        <c:v>27</c:v>
                      </c:pt>
                      <c:pt idx="36" formatCode="General">
                        <c:v>26</c:v>
                      </c:pt>
                      <c:pt idx="37" formatCode="General">
                        <c:v>25</c:v>
                      </c:pt>
                      <c:pt idx="38" formatCode="General">
                        <c:v>34</c:v>
                      </c:pt>
                      <c:pt idx="39" formatCode="General">
                        <c:v>36</c:v>
                      </c:pt>
                      <c:pt idx="40" formatCode="General">
                        <c:v>39</c:v>
                      </c:pt>
                      <c:pt idx="41" formatCode="General">
                        <c:v>35</c:v>
                      </c:pt>
                      <c:pt idx="42" formatCode="General">
                        <c:v>32</c:v>
                      </c:pt>
                      <c:pt idx="43" formatCode="General">
                        <c:v>31</c:v>
                      </c:pt>
                      <c:pt idx="44" formatCode="General">
                        <c:v>30</c:v>
                      </c:pt>
                      <c:pt idx="45" formatCode="General">
                        <c:v>29</c:v>
                      </c:pt>
                      <c:pt idx="46" formatCode="General">
                        <c:v>32</c:v>
                      </c:pt>
                      <c:pt idx="47" formatCode="General">
                        <c:v>29</c:v>
                      </c:pt>
                      <c:pt idx="48" formatCode="General">
                        <c:v>26</c:v>
                      </c:pt>
                      <c:pt idx="49" formatCode="General">
                        <c:v>22</c:v>
                      </c:pt>
                      <c:pt idx="50" formatCode="General">
                        <c:v>22</c:v>
                      </c:pt>
                      <c:pt idx="51" formatCode="General">
                        <c:v>29</c:v>
                      </c:pt>
                      <c:pt idx="52" formatCode="General">
                        <c:v>32</c:v>
                      </c:pt>
                      <c:pt idx="53" formatCode="General">
                        <c:v>38</c:v>
                      </c:pt>
                      <c:pt idx="54" formatCode="General">
                        <c:v>44</c:v>
                      </c:pt>
                      <c:pt idx="55" formatCode="General">
                        <c:v>47</c:v>
                      </c:pt>
                      <c:pt idx="56" formatCode="General">
                        <c:v>44</c:v>
                      </c:pt>
                      <c:pt idx="57" formatCode="General">
                        <c:v>47</c:v>
                      </c:pt>
                      <c:pt idx="58" formatCode="General">
                        <c:v>53</c:v>
                      </c:pt>
                      <c:pt idx="59" formatCode="General">
                        <c:v>52</c:v>
                      </c:pt>
                      <c:pt idx="60" formatCode="General">
                        <c:v>47</c:v>
                      </c:pt>
                      <c:pt idx="61" formatCode="General">
                        <c:v>48</c:v>
                      </c:pt>
                      <c:pt idx="62" formatCode="General">
                        <c:v>52</c:v>
                      </c:pt>
                      <c:pt idx="63" formatCode="General">
                        <c:v>42</c:v>
                      </c:pt>
                      <c:pt idx="64" formatCode="General">
                        <c:v>43</c:v>
                      </c:pt>
                      <c:pt idx="65" formatCode="General">
                        <c:v>46</c:v>
                      </c:pt>
                      <c:pt idx="66" formatCode="General">
                        <c:v>45</c:v>
                      </c:pt>
                      <c:pt idx="67" formatCode="General">
                        <c:v>51</c:v>
                      </c:pt>
                      <c:pt idx="68" formatCode="General">
                        <c:v>43</c:v>
                      </c:pt>
                      <c:pt idx="69" formatCode="General">
                        <c:v>43</c:v>
                      </c:pt>
                      <c:pt idx="70" formatCode="General">
                        <c:v>37</c:v>
                      </c:pt>
                      <c:pt idx="71" formatCode="General">
                        <c:v>38</c:v>
                      </c:pt>
                      <c:pt idx="72" formatCode="General">
                        <c:v>39</c:v>
                      </c:pt>
                      <c:pt idx="73" formatCode="General">
                        <c:v>28</c:v>
                      </c:pt>
                      <c:pt idx="74" formatCode="General">
                        <c:v>37</c:v>
                      </c:pt>
                      <c:pt idx="75" formatCode="General">
                        <c:v>40</c:v>
                      </c:pt>
                      <c:pt idx="76" formatCode="General">
                        <c:v>52</c:v>
                      </c:pt>
                      <c:pt idx="77" formatCode="General">
                        <c:v>53</c:v>
                      </c:pt>
                      <c:pt idx="78" formatCode="General">
                        <c:v>51</c:v>
                      </c:pt>
                      <c:pt idx="79" formatCode="General">
                        <c:v>68</c:v>
                      </c:pt>
                      <c:pt idx="80" formatCode="General">
                        <c:v>69</c:v>
                      </c:pt>
                      <c:pt idx="81" formatCode="General">
                        <c:v>83</c:v>
                      </c:pt>
                      <c:pt idx="82" formatCode="General">
                        <c:v>70</c:v>
                      </c:pt>
                      <c:pt idx="83" formatCode="General">
                        <c:v>67</c:v>
                      </c:pt>
                      <c:pt idx="84" formatCode="General">
                        <c:v>53</c:v>
                      </c:pt>
                      <c:pt idx="85" formatCode="General">
                        <c:v>55</c:v>
                      </c:pt>
                      <c:pt idx="86" formatCode="General">
                        <c:v>67</c:v>
                      </c:pt>
                      <c:pt idx="87" formatCode="General">
                        <c:v>63</c:v>
                      </c:pt>
                      <c:pt idx="88" formatCode="General">
                        <c:v>58</c:v>
                      </c:pt>
                      <c:pt idx="89" formatCode="General">
                        <c:v>46</c:v>
                      </c:pt>
                      <c:pt idx="90" formatCode="General">
                        <c:v>58</c:v>
                      </c:pt>
                      <c:pt idx="91" formatCode="General">
                        <c:v>67</c:v>
                      </c:pt>
                      <c:pt idx="92" formatCode="General">
                        <c:v>70</c:v>
                      </c:pt>
                      <c:pt idx="93" formatCode="General">
                        <c:v>58</c:v>
                      </c:pt>
                      <c:pt idx="94" formatCode="General">
                        <c:v>59</c:v>
                      </c:pt>
                      <c:pt idx="95" formatCode="General">
                        <c:v>43</c:v>
                      </c:pt>
                    </c:numCache>
                  </c:numRef>
                </c:val>
                <c:extLst xmlns:c15="http://schemas.microsoft.com/office/drawing/2012/chart">
                  <c:ext xmlns:c16="http://schemas.microsoft.com/office/drawing/2014/chart" uri="{C3380CC4-5D6E-409C-BE32-E72D297353CC}">
                    <c16:uniqueId val="{00000037-705D-4F0A-A385-AB4DC8980013}"/>
                  </c:ext>
                </c:extLst>
              </c15:ser>
            </c15:filteredBarSeries>
            <c15:filteredBarSeries>
              <c15:ser>
                <c:idx val="53"/>
                <c:order val="53"/>
                <c:tx>
                  <c:strRef>
                    <c:extLst xmlns:c15="http://schemas.microsoft.com/office/drawing/2012/chart">
                      <c:ext xmlns:c15="http://schemas.microsoft.com/office/drawing/2012/chart" uri="{02D57815-91ED-43cb-92C2-25804820EDAC}">
                        <c15:formulaRef>
                          <c15:sqref>'Table for graphs 25-26'!$A$55</c15:sqref>
                        </c15:formulaRef>
                      </c:ext>
                    </c:extLst>
                    <c:strCache>
                      <c:ptCount val="1"/>
                      <c:pt idx="0">
                        <c:v>Lung - Reported 63 - 103 days</c:v>
                      </c:pt>
                    </c:strCache>
                  </c:strRef>
                </c:tx>
                <c:spPr>
                  <a:solidFill>
                    <a:schemeClr val="accent5">
                      <a:tint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25-26'!$B$55:$DA$55</c15:sqref>
                        </c15:formulaRef>
                      </c:ext>
                    </c:extLst>
                    <c:numCache>
                      <c:formatCode>0</c:formatCode>
                      <c:ptCount val="104"/>
                      <c:pt idx="0">
                        <c:v>11</c:v>
                      </c:pt>
                      <c:pt idx="1">
                        <c:v>13</c:v>
                      </c:pt>
                      <c:pt idx="2" formatCode="General">
                        <c:v>16</c:v>
                      </c:pt>
                      <c:pt idx="3" formatCode="General">
                        <c:v>13</c:v>
                      </c:pt>
                      <c:pt idx="4" formatCode="General">
                        <c:v>11</c:v>
                      </c:pt>
                      <c:pt idx="5" formatCode="General">
                        <c:v>10</c:v>
                      </c:pt>
                      <c:pt idx="6" formatCode="General">
                        <c:v>6</c:v>
                      </c:pt>
                      <c:pt idx="7" formatCode="General">
                        <c:v>8</c:v>
                      </c:pt>
                      <c:pt idx="8" formatCode="General">
                        <c:v>9</c:v>
                      </c:pt>
                      <c:pt idx="9" formatCode="General">
                        <c:v>11</c:v>
                      </c:pt>
                      <c:pt idx="10" formatCode="General">
                        <c:v>8</c:v>
                      </c:pt>
                      <c:pt idx="11" formatCode="General">
                        <c:v>8</c:v>
                      </c:pt>
                      <c:pt idx="12" formatCode="General">
                        <c:v>11</c:v>
                      </c:pt>
                      <c:pt idx="13" formatCode="General">
                        <c:v>13</c:v>
                      </c:pt>
                      <c:pt idx="14" formatCode="General">
                        <c:v>14</c:v>
                      </c:pt>
                      <c:pt idx="15" formatCode="General">
                        <c:v>14</c:v>
                      </c:pt>
                      <c:pt idx="16" formatCode="General">
                        <c:v>16</c:v>
                      </c:pt>
                      <c:pt idx="17" formatCode="General">
                        <c:v>17</c:v>
                      </c:pt>
                      <c:pt idx="18" formatCode="General">
                        <c:v>16</c:v>
                      </c:pt>
                      <c:pt idx="19" formatCode="General">
                        <c:v>16</c:v>
                      </c:pt>
                      <c:pt idx="20" formatCode="General">
                        <c:v>15</c:v>
                      </c:pt>
                      <c:pt idx="21" formatCode="General">
                        <c:v>14</c:v>
                      </c:pt>
                      <c:pt idx="22" formatCode="General">
                        <c:v>13</c:v>
                      </c:pt>
                      <c:pt idx="23" formatCode="General">
                        <c:v>14</c:v>
                      </c:pt>
                      <c:pt idx="24" formatCode="General">
                        <c:v>13</c:v>
                      </c:pt>
                      <c:pt idx="25" formatCode="General">
                        <c:v>12</c:v>
                      </c:pt>
                      <c:pt idx="26" formatCode="General">
                        <c:v>14</c:v>
                      </c:pt>
                      <c:pt idx="27" formatCode="General">
                        <c:v>16</c:v>
                      </c:pt>
                      <c:pt idx="28" formatCode="General">
                        <c:v>17</c:v>
                      </c:pt>
                      <c:pt idx="29" formatCode="General">
                        <c:v>19</c:v>
                      </c:pt>
                      <c:pt idx="30" formatCode="General">
                        <c:v>18</c:v>
                      </c:pt>
                      <c:pt idx="31" formatCode="General">
                        <c:v>12</c:v>
                      </c:pt>
                      <c:pt idx="32" formatCode="General">
                        <c:v>10</c:v>
                      </c:pt>
                      <c:pt idx="33" formatCode="General">
                        <c:v>6</c:v>
                      </c:pt>
                      <c:pt idx="34" formatCode="General">
                        <c:v>9</c:v>
                      </c:pt>
                      <c:pt idx="35" formatCode="General">
                        <c:v>9</c:v>
                      </c:pt>
                      <c:pt idx="36" formatCode="General">
                        <c:v>7</c:v>
                      </c:pt>
                      <c:pt idx="37" formatCode="General">
                        <c:v>9</c:v>
                      </c:pt>
                      <c:pt idx="38" formatCode="General">
                        <c:v>12</c:v>
                      </c:pt>
                      <c:pt idx="39" formatCode="General">
                        <c:v>14</c:v>
                      </c:pt>
                      <c:pt idx="40" formatCode="General">
                        <c:v>18</c:v>
                      </c:pt>
                      <c:pt idx="41" formatCode="General">
                        <c:v>17</c:v>
                      </c:pt>
                      <c:pt idx="42" formatCode="General">
                        <c:v>16</c:v>
                      </c:pt>
                      <c:pt idx="43" formatCode="General">
                        <c:v>16</c:v>
                      </c:pt>
                      <c:pt idx="44" formatCode="General">
                        <c:v>14</c:v>
                      </c:pt>
                      <c:pt idx="45" formatCode="General">
                        <c:v>14</c:v>
                      </c:pt>
                      <c:pt idx="46" formatCode="General">
                        <c:v>8</c:v>
                      </c:pt>
                      <c:pt idx="47" formatCode="General">
                        <c:v>7</c:v>
                      </c:pt>
                      <c:pt idx="48" formatCode="General">
                        <c:v>9</c:v>
                      </c:pt>
                      <c:pt idx="49" formatCode="General">
                        <c:v>13</c:v>
                      </c:pt>
                      <c:pt idx="50" formatCode="General">
                        <c:v>18</c:v>
                      </c:pt>
                      <c:pt idx="51" formatCode="General">
                        <c:v>18</c:v>
                      </c:pt>
                      <c:pt idx="52" formatCode="General">
                        <c:v>15</c:v>
                      </c:pt>
                      <c:pt idx="53" formatCode="General">
                        <c:v>14</c:v>
                      </c:pt>
                      <c:pt idx="54" formatCode="General">
                        <c:v>18</c:v>
                      </c:pt>
                      <c:pt idx="55" formatCode="General">
                        <c:v>18</c:v>
                      </c:pt>
                      <c:pt idx="56" formatCode="General">
                        <c:v>19</c:v>
                      </c:pt>
                      <c:pt idx="57" formatCode="General">
                        <c:v>18</c:v>
                      </c:pt>
                      <c:pt idx="58" formatCode="General">
                        <c:v>17</c:v>
                      </c:pt>
                      <c:pt idx="59" formatCode="General">
                        <c:v>17</c:v>
                      </c:pt>
                      <c:pt idx="60" formatCode="General">
                        <c:v>14</c:v>
                      </c:pt>
                      <c:pt idx="61" formatCode="General">
                        <c:v>16</c:v>
                      </c:pt>
                      <c:pt idx="62" formatCode="General">
                        <c:v>12</c:v>
                      </c:pt>
                      <c:pt idx="63" formatCode="General">
                        <c:v>6</c:v>
                      </c:pt>
                      <c:pt idx="64" formatCode="General">
                        <c:v>4</c:v>
                      </c:pt>
                      <c:pt idx="65" formatCode="General">
                        <c:v>7</c:v>
                      </c:pt>
                      <c:pt idx="66" formatCode="General">
                        <c:v>10</c:v>
                      </c:pt>
                      <c:pt idx="67" formatCode="General">
                        <c:v>11</c:v>
                      </c:pt>
                      <c:pt idx="68" formatCode="General">
                        <c:v>12</c:v>
                      </c:pt>
                      <c:pt idx="69" formatCode="General">
                        <c:v>15</c:v>
                      </c:pt>
                      <c:pt idx="70" formatCode="General">
                        <c:v>11</c:v>
                      </c:pt>
                      <c:pt idx="71" formatCode="General">
                        <c:v>11</c:v>
                      </c:pt>
                      <c:pt idx="72" formatCode="General">
                        <c:v>10</c:v>
                      </c:pt>
                      <c:pt idx="73" formatCode="General">
                        <c:v>10</c:v>
                      </c:pt>
                      <c:pt idx="74" formatCode="General">
                        <c:v>10</c:v>
                      </c:pt>
                      <c:pt idx="75" formatCode="General">
                        <c:v>12</c:v>
                      </c:pt>
                      <c:pt idx="76" formatCode="General">
                        <c:v>13</c:v>
                      </c:pt>
                      <c:pt idx="77" formatCode="General">
                        <c:v>12</c:v>
                      </c:pt>
                      <c:pt idx="78" formatCode="General">
                        <c:v>14</c:v>
                      </c:pt>
                      <c:pt idx="79" formatCode="General">
                        <c:v>13</c:v>
                      </c:pt>
                      <c:pt idx="80" formatCode="General">
                        <c:v>13</c:v>
                      </c:pt>
                      <c:pt idx="81" formatCode="General">
                        <c:v>14</c:v>
                      </c:pt>
                      <c:pt idx="82" formatCode="General">
                        <c:v>14</c:v>
                      </c:pt>
                      <c:pt idx="83" formatCode="General">
                        <c:v>11</c:v>
                      </c:pt>
                      <c:pt idx="84" formatCode="General">
                        <c:v>9</c:v>
                      </c:pt>
                      <c:pt idx="85" formatCode="General">
                        <c:v>14</c:v>
                      </c:pt>
                      <c:pt idx="86" formatCode="General">
                        <c:v>13</c:v>
                      </c:pt>
                      <c:pt idx="87" formatCode="General">
                        <c:v>11</c:v>
                      </c:pt>
                      <c:pt idx="88" formatCode="General">
                        <c:v>13</c:v>
                      </c:pt>
                      <c:pt idx="89" formatCode="General">
                        <c:v>11</c:v>
                      </c:pt>
                      <c:pt idx="90" formatCode="General">
                        <c:v>13</c:v>
                      </c:pt>
                      <c:pt idx="91" formatCode="General">
                        <c:v>13</c:v>
                      </c:pt>
                      <c:pt idx="92" formatCode="General">
                        <c:v>10</c:v>
                      </c:pt>
                      <c:pt idx="93" formatCode="General">
                        <c:v>9</c:v>
                      </c:pt>
                      <c:pt idx="94" formatCode="General">
                        <c:v>10</c:v>
                      </c:pt>
                      <c:pt idx="95" formatCode="General">
                        <c:v>12</c:v>
                      </c:pt>
                    </c:numCache>
                  </c:numRef>
                </c:val>
                <c:extLst xmlns:c15="http://schemas.microsoft.com/office/drawing/2012/chart">
                  <c:ext xmlns:c16="http://schemas.microsoft.com/office/drawing/2014/chart" uri="{C3380CC4-5D6E-409C-BE32-E72D297353CC}">
                    <c16:uniqueId val="{00000038-705D-4F0A-A385-AB4DC8980013}"/>
                  </c:ext>
                </c:extLst>
              </c15:ser>
            </c15:filteredBarSeries>
            <c15:filteredBarSeries>
              <c15:ser>
                <c:idx val="54"/>
                <c:order val="54"/>
                <c:tx>
                  <c:strRef>
                    <c:extLst xmlns:c15="http://schemas.microsoft.com/office/drawing/2012/chart">
                      <c:ext xmlns:c15="http://schemas.microsoft.com/office/drawing/2012/chart" uri="{02D57815-91ED-43cb-92C2-25804820EDAC}">
                        <c15:formulaRef>
                          <c15:sqref>'Table for graphs 25-26'!$A$56</c15:sqref>
                        </c15:formulaRef>
                      </c:ext>
                    </c:extLst>
                    <c:strCache>
                      <c:ptCount val="1"/>
                      <c:pt idx="0">
                        <c:v>Other - Reported 63 - 103 days</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25-26'!$B$56:$DA$56</c15:sqref>
                        </c15:formulaRef>
                      </c:ext>
                    </c:extLst>
                    <c:numCache>
                      <c:formatCode>0</c:formatCode>
                      <c:ptCount val="104"/>
                      <c:pt idx="0">
                        <c:v>0</c:v>
                      </c:pt>
                      <c:pt idx="1">
                        <c:v>0</c:v>
                      </c:pt>
                      <c:pt idx="2" formatCode="General">
                        <c:v>0</c:v>
                      </c:pt>
                      <c:pt idx="3" formatCode="General">
                        <c:v>1</c:v>
                      </c:pt>
                      <c:pt idx="4" formatCode="General">
                        <c:v>1</c:v>
                      </c:pt>
                      <c:pt idx="5" formatCode="General">
                        <c:v>1</c:v>
                      </c:pt>
                      <c:pt idx="6" formatCode="General">
                        <c:v>3</c:v>
                      </c:pt>
                      <c:pt idx="7" formatCode="General">
                        <c:v>2</c:v>
                      </c:pt>
                      <c:pt idx="8" formatCode="General">
                        <c:v>2</c:v>
                      </c:pt>
                      <c:pt idx="9" formatCode="General">
                        <c:v>2</c:v>
                      </c:pt>
                      <c:pt idx="10" formatCode="General">
                        <c:v>1</c:v>
                      </c:pt>
                      <c:pt idx="11" formatCode="General">
                        <c:v>1</c:v>
                      </c:pt>
                      <c:pt idx="12" formatCode="General">
                        <c:v>0</c:v>
                      </c:pt>
                      <c:pt idx="13" formatCode="General">
                        <c:v>2</c:v>
                      </c:pt>
                      <c:pt idx="14" formatCode="General">
                        <c:v>1</c:v>
                      </c:pt>
                      <c:pt idx="15" formatCode="General">
                        <c:v>2</c:v>
                      </c:pt>
                      <c:pt idx="16" formatCode="General">
                        <c:v>2</c:v>
                      </c:pt>
                      <c:pt idx="17" formatCode="General">
                        <c:v>1</c:v>
                      </c:pt>
                      <c:pt idx="18" formatCode="General">
                        <c:v>0</c:v>
                      </c:pt>
                      <c:pt idx="19" formatCode="General">
                        <c:v>0</c:v>
                      </c:pt>
                      <c:pt idx="20" formatCode="General">
                        <c:v>1</c:v>
                      </c:pt>
                      <c:pt idx="21" formatCode="General">
                        <c:v>1</c:v>
                      </c:pt>
                      <c:pt idx="22" formatCode="General">
                        <c:v>1</c:v>
                      </c:pt>
                      <c:pt idx="23" formatCode="General">
                        <c:v>0</c:v>
                      </c:pt>
                      <c:pt idx="24" formatCode="General">
                        <c:v>2</c:v>
                      </c:pt>
                      <c:pt idx="25" formatCode="General">
                        <c:v>1</c:v>
                      </c:pt>
                      <c:pt idx="26" formatCode="General">
                        <c:v>1</c:v>
                      </c:pt>
                      <c:pt idx="27" formatCode="General">
                        <c:v>2</c:v>
                      </c:pt>
                      <c:pt idx="28" formatCode="General">
                        <c:v>2</c:v>
                      </c:pt>
                      <c:pt idx="29" formatCode="General">
                        <c:v>2</c:v>
                      </c:pt>
                      <c:pt idx="30" formatCode="General">
                        <c:v>1</c:v>
                      </c:pt>
                      <c:pt idx="31" formatCode="General">
                        <c:v>2</c:v>
                      </c:pt>
                      <c:pt idx="32" formatCode="General">
                        <c:v>1</c:v>
                      </c:pt>
                      <c:pt idx="33" formatCode="General">
                        <c:v>2</c:v>
                      </c:pt>
                      <c:pt idx="34" formatCode="General">
                        <c:v>1</c:v>
                      </c:pt>
                      <c:pt idx="35" formatCode="General">
                        <c:v>2</c:v>
                      </c:pt>
                      <c:pt idx="36" formatCode="General">
                        <c:v>2</c:v>
                      </c:pt>
                      <c:pt idx="37" formatCode="General">
                        <c:v>2</c:v>
                      </c:pt>
                      <c:pt idx="38" formatCode="General">
                        <c:v>4</c:v>
                      </c:pt>
                      <c:pt idx="39" formatCode="General">
                        <c:v>4</c:v>
                      </c:pt>
                      <c:pt idx="40" formatCode="General">
                        <c:v>4</c:v>
                      </c:pt>
                      <c:pt idx="41" formatCode="General">
                        <c:v>3</c:v>
                      </c:pt>
                      <c:pt idx="42" formatCode="General">
                        <c:v>1</c:v>
                      </c:pt>
                      <c:pt idx="43" formatCode="General">
                        <c:v>2</c:v>
                      </c:pt>
                      <c:pt idx="44" formatCode="General">
                        <c:v>0</c:v>
                      </c:pt>
                      <c:pt idx="45" formatCode="General">
                        <c:v>0</c:v>
                      </c:pt>
                      <c:pt idx="46" formatCode="General">
                        <c:v>0</c:v>
                      </c:pt>
                      <c:pt idx="47" formatCode="General">
                        <c:v>1</c:v>
                      </c:pt>
                      <c:pt idx="48" formatCode="General">
                        <c:v>3</c:v>
                      </c:pt>
                      <c:pt idx="49" formatCode="General">
                        <c:v>1</c:v>
                      </c:pt>
                      <c:pt idx="50" formatCode="General">
                        <c:v>2</c:v>
                      </c:pt>
                      <c:pt idx="51" formatCode="General">
                        <c:v>1</c:v>
                      </c:pt>
                      <c:pt idx="52" formatCode="General">
                        <c:v>1</c:v>
                      </c:pt>
                      <c:pt idx="53" formatCode="General">
                        <c:v>0</c:v>
                      </c:pt>
                      <c:pt idx="54" formatCode="General">
                        <c:v>1</c:v>
                      </c:pt>
                      <c:pt idx="55" formatCode="General">
                        <c:v>2</c:v>
                      </c:pt>
                      <c:pt idx="56" formatCode="General">
                        <c:v>1</c:v>
                      </c:pt>
                      <c:pt idx="57" formatCode="General">
                        <c:v>2</c:v>
                      </c:pt>
                      <c:pt idx="58" formatCode="General">
                        <c:v>2</c:v>
                      </c:pt>
                      <c:pt idx="59" formatCode="General">
                        <c:v>1</c:v>
                      </c:pt>
                      <c:pt idx="60" formatCode="General">
                        <c:v>1</c:v>
                      </c:pt>
                      <c:pt idx="61" formatCode="General">
                        <c:v>1</c:v>
                      </c:pt>
                      <c:pt idx="62" formatCode="General">
                        <c:v>0</c:v>
                      </c:pt>
                      <c:pt idx="63" formatCode="General">
                        <c:v>2</c:v>
                      </c:pt>
                      <c:pt idx="64" formatCode="General">
                        <c:v>3</c:v>
                      </c:pt>
                      <c:pt idx="65" formatCode="General">
                        <c:v>4</c:v>
                      </c:pt>
                      <c:pt idx="66" formatCode="General">
                        <c:v>3</c:v>
                      </c:pt>
                      <c:pt idx="67" formatCode="General">
                        <c:v>2</c:v>
                      </c:pt>
                      <c:pt idx="68" formatCode="General">
                        <c:v>3</c:v>
                      </c:pt>
                      <c:pt idx="69" formatCode="General">
                        <c:v>2</c:v>
                      </c:pt>
                      <c:pt idx="70" formatCode="General">
                        <c:v>4</c:v>
                      </c:pt>
                      <c:pt idx="71" formatCode="General">
                        <c:v>2</c:v>
                      </c:pt>
                      <c:pt idx="72" formatCode="General">
                        <c:v>2</c:v>
                      </c:pt>
                      <c:pt idx="73" formatCode="General">
                        <c:v>5</c:v>
                      </c:pt>
                      <c:pt idx="74" formatCode="General">
                        <c:v>4</c:v>
                      </c:pt>
                      <c:pt idx="75" formatCode="General">
                        <c:v>3</c:v>
                      </c:pt>
                      <c:pt idx="76" formatCode="General">
                        <c:v>1</c:v>
                      </c:pt>
                      <c:pt idx="77" formatCode="General">
                        <c:v>2</c:v>
                      </c:pt>
                      <c:pt idx="78" formatCode="General">
                        <c:v>2</c:v>
                      </c:pt>
                      <c:pt idx="79" formatCode="General">
                        <c:v>1</c:v>
                      </c:pt>
                      <c:pt idx="80" formatCode="General">
                        <c:v>1</c:v>
                      </c:pt>
                      <c:pt idx="81" formatCode="General">
                        <c:v>3</c:v>
                      </c:pt>
                      <c:pt idx="82" formatCode="General">
                        <c:v>1</c:v>
                      </c:pt>
                      <c:pt idx="83" formatCode="General">
                        <c:v>0</c:v>
                      </c:pt>
                      <c:pt idx="84" formatCode="General">
                        <c:v>1</c:v>
                      </c:pt>
                      <c:pt idx="85" formatCode="General">
                        <c:v>1</c:v>
                      </c:pt>
                      <c:pt idx="86" formatCode="General">
                        <c:v>0</c:v>
                      </c:pt>
                      <c:pt idx="87" formatCode="General">
                        <c:v>0</c:v>
                      </c:pt>
                      <c:pt idx="88" formatCode="General">
                        <c:v>1</c:v>
                      </c:pt>
                      <c:pt idx="89" formatCode="General">
                        <c:v>4</c:v>
                      </c:pt>
                      <c:pt idx="90" formatCode="General">
                        <c:v>1</c:v>
                      </c:pt>
                      <c:pt idx="91" formatCode="General">
                        <c:v>2</c:v>
                      </c:pt>
                      <c:pt idx="92" formatCode="General">
                        <c:v>4</c:v>
                      </c:pt>
                      <c:pt idx="93" formatCode="General">
                        <c:v>4</c:v>
                      </c:pt>
                      <c:pt idx="94" formatCode="General">
                        <c:v>5</c:v>
                      </c:pt>
                      <c:pt idx="95" formatCode="General">
                        <c:v>4</c:v>
                      </c:pt>
                    </c:numCache>
                  </c:numRef>
                </c:val>
                <c:extLst xmlns:c15="http://schemas.microsoft.com/office/drawing/2012/chart">
                  <c:ext xmlns:c16="http://schemas.microsoft.com/office/drawing/2014/chart" uri="{C3380CC4-5D6E-409C-BE32-E72D297353CC}">
                    <c16:uniqueId val="{00000039-705D-4F0A-A385-AB4DC8980013}"/>
                  </c:ext>
                </c:extLst>
              </c15:ser>
            </c15:filteredBarSeries>
            <c15:filteredBarSeries>
              <c15:ser>
                <c:idx val="55"/>
                <c:order val="55"/>
                <c:tx>
                  <c:strRef>
                    <c:extLst xmlns:c15="http://schemas.microsoft.com/office/drawing/2012/chart">
                      <c:ext xmlns:c15="http://schemas.microsoft.com/office/drawing/2012/chart" uri="{02D57815-91ED-43cb-92C2-25804820EDAC}">
                        <c15:formulaRef>
                          <c15:sqref>'Table for graphs 25-26'!$A$57</c15:sqref>
                        </c15:formulaRef>
                      </c:ext>
                    </c:extLst>
                    <c:strCache>
                      <c:ptCount val="1"/>
                      <c:pt idx="0">
                        <c:v>Sarcoma - Reported 63 - 103 days</c:v>
                      </c:pt>
                    </c:strCache>
                  </c:strRef>
                </c:tx>
                <c:spPr>
                  <a:solidFill>
                    <a:schemeClr val="accent5">
                      <a:tint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25-26'!$B$57:$DA$57</c15:sqref>
                        </c15:formulaRef>
                      </c:ext>
                    </c:extLst>
                    <c:numCache>
                      <c:formatCode>0</c:formatCode>
                      <c:ptCount val="104"/>
                      <c:pt idx="0">
                        <c:v>1</c:v>
                      </c:pt>
                      <c:pt idx="1">
                        <c:v>2</c:v>
                      </c:pt>
                      <c:pt idx="2" formatCode="General">
                        <c:v>2</c:v>
                      </c:pt>
                      <c:pt idx="3" formatCode="General">
                        <c:v>1</c:v>
                      </c:pt>
                      <c:pt idx="4" formatCode="General">
                        <c:v>2</c:v>
                      </c:pt>
                      <c:pt idx="5" formatCode="General">
                        <c:v>2</c:v>
                      </c:pt>
                      <c:pt idx="6" formatCode="General">
                        <c:v>3</c:v>
                      </c:pt>
                      <c:pt idx="7" formatCode="General">
                        <c:v>2</c:v>
                      </c:pt>
                      <c:pt idx="8" formatCode="General">
                        <c:v>2</c:v>
                      </c:pt>
                      <c:pt idx="9" formatCode="General">
                        <c:v>3</c:v>
                      </c:pt>
                      <c:pt idx="10" formatCode="General">
                        <c:v>5</c:v>
                      </c:pt>
                      <c:pt idx="11" formatCode="General">
                        <c:v>4</c:v>
                      </c:pt>
                      <c:pt idx="12" formatCode="General">
                        <c:v>5</c:v>
                      </c:pt>
                      <c:pt idx="13" formatCode="General">
                        <c:v>7</c:v>
                      </c:pt>
                      <c:pt idx="14" formatCode="General">
                        <c:v>4</c:v>
                      </c:pt>
                      <c:pt idx="15" formatCode="General">
                        <c:v>5</c:v>
                      </c:pt>
                      <c:pt idx="16" formatCode="General">
                        <c:v>1</c:v>
                      </c:pt>
                      <c:pt idx="17" formatCode="General">
                        <c:v>0</c:v>
                      </c:pt>
                      <c:pt idx="18" formatCode="General">
                        <c:v>0</c:v>
                      </c:pt>
                      <c:pt idx="19" formatCode="General">
                        <c:v>0</c:v>
                      </c:pt>
                      <c:pt idx="20" formatCode="General">
                        <c:v>1</c:v>
                      </c:pt>
                      <c:pt idx="21" formatCode="General">
                        <c:v>2</c:v>
                      </c:pt>
                      <c:pt idx="22" formatCode="General">
                        <c:v>1</c:v>
                      </c:pt>
                      <c:pt idx="23" formatCode="General">
                        <c:v>3</c:v>
                      </c:pt>
                      <c:pt idx="24" formatCode="General">
                        <c:v>3</c:v>
                      </c:pt>
                      <c:pt idx="25" formatCode="General">
                        <c:v>2</c:v>
                      </c:pt>
                      <c:pt idx="26" formatCode="General">
                        <c:v>1</c:v>
                      </c:pt>
                      <c:pt idx="27" formatCode="General">
                        <c:v>0</c:v>
                      </c:pt>
                      <c:pt idx="28" formatCode="General">
                        <c:v>0</c:v>
                      </c:pt>
                      <c:pt idx="29" formatCode="General">
                        <c:v>2</c:v>
                      </c:pt>
                      <c:pt idx="30" formatCode="General">
                        <c:v>1</c:v>
                      </c:pt>
                      <c:pt idx="31" formatCode="General">
                        <c:v>2</c:v>
                      </c:pt>
                      <c:pt idx="32" formatCode="General">
                        <c:v>2</c:v>
                      </c:pt>
                      <c:pt idx="33" formatCode="General">
                        <c:v>2</c:v>
                      </c:pt>
                      <c:pt idx="34" formatCode="General">
                        <c:v>1</c:v>
                      </c:pt>
                      <c:pt idx="35" formatCode="General">
                        <c:v>2</c:v>
                      </c:pt>
                      <c:pt idx="36" formatCode="General">
                        <c:v>0</c:v>
                      </c:pt>
                      <c:pt idx="37" formatCode="General">
                        <c:v>3</c:v>
                      </c:pt>
                      <c:pt idx="38" formatCode="General">
                        <c:v>3</c:v>
                      </c:pt>
                      <c:pt idx="39" formatCode="General">
                        <c:v>3</c:v>
                      </c:pt>
                      <c:pt idx="40" formatCode="General">
                        <c:v>3</c:v>
                      </c:pt>
                      <c:pt idx="41" formatCode="General">
                        <c:v>3</c:v>
                      </c:pt>
                      <c:pt idx="42" formatCode="General">
                        <c:v>2</c:v>
                      </c:pt>
                      <c:pt idx="43" formatCode="General">
                        <c:v>3</c:v>
                      </c:pt>
                      <c:pt idx="44" formatCode="General">
                        <c:v>4</c:v>
                      </c:pt>
                      <c:pt idx="45" formatCode="General">
                        <c:v>4</c:v>
                      </c:pt>
                      <c:pt idx="46" formatCode="General">
                        <c:v>3</c:v>
                      </c:pt>
                      <c:pt idx="47" formatCode="General">
                        <c:v>3</c:v>
                      </c:pt>
                      <c:pt idx="48" formatCode="General">
                        <c:v>2</c:v>
                      </c:pt>
                      <c:pt idx="49" formatCode="General">
                        <c:v>1</c:v>
                      </c:pt>
                      <c:pt idx="50" formatCode="General">
                        <c:v>1</c:v>
                      </c:pt>
                      <c:pt idx="51" formatCode="General">
                        <c:v>2</c:v>
                      </c:pt>
                      <c:pt idx="52" formatCode="General">
                        <c:v>2</c:v>
                      </c:pt>
                      <c:pt idx="53" formatCode="General">
                        <c:v>3</c:v>
                      </c:pt>
                      <c:pt idx="54" formatCode="General">
                        <c:v>3</c:v>
                      </c:pt>
                      <c:pt idx="55" formatCode="General">
                        <c:v>5</c:v>
                      </c:pt>
                      <c:pt idx="56" formatCode="General">
                        <c:v>3</c:v>
                      </c:pt>
                      <c:pt idx="57" formatCode="General">
                        <c:v>0</c:v>
                      </c:pt>
                      <c:pt idx="58" formatCode="General">
                        <c:v>2</c:v>
                      </c:pt>
                      <c:pt idx="59" formatCode="General">
                        <c:v>2</c:v>
                      </c:pt>
                      <c:pt idx="60" formatCode="General">
                        <c:v>4</c:v>
                      </c:pt>
                      <c:pt idx="61" formatCode="General">
                        <c:v>4</c:v>
                      </c:pt>
                      <c:pt idx="62" formatCode="General">
                        <c:v>5</c:v>
                      </c:pt>
                      <c:pt idx="63" formatCode="General">
                        <c:v>4</c:v>
                      </c:pt>
                      <c:pt idx="64" formatCode="General">
                        <c:v>5</c:v>
                      </c:pt>
                      <c:pt idx="65" formatCode="General">
                        <c:v>7</c:v>
                      </c:pt>
                      <c:pt idx="66" formatCode="General">
                        <c:v>2</c:v>
                      </c:pt>
                      <c:pt idx="67" formatCode="General">
                        <c:v>2</c:v>
                      </c:pt>
                      <c:pt idx="68" formatCode="General">
                        <c:v>0</c:v>
                      </c:pt>
                      <c:pt idx="69" formatCode="General">
                        <c:v>0</c:v>
                      </c:pt>
                      <c:pt idx="70" formatCode="General">
                        <c:v>0</c:v>
                      </c:pt>
                      <c:pt idx="71" formatCode="General">
                        <c:v>1</c:v>
                      </c:pt>
                      <c:pt idx="72" formatCode="General">
                        <c:v>1</c:v>
                      </c:pt>
                      <c:pt idx="73" formatCode="General">
                        <c:v>1</c:v>
                      </c:pt>
                      <c:pt idx="74" formatCode="General">
                        <c:v>2</c:v>
                      </c:pt>
                      <c:pt idx="75" formatCode="General">
                        <c:v>1</c:v>
                      </c:pt>
                      <c:pt idx="76" formatCode="General">
                        <c:v>0</c:v>
                      </c:pt>
                      <c:pt idx="77" formatCode="General">
                        <c:v>2</c:v>
                      </c:pt>
                      <c:pt idx="78" formatCode="General">
                        <c:v>5</c:v>
                      </c:pt>
                      <c:pt idx="79" formatCode="General">
                        <c:v>3</c:v>
                      </c:pt>
                      <c:pt idx="80" formatCode="General">
                        <c:v>7</c:v>
                      </c:pt>
                      <c:pt idx="81" formatCode="General">
                        <c:v>7</c:v>
                      </c:pt>
                      <c:pt idx="82" formatCode="General">
                        <c:v>8</c:v>
                      </c:pt>
                      <c:pt idx="83" formatCode="General">
                        <c:v>5</c:v>
                      </c:pt>
                      <c:pt idx="84" formatCode="General">
                        <c:v>4</c:v>
                      </c:pt>
                      <c:pt idx="85" formatCode="General">
                        <c:v>2</c:v>
                      </c:pt>
                      <c:pt idx="86" formatCode="General">
                        <c:v>2</c:v>
                      </c:pt>
                      <c:pt idx="87" formatCode="General">
                        <c:v>1</c:v>
                      </c:pt>
                      <c:pt idx="88" formatCode="General">
                        <c:v>2</c:v>
                      </c:pt>
                      <c:pt idx="89" formatCode="General">
                        <c:v>3</c:v>
                      </c:pt>
                      <c:pt idx="90" formatCode="General">
                        <c:v>4</c:v>
                      </c:pt>
                      <c:pt idx="91" formatCode="General">
                        <c:v>3</c:v>
                      </c:pt>
                      <c:pt idx="92" formatCode="General">
                        <c:v>2</c:v>
                      </c:pt>
                      <c:pt idx="93" formatCode="General">
                        <c:v>2</c:v>
                      </c:pt>
                      <c:pt idx="94" formatCode="General">
                        <c:v>1</c:v>
                      </c:pt>
                      <c:pt idx="95" formatCode="General">
                        <c:v>4</c:v>
                      </c:pt>
                    </c:numCache>
                  </c:numRef>
                </c:val>
                <c:extLst xmlns:c15="http://schemas.microsoft.com/office/drawing/2012/chart">
                  <c:ext xmlns:c16="http://schemas.microsoft.com/office/drawing/2014/chart" uri="{C3380CC4-5D6E-409C-BE32-E72D297353CC}">
                    <c16:uniqueId val="{0000003A-705D-4F0A-A385-AB4DC8980013}"/>
                  </c:ext>
                </c:extLst>
              </c15:ser>
            </c15:filteredBarSeries>
            <c15:filteredBarSeries>
              <c15:ser>
                <c:idx val="56"/>
                <c:order val="56"/>
                <c:tx>
                  <c:strRef>
                    <c:extLst xmlns:c15="http://schemas.microsoft.com/office/drawing/2012/chart">
                      <c:ext xmlns:c15="http://schemas.microsoft.com/office/drawing/2012/chart" uri="{02D57815-91ED-43cb-92C2-25804820EDAC}">
                        <c15:formulaRef>
                          <c15:sqref>'Table for graphs 25-26'!$A$58</c15:sqref>
                        </c15:formulaRef>
                      </c:ext>
                    </c:extLst>
                    <c:strCache>
                      <c:ptCount val="1"/>
                      <c:pt idx="0">
                        <c:v>Skin - Reported 63 - 103 days</c:v>
                      </c:pt>
                    </c:strCache>
                  </c:strRef>
                </c:tx>
                <c:spPr>
                  <a:solidFill>
                    <a:schemeClr val="accent5">
                      <a:tint val="8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25-26'!$B$58:$DA$58</c15:sqref>
                        </c15:formulaRef>
                      </c:ext>
                    </c:extLst>
                    <c:numCache>
                      <c:formatCode>0</c:formatCode>
                      <c:ptCount val="104"/>
                      <c:pt idx="0">
                        <c:v>12</c:v>
                      </c:pt>
                      <c:pt idx="1">
                        <c:v>15</c:v>
                      </c:pt>
                      <c:pt idx="2" formatCode="General">
                        <c:v>15</c:v>
                      </c:pt>
                      <c:pt idx="3" formatCode="General">
                        <c:v>17</c:v>
                      </c:pt>
                      <c:pt idx="4" formatCode="General">
                        <c:v>20</c:v>
                      </c:pt>
                      <c:pt idx="5" formatCode="General">
                        <c:v>16</c:v>
                      </c:pt>
                      <c:pt idx="6" formatCode="General">
                        <c:v>13</c:v>
                      </c:pt>
                      <c:pt idx="7" formatCode="General">
                        <c:v>17</c:v>
                      </c:pt>
                      <c:pt idx="8" formatCode="General">
                        <c:v>15</c:v>
                      </c:pt>
                      <c:pt idx="9" formatCode="General">
                        <c:v>12</c:v>
                      </c:pt>
                      <c:pt idx="10" formatCode="General">
                        <c:v>9</c:v>
                      </c:pt>
                      <c:pt idx="11" formatCode="General">
                        <c:v>16</c:v>
                      </c:pt>
                      <c:pt idx="12" formatCode="General">
                        <c:v>19</c:v>
                      </c:pt>
                      <c:pt idx="13" formatCode="General">
                        <c:v>21</c:v>
                      </c:pt>
                      <c:pt idx="14" formatCode="General">
                        <c:v>26</c:v>
                      </c:pt>
                      <c:pt idx="15" formatCode="General">
                        <c:v>27</c:v>
                      </c:pt>
                      <c:pt idx="16" formatCode="General">
                        <c:v>34</c:v>
                      </c:pt>
                      <c:pt idx="17" formatCode="General">
                        <c:v>31</c:v>
                      </c:pt>
                      <c:pt idx="18" formatCode="General">
                        <c:v>41</c:v>
                      </c:pt>
                      <c:pt idx="19" formatCode="General">
                        <c:v>32</c:v>
                      </c:pt>
                      <c:pt idx="20" formatCode="General">
                        <c:v>37</c:v>
                      </c:pt>
                      <c:pt idx="21" formatCode="General">
                        <c:v>70</c:v>
                      </c:pt>
                      <c:pt idx="22" formatCode="General">
                        <c:v>96</c:v>
                      </c:pt>
                      <c:pt idx="23" formatCode="General">
                        <c:v>105</c:v>
                      </c:pt>
                      <c:pt idx="24" formatCode="General">
                        <c:v>112</c:v>
                      </c:pt>
                      <c:pt idx="25" formatCode="General">
                        <c:v>135</c:v>
                      </c:pt>
                      <c:pt idx="26" formatCode="General">
                        <c:v>138</c:v>
                      </c:pt>
                      <c:pt idx="27" formatCode="General">
                        <c:v>104</c:v>
                      </c:pt>
                      <c:pt idx="28" formatCode="General">
                        <c:v>95</c:v>
                      </c:pt>
                      <c:pt idx="29" formatCode="General">
                        <c:v>105</c:v>
                      </c:pt>
                      <c:pt idx="30" formatCode="General">
                        <c:v>107</c:v>
                      </c:pt>
                      <c:pt idx="31" formatCode="General">
                        <c:v>120</c:v>
                      </c:pt>
                      <c:pt idx="32" formatCode="General">
                        <c:v>67</c:v>
                      </c:pt>
                      <c:pt idx="33" formatCode="General">
                        <c:v>73</c:v>
                      </c:pt>
                      <c:pt idx="34" formatCode="General">
                        <c:v>93</c:v>
                      </c:pt>
                      <c:pt idx="35" formatCode="General">
                        <c:v>103</c:v>
                      </c:pt>
                      <c:pt idx="36" formatCode="General">
                        <c:v>94</c:v>
                      </c:pt>
                      <c:pt idx="37" formatCode="General">
                        <c:v>117</c:v>
                      </c:pt>
                      <c:pt idx="38" formatCode="General">
                        <c:v>127</c:v>
                      </c:pt>
                      <c:pt idx="39" formatCode="General">
                        <c:v>138</c:v>
                      </c:pt>
                      <c:pt idx="40" formatCode="General">
                        <c:v>110</c:v>
                      </c:pt>
                      <c:pt idx="41" formatCode="General">
                        <c:v>58</c:v>
                      </c:pt>
                      <c:pt idx="42" formatCode="General">
                        <c:v>50</c:v>
                      </c:pt>
                      <c:pt idx="43" formatCode="General">
                        <c:v>36</c:v>
                      </c:pt>
                      <c:pt idx="44" formatCode="General">
                        <c:v>28</c:v>
                      </c:pt>
                      <c:pt idx="45" formatCode="General">
                        <c:v>23</c:v>
                      </c:pt>
                      <c:pt idx="46" formatCode="General">
                        <c:v>26</c:v>
                      </c:pt>
                      <c:pt idx="47" formatCode="General">
                        <c:v>19</c:v>
                      </c:pt>
                      <c:pt idx="48" formatCode="General">
                        <c:v>18</c:v>
                      </c:pt>
                      <c:pt idx="49" formatCode="General">
                        <c:v>22</c:v>
                      </c:pt>
                      <c:pt idx="50" formatCode="General">
                        <c:v>24</c:v>
                      </c:pt>
                      <c:pt idx="51" formatCode="General">
                        <c:v>25</c:v>
                      </c:pt>
                      <c:pt idx="52" formatCode="General">
                        <c:v>19</c:v>
                      </c:pt>
                      <c:pt idx="53" formatCode="General">
                        <c:v>25</c:v>
                      </c:pt>
                      <c:pt idx="54" formatCode="General">
                        <c:v>25</c:v>
                      </c:pt>
                      <c:pt idx="55" formatCode="General">
                        <c:v>65</c:v>
                      </c:pt>
                      <c:pt idx="56" formatCode="General">
                        <c:v>54</c:v>
                      </c:pt>
                      <c:pt idx="57" formatCode="General">
                        <c:v>34</c:v>
                      </c:pt>
                      <c:pt idx="58" formatCode="General">
                        <c:v>34</c:v>
                      </c:pt>
                      <c:pt idx="59" formatCode="General">
                        <c:v>30</c:v>
                      </c:pt>
                      <c:pt idx="60" formatCode="General">
                        <c:v>36</c:v>
                      </c:pt>
                      <c:pt idx="61" formatCode="General">
                        <c:v>28</c:v>
                      </c:pt>
                      <c:pt idx="62" formatCode="General">
                        <c:v>26</c:v>
                      </c:pt>
                      <c:pt idx="63" formatCode="General">
                        <c:v>26</c:v>
                      </c:pt>
                      <c:pt idx="64" formatCode="General">
                        <c:v>24</c:v>
                      </c:pt>
                      <c:pt idx="65" formatCode="General">
                        <c:v>35</c:v>
                      </c:pt>
                      <c:pt idx="66" formatCode="General">
                        <c:v>26</c:v>
                      </c:pt>
                      <c:pt idx="67" formatCode="General">
                        <c:v>32</c:v>
                      </c:pt>
                      <c:pt idx="68" formatCode="General">
                        <c:v>35</c:v>
                      </c:pt>
                      <c:pt idx="69" formatCode="General">
                        <c:v>50</c:v>
                      </c:pt>
                      <c:pt idx="70" formatCode="General">
                        <c:v>44</c:v>
                      </c:pt>
                      <c:pt idx="71" formatCode="General">
                        <c:v>49</c:v>
                      </c:pt>
                      <c:pt idx="72" formatCode="General">
                        <c:v>57</c:v>
                      </c:pt>
                      <c:pt idx="73" formatCode="General">
                        <c:v>77</c:v>
                      </c:pt>
                      <c:pt idx="74" formatCode="General">
                        <c:v>98</c:v>
                      </c:pt>
                      <c:pt idx="75" formatCode="General">
                        <c:v>98</c:v>
                      </c:pt>
                      <c:pt idx="76" formatCode="General">
                        <c:v>88</c:v>
                      </c:pt>
                      <c:pt idx="77" formatCode="General">
                        <c:v>74</c:v>
                      </c:pt>
                      <c:pt idx="78" formatCode="General">
                        <c:v>83</c:v>
                      </c:pt>
                      <c:pt idx="79" formatCode="General">
                        <c:v>66</c:v>
                      </c:pt>
                      <c:pt idx="80" formatCode="General">
                        <c:v>72</c:v>
                      </c:pt>
                      <c:pt idx="81" formatCode="General">
                        <c:v>64</c:v>
                      </c:pt>
                      <c:pt idx="82" formatCode="General">
                        <c:v>62</c:v>
                      </c:pt>
                      <c:pt idx="83" formatCode="General">
                        <c:v>57</c:v>
                      </c:pt>
                      <c:pt idx="84" formatCode="General">
                        <c:v>58</c:v>
                      </c:pt>
                      <c:pt idx="85" formatCode="General">
                        <c:v>46</c:v>
                      </c:pt>
                      <c:pt idx="86" formatCode="General">
                        <c:v>49</c:v>
                      </c:pt>
                      <c:pt idx="87" formatCode="General">
                        <c:v>45</c:v>
                      </c:pt>
                      <c:pt idx="88" formatCode="General">
                        <c:v>41</c:v>
                      </c:pt>
                      <c:pt idx="89" formatCode="General">
                        <c:v>42</c:v>
                      </c:pt>
                      <c:pt idx="90" formatCode="General">
                        <c:v>45</c:v>
                      </c:pt>
                      <c:pt idx="91" formatCode="General">
                        <c:v>49</c:v>
                      </c:pt>
                      <c:pt idx="92" formatCode="General">
                        <c:v>50</c:v>
                      </c:pt>
                      <c:pt idx="93" formatCode="General">
                        <c:v>43</c:v>
                      </c:pt>
                      <c:pt idx="94" formatCode="General">
                        <c:v>37</c:v>
                      </c:pt>
                      <c:pt idx="95" formatCode="General">
                        <c:v>42</c:v>
                      </c:pt>
                    </c:numCache>
                  </c:numRef>
                </c:val>
                <c:extLst xmlns:c15="http://schemas.microsoft.com/office/drawing/2012/chart">
                  <c:ext xmlns:c16="http://schemas.microsoft.com/office/drawing/2014/chart" uri="{C3380CC4-5D6E-409C-BE32-E72D297353CC}">
                    <c16:uniqueId val="{0000003B-705D-4F0A-A385-AB4DC8980013}"/>
                  </c:ext>
                </c:extLst>
              </c15:ser>
            </c15:filteredBarSeries>
            <c15:filteredBarSeries>
              <c15:ser>
                <c:idx val="57"/>
                <c:order val="57"/>
                <c:tx>
                  <c:strRef>
                    <c:extLst xmlns:c15="http://schemas.microsoft.com/office/drawing/2012/chart">
                      <c:ext xmlns:c15="http://schemas.microsoft.com/office/drawing/2012/chart" uri="{02D57815-91ED-43cb-92C2-25804820EDAC}">
                        <c15:formulaRef>
                          <c15:sqref>'Table for graphs 25-26'!$A$59</c15:sqref>
                        </c15:formulaRef>
                      </c:ext>
                    </c:extLst>
                    <c:strCache>
                      <c:ptCount val="1"/>
                      <c:pt idx="0">
                        <c:v>Upper Gastrointestinal - Reported 63 - 103 days</c:v>
                      </c:pt>
                    </c:strCache>
                  </c:strRef>
                </c:tx>
                <c:spPr>
                  <a:solidFill>
                    <a:schemeClr val="accent5">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25-26'!$B$59:$DA$59</c15:sqref>
                        </c15:formulaRef>
                      </c:ext>
                    </c:extLst>
                    <c:numCache>
                      <c:formatCode>0</c:formatCode>
                      <c:ptCount val="104"/>
                      <c:pt idx="0">
                        <c:v>8</c:v>
                      </c:pt>
                      <c:pt idx="1">
                        <c:v>11</c:v>
                      </c:pt>
                      <c:pt idx="2" formatCode="General">
                        <c:v>12</c:v>
                      </c:pt>
                      <c:pt idx="3" formatCode="General">
                        <c:v>13</c:v>
                      </c:pt>
                      <c:pt idx="4" formatCode="General">
                        <c:v>12</c:v>
                      </c:pt>
                      <c:pt idx="5" formatCode="General">
                        <c:v>13</c:v>
                      </c:pt>
                      <c:pt idx="6" formatCode="General">
                        <c:v>15</c:v>
                      </c:pt>
                      <c:pt idx="7" formatCode="General">
                        <c:v>13</c:v>
                      </c:pt>
                      <c:pt idx="8" formatCode="General">
                        <c:v>9</c:v>
                      </c:pt>
                      <c:pt idx="9" formatCode="General">
                        <c:v>9</c:v>
                      </c:pt>
                      <c:pt idx="10" formatCode="General">
                        <c:v>9</c:v>
                      </c:pt>
                      <c:pt idx="11" formatCode="General">
                        <c:v>12</c:v>
                      </c:pt>
                      <c:pt idx="12" formatCode="General">
                        <c:v>13</c:v>
                      </c:pt>
                      <c:pt idx="13" formatCode="General">
                        <c:v>11</c:v>
                      </c:pt>
                      <c:pt idx="14" formatCode="General">
                        <c:v>15</c:v>
                      </c:pt>
                      <c:pt idx="15" formatCode="General">
                        <c:v>14</c:v>
                      </c:pt>
                      <c:pt idx="16" formatCode="General">
                        <c:v>12</c:v>
                      </c:pt>
                      <c:pt idx="17" formatCode="General">
                        <c:v>13</c:v>
                      </c:pt>
                      <c:pt idx="18" formatCode="General">
                        <c:v>12</c:v>
                      </c:pt>
                      <c:pt idx="19" formatCode="General">
                        <c:v>17</c:v>
                      </c:pt>
                      <c:pt idx="20" formatCode="General">
                        <c:v>13</c:v>
                      </c:pt>
                      <c:pt idx="21" formatCode="General">
                        <c:v>14</c:v>
                      </c:pt>
                      <c:pt idx="22" formatCode="General">
                        <c:v>14</c:v>
                      </c:pt>
                      <c:pt idx="23" formatCode="General">
                        <c:v>20</c:v>
                      </c:pt>
                      <c:pt idx="24" formatCode="General">
                        <c:v>17</c:v>
                      </c:pt>
                      <c:pt idx="25" formatCode="General">
                        <c:v>12</c:v>
                      </c:pt>
                      <c:pt idx="26" formatCode="General">
                        <c:v>15</c:v>
                      </c:pt>
                      <c:pt idx="27" formatCode="General">
                        <c:v>11</c:v>
                      </c:pt>
                      <c:pt idx="28" formatCode="General">
                        <c:v>11</c:v>
                      </c:pt>
                      <c:pt idx="29" formatCode="General">
                        <c:v>12</c:v>
                      </c:pt>
                      <c:pt idx="30" formatCode="General">
                        <c:v>10</c:v>
                      </c:pt>
                      <c:pt idx="31" formatCode="General">
                        <c:v>10</c:v>
                      </c:pt>
                      <c:pt idx="32" formatCode="General">
                        <c:v>16</c:v>
                      </c:pt>
                      <c:pt idx="33" formatCode="General">
                        <c:v>17</c:v>
                      </c:pt>
                      <c:pt idx="34" formatCode="General">
                        <c:v>14</c:v>
                      </c:pt>
                      <c:pt idx="35" formatCode="General">
                        <c:v>15</c:v>
                      </c:pt>
                      <c:pt idx="36" formatCode="General">
                        <c:v>10</c:v>
                      </c:pt>
                      <c:pt idx="37" formatCode="General">
                        <c:v>17</c:v>
                      </c:pt>
                      <c:pt idx="38" formatCode="General">
                        <c:v>15</c:v>
                      </c:pt>
                      <c:pt idx="39" formatCode="General">
                        <c:v>19</c:v>
                      </c:pt>
                      <c:pt idx="40" formatCode="General">
                        <c:v>12</c:v>
                      </c:pt>
                      <c:pt idx="41" formatCode="General">
                        <c:v>11</c:v>
                      </c:pt>
                      <c:pt idx="42" formatCode="General">
                        <c:v>14</c:v>
                      </c:pt>
                      <c:pt idx="43" formatCode="General">
                        <c:v>15</c:v>
                      </c:pt>
                      <c:pt idx="44" formatCode="General">
                        <c:v>16</c:v>
                      </c:pt>
                      <c:pt idx="45" formatCode="General">
                        <c:v>15</c:v>
                      </c:pt>
                      <c:pt idx="46" formatCode="General">
                        <c:v>20</c:v>
                      </c:pt>
                      <c:pt idx="47" formatCode="General">
                        <c:v>17</c:v>
                      </c:pt>
                      <c:pt idx="48" formatCode="General">
                        <c:v>13</c:v>
                      </c:pt>
                      <c:pt idx="49" formatCode="General">
                        <c:v>9</c:v>
                      </c:pt>
                      <c:pt idx="50" formatCode="General">
                        <c:v>8</c:v>
                      </c:pt>
                      <c:pt idx="51" formatCode="General">
                        <c:v>8</c:v>
                      </c:pt>
                      <c:pt idx="52" formatCode="General">
                        <c:v>7</c:v>
                      </c:pt>
                      <c:pt idx="53" formatCode="General">
                        <c:v>7</c:v>
                      </c:pt>
                      <c:pt idx="54" formatCode="General">
                        <c:v>13</c:v>
                      </c:pt>
                      <c:pt idx="55" formatCode="General">
                        <c:v>14</c:v>
                      </c:pt>
                      <c:pt idx="56" formatCode="General">
                        <c:v>12</c:v>
                      </c:pt>
                      <c:pt idx="57" formatCode="General">
                        <c:v>13</c:v>
                      </c:pt>
                      <c:pt idx="58" formatCode="General">
                        <c:v>12</c:v>
                      </c:pt>
                      <c:pt idx="59" formatCode="General">
                        <c:v>10</c:v>
                      </c:pt>
                      <c:pt idx="60" formatCode="General">
                        <c:v>13</c:v>
                      </c:pt>
                      <c:pt idx="61" formatCode="General">
                        <c:v>12</c:v>
                      </c:pt>
                      <c:pt idx="62" formatCode="General">
                        <c:v>11</c:v>
                      </c:pt>
                      <c:pt idx="63" formatCode="General">
                        <c:v>15</c:v>
                      </c:pt>
                      <c:pt idx="64" formatCode="General">
                        <c:v>13</c:v>
                      </c:pt>
                      <c:pt idx="65" formatCode="General">
                        <c:v>12</c:v>
                      </c:pt>
                      <c:pt idx="66" formatCode="General">
                        <c:v>10</c:v>
                      </c:pt>
                      <c:pt idx="67" formatCode="General">
                        <c:v>8</c:v>
                      </c:pt>
                      <c:pt idx="68" formatCode="General">
                        <c:v>10</c:v>
                      </c:pt>
                      <c:pt idx="69" formatCode="General">
                        <c:v>11</c:v>
                      </c:pt>
                      <c:pt idx="70" formatCode="General">
                        <c:v>16</c:v>
                      </c:pt>
                      <c:pt idx="71" formatCode="General">
                        <c:v>22</c:v>
                      </c:pt>
                      <c:pt idx="72" formatCode="General">
                        <c:v>19</c:v>
                      </c:pt>
                      <c:pt idx="73" formatCode="General">
                        <c:v>27</c:v>
                      </c:pt>
                      <c:pt idx="74" formatCode="General">
                        <c:v>19</c:v>
                      </c:pt>
                      <c:pt idx="75" formatCode="General">
                        <c:v>17</c:v>
                      </c:pt>
                      <c:pt idx="76" formatCode="General">
                        <c:v>16</c:v>
                      </c:pt>
                      <c:pt idx="77" formatCode="General">
                        <c:v>13</c:v>
                      </c:pt>
                      <c:pt idx="78" formatCode="General">
                        <c:v>10</c:v>
                      </c:pt>
                      <c:pt idx="79" formatCode="General">
                        <c:v>14</c:v>
                      </c:pt>
                      <c:pt idx="80" formatCode="General">
                        <c:v>11</c:v>
                      </c:pt>
                      <c:pt idx="81" formatCode="General">
                        <c:v>12</c:v>
                      </c:pt>
                      <c:pt idx="82" formatCode="General">
                        <c:v>10</c:v>
                      </c:pt>
                      <c:pt idx="83" formatCode="General">
                        <c:v>9</c:v>
                      </c:pt>
                      <c:pt idx="84" formatCode="General">
                        <c:v>11</c:v>
                      </c:pt>
                      <c:pt idx="85" formatCode="General">
                        <c:v>10</c:v>
                      </c:pt>
                      <c:pt idx="86" formatCode="General">
                        <c:v>6</c:v>
                      </c:pt>
                      <c:pt idx="87" formatCode="General">
                        <c:v>11</c:v>
                      </c:pt>
                      <c:pt idx="88" formatCode="General">
                        <c:v>16</c:v>
                      </c:pt>
                      <c:pt idx="89" formatCode="General">
                        <c:v>12</c:v>
                      </c:pt>
                      <c:pt idx="90" formatCode="General">
                        <c:v>15</c:v>
                      </c:pt>
                      <c:pt idx="91" formatCode="General">
                        <c:v>15</c:v>
                      </c:pt>
                      <c:pt idx="92" formatCode="General">
                        <c:v>16</c:v>
                      </c:pt>
                      <c:pt idx="93" formatCode="General">
                        <c:v>19</c:v>
                      </c:pt>
                      <c:pt idx="94" formatCode="General">
                        <c:v>14</c:v>
                      </c:pt>
                      <c:pt idx="95" formatCode="General">
                        <c:v>14</c:v>
                      </c:pt>
                    </c:numCache>
                  </c:numRef>
                </c:val>
                <c:extLst xmlns:c15="http://schemas.microsoft.com/office/drawing/2012/chart">
                  <c:ext xmlns:c16="http://schemas.microsoft.com/office/drawing/2014/chart" uri="{C3380CC4-5D6E-409C-BE32-E72D297353CC}">
                    <c16:uniqueId val="{0000003C-705D-4F0A-A385-AB4DC8980013}"/>
                  </c:ext>
                </c:extLst>
              </c15:ser>
            </c15:filteredBarSeries>
            <c15:filteredBarSeries>
              <c15:ser>
                <c:idx val="58"/>
                <c:order val="58"/>
                <c:tx>
                  <c:strRef>
                    <c:extLst xmlns:c15="http://schemas.microsoft.com/office/drawing/2012/chart">
                      <c:ext xmlns:c15="http://schemas.microsoft.com/office/drawing/2012/chart" uri="{02D57815-91ED-43cb-92C2-25804820EDAC}">
                        <c15:formulaRef>
                          <c15:sqref>'Table for graphs 25-26'!$A$60</c15:sqref>
                        </c15:formulaRef>
                      </c:ext>
                    </c:extLst>
                    <c:strCache>
                      <c:ptCount val="1"/>
                      <c:pt idx="0">
                        <c:v>Urological - Reported 63 - 103 days</c:v>
                      </c:pt>
                    </c:strCache>
                  </c:strRef>
                </c:tx>
                <c:spPr>
                  <a:solidFill>
                    <a:schemeClr val="accent5">
                      <a:tint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25-26'!$B$60:$DA$60</c15:sqref>
                        </c15:formulaRef>
                      </c:ext>
                    </c:extLst>
                    <c:numCache>
                      <c:formatCode>0</c:formatCode>
                      <c:ptCount val="104"/>
                      <c:pt idx="0">
                        <c:v>30</c:v>
                      </c:pt>
                      <c:pt idx="1">
                        <c:v>22</c:v>
                      </c:pt>
                      <c:pt idx="2" formatCode="General">
                        <c:v>21</c:v>
                      </c:pt>
                      <c:pt idx="3" formatCode="General">
                        <c:v>17</c:v>
                      </c:pt>
                      <c:pt idx="4" formatCode="General">
                        <c:v>23</c:v>
                      </c:pt>
                      <c:pt idx="5" formatCode="General">
                        <c:v>24</c:v>
                      </c:pt>
                      <c:pt idx="6" formatCode="General">
                        <c:v>23</c:v>
                      </c:pt>
                      <c:pt idx="7" formatCode="General">
                        <c:v>25</c:v>
                      </c:pt>
                      <c:pt idx="8" formatCode="General">
                        <c:v>24</c:v>
                      </c:pt>
                      <c:pt idx="9" formatCode="General">
                        <c:v>28</c:v>
                      </c:pt>
                      <c:pt idx="10" formatCode="General">
                        <c:v>24</c:v>
                      </c:pt>
                      <c:pt idx="11" formatCode="General">
                        <c:v>19</c:v>
                      </c:pt>
                      <c:pt idx="12" formatCode="General">
                        <c:v>22</c:v>
                      </c:pt>
                      <c:pt idx="13" formatCode="General">
                        <c:v>26</c:v>
                      </c:pt>
                      <c:pt idx="14" formatCode="General">
                        <c:v>22</c:v>
                      </c:pt>
                      <c:pt idx="15" formatCode="General">
                        <c:v>19</c:v>
                      </c:pt>
                      <c:pt idx="16" formatCode="General">
                        <c:v>26</c:v>
                      </c:pt>
                      <c:pt idx="17" formatCode="General">
                        <c:v>20</c:v>
                      </c:pt>
                      <c:pt idx="18" formatCode="General">
                        <c:v>17</c:v>
                      </c:pt>
                      <c:pt idx="19" formatCode="General">
                        <c:v>16</c:v>
                      </c:pt>
                      <c:pt idx="20" formatCode="General">
                        <c:v>26</c:v>
                      </c:pt>
                      <c:pt idx="21" formatCode="General">
                        <c:v>29</c:v>
                      </c:pt>
                      <c:pt idx="22" formatCode="General">
                        <c:v>22</c:v>
                      </c:pt>
                      <c:pt idx="23" formatCode="General">
                        <c:v>26</c:v>
                      </c:pt>
                      <c:pt idx="24" formatCode="General">
                        <c:v>33</c:v>
                      </c:pt>
                      <c:pt idx="25" formatCode="General">
                        <c:v>31</c:v>
                      </c:pt>
                      <c:pt idx="26" formatCode="General">
                        <c:v>23</c:v>
                      </c:pt>
                      <c:pt idx="27" formatCode="General">
                        <c:v>19</c:v>
                      </c:pt>
                      <c:pt idx="28" formatCode="General">
                        <c:v>16</c:v>
                      </c:pt>
                      <c:pt idx="29" formatCode="General">
                        <c:v>17</c:v>
                      </c:pt>
                      <c:pt idx="30" formatCode="General">
                        <c:v>15</c:v>
                      </c:pt>
                      <c:pt idx="31" formatCode="General">
                        <c:v>13</c:v>
                      </c:pt>
                      <c:pt idx="32" formatCode="General">
                        <c:v>20</c:v>
                      </c:pt>
                      <c:pt idx="33" formatCode="General">
                        <c:v>22</c:v>
                      </c:pt>
                      <c:pt idx="34" formatCode="General">
                        <c:v>23</c:v>
                      </c:pt>
                      <c:pt idx="35" formatCode="General">
                        <c:v>19</c:v>
                      </c:pt>
                      <c:pt idx="36" formatCode="General">
                        <c:v>15</c:v>
                      </c:pt>
                      <c:pt idx="37" formatCode="General">
                        <c:v>20</c:v>
                      </c:pt>
                      <c:pt idx="38" formatCode="General">
                        <c:v>24</c:v>
                      </c:pt>
                      <c:pt idx="39" formatCode="General">
                        <c:v>25</c:v>
                      </c:pt>
                      <c:pt idx="40" formatCode="General">
                        <c:v>29</c:v>
                      </c:pt>
                      <c:pt idx="41" formatCode="General">
                        <c:v>29</c:v>
                      </c:pt>
                      <c:pt idx="42" formatCode="General">
                        <c:v>35</c:v>
                      </c:pt>
                      <c:pt idx="43" formatCode="General">
                        <c:v>28</c:v>
                      </c:pt>
                      <c:pt idx="44" formatCode="General">
                        <c:v>26</c:v>
                      </c:pt>
                      <c:pt idx="45" formatCode="General">
                        <c:v>34</c:v>
                      </c:pt>
                      <c:pt idx="46" formatCode="General">
                        <c:v>30</c:v>
                      </c:pt>
                      <c:pt idx="47" formatCode="General">
                        <c:v>26</c:v>
                      </c:pt>
                      <c:pt idx="48" formatCode="General">
                        <c:v>17</c:v>
                      </c:pt>
                      <c:pt idx="49" formatCode="General">
                        <c:v>22</c:v>
                      </c:pt>
                      <c:pt idx="50" formatCode="General">
                        <c:v>21</c:v>
                      </c:pt>
                      <c:pt idx="51" formatCode="General">
                        <c:v>18</c:v>
                      </c:pt>
                      <c:pt idx="52" formatCode="General">
                        <c:v>17</c:v>
                      </c:pt>
                      <c:pt idx="53" formatCode="General">
                        <c:v>28</c:v>
                      </c:pt>
                      <c:pt idx="54" formatCode="General">
                        <c:v>35</c:v>
                      </c:pt>
                      <c:pt idx="55" formatCode="General">
                        <c:v>37</c:v>
                      </c:pt>
                      <c:pt idx="56" formatCode="General">
                        <c:v>36</c:v>
                      </c:pt>
                      <c:pt idx="57" formatCode="General">
                        <c:v>30</c:v>
                      </c:pt>
                      <c:pt idx="58" formatCode="General">
                        <c:v>40</c:v>
                      </c:pt>
                      <c:pt idx="59" formatCode="General">
                        <c:v>47</c:v>
                      </c:pt>
                      <c:pt idx="60" formatCode="General">
                        <c:v>38</c:v>
                      </c:pt>
                      <c:pt idx="61" formatCode="General">
                        <c:v>38</c:v>
                      </c:pt>
                      <c:pt idx="62" formatCode="General">
                        <c:v>37</c:v>
                      </c:pt>
                      <c:pt idx="63" formatCode="General">
                        <c:v>40</c:v>
                      </c:pt>
                      <c:pt idx="64" formatCode="General">
                        <c:v>40</c:v>
                      </c:pt>
                      <c:pt idx="65" formatCode="General">
                        <c:v>35</c:v>
                      </c:pt>
                      <c:pt idx="66" formatCode="General">
                        <c:v>36</c:v>
                      </c:pt>
                      <c:pt idx="67" formatCode="General">
                        <c:v>34</c:v>
                      </c:pt>
                      <c:pt idx="68" formatCode="General">
                        <c:v>31</c:v>
                      </c:pt>
                      <c:pt idx="69" formatCode="General">
                        <c:v>33</c:v>
                      </c:pt>
                      <c:pt idx="70" formatCode="General">
                        <c:v>26</c:v>
                      </c:pt>
                      <c:pt idx="71" formatCode="General">
                        <c:v>26</c:v>
                      </c:pt>
                      <c:pt idx="72" formatCode="General">
                        <c:v>19</c:v>
                      </c:pt>
                      <c:pt idx="73" formatCode="General">
                        <c:v>20</c:v>
                      </c:pt>
                      <c:pt idx="74" formatCode="General">
                        <c:v>28</c:v>
                      </c:pt>
                      <c:pt idx="75" formatCode="General">
                        <c:v>33</c:v>
                      </c:pt>
                      <c:pt idx="76" formatCode="General">
                        <c:v>32</c:v>
                      </c:pt>
                      <c:pt idx="77" formatCode="General">
                        <c:v>31</c:v>
                      </c:pt>
                      <c:pt idx="78" formatCode="General">
                        <c:v>35</c:v>
                      </c:pt>
                      <c:pt idx="79" formatCode="General">
                        <c:v>41</c:v>
                      </c:pt>
                      <c:pt idx="80" formatCode="General">
                        <c:v>35</c:v>
                      </c:pt>
                      <c:pt idx="81" formatCode="General">
                        <c:v>40</c:v>
                      </c:pt>
                      <c:pt idx="82" formatCode="General">
                        <c:v>40</c:v>
                      </c:pt>
                      <c:pt idx="83" formatCode="General">
                        <c:v>37</c:v>
                      </c:pt>
                      <c:pt idx="84" formatCode="General">
                        <c:v>25</c:v>
                      </c:pt>
                      <c:pt idx="85" formatCode="General">
                        <c:v>25</c:v>
                      </c:pt>
                      <c:pt idx="86" formatCode="General">
                        <c:v>26</c:v>
                      </c:pt>
                      <c:pt idx="87" formatCode="General">
                        <c:v>22</c:v>
                      </c:pt>
                      <c:pt idx="88" formatCode="General">
                        <c:v>30</c:v>
                      </c:pt>
                      <c:pt idx="89" formatCode="General">
                        <c:v>31</c:v>
                      </c:pt>
                      <c:pt idx="90" formatCode="General">
                        <c:v>39</c:v>
                      </c:pt>
                      <c:pt idx="91" formatCode="General">
                        <c:v>37</c:v>
                      </c:pt>
                      <c:pt idx="92" formatCode="General">
                        <c:v>35</c:v>
                      </c:pt>
                      <c:pt idx="93" formatCode="General">
                        <c:v>31</c:v>
                      </c:pt>
                      <c:pt idx="94" formatCode="General">
                        <c:v>41</c:v>
                      </c:pt>
                      <c:pt idx="95" formatCode="General">
                        <c:v>36</c:v>
                      </c:pt>
                    </c:numCache>
                  </c:numRef>
                </c:val>
                <c:extLst xmlns:c15="http://schemas.microsoft.com/office/drawing/2012/chart">
                  <c:ext xmlns:c16="http://schemas.microsoft.com/office/drawing/2014/chart" uri="{C3380CC4-5D6E-409C-BE32-E72D297353CC}">
                    <c16:uniqueId val="{0000003D-705D-4F0A-A385-AB4DC8980013}"/>
                  </c:ext>
                </c:extLst>
              </c15:ser>
            </c15:filteredBarSeries>
            <c15:filteredBarSeries>
              <c15:ser>
                <c:idx val="60"/>
                <c:order val="60"/>
                <c:tx>
                  <c:strRef>
                    <c:extLst xmlns:c15="http://schemas.microsoft.com/office/drawing/2012/chart">
                      <c:ext xmlns:c15="http://schemas.microsoft.com/office/drawing/2012/chart" uri="{02D57815-91ED-43cb-92C2-25804820EDAC}">
                        <c15:formulaRef>
                          <c15:sqref>'Table for graphs 25-26'!$A$62</c15:sqref>
                        </c15:formulaRef>
                      </c:ext>
                    </c:extLst>
                    <c:strCache>
                      <c:ptCount val="1"/>
                      <c:pt idx="0">
                        <c:v>Acute Leukaemia - Reported &gt;103 days</c:v>
                      </c:pt>
                    </c:strCache>
                  </c:strRef>
                </c:tx>
                <c:spPr>
                  <a:solidFill>
                    <a:schemeClr val="accent5">
                      <a:tint val="8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25-26'!$B$62:$DA$62</c15:sqref>
                        </c15:formulaRef>
                      </c:ext>
                    </c:extLst>
                    <c:numCache>
                      <c:formatCode>General</c:formatCode>
                      <c:ptCount val="104"/>
                      <c:pt idx="0">
                        <c:v>0</c:v>
                      </c:pt>
                      <c:pt idx="1">
                        <c:v>0</c:v>
                      </c:pt>
                      <c:pt idx="2">
                        <c:v>1</c:v>
                      </c:pt>
                      <c:pt idx="3">
                        <c:v>1</c:v>
                      </c:pt>
                      <c:pt idx="4">
                        <c:v>1</c:v>
                      </c:pt>
                      <c:pt idx="5">
                        <c:v>1</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numCache>
                  </c:numRef>
                </c:val>
                <c:extLst xmlns:c15="http://schemas.microsoft.com/office/drawing/2012/chart">
                  <c:ext xmlns:c16="http://schemas.microsoft.com/office/drawing/2014/chart" uri="{C3380CC4-5D6E-409C-BE32-E72D297353CC}">
                    <c16:uniqueId val="{0000003E-705D-4F0A-A385-AB4DC8980013}"/>
                  </c:ext>
                </c:extLst>
              </c15:ser>
            </c15:filteredBarSeries>
            <c15:filteredBarSeries>
              <c15:ser>
                <c:idx val="61"/>
                <c:order val="61"/>
                <c:tx>
                  <c:strRef>
                    <c:extLst xmlns:c15="http://schemas.microsoft.com/office/drawing/2012/chart">
                      <c:ext xmlns:c15="http://schemas.microsoft.com/office/drawing/2012/chart" uri="{02D57815-91ED-43cb-92C2-25804820EDAC}">
                        <c15:formulaRef>
                          <c15:sqref>'Table for graphs 25-26'!$A$63</c15:sqref>
                        </c15:formulaRef>
                      </c:ext>
                    </c:extLst>
                    <c:strCache>
                      <c:ptCount val="1"/>
                      <c:pt idx="0">
                        <c:v>Brain/CNS - Reported &gt;103 days</c:v>
                      </c:pt>
                    </c:strCache>
                  </c:strRef>
                </c:tx>
                <c:spPr>
                  <a:solidFill>
                    <a:schemeClr val="accent5">
                      <a:tint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25-26'!$B$63:$DA$63</c15:sqref>
                        </c15:formulaRef>
                      </c:ext>
                    </c:extLst>
                    <c:numCache>
                      <c:formatCode>General</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1</c:v>
                      </c:pt>
                      <c:pt idx="33">
                        <c:v>0</c:v>
                      </c:pt>
                      <c:pt idx="34">
                        <c:v>0</c:v>
                      </c:pt>
                      <c:pt idx="35">
                        <c:v>0</c:v>
                      </c:pt>
                      <c:pt idx="36">
                        <c:v>0</c:v>
                      </c:pt>
                      <c:pt idx="37">
                        <c:v>0</c:v>
                      </c:pt>
                      <c:pt idx="38">
                        <c:v>0</c:v>
                      </c:pt>
                      <c:pt idx="39">
                        <c:v>0</c:v>
                      </c:pt>
                      <c:pt idx="40">
                        <c:v>0</c:v>
                      </c:pt>
                      <c:pt idx="41">
                        <c:v>0</c:v>
                      </c:pt>
                      <c:pt idx="42">
                        <c:v>0</c:v>
                      </c:pt>
                      <c:pt idx="43">
                        <c:v>0</c:v>
                      </c:pt>
                      <c:pt idx="44">
                        <c:v>2</c:v>
                      </c:pt>
                      <c:pt idx="45">
                        <c:v>2</c:v>
                      </c:pt>
                      <c:pt idx="46">
                        <c:v>2</c:v>
                      </c:pt>
                      <c:pt idx="47">
                        <c:v>2</c:v>
                      </c:pt>
                      <c:pt idx="48">
                        <c:v>2</c:v>
                      </c:pt>
                      <c:pt idx="49">
                        <c:v>2</c:v>
                      </c:pt>
                      <c:pt idx="50">
                        <c:v>2</c:v>
                      </c:pt>
                      <c:pt idx="51">
                        <c:v>2</c:v>
                      </c:pt>
                      <c:pt idx="52">
                        <c:v>2</c:v>
                      </c:pt>
                      <c:pt idx="53">
                        <c:v>1</c:v>
                      </c:pt>
                      <c:pt idx="54">
                        <c:v>1</c:v>
                      </c:pt>
                      <c:pt idx="55">
                        <c:v>1</c:v>
                      </c:pt>
                      <c:pt idx="56">
                        <c:v>1</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numCache>
                  </c:numRef>
                </c:val>
                <c:extLst xmlns:c15="http://schemas.microsoft.com/office/drawing/2012/chart">
                  <c:ext xmlns:c16="http://schemas.microsoft.com/office/drawing/2014/chart" uri="{C3380CC4-5D6E-409C-BE32-E72D297353CC}">
                    <c16:uniqueId val="{0000003F-705D-4F0A-A385-AB4DC8980013}"/>
                  </c:ext>
                </c:extLst>
              </c15:ser>
            </c15:filteredBarSeries>
            <c15:filteredBarSeries>
              <c15:ser>
                <c:idx val="62"/>
                <c:order val="62"/>
                <c:tx>
                  <c:strRef>
                    <c:extLst xmlns:c15="http://schemas.microsoft.com/office/drawing/2012/chart">
                      <c:ext xmlns:c15="http://schemas.microsoft.com/office/drawing/2012/chart" uri="{02D57815-91ED-43cb-92C2-25804820EDAC}">
                        <c15:formulaRef>
                          <c15:sqref>'Table for graphs 25-26'!$A$64</c15:sqref>
                        </c15:formulaRef>
                      </c:ext>
                    </c:extLst>
                    <c:strCache>
                      <c:ptCount val="1"/>
                      <c:pt idx="0">
                        <c:v>Breast - Reported &gt;103 days</c:v>
                      </c:pt>
                    </c:strCache>
                  </c:strRef>
                </c:tx>
                <c:spPr>
                  <a:solidFill>
                    <a:schemeClr val="accent5">
                      <a:tint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25-26'!$B$64:$DA$64</c15:sqref>
                        </c15:formulaRef>
                      </c:ext>
                    </c:extLst>
                    <c:numCache>
                      <c:formatCode>General</c:formatCode>
                      <c:ptCount val="104"/>
                      <c:pt idx="0">
                        <c:v>2</c:v>
                      </c:pt>
                      <c:pt idx="1">
                        <c:v>2</c:v>
                      </c:pt>
                      <c:pt idx="2">
                        <c:v>0</c:v>
                      </c:pt>
                      <c:pt idx="3">
                        <c:v>0</c:v>
                      </c:pt>
                      <c:pt idx="4">
                        <c:v>0</c:v>
                      </c:pt>
                      <c:pt idx="5">
                        <c:v>1</c:v>
                      </c:pt>
                      <c:pt idx="6">
                        <c:v>1</c:v>
                      </c:pt>
                      <c:pt idx="7">
                        <c:v>1</c:v>
                      </c:pt>
                      <c:pt idx="8">
                        <c:v>1</c:v>
                      </c:pt>
                      <c:pt idx="9">
                        <c:v>2</c:v>
                      </c:pt>
                      <c:pt idx="10">
                        <c:v>5</c:v>
                      </c:pt>
                      <c:pt idx="11">
                        <c:v>5</c:v>
                      </c:pt>
                      <c:pt idx="12">
                        <c:v>4</c:v>
                      </c:pt>
                      <c:pt idx="13">
                        <c:v>3</c:v>
                      </c:pt>
                      <c:pt idx="14">
                        <c:v>2</c:v>
                      </c:pt>
                      <c:pt idx="15">
                        <c:v>2</c:v>
                      </c:pt>
                      <c:pt idx="16">
                        <c:v>1</c:v>
                      </c:pt>
                      <c:pt idx="17">
                        <c:v>2</c:v>
                      </c:pt>
                      <c:pt idx="18">
                        <c:v>2</c:v>
                      </c:pt>
                      <c:pt idx="19">
                        <c:v>2</c:v>
                      </c:pt>
                      <c:pt idx="20">
                        <c:v>1</c:v>
                      </c:pt>
                      <c:pt idx="21">
                        <c:v>2</c:v>
                      </c:pt>
                      <c:pt idx="22">
                        <c:v>2</c:v>
                      </c:pt>
                      <c:pt idx="23">
                        <c:v>2</c:v>
                      </c:pt>
                      <c:pt idx="24">
                        <c:v>1</c:v>
                      </c:pt>
                      <c:pt idx="25">
                        <c:v>0</c:v>
                      </c:pt>
                      <c:pt idx="26">
                        <c:v>1</c:v>
                      </c:pt>
                      <c:pt idx="27">
                        <c:v>0</c:v>
                      </c:pt>
                      <c:pt idx="28">
                        <c:v>1</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1</c:v>
                      </c:pt>
                      <c:pt idx="47">
                        <c:v>1</c:v>
                      </c:pt>
                      <c:pt idx="48">
                        <c:v>0</c:v>
                      </c:pt>
                      <c:pt idx="49">
                        <c:v>0</c:v>
                      </c:pt>
                      <c:pt idx="50">
                        <c:v>0</c:v>
                      </c:pt>
                      <c:pt idx="51">
                        <c:v>0</c:v>
                      </c:pt>
                      <c:pt idx="52">
                        <c:v>0</c:v>
                      </c:pt>
                      <c:pt idx="53">
                        <c:v>2</c:v>
                      </c:pt>
                      <c:pt idx="54">
                        <c:v>2</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2</c:v>
                      </c:pt>
                      <c:pt idx="81">
                        <c:v>1</c:v>
                      </c:pt>
                      <c:pt idx="82">
                        <c:v>2</c:v>
                      </c:pt>
                      <c:pt idx="83">
                        <c:v>1</c:v>
                      </c:pt>
                      <c:pt idx="84">
                        <c:v>1</c:v>
                      </c:pt>
                      <c:pt idx="85">
                        <c:v>1</c:v>
                      </c:pt>
                      <c:pt idx="86">
                        <c:v>4</c:v>
                      </c:pt>
                      <c:pt idx="87">
                        <c:v>5</c:v>
                      </c:pt>
                      <c:pt idx="88">
                        <c:v>2</c:v>
                      </c:pt>
                      <c:pt idx="89">
                        <c:v>0</c:v>
                      </c:pt>
                      <c:pt idx="90">
                        <c:v>0</c:v>
                      </c:pt>
                      <c:pt idx="91">
                        <c:v>0</c:v>
                      </c:pt>
                      <c:pt idx="92">
                        <c:v>2</c:v>
                      </c:pt>
                      <c:pt idx="93">
                        <c:v>2</c:v>
                      </c:pt>
                      <c:pt idx="94">
                        <c:v>1</c:v>
                      </c:pt>
                      <c:pt idx="95">
                        <c:v>0</c:v>
                      </c:pt>
                    </c:numCache>
                  </c:numRef>
                </c:val>
                <c:extLst xmlns:c15="http://schemas.microsoft.com/office/drawing/2012/chart">
                  <c:ext xmlns:c16="http://schemas.microsoft.com/office/drawing/2014/chart" uri="{C3380CC4-5D6E-409C-BE32-E72D297353CC}">
                    <c16:uniqueId val="{00000040-705D-4F0A-A385-AB4DC8980013}"/>
                  </c:ext>
                </c:extLst>
              </c15:ser>
            </c15:filteredBarSeries>
            <c15:filteredBarSeries>
              <c15:ser>
                <c:idx val="63"/>
                <c:order val="63"/>
                <c:tx>
                  <c:strRef>
                    <c:extLst xmlns:c15="http://schemas.microsoft.com/office/drawing/2012/chart">
                      <c:ext xmlns:c15="http://schemas.microsoft.com/office/drawing/2012/chart" uri="{02D57815-91ED-43cb-92C2-25804820EDAC}">
                        <c15:formulaRef>
                          <c15:sqref>'Table for graphs 25-26'!$A$65</c15:sqref>
                        </c15:formulaRef>
                      </c:ext>
                    </c:extLst>
                    <c:strCache>
                      <c:ptCount val="1"/>
                      <c:pt idx="0">
                        <c:v>Children's cancer - Reported &gt;103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25-26'!$B$65:$DA$65</c15:sqref>
                        </c15:formulaRef>
                      </c:ext>
                    </c:extLst>
                    <c:numCache>
                      <c:formatCode>General</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1</c:v>
                      </c:pt>
                      <c:pt idx="29">
                        <c:v>1</c:v>
                      </c:pt>
                      <c:pt idx="30">
                        <c:v>1</c:v>
                      </c:pt>
                      <c:pt idx="31">
                        <c:v>0</c:v>
                      </c:pt>
                      <c:pt idx="32">
                        <c:v>0</c:v>
                      </c:pt>
                      <c:pt idx="33">
                        <c:v>0</c:v>
                      </c:pt>
                      <c:pt idx="34">
                        <c:v>0</c:v>
                      </c:pt>
                      <c:pt idx="35">
                        <c:v>0</c:v>
                      </c:pt>
                      <c:pt idx="36">
                        <c:v>0</c:v>
                      </c:pt>
                      <c:pt idx="37">
                        <c:v>0</c:v>
                      </c:pt>
                      <c:pt idx="38">
                        <c:v>1</c:v>
                      </c:pt>
                      <c:pt idx="39">
                        <c:v>1</c:v>
                      </c:pt>
                      <c:pt idx="40">
                        <c:v>1</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1</c:v>
                      </c:pt>
                      <c:pt idx="84">
                        <c:v>0</c:v>
                      </c:pt>
                      <c:pt idx="85">
                        <c:v>0</c:v>
                      </c:pt>
                      <c:pt idx="86">
                        <c:v>0</c:v>
                      </c:pt>
                      <c:pt idx="87">
                        <c:v>0</c:v>
                      </c:pt>
                      <c:pt idx="88">
                        <c:v>0</c:v>
                      </c:pt>
                      <c:pt idx="89">
                        <c:v>0</c:v>
                      </c:pt>
                      <c:pt idx="90">
                        <c:v>0</c:v>
                      </c:pt>
                      <c:pt idx="91">
                        <c:v>0</c:v>
                      </c:pt>
                      <c:pt idx="92">
                        <c:v>0</c:v>
                      </c:pt>
                      <c:pt idx="93">
                        <c:v>0</c:v>
                      </c:pt>
                      <c:pt idx="94">
                        <c:v>0</c:v>
                      </c:pt>
                      <c:pt idx="95">
                        <c:v>1</c:v>
                      </c:pt>
                    </c:numCache>
                  </c:numRef>
                </c:val>
                <c:extLst xmlns:c15="http://schemas.microsoft.com/office/drawing/2012/chart">
                  <c:ext xmlns:c16="http://schemas.microsoft.com/office/drawing/2014/chart" uri="{C3380CC4-5D6E-409C-BE32-E72D297353CC}">
                    <c16:uniqueId val="{00000041-705D-4F0A-A385-AB4DC8980013}"/>
                  </c:ext>
                </c:extLst>
              </c15:ser>
            </c15:filteredBarSeries>
            <c15:filteredBarSeries>
              <c15:ser>
                <c:idx val="64"/>
                <c:order val="64"/>
                <c:tx>
                  <c:strRef>
                    <c:extLst xmlns:c15="http://schemas.microsoft.com/office/drawing/2012/chart">
                      <c:ext xmlns:c15="http://schemas.microsoft.com/office/drawing/2012/chart" uri="{02D57815-91ED-43cb-92C2-25804820EDAC}">
                        <c15:formulaRef>
                          <c15:sqref>'Table for graphs 25-26'!$A$66</c15:sqref>
                        </c15:formulaRef>
                      </c:ext>
                    </c:extLst>
                    <c:strCache>
                      <c:ptCount val="1"/>
                      <c:pt idx="0">
                        <c:v>Gynaecological - Reported &gt;103 days</c:v>
                      </c:pt>
                    </c:strCache>
                  </c:strRef>
                </c:tx>
                <c:spPr>
                  <a:solidFill>
                    <a:schemeClr val="accent5">
                      <a:tint val="7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25-26'!$B$66:$DA$66</c15:sqref>
                        </c15:formulaRef>
                      </c:ext>
                    </c:extLst>
                    <c:numCache>
                      <c:formatCode>General</c:formatCode>
                      <c:ptCount val="104"/>
                      <c:pt idx="0">
                        <c:v>9</c:v>
                      </c:pt>
                      <c:pt idx="1">
                        <c:v>8</c:v>
                      </c:pt>
                      <c:pt idx="2">
                        <c:v>8</c:v>
                      </c:pt>
                      <c:pt idx="3">
                        <c:v>9</c:v>
                      </c:pt>
                      <c:pt idx="4">
                        <c:v>9</c:v>
                      </c:pt>
                      <c:pt idx="5">
                        <c:v>11</c:v>
                      </c:pt>
                      <c:pt idx="6">
                        <c:v>9</c:v>
                      </c:pt>
                      <c:pt idx="7">
                        <c:v>14</c:v>
                      </c:pt>
                      <c:pt idx="8">
                        <c:v>15</c:v>
                      </c:pt>
                      <c:pt idx="9">
                        <c:v>17</c:v>
                      </c:pt>
                      <c:pt idx="10">
                        <c:v>16</c:v>
                      </c:pt>
                      <c:pt idx="11">
                        <c:v>18</c:v>
                      </c:pt>
                      <c:pt idx="12">
                        <c:v>18</c:v>
                      </c:pt>
                      <c:pt idx="13">
                        <c:v>13</c:v>
                      </c:pt>
                      <c:pt idx="14">
                        <c:v>13</c:v>
                      </c:pt>
                      <c:pt idx="15">
                        <c:v>14</c:v>
                      </c:pt>
                      <c:pt idx="16">
                        <c:v>14</c:v>
                      </c:pt>
                      <c:pt idx="17">
                        <c:v>15</c:v>
                      </c:pt>
                      <c:pt idx="18">
                        <c:v>14</c:v>
                      </c:pt>
                      <c:pt idx="19">
                        <c:v>13</c:v>
                      </c:pt>
                      <c:pt idx="20">
                        <c:v>11</c:v>
                      </c:pt>
                      <c:pt idx="21">
                        <c:v>12</c:v>
                      </c:pt>
                      <c:pt idx="22">
                        <c:v>9</c:v>
                      </c:pt>
                      <c:pt idx="23">
                        <c:v>9</c:v>
                      </c:pt>
                      <c:pt idx="24">
                        <c:v>11</c:v>
                      </c:pt>
                      <c:pt idx="25">
                        <c:v>14</c:v>
                      </c:pt>
                      <c:pt idx="26">
                        <c:v>10</c:v>
                      </c:pt>
                      <c:pt idx="27">
                        <c:v>7</c:v>
                      </c:pt>
                      <c:pt idx="28">
                        <c:v>8</c:v>
                      </c:pt>
                      <c:pt idx="29">
                        <c:v>8</c:v>
                      </c:pt>
                      <c:pt idx="30">
                        <c:v>10</c:v>
                      </c:pt>
                      <c:pt idx="31">
                        <c:v>10</c:v>
                      </c:pt>
                      <c:pt idx="32">
                        <c:v>11</c:v>
                      </c:pt>
                      <c:pt idx="33">
                        <c:v>10</c:v>
                      </c:pt>
                      <c:pt idx="34">
                        <c:v>11</c:v>
                      </c:pt>
                      <c:pt idx="35">
                        <c:v>10</c:v>
                      </c:pt>
                      <c:pt idx="36">
                        <c:v>11</c:v>
                      </c:pt>
                      <c:pt idx="37">
                        <c:v>10</c:v>
                      </c:pt>
                      <c:pt idx="38">
                        <c:v>10</c:v>
                      </c:pt>
                      <c:pt idx="39">
                        <c:v>9</c:v>
                      </c:pt>
                      <c:pt idx="40">
                        <c:v>10</c:v>
                      </c:pt>
                      <c:pt idx="41">
                        <c:v>12</c:v>
                      </c:pt>
                      <c:pt idx="42">
                        <c:v>10</c:v>
                      </c:pt>
                      <c:pt idx="43">
                        <c:v>10</c:v>
                      </c:pt>
                      <c:pt idx="44">
                        <c:v>7</c:v>
                      </c:pt>
                      <c:pt idx="45">
                        <c:v>10</c:v>
                      </c:pt>
                      <c:pt idx="46">
                        <c:v>7</c:v>
                      </c:pt>
                      <c:pt idx="47">
                        <c:v>7</c:v>
                      </c:pt>
                      <c:pt idx="48">
                        <c:v>6</c:v>
                      </c:pt>
                      <c:pt idx="49">
                        <c:v>5</c:v>
                      </c:pt>
                      <c:pt idx="50">
                        <c:v>4</c:v>
                      </c:pt>
                      <c:pt idx="51">
                        <c:v>4</c:v>
                      </c:pt>
                      <c:pt idx="52">
                        <c:v>5</c:v>
                      </c:pt>
                      <c:pt idx="53">
                        <c:v>5</c:v>
                      </c:pt>
                      <c:pt idx="54">
                        <c:v>5</c:v>
                      </c:pt>
                      <c:pt idx="55">
                        <c:v>5</c:v>
                      </c:pt>
                      <c:pt idx="56">
                        <c:v>5</c:v>
                      </c:pt>
                      <c:pt idx="57">
                        <c:v>6</c:v>
                      </c:pt>
                      <c:pt idx="58">
                        <c:v>5</c:v>
                      </c:pt>
                      <c:pt idx="59">
                        <c:v>7</c:v>
                      </c:pt>
                      <c:pt idx="60">
                        <c:v>8</c:v>
                      </c:pt>
                      <c:pt idx="61">
                        <c:v>10</c:v>
                      </c:pt>
                      <c:pt idx="62">
                        <c:v>12</c:v>
                      </c:pt>
                      <c:pt idx="63">
                        <c:v>11</c:v>
                      </c:pt>
                      <c:pt idx="64">
                        <c:v>11</c:v>
                      </c:pt>
                      <c:pt idx="65">
                        <c:v>13</c:v>
                      </c:pt>
                      <c:pt idx="66">
                        <c:v>14</c:v>
                      </c:pt>
                      <c:pt idx="67">
                        <c:v>11</c:v>
                      </c:pt>
                      <c:pt idx="68">
                        <c:v>11</c:v>
                      </c:pt>
                      <c:pt idx="69">
                        <c:v>12</c:v>
                      </c:pt>
                      <c:pt idx="70">
                        <c:v>10</c:v>
                      </c:pt>
                      <c:pt idx="71">
                        <c:v>14</c:v>
                      </c:pt>
                      <c:pt idx="72">
                        <c:v>15</c:v>
                      </c:pt>
                      <c:pt idx="73">
                        <c:v>20</c:v>
                      </c:pt>
                      <c:pt idx="74">
                        <c:v>20</c:v>
                      </c:pt>
                      <c:pt idx="75">
                        <c:v>18</c:v>
                      </c:pt>
                      <c:pt idx="76">
                        <c:v>19</c:v>
                      </c:pt>
                      <c:pt idx="77">
                        <c:v>12</c:v>
                      </c:pt>
                      <c:pt idx="78">
                        <c:v>11</c:v>
                      </c:pt>
                      <c:pt idx="79">
                        <c:v>10</c:v>
                      </c:pt>
                      <c:pt idx="80">
                        <c:v>11</c:v>
                      </c:pt>
                      <c:pt idx="81">
                        <c:v>9</c:v>
                      </c:pt>
                      <c:pt idx="82">
                        <c:v>9</c:v>
                      </c:pt>
                      <c:pt idx="83">
                        <c:v>11</c:v>
                      </c:pt>
                      <c:pt idx="84">
                        <c:v>10</c:v>
                      </c:pt>
                      <c:pt idx="85">
                        <c:v>11</c:v>
                      </c:pt>
                      <c:pt idx="86">
                        <c:v>13</c:v>
                      </c:pt>
                      <c:pt idx="87">
                        <c:v>10</c:v>
                      </c:pt>
                      <c:pt idx="88">
                        <c:v>10</c:v>
                      </c:pt>
                      <c:pt idx="89">
                        <c:v>9</c:v>
                      </c:pt>
                      <c:pt idx="90">
                        <c:v>9</c:v>
                      </c:pt>
                      <c:pt idx="91">
                        <c:v>4</c:v>
                      </c:pt>
                      <c:pt idx="92">
                        <c:v>4</c:v>
                      </c:pt>
                      <c:pt idx="93">
                        <c:v>7</c:v>
                      </c:pt>
                      <c:pt idx="94">
                        <c:v>8</c:v>
                      </c:pt>
                      <c:pt idx="95">
                        <c:v>9</c:v>
                      </c:pt>
                    </c:numCache>
                  </c:numRef>
                </c:val>
                <c:extLst xmlns:c15="http://schemas.microsoft.com/office/drawing/2012/chart">
                  <c:ext xmlns:c16="http://schemas.microsoft.com/office/drawing/2014/chart" uri="{C3380CC4-5D6E-409C-BE32-E72D297353CC}">
                    <c16:uniqueId val="{00000042-705D-4F0A-A385-AB4DC8980013}"/>
                  </c:ext>
                </c:extLst>
              </c15:ser>
            </c15:filteredBarSeries>
            <c15:filteredBarSeries>
              <c15:ser>
                <c:idx val="65"/>
                <c:order val="65"/>
                <c:tx>
                  <c:strRef>
                    <c:extLst xmlns:c15="http://schemas.microsoft.com/office/drawing/2012/chart">
                      <c:ext xmlns:c15="http://schemas.microsoft.com/office/drawing/2012/chart" uri="{02D57815-91ED-43cb-92C2-25804820EDAC}">
                        <c15:formulaRef>
                          <c15:sqref>'Table for graphs 25-26'!$A$67</c15:sqref>
                        </c15:formulaRef>
                      </c:ext>
                    </c:extLst>
                    <c:strCache>
                      <c:ptCount val="1"/>
                      <c:pt idx="0">
                        <c:v>Haematological - Reported &gt;103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25-26'!$B$67:$DA$67</c15:sqref>
                        </c15:formulaRef>
                      </c:ext>
                    </c:extLst>
                    <c:numCache>
                      <c:formatCode>General</c:formatCode>
                      <c:ptCount val="104"/>
                      <c:pt idx="0">
                        <c:v>3</c:v>
                      </c:pt>
                      <c:pt idx="1">
                        <c:v>2</c:v>
                      </c:pt>
                      <c:pt idx="2">
                        <c:v>2</c:v>
                      </c:pt>
                      <c:pt idx="3">
                        <c:v>3</c:v>
                      </c:pt>
                      <c:pt idx="4">
                        <c:v>4</c:v>
                      </c:pt>
                      <c:pt idx="5">
                        <c:v>4</c:v>
                      </c:pt>
                      <c:pt idx="6">
                        <c:v>3</c:v>
                      </c:pt>
                      <c:pt idx="7">
                        <c:v>3</c:v>
                      </c:pt>
                      <c:pt idx="8">
                        <c:v>4</c:v>
                      </c:pt>
                      <c:pt idx="9">
                        <c:v>3</c:v>
                      </c:pt>
                      <c:pt idx="10">
                        <c:v>2</c:v>
                      </c:pt>
                      <c:pt idx="11">
                        <c:v>0</c:v>
                      </c:pt>
                      <c:pt idx="12">
                        <c:v>0</c:v>
                      </c:pt>
                      <c:pt idx="13">
                        <c:v>0</c:v>
                      </c:pt>
                      <c:pt idx="14">
                        <c:v>3</c:v>
                      </c:pt>
                      <c:pt idx="15">
                        <c:v>2</c:v>
                      </c:pt>
                      <c:pt idx="16">
                        <c:v>2</c:v>
                      </c:pt>
                      <c:pt idx="17">
                        <c:v>4</c:v>
                      </c:pt>
                      <c:pt idx="18">
                        <c:v>5</c:v>
                      </c:pt>
                      <c:pt idx="19">
                        <c:v>3</c:v>
                      </c:pt>
                      <c:pt idx="20">
                        <c:v>3</c:v>
                      </c:pt>
                      <c:pt idx="21">
                        <c:v>3</c:v>
                      </c:pt>
                      <c:pt idx="22">
                        <c:v>5</c:v>
                      </c:pt>
                      <c:pt idx="23">
                        <c:v>4</c:v>
                      </c:pt>
                      <c:pt idx="24">
                        <c:v>5</c:v>
                      </c:pt>
                      <c:pt idx="25">
                        <c:v>4</c:v>
                      </c:pt>
                      <c:pt idx="26">
                        <c:v>4</c:v>
                      </c:pt>
                      <c:pt idx="27">
                        <c:v>3</c:v>
                      </c:pt>
                      <c:pt idx="28">
                        <c:v>3</c:v>
                      </c:pt>
                      <c:pt idx="29">
                        <c:v>2</c:v>
                      </c:pt>
                      <c:pt idx="30">
                        <c:v>2</c:v>
                      </c:pt>
                      <c:pt idx="31">
                        <c:v>1</c:v>
                      </c:pt>
                      <c:pt idx="32">
                        <c:v>1</c:v>
                      </c:pt>
                      <c:pt idx="33">
                        <c:v>2</c:v>
                      </c:pt>
                      <c:pt idx="34">
                        <c:v>2</c:v>
                      </c:pt>
                      <c:pt idx="35">
                        <c:v>0</c:v>
                      </c:pt>
                      <c:pt idx="36">
                        <c:v>2</c:v>
                      </c:pt>
                      <c:pt idx="37">
                        <c:v>2</c:v>
                      </c:pt>
                      <c:pt idx="38">
                        <c:v>3</c:v>
                      </c:pt>
                      <c:pt idx="39">
                        <c:v>5</c:v>
                      </c:pt>
                      <c:pt idx="40">
                        <c:v>6</c:v>
                      </c:pt>
                      <c:pt idx="41">
                        <c:v>7</c:v>
                      </c:pt>
                      <c:pt idx="42">
                        <c:v>6</c:v>
                      </c:pt>
                      <c:pt idx="43">
                        <c:v>4</c:v>
                      </c:pt>
                      <c:pt idx="44">
                        <c:v>5</c:v>
                      </c:pt>
                      <c:pt idx="45">
                        <c:v>7</c:v>
                      </c:pt>
                      <c:pt idx="46">
                        <c:v>6</c:v>
                      </c:pt>
                      <c:pt idx="47">
                        <c:v>5</c:v>
                      </c:pt>
                      <c:pt idx="48">
                        <c:v>6</c:v>
                      </c:pt>
                      <c:pt idx="49">
                        <c:v>5</c:v>
                      </c:pt>
                      <c:pt idx="50">
                        <c:v>6</c:v>
                      </c:pt>
                      <c:pt idx="51">
                        <c:v>7</c:v>
                      </c:pt>
                      <c:pt idx="52">
                        <c:v>7</c:v>
                      </c:pt>
                      <c:pt idx="53">
                        <c:v>5</c:v>
                      </c:pt>
                      <c:pt idx="54">
                        <c:v>6</c:v>
                      </c:pt>
                      <c:pt idx="55">
                        <c:v>7</c:v>
                      </c:pt>
                      <c:pt idx="56">
                        <c:v>4</c:v>
                      </c:pt>
                      <c:pt idx="57">
                        <c:v>7</c:v>
                      </c:pt>
                      <c:pt idx="58">
                        <c:v>6</c:v>
                      </c:pt>
                      <c:pt idx="59">
                        <c:v>6</c:v>
                      </c:pt>
                      <c:pt idx="60">
                        <c:v>6</c:v>
                      </c:pt>
                      <c:pt idx="61">
                        <c:v>7</c:v>
                      </c:pt>
                      <c:pt idx="62">
                        <c:v>10</c:v>
                      </c:pt>
                      <c:pt idx="63">
                        <c:v>10</c:v>
                      </c:pt>
                      <c:pt idx="64">
                        <c:v>10</c:v>
                      </c:pt>
                      <c:pt idx="65">
                        <c:v>12</c:v>
                      </c:pt>
                      <c:pt idx="66">
                        <c:v>12</c:v>
                      </c:pt>
                      <c:pt idx="67">
                        <c:v>9</c:v>
                      </c:pt>
                      <c:pt idx="68">
                        <c:v>10</c:v>
                      </c:pt>
                      <c:pt idx="69">
                        <c:v>9</c:v>
                      </c:pt>
                      <c:pt idx="70">
                        <c:v>10</c:v>
                      </c:pt>
                      <c:pt idx="71">
                        <c:v>9</c:v>
                      </c:pt>
                      <c:pt idx="72">
                        <c:v>8</c:v>
                      </c:pt>
                      <c:pt idx="73">
                        <c:v>12</c:v>
                      </c:pt>
                      <c:pt idx="74">
                        <c:v>13</c:v>
                      </c:pt>
                      <c:pt idx="75">
                        <c:v>11</c:v>
                      </c:pt>
                      <c:pt idx="76">
                        <c:v>7</c:v>
                      </c:pt>
                      <c:pt idx="77">
                        <c:v>8</c:v>
                      </c:pt>
                      <c:pt idx="78">
                        <c:v>8</c:v>
                      </c:pt>
                      <c:pt idx="79">
                        <c:v>8</c:v>
                      </c:pt>
                      <c:pt idx="80">
                        <c:v>12</c:v>
                      </c:pt>
                      <c:pt idx="81">
                        <c:v>11</c:v>
                      </c:pt>
                      <c:pt idx="82">
                        <c:v>10</c:v>
                      </c:pt>
                      <c:pt idx="83">
                        <c:v>9</c:v>
                      </c:pt>
                      <c:pt idx="84">
                        <c:v>8</c:v>
                      </c:pt>
                      <c:pt idx="85">
                        <c:v>8</c:v>
                      </c:pt>
                      <c:pt idx="86">
                        <c:v>6</c:v>
                      </c:pt>
                      <c:pt idx="87">
                        <c:v>4</c:v>
                      </c:pt>
                      <c:pt idx="88">
                        <c:v>4</c:v>
                      </c:pt>
                      <c:pt idx="89">
                        <c:v>3</c:v>
                      </c:pt>
                      <c:pt idx="90">
                        <c:v>3</c:v>
                      </c:pt>
                      <c:pt idx="91">
                        <c:v>2</c:v>
                      </c:pt>
                      <c:pt idx="92">
                        <c:v>3</c:v>
                      </c:pt>
                      <c:pt idx="93">
                        <c:v>4</c:v>
                      </c:pt>
                      <c:pt idx="94">
                        <c:v>5</c:v>
                      </c:pt>
                      <c:pt idx="95">
                        <c:v>5</c:v>
                      </c:pt>
                    </c:numCache>
                  </c:numRef>
                </c:val>
                <c:extLst xmlns:c15="http://schemas.microsoft.com/office/drawing/2012/chart">
                  <c:ext xmlns:c16="http://schemas.microsoft.com/office/drawing/2014/chart" uri="{C3380CC4-5D6E-409C-BE32-E72D297353CC}">
                    <c16:uniqueId val="{00000043-705D-4F0A-A385-AB4DC8980013}"/>
                  </c:ext>
                </c:extLst>
              </c15:ser>
            </c15:filteredBarSeries>
            <c15:filteredBarSeries>
              <c15:ser>
                <c:idx val="66"/>
                <c:order val="66"/>
                <c:tx>
                  <c:strRef>
                    <c:extLst xmlns:c15="http://schemas.microsoft.com/office/drawing/2012/chart">
                      <c:ext xmlns:c15="http://schemas.microsoft.com/office/drawing/2012/chart" uri="{02D57815-91ED-43cb-92C2-25804820EDAC}">
                        <c15:formulaRef>
                          <c15:sqref>'Table for graphs 25-26'!$A$68</c15:sqref>
                        </c15:formulaRef>
                      </c:ext>
                    </c:extLst>
                    <c:strCache>
                      <c:ptCount val="1"/>
                      <c:pt idx="0">
                        <c:v>Head and neck - Reported &gt;103 days</c:v>
                      </c:pt>
                    </c:strCache>
                  </c:strRef>
                </c:tx>
                <c:spPr>
                  <a:solidFill>
                    <a:schemeClr val="accent5">
                      <a:tint val="7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25-26'!$B$68:$DA$68</c15:sqref>
                        </c15:formulaRef>
                      </c:ext>
                    </c:extLst>
                    <c:numCache>
                      <c:formatCode>General</c:formatCode>
                      <c:ptCount val="104"/>
                      <c:pt idx="0">
                        <c:v>2</c:v>
                      </c:pt>
                      <c:pt idx="1">
                        <c:v>4</c:v>
                      </c:pt>
                      <c:pt idx="2">
                        <c:v>4</c:v>
                      </c:pt>
                      <c:pt idx="3">
                        <c:v>3</c:v>
                      </c:pt>
                      <c:pt idx="4">
                        <c:v>2</c:v>
                      </c:pt>
                      <c:pt idx="5">
                        <c:v>1</c:v>
                      </c:pt>
                      <c:pt idx="6">
                        <c:v>1</c:v>
                      </c:pt>
                      <c:pt idx="7">
                        <c:v>1</c:v>
                      </c:pt>
                      <c:pt idx="8">
                        <c:v>1</c:v>
                      </c:pt>
                      <c:pt idx="9">
                        <c:v>3</c:v>
                      </c:pt>
                      <c:pt idx="10">
                        <c:v>4</c:v>
                      </c:pt>
                      <c:pt idx="11">
                        <c:v>3</c:v>
                      </c:pt>
                      <c:pt idx="12">
                        <c:v>1</c:v>
                      </c:pt>
                      <c:pt idx="13">
                        <c:v>3</c:v>
                      </c:pt>
                      <c:pt idx="14">
                        <c:v>2</c:v>
                      </c:pt>
                      <c:pt idx="15">
                        <c:v>3</c:v>
                      </c:pt>
                      <c:pt idx="16">
                        <c:v>2</c:v>
                      </c:pt>
                      <c:pt idx="17">
                        <c:v>2</c:v>
                      </c:pt>
                      <c:pt idx="18">
                        <c:v>3</c:v>
                      </c:pt>
                      <c:pt idx="19">
                        <c:v>3</c:v>
                      </c:pt>
                      <c:pt idx="20">
                        <c:v>4</c:v>
                      </c:pt>
                      <c:pt idx="21">
                        <c:v>6</c:v>
                      </c:pt>
                      <c:pt idx="22">
                        <c:v>4</c:v>
                      </c:pt>
                      <c:pt idx="23">
                        <c:v>4</c:v>
                      </c:pt>
                      <c:pt idx="24">
                        <c:v>4</c:v>
                      </c:pt>
                      <c:pt idx="25">
                        <c:v>5</c:v>
                      </c:pt>
                      <c:pt idx="26">
                        <c:v>4</c:v>
                      </c:pt>
                      <c:pt idx="27">
                        <c:v>3</c:v>
                      </c:pt>
                      <c:pt idx="28">
                        <c:v>3</c:v>
                      </c:pt>
                      <c:pt idx="29">
                        <c:v>3</c:v>
                      </c:pt>
                      <c:pt idx="30">
                        <c:v>1</c:v>
                      </c:pt>
                      <c:pt idx="31">
                        <c:v>1</c:v>
                      </c:pt>
                      <c:pt idx="32">
                        <c:v>3</c:v>
                      </c:pt>
                      <c:pt idx="33">
                        <c:v>2</c:v>
                      </c:pt>
                      <c:pt idx="34">
                        <c:v>2</c:v>
                      </c:pt>
                      <c:pt idx="35">
                        <c:v>2</c:v>
                      </c:pt>
                      <c:pt idx="36">
                        <c:v>2</c:v>
                      </c:pt>
                      <c:pt idx="37">
                        <c:v>2</c:v>
                      </c:pt>
                      <c:pt idx="38">
                        <c:v>2</c:v>
                      </c:pt>
                      <c:pt idx="39">
                        <c:v>1</c:v>
                      </c:pt>
                      <c:pt idx="40">
                        <c:v>1</c:v>
                      </c:pt>
                      <c:pt idx="41">
                        <c:v>4</c:v>
                      </c:pt>
                      <c:pt idx="42">
                        <c:v>6</c:v>
                      </c:pt>
                      <c:pt idx="43">
                        <c:v>3</c:v>
                      </c:pt>
                      <c:pt idx="44">
                        <c:v>3</c:v>
                      </c:pt>
                      <c:pt idx="45">
                        <c:v>3</c:v>
                      </c:pt>
                      <c:pt idx="46">
                        <c:v>3</c:v>
                      </c:pt>
                      <c:pt idx="47">
                        <c:v>2</c:v>
                      </c:pt>
                      <c:pt idx="48">
                        <c:v>2</c:v>
                      </c:pt>
                      <c:pt idx="49">
                        <c:v>0</c:v>
                      </c:pt>
                      <c:pt idx="50">
                        <c:v>0</c:v>
                      </c:pt>
                      <c:pt idx="51">
                        <c:v>0</c:v>
                      </c:pt>
                      <c:pt idx="52">
                        <c:v>1</c:v>
                      </c:pt>
                      <c:pt idx="53">
                        <c:v>1</c:v>
                      </c:pt>
                      <c:pt idx="54">
                        <c:v>0</c:v>
                      </c:pt>
                      <c:pt idx="55">
                        <c:v>4</c:v>
                      </c:pt>
                      <c:pt idx="56">
                        <c:v>0</c:v>
                      </c:pt>
                      <c:pt idx="57">
                        <c:v>0</c:v>
                      </c:pt>
                      <c:pt idx="58">
                        <c:v>2</c:v>
                      </c:pt>
                      <c:pt idx="59">
                        <c:v>3</c:v>
                      </c:pt>
                      <c:pt idx="60">
                        <c:v>2</c:v>
                      </c:pt>
                      <c:pt idx="61">
                        <c:v>1</c:v>
                      </c:pt>
                      <c:pt idx="62">
                        <c:v>1</c:v>
                      </c:pt>
                      <c:pt idx="63">
                        <c:v>3</c:v>
                      </c:pt>
                      <c:pt idx="64">
                        <c:v>1</c:v>
                      </c:pt>
                      <c:pt idx="65">
                        <c:v>0</c:v>
                      </c:pt>
                      <c:pt idx="66">
                        <c:v>2</c:v>
                      </c:pt>
                      <c:pt idx="67">
                        <c:v>4</c:v>
                      </c:pt>
                      <c:pt idx="68">
                        <c:v>3</c:v>
                      </c:pt>
                      <c:pt idx="69">
                        <c:v>3</c:v>
                      </c:pt>
                      <c:pt idx="70">
                        <c:v>4</c:v>
                      </c:pt>
                      <c:pt idx="71">
                        <c:v>5</c:v>
                      </c:pt>
                      <c:pt idx="72">
                        <c:v>4</c:v>
                      </c:pt>
                      <c:pt idx="73">
                        <c:v>4</c:v>
                      </c:pt>
                      <c:pt idx="74">
                        <c:v>5</c:v>
                      </c:pt>
                      <c:pt idx="75">
                        <c:v>5</c:v>
                      </c:pt>
                      <c:pt idx="76">
                        <c:v>5</c:v>
                      </c:pt>
                      <c:pt idx="77">
                        <c:v>4</c:v>
                      </c:pt>
                      <c:pt idx="78">
                        <c:v>3</c:v>
                      </c:pt>
                      <c:pt idx="79">
                        <c:v>5</c:v>
                      </c:pt>
                      <c:pt idx="80">
                        <c:v>4</c:v>
                      </c:pt>
                      <c:pt idx="81">
                        <c:v>4</c:v>
                      </c:pt>
                      <c:pt idx="82">
                        <c:v>3</c:v>
                      </c:pt>
                      <c:pt idx="83">
                        <c:v>5</c:v>
                      </c:pt>
                      <c:pt idx="84">
                        <c:v>5</c:v>
                      </c:pt>
                      <c:pt idx="85">
                        <c:v>5</c:v>
                      </c:pt>
                      <c:pt idx="86">
                        <c:v>2</c:v>
                      </c:pt>
                      <c:pt idx="87">
                        <c:v>4</c:v>
                      </c:pt>
                      <c:pt idx="88">
                        <c:v>1</c:v>
                      </c:pt>
                      <c:pt idx="89">
                        <c:v>1</c:v>
                      </c:pt>
                      <c:pt idx="90">
                        <c:v>2</c:v>
                      </c:pt>
                      <c:pt idx="91">
                        <c:v>2</c:v>
                      </c:pt>
                      <c:pt idx="92">
                        <c:v>3</c:v>
                      </c:pt>
                      <c:pt idx="93">
                        <c:v>4</c:v>
                      </c:pt>
                      <c:pt idx="94">
                        <c:v>4</c:v>
                      </c:pt>
                      <c:pt idx="95">
                        <c:v>5</c:v>
                      </c:pt>
                    </c:numCache>
                  </c:numRef>
                </c:val>
                <c:extLst xmlns:c15="http://schemas.microsoft.com/office/drawing/2012/chart">
                  <c:ext xmlns:c16="http://schemas.microsoft.com/office/drawing/2014/chart" uri="{C3380CC4-5D6E-409C-BE32-E72D297353CC}">
                    <c16:uniqueId val="{00000044-705D-4F0A-A385-AB4DC8980013}"/>
                  </c:ext>
                </c:extLst>
              </c15:ser>
            </c15:filteredBarSeries>
            <c15:filteredBarSeries>
              <c15:ser>
                <c:idx val="67"/>
                <c:order val="67"/>
                <c:tx>
                  <c:strRef>
                    <c:extLst xmlns:c15="http://schemas.microsoft.com/office/drawing/2012/chart">
                      <c:ext xmlns:c15="http://schemas.microsoft.com/office/drawing/2012/chart" uri="{02D57815-91ED-43cb-92C2-25804820EDAC}">
                        <c15:formulaRef>
                          <c15:sqref>'Table for graphs 25-26'!$A$69</c15:sqref>
                        </c15:formulaRef>
                      </c:ext>
                    </c:extLst>
                    <c:strCache>
                      <c:ptCount val="1"/>
                      <c:pt idx="0">
                        <c:v>Lower Gastrointestinal - Reported &gt;103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25-26'!$B$69:$DA$69</c15:sqref>
                        </c15:formulaRef>
                      </c:ext>
                    </c:extLst>
                    <c:numCache>
                      <c:formatCode>General</c:formatCode>
                      <c:ptCount val="104"/>
                      <c:pt idx="0">
                        <c:v>17</c:v>
                      </c:pt>
                      <c:pt idx="1">
                        <c:v>13</c:v>
                      </c:pt>
                      <c:pt idx="2">
                        <c:v>10</c:v>
                      </c:pt>
                      <c:pt idx="3">
                        <c:v>9</c:v>
                      </c:pt>
                      <c:pt idx="4">
                        <c:v>11</c:v>
                      </c:pt>
                      <c:pt idx="5">
                        <c:v>12</c:v>
                      </c:pt>
                      <c:pt idx="6">
                        <c:v>14</c:v>
                      </c:pt>
                      <c:pt idx="7">
                        <c:v>18</c:v>
                      </c:pt>
                      <c:pt idx="8">
                        <c:v>16</c:v>
                      </c:pt>
                      <c:pt idx="9">
                        <c:v>18</c:v>
                      </c:pt>
                      <c:pt idx="10">
                        <c:v>18</c:v>
                      </c:pt>
                      <c:pt idx="11">
                        <c:v>19</c:v>
                      </c:pt>
                      <c:pt idx="12">
                        <c:v>24</c:v>
                      </c:pt>
                      <c:pt idx="13">
                        <c:v>25</c:v>
                      </c:pt>
                      <c:pt idx="14">
                        <c:v>22</c:v>
                      </c:pt>
                      <c:pt idx="15">
                        <c:v>25</c:v>
                      </c:pt>
                      <c:pt idx="16">
                        <c:v>10</c:v>
                      </c:pt>
                      <c:pt idx="17">
                        <c:v>22</c:v>
                      </c:pt>
                      <c:pt idx="18">
                        <c:v>21</c:v>
                      </c:pt>
                      <c:pt idx="19">
                        <c:v>20</c:v>
                      </c:pt>
                      <c:pt idx="20">
                        <c:v>24</c:v>
                      </c:pt>
                      <c:pt idx="21">
                        <c:v>25</c:v>
                      </c:pt>
                      <c:pt idx="22">
                        <c:v>23</c:v>
                      </c:pt>
                      <c:pt idx="23">
                        <c:v>21</c:v>
                      </c:pt>
                      <c:pt idx="24">
                        <c:v>19</c:v>
                      </c:pt>
                      <c:pt idx="25">
                        <c:v>23</c:v>
                      </c:pt>
                      <c:pt idx="26">
                        <c:v>21</c:v>
                      </c:pt>
                      <c:pt idx="27">
                        <c:v>19</c:v>
                      </c:pt>
                      <c:pt idx="28">
                        <c:v>19</c:v>
                      </c:pt>
                      <c:pt idx="29">
                        <c:v>21</c:v>
                      </c:pt>
                      <c:pt idx="30">
                        <c:v>19</c:v>
                      </c:pt>
                      <c:pt idx="31">
                        <c:v>19</c:v>
                      </c:pt>
                      <c:pt idx="32">
                        <c:v>16</c:v>
                      </c:pt>
                      <c:pt idx="33">
                        <c:v>13</c:v>
                      </c:pt>
                      <c:pt idx="34">
                        <c:v>14</c:v>
                      </c:pt>
                      <c:pt idx="35">
                        <c:v>11</c:v>
                      </c:pt>
                      <c:pt idx="36">
                        <c:v>11</c:v>
                      </c:pt>
                      <c:pt idx="37">
                        <c:v>13</c:v>
                      </c:pt>
                      <c:pt idx="38">
                        <c:v>14</c:v>
                      </c:pt>
                      <c:pt idx="39">
                        <c:v>16</c:v>
                      </c:pt>
                      <c:pt idx="40">
                        <c:v>14</c:v>
                      </c:pt>
                      <c:pt idx="41">
                        <c:v>16</c:v>
                      </c:pt>
                      <c:pt idx="42">
                        <c:v>13</c:v>
                      </c:pt>
                      <c:pt idx="43">
                        <c:v>11</c:v>
                      </c:pt>
                      <c:pt idx="44">
                        <c:v>11</c:v>
                      </c:pt>
                      <c:pt idx="45">
                        <c:v>13</c:v>
                      </c:pt>
                      <c:pt idx="46">
                        <c:v>17</c:v>
                      </c:pt>
                      <c:pt idx="47">
                        <c:v>13</c:v>
                      </c:pt>
                      <c:pt idx="48">
                        <c:v>13</c:v>
                      </c:pt>
                      <c:pt idx="49">
                        <c:v>14</c:v>
                      </c:pt>
                      <c:pt idx="50">
                        <c:v>13</c:v>
                      </c:pt>
                      <c:pt idx="51">
                        <c:v>12</c:v>
                      </c:pt>
                      <c:pt idx="52">
                        <c:v>13</c:v>
                      </c:pt>
                      <c:pt idx="53">
                        <c:v>19</c:v>
                      </c:pt>
                      <c:pt idx="54">
                        <c:v>19</c:v>
                      </c:pt>
                      <c:pt idx="55">
                        <c:v>21</c:v>
                      </c:pt>
                      <c:pt idx="56">
                        <c:v>23</c:v>
                      </c:pt>
                      <c:pt idx="57">
                        <c:v>22</c:v>
                      </c:pt>
                      <c:pt idx="58">
                        <c:v>20</c:v>
                      </c:pt>
                      <c:pt idx="59">
                        <c:v>18</c:v>
                      </c:pt>
                      <c:pt idx="60">
                        <c:v>16</c:v>
                      </c:pt>
                      <c:pt idx="61">
                        <c:v>10</c:v>
                      </c:pt>
                      <c:pt idx="62">
                        <c:v>12</c:v>
                      </c:pt>
                      <c:pt idx="63">
                        <c:v>13</c:v>
                      </c:pt>
                      <c:pt idx="64">
                        <c:v>17</c:v>
                      </c:pt>
                      <c:pt idx="65">
                        <c:v>15</c:v>
                      </c:pt>
                      <c:pt idx="66">
                        <c:v>14</c:v>
                      </c:pt>
                      <c:pt idx="67">
                        <c:v>18</c:v>
                      </c:pt>
                      <c:pt idx="68">
                        <c:v>19</c:v>
                      </c:pt>
                      <c:pt idx="69">
                        <c:v>15</c:v>
                      </c:pt>
                      <c:pt idx="70">
                        <c:v>14</c:v>
                      </c:pt>
                      <c:pt idx="71">
                        <c:v>16</c:v>
                      </c:pt>
                      <c:pt idx="72">
                        <c:v>17</c:v>
                      </c:pt>
                      <c:pt idx="73">
                        <c:v>17</c:v>
                      </c:pt>
                      <c:pt idx="74">
                        <c:v>18</c:v>
                      </c:pt>
                      <c:pt idx="75">
                        <c:v>21</c:v>
                      </c:pt>
                      <c:pt idx="76">
                        <c:v>21</c:v>
                      </c:pt>
                      <c:pt idx="77">
                        <c:v>19</c:v>
                      </c:pt>
                      <c:pt idx="78">
                        <c:v>18</c:v>
                      </c:pt>
                      <c:pt idx="79">
                        <c:v>18</c:v>
                      </c:pt>
                      <c:pt idx="80">
                        <c:v>19</c:v>
                      </c:pt>
                      <c:pt idx="81">
                        <c:v>18</c:v>
                      </c:pt>
                      <c:pt idx="82">
                        <c:v>24</c:v>
                      </c:pt>
                      <c:pt idx="83">
                        <c:v>29</c:v>
                      </c:pt>
                      <c:pt idx="84">
                        <c:v>26</c:v>
                      </c:pt>
                      <c:pt idx="85">
                        <c:v>28</c:v>
                      </c:pt>
                      <c:pt idx="86">
                        <c:v>24</c:v>
                      </c:pt>
                      <c:pt idx="87">
                        <c:v>32</c:v>
                      </c:pt>
                      <c:pt idx="88">
                        <c:v>32</c:v>
                      </c:pt>
                      <c:pt idx="89">
                        <c:v>37</c:v>
                      </c:pt>
                      <c:pt idx="90">
                        <c:v>37</c:v>
                      </c:pt>
                      <c:pt idx="91">
                        <c:v>41</c:v>
                      </c:pt>
                      <c:pt idx="92">
                        <c:v>39</c:v>
                      </c:pt>
                      <c:pt idx="93">
                        <c:v>35</c:v>
                      </c:pt>
                      <c:pt idx="94">
                        <c:v>30</c:v>
                      </c:pt>
                      <c:pt idx="95">
                        <c:v>31</c:v>
                      </c:pt>
                    </c:numCache>
                  </c:numRef>
                </c:val>
                <c:extLst xmlns:c15="http://schemas.microsoft.com/office/drawing/2012/chart">
                  <c:ext xmlns:c16="http://schemas.microsoft.com/office/drawing/2014/chart" uri="{C3380CC4-5D6E-409C-BE32-E72D297353CC}">
                    <c16:uniqueId val="{00000045-705D-4F0A-A385-AB4DC8980013}"/>
                  </c:ext>
                </c:extLst>
              </c15:ser>
            </c15:filteredBarSeries>
            <c15:filteredBarSeries>
              <c15:ser>
                <c:idx val="68"/>
                <c:order val="68"/>
                <c:tx>
                  <c:strRef>
                    <c:extLst xmlns:c15="http://schemas.microsoft.com/office/drawing/2012/chart">
                      <c:ext xmlns:c15="http://schemas.microsoft.com/office/drawing/2012/chart" uri="{02D57815-91ED-43cb-92C2-25804820EDAC}">
                        <c15:formulaRef>
                          <c15:sqref>'Table for graphs 25-26'!$A$70</c15:sqref>
                        </c15:formulaRef>
                      </c:ext>
                    </c:extLst>
                    <c:strCache>
                      <c:ptCount val="1"/>
                      <c:pt idx="0">
                        <c:v>Lung - Reported &gt;103 days</c:v>
                      </c:pt>
                    </c:strCache>
                  </c:strRef>
                </c:tx>
                <c:spPr>
                  <a:solidFill>
                    <a:schemeClr val="accent5">
                      <a:tint val="6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25-26'!$B$70:$DA$70</c15:sqref>
                        </c15:formulaRef>
                      </c:ext>
                    </c:extLst>
                    <c:numCache>
                      <c:formatCode>General</c:formatCode>
                      <c:ptCount val="104"/>
                      <c:pt idx="0">
                        <c:v>8</c:v>
                      </c:pt>
                      <c:pt idx="1">
                        <c:v>8</c:v>
                      </c:pt>
                      <c:pt idx="2">
                        <c:v>8</c:v>
                      </c:pt>
                      <c:pt idx="3">
                        <c:v>8</c:v>
                      </c:pt>
                      <c:pt idx="4">
                        <c:v>8</c:v>
                      </c:pt>
                      <c:pt idx="5">
                        <c:v>9</c:v>
                      </c:pt>
                      <c:pt idx="6">
                        <c:v>9</c:v>
                      </c:pt>
                      <c:pt idx="7">
                        <c:v>8</c:v>
                      </c:pt>
                      <c:pt idx="8">
                        <c:v>9</c:v>
                      </c:pt>
                      <c:pt idx="9">
                        <c:v>8</c:v>
                      </c:pt>
                      <c:pt idx="10">
                        <c:v>7</c:v>
                      </c:pt>
                      <c:pt idx="11">
                        <c:v>8</c:v>
                      </c:pt>
                      <c:pt idx="12">
                        <c:v>5</c:v>
                      </c:pt>
                      <c:pt idx="13">
                        <c:v>4</c:v>
                      </c:pt>
                      <c:pt idx="14">
                        <c:v>3</c:v>
                      </c:pt>
                      <c:pt idx="15">
                        <c:v>6</c:v>
                      </c:pt>
                      <c:pt idx="16">
                        <c:v>19</c:v>
                      </c:pt>
                      <c:pt idx="17">
                        <c:v>4</c:v>
                      </c:pt>
                      <c:pt idx="18">
                        <c:v>4</c:v>
                      </c:pt>
                      <c:pt idx="19">
                        <c:v>7</c:v>
                      </c:pt>
                      <c:pt idx="20">
                        <c:v>6</c:v>
                      </c:pt>
                      <c:pt idx="21">
                        <c:v>8</c:v>
                      </c:pt>
                      <c:pt idx="22">
                        <c:v>7</c:v>
                      </c:pt>
                      <c:pt idx="23">
                        <c:v>7</c:v>
                      </c:pt>
                      <c:pt idx="24">
                        <c:v>6</c:v>
                      </c:pt>
                      <c:pt idx="25">
                        <c:v>9</c:v>
                      </c:pt>
                      <c:pt idx="26">
                        <c:v>7</c:v>
                      </c:pt>
                      <c:pt idx="27">
                        <c:v>6</c:v>
                      </c:pt>
                      <c:pt idx="28">
                        <c:v>4</c:v>
                      </c:pt>
                      <c:pt idx="29">
                        <c:v>5</c:v>
                      </c:pt>
                      <c:pt idx="30">
                        <c:v>4</c:v>
                      </c:pt>
                      <c:pt idx="31">
                        <c:v>5</c:v>
                      </c:pt>
                      <c:pt idx="32">
                        <c:v>3</c:v>
                      </c:pt>
                      <c:pt idx="33">
                        <c:v>5</c:v>
                      </c:pt>
                      <c:pt idx="34">
                        <c:v>5</c:v>
                      </c:pt>
                      <c:pt idx="35">
                        <c:v>6</c:v>
                      </c:pt>
                      <c:pt idx="36">
                        <c:v>7</c:v>
                      </c:pt>
                      <c:pt idx="37">
                        <c:v>5</c:v>
                      </c:pt>
                      <c:pt idx="38">
                        <c:v>5</c:v>
                      </c:pt>
                      <c:pt idx="39">
                        <c:v>6</c:v>
                      </c:pt>
                      <c:pt idx="40">
                        <c:v>4</c:v>
                      </c:pt>
                      <c:pt idx="41">
                        <c:v>5</c:v>
                      </c:pt>
                      <c:pt idx="42">
                        <c:v>5</c:v>
                      </c:pt>
                      <c:pt idx="43">
                        <c:v>5</c:v>
                      </c:pt>
                      <c:pt idx="44">
                        <c:v>6</c:v>
                      </c:pt>
                      <c:pt idx="45">
                        <c:v>5</c:v>
                      </c:pt>
                      <c:pt idx="46">
                        <c:v>9</c:v>
                      </c:pt>
                      <c:pt idx="47">
                        <c:v>9</c:v>
                      </c:pt>
                      <c:pt idx="48">
                        <c:v>8</c:v>
                      </c:pt>
                      <c:pt idx="49">
                        <c:v>7</c:v>
                      </c:pt>
                      <c:pt idx="50">
                        <c:v>5</c:v>
                      </c:pt>
                      <c:pt idx="51">
                        <c:v>6</c:v>
                      </c:pt>
                      <c:pt idx="52">
                        <c:v>8</c:v>
                      </c:pt>
                      <c:pt idx="53">
                        <c:v>5</c:v>
                      </c:pt>
                      <c:pt idx="54">
                        <c:v>5</c:v>
                      </c:pt>
                      <c:pt idx="55">
                        <c:v>6</c:v>
                      </c:pt>
                      <c:pt idx="56">
                        <c:v>7</c:v>
                      </c:pt>
                      <c:pt idx="57">
                        <c:v>5</c:v>
                      </c:pt>
                      <c:pt idx="58">
                        <c:v>6</c:v>
                      </c:pt>
                      <c:pt idx="59">
                        <c:v>3</c:v>
                      </c:pt>
                      <c:pt idx="60">
                        <c:v>2</c:v>
                      </c:pt>
                      <c:pt idx="61">
                        <c:v>2</c:v>
                      </c:pt>
                      <c:pt idx="62">
                        <c:v>2</c:v>
                      </c:pt>
                      <c:pt idx="63">
                        <c:v>3</c:v>
                      </c:pt>
                      <c:pt idx="64">
                        <c:v>3</c:v>
                      </c:pt>
                      <c:pt idx="65">
                        <c:v>4</c:v>
                      </c:pt>
                      <c:pt idx="66">
                        <c:v>5</c:v>
                      </c:pt>
                      <c:pt idx="67">
                        <c:v>5</c:v>
                      </c:pt>
                      <c:pt idx="68">
                        <c:v>3</c:v>
                      </c:pt>
                      <c:pt idx="69">
                        <c:v>3</c:v>
                      </c:pt>
                      <c:pt idx="70">
                        <c:v>4</c:v>
                      </c:pt>
                      <c:pt idx="71">
                        <c:v>5</c:v>
                      </c:pt>
                      <c:pt idx="72">
                        <c:v>3</c:v>
                      </c:pt>
                      <c:pt idx="73">
                        <c:v>5</c:v>
                      </c:pt>
                      <c:pt idx="74">
                        <c:v>3</c:v>
                      </c:pt>
                      <c:pt idx="75">
                        <c:v>2</c:v>
                      </c:pt>
                      <c:pt idx="76">
                        <c:v>3</c:v>
                      </c:pt>
                      <c:pt idx="77">
                        <c:v>4</c:v>
                      </c:pt>
                      <c:pt idx="78">
                        <c:v>2</c:v>
                      </c:pt>
                      <c:pt idx="79">
                        <c:v>3</c:v>
                      </c:pt>
                      <c:pt idx="80">
                        <c:v>4</c:v>
                      </c:pt>
                      <c:pt idx="81">
                        <c:v>5</c:v>
                      </c:pt>
                      <c:pt idx="82">
                        <c:v>5</c:v>
                      </c:pt>
                      <c:pt idx="83">
                        <c:v>4</c:v>
                      </c:pt>
                      <c:pt idx="84">
                        <c:v>5</c:v>
                      </c:pt>
                      <c:pt idx="85">
                        <c:v>5</c:v>
                      </c:pt>
                      <c:pt idx="86">
                        <c:v>5</c:v>
                      </c:pt>
                      <c:pt idx="87">
                        <c:v>4</c:v>
                      </c:pt>
                      <c:pt idx="88">
                        <c:v>5</c:v>
                      </c:pt>
                      <c:pt idx="89">
                        <c:v>6</c:v>
                      </c:pt>
                      <c:pt idx="90">
                        <c:v>6</c:v>
                      </c:pt>
                      <c:pt idx="91">
                        <c:v>6</c:v>
                      </c:pt>
                      <c:pt idx="92">
                        <c:v>8</c:v>
                      </c:pt>
                      <c:pt idx="93">
                        <c:v>9</c:v>
                      </c:pt>
                      <c:pt idx="94">
                        <c:v>9</c:v>
                      </c:pt>
                      <c:pt idx="95">
                        <c:v>7</c:v>
                      </c:pt>
                    </c:numCache>
                  </c:numRef>
                </c:val>
                <c:extLst xmlns:c15="http://schemas.microsoft.com/office/drawing/2012/chart">
                  <c:ext xmlns:c16="http://schemas.microsoft.com/office/drawing/2014/chart" uri="{C3380CC4-5D6E-409C-BE32-E72D297353CC}">
                    <c16:uniqueId val="{00000046-705D-4F0A-A385-AB4DC8980013}"/>
                  </c:ext>
                </c:extLst>
              </c15:ser>
            </c15:filteredBarSeries>
            <c15:filteredBarSeries>
              <c15:ser>
                <c:idx val="69"/>
                <c:order val="69"/>
                <c:tx>
                  <c:strRef>
                    <c:extLst xmlns:c15="http://schemas.microsoft.com/office/drawing/2012/chart">
                      <c:ext xmlns:c15="http://schemas.microsoft.com/office/drawing/2012/chart" uri="{02D57815-91ED-43cb-92C2-25804820EDAC}">
                        <c15:formulaRef>
                          <c15:sqref>'Table for graphs 25-26'!$A$71</c15:sqref>
                        </c15:formulaRef>
                      </c:ext>
                    </c:extLst>
                    <c:strCache>
                      <c:ptCount val="1"/>
                      <c:pt idx="0">
                        <c:v>Other - Reported &gt;103 days</c:v>
                      </c:pt>
                    </c:strCache>
                  </c:strRef>
                </c:tx>
                <c:spPr>
                  <a:solidFill>
                    <a:schemeClr val="accent5">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25-26'!$B$71:$DA$71</c15:sqref>
                        </c15:formulaRef>
                      </c:ext>
                    </c:extLst>
                    <c:numCache>
                      <c:formatCode>General</c:formatCode>
                      <c:ptCount val="104"/>
                      <c:pt idx="0">
                        <c:v>0</c:v>
                      </c:pt>
                      <c:pt idx="1">
                        <c:v>0</c:v>
                      </c:pt>
                      <c:pt idx="2">
                        <c:v>0</c:v>
                      </c:pt>
                      <c:pt idx="3">
                        <c:v>0</c:v>
                      </c:pt>
                      <c:pt idx="4">
                        <c:v>1</c:v>
                      </c:pt>
                      <c:pt idx="5">
                        <c:v>1</c:v>
                      </c:pt>
                      <c:pt idx="6">
                        <c:v>1</c:v>
                      </c:pt>
                      <c:pt idx="7">
                        <c:v>1</c:v>
                      </c:pt>
                      <c:pt idx="8">
                        <c:v>2</c:v>
                      </c:pt>
                      <c:pt idx="9">
                        <c:v>1</c:v>
                      </c:pt>
                      <c:pt idx="10">
                        <c:v>2</c:v>
                      </c:pt>
                      <c:pt idx="11">
                        <c:v>0</c:v>
                      </c:pt>
                      <c:pt idx="12">
                        <c:v>1</c:v>
                      </c:pt>
                      <c:pt idx="13">
                        <c:v>1</c:v>
                      </c:pt>
                      <c:pt idx="14">
                        <c:v>0</c:v>
                      </c:pt>
                      <c:pt idx="15">
                        <c:v>0</c:v>
                      </c:pt>
                      <c:pt idx="16">
                        <c:v>0</c:v>
                      </c:pt>
                      <c:pt idx="17">
                        <c:v>0</c:v>
                      </c:pt>
                      <c:pt idx="18">
                        <c:v>0</c:v>
                      </c:pt>
                      <c:pt idx="19">
                        <c:v>0</c:v>
                      </c:pt>
                      <c:pt idx="20">
                        <c:v>0</c:v>
                      </c:pt>
                      <c:pt idx="21">
                        <c:v>0</c:v>
                      </c:pt>
                      <c:pt idx="22">
                        <c:v>0</c:v>
                      </c:pt>
                      <c:pt idx="23">
                        <c:v>1</c:v>
                      </c:pt>
                      <c:pt idx="24">
                        <c:v>0</c:v>
                      </c:pt>
                      <c:pt idx="25">
                        <c:v>0</c:v>
                      </c:pt>
                      <c:pt idx="26">
                        <c:v>0</c:v>
                      </c:pt>
                      <c:pt idx="27">
                        <c:v>1</c:v>
                      </c:pt>
                      <c:pt idx="28">
                        <c:v>1</c:v>
                      </c:pt>
                      <c:pt idx="29">
                        <c:v>1</c:v>
                      </c:pt>
                      <c:pt idx="30">
                        <c:v>2</c:v>
                      </c:pt>
                      <c:pt idx="31">
                        <c:v>1</c:v>
                      </c:pt>
                      <c:pt idx="32">
                        <c:v>2</c:v>
                      </c:pt>
                      <c:pt idx="33">
                        <c:v>1</c:v>
                      </c:pt>
                      <c:pt idx="34">
                        <c:v>1</c:v>
                      </c:pt>
                      <c:pt idx="35">
                        <c:v>1</c:v>
                      </c:pt>
                      <c:pt idx="36">
                        <c:v>0</c:v>
                      </c:pt>
                      <c:pt idx="37">
                        <c:v>1</c:v>
                      </c:pt>
                      <c:pt idx="38">
                        <c:v>1</c:v>
                      </c:pt>
                      <c:pt idx="39">
                        <c:v>1</c:v>
                      </c:pt>
                      <c:pt idx="40">
                        <c:v>1</c:v>
                      </c:pt>
                      <c:pt idx="41">
                        <c:v>1</c:v>
                      </c:pt>
                      <c:pt idx="42">
                        <c:v>0</c:v>
                      </c:pt>
                      <c:pt idx="43">
                        <c:v>0</c:v>
                      </c:pt>
                      <c:pt idx="44">
                        <c:v>0</c:v>
                      </c:pt>
                      <c:pt idx="45">
                        <c:v>0</c:v>
                      </c:pt>
                      <c:pt idx="46">
                        <c:v>0</c:v>
                      </c:pt>
                      <c:pt idx="47">
                        <c:v>0</c:v>
                      </c:pt>
                      <c:pt idx="48">
                        <c:v>0</c:v>
                      </c:pt>
                      <c:pt idx="49">
                        <c:v>0</c:v>
                      </c:pt>
                      <c:pt idx="50">
                        <c:v>0</c:v>
                      </c:pt>
                      <c:pt idx="51">
                        <c:v>0</c:v>
                      </c:pt>
                      <c:pt idx="52">
                        <c:v>0</c:v>
                      </c:pt>
                      <c:pt idx="53">
                        <c:v>1</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1</c:v>
                      </c:pt>
                      <c:pt idx="72">
                        <c:v>1</c:v>
                      </c:pt>
                      <c:pt idx="73">
                        <c:v>1</c:v>
                      </c:pt>
                      <c:pt idx="74">
                        <c:v>2</c:v>
                      </c:pt>
                      <c:pt idx="75">
                        <c:v>3</c:v>
                      </c:pt>
                      <c:pt idx="76">
                        <c:v>4</c:v>
                      </c:pt>
                      <c:pt idx="77">
                        <c:v>3</c:v>
                      </c:pt>
                      <c:pt idx="78">
                        <c:v>2</c:v>
                      </c:pt>
                      <c:pt idx="79">
                        <c:v>2</c:v>
                      </c:pt>
                      <c:pt idx="80">
                        <c:v>2</c:v>
                      </c:pt>
                      <c:pt idx="81">
                        <c:v>2</c:v>
                      </c:pt>
                      <c:pt idx="82">
                        <c:v>1</c:v>
                      </c:pt>
                      <c:pt idx="83">
                        <c:v>1</c:v>
                      </c:pt>
                      <c:pt idx="84">
                        <c:v>2</c:v>
                      </c:pt>
                      <c:pt idx="85">
                        <c:v>3</c:v>
                      </c:pt>
                      <c:pt idx="86">
                        <c:v>4</c:v>
                      </c:pt>
                      <c:pt idx="87">
                        <c:v>3</c:v>
                      </c:pt>
                      <c:pt idx="88">
                        <c:v>3</c:v>
                      </c:pt>
                      <c:pt idx="89">
                        <c:v>1</c:v>
                      </c:pt>
                      <c:pt idx="90">
                        <c:v>0</c:v>
                      </c:pt>
                      <c:pt idx="91">
                        <c:v>0</c:v>
                      </c:pt>
                      <c:pt idx="92">
                        <c:v>0</c:v>
                      </c:pt>
                      <c:pt idx="93">
                        <c:v>0</c:v>
                      </c:pt>
                      <c:pt idx="94">
                        <c:v>0</c:v>
                      </c:pt>
                      <c:pt idx="95">
                        <c:v>1</c:v>
                      </c:pt>
                    </c:numCache>
                  </c:numRef>
                </c:val>
                <c:extLst xmlns:c15="http://schemas.microsoft.com/office/drawing/2012/chart">
                  <c:ext xmlns:c16="http://schemas.microsoft.com/office/drawing/2014/chart" uri="{C3380CC4-5D6E-409C-BE32-E72D297353CC}">
                    <c16:uniqueId val="{00000047-705D-4F0A-A385-AB4DC8980013}"/>
                  </c:ext>
                </c:extLst>
              </c15:ser>
            </c15:filteredBarSeries>
            <c15:filteredBarSeries>
              <c15:ser>
                <c:idx val="70"/>
                <c:order val="70"/>
                <c:tx>
                  <c:strRef>
                    <c:extLst xmlns:c15="http://schemas.microsoft.com/office/drawing/2012/chart">
                      <c:ext xmlns:c15="http://schemas.microsoft.com/office/drawing/2012/chart" uri="{02D57815-91ED-43cb-92C2-25804820EDAC}">
                        <c15:formulaRef>
                          <c15:sqref>'Table for graphs 25-26'!$A$72</c15:sqref>
                        </c15:formulaRef>
                      </c:ext>
                    </c:extLst>
                    <c:strCache>
                      <c:ptCount val="1"/>
                      <c:pt idx="0">
                        <c:v>Sarcoma - Reported &gt;103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25-26'!$B$72:$DA$72</c15:sqref>
                        </c15:formulaRef>
                      </c:ext>
                    </c:extLst>
                    <c:numCache>
                      <c:formatCode>General</c:formatCode>
                      <c:ptCount val="104"/>
                      <c:pt idx="0">
                        <c:v>1</c:v>
                      </c:pt>
                      <c:pt idx="1">
                        <c:v>1</c:v>
                      </c:pt>
                      <c:pt idx="2">
                        <c:v>1</c:v>
                      </c:pt>
                      <c:pt idx="3">
                        <c:v>0</c:v>
                      </c:pt>
                      <c:pt idx="4">
                        <c:v>0</c:v>
                      </c:pt>
                      <c:pt idx="5">
                        <c:v>1</c:v>
                      </c:pt>
                      <c:pt idx="6">
                        <c:v>1</c:v>
                      </c:pt>
                      <c:pt idx="7">
                        <c:v>1</c:v>
                      </c:pt>
                      <c:pt idx="8">
                        <c:v>2</c:v>
                      </c:pt>
                      <c:pt idx="9">
                        <c:v>3</c:v>
                      </c:pt>
                      <c:pt idx="10">
                        <c:v>3</c:v>
                      </c:pt>
                      <c:pt idx="11">
                        <c:v>2</c:v>
                      </c:pt>
                      <c:pt idx="12">
                        <c:v>0</c:v>
                      </c:pt>
                      <c:pt idx="13">
                        <c:v>2</c:v>
                      </c:pt>
                      <c:pt idx="14">
                        <c:v>3</c:v>
                      </c:pt>
                      <c:pt idx="15">
                        <c:v>2</c:v>
                      </c:pt>
                      <c:pt idx="16">
                        <c:v>4</c:v>
                      </c:pt>
                      <c:pt idx="17">
                        <c:v>2</c:v>
                      </c:pt>
                      <c:pt idx="18">
                        <c:v>2</c:v>
                      </c:pt>
                      <c:pt idx="19">
                        <c:v>2</c:v>
                      </c:pt>
                      <c:pt idx="20">
                        <c:v>2</c:v>
                      </c:pt>
                      <c:pt idx="21">
                        <c:v>0</c:v>
                      </c:pt>
                      <c:pt idx="22">
                        <c:v>1</c:v>
                      </c:pt>
                      <c:pt idx="23">
                        <c:v>1</c:v>
                      </c:pt>
                      <c:pt idx="24">
                        <c:v>1</c:v>
                      </c:pt>
                      <c:pt idx="25">
                        <c:v>0</c:v>
                      </c:pt>
                      <c:pt idx="26">
                        <c:v>0</c:v>
                      </c:pt>
                      <c:pt idx="27">
                        <c:v>0</c:v>
                      </c:pt>
                      <c:pt idx="28">
                        <c:v>0</c:v>
                      </c:pt>
                      <c:pt idx="29">
                        <c:v>0</c:v>
                      </c:pt>
                      <c:pt idx="30">
                        <c:v>0</c:v>
                      </c:pt>
                      <c:pt idx="32">
                        <c:v>0</c:v>
                      </c:pt>
                      <c:pt idx="33">
                        <c:v>0</c:v>
                      </c:pt>
                      <c:pt idx="34">
                        <c:v>0</c:v>
                      </c:pt>
                      <c:pt idx="35">
                        <c:v>0</c:v>
                      </c:pt>
                      <c:pt idx="36">
                        <c:v>0</c:v>
                      </c:pt>
                      <c:pt idx="37">
                        <c:v>0</c:v>
                      </c:pt>
                      <c:pt idx="38">
                        <c:v>1</c:v>
                      </c:pt>
                      <c:pt idx="39">
                        <c:v>1</c:v>
                      </c:pt>
                      <c:pt idx="40">
                        <c:v>1</c:v>
                      </c:pt>
                      <c:pt idx="41">
                        <c:v>2</c:v>
                      </c:pt>
                      <c:pt idx="42">
                        <c:v>3</c:v>
                      </c:pt>
                      <c:pt idx="43">
                        <c:v>2</c:v>
                      </c:pt>
                      <c:pt idx="44">
                        <c:v>3</c:v>
                      </c:pt>
                      <c:pt idx="45">
                        <c:v>2</c:v>
                      </c:pt>
                      <c:pt idx="46">
                        <c:v>2</c:v>
                      </c:pt>
                      <c:pt idx="47">
                        <c:v>2</c:v>
                      </c:pt>
                      <c:pt idx="48">
                        <c:v>3</c:v>
                      </c:pt>
                      <c:pt idx="49">
                        <c:v>2</c:v>
                      </c:pt>
                      <c:pt idx="50">
                        <c:v>1</c:v>
                      </c:pt>
                      <c:pt idx="51">
                        <c:v>2</c:v>
                      </c:pt>
                      <c:pt idx="52">
                        <c:v>2</c:v>
                      </c:pt>
                      <c:pt idx="53">
                        <c:v>0</c:v>
                      </c:pt>
                      <c:pt idx="54">
                        <c:v>0</c:v>
                      </c:pt>
                      <c:pt idx="55">
                        <c:v>0</c:v>
                      </c:pt>
                      <c:pt idx="56">
                        <c:v>0</c:v>
                      </c:pt>
                      <c:pt idx="57">
                        <c:v>2</c:v>
                      </c:pt>
                      <c:pt idx="58">
                        <c:v>1</c:v>
                      </c:pt>
                      <c:pt idx="59">
                        <c:v>1</c:v>
                      </c:pt>
                      <c:pt idx="60">
                        <c:v>1</c:v>
                      </c:pt>
                      <c:pt idx="61">
                        <c:v>1</c:v>
                      </c:pt>
                      <c:pt idx="62">
                        <c:v>1</c:v>
                      </c:pt>
                      <c:pt idx="63">
                        <c:v>1</c:v>
                      </c:pt>
                      <c:pt idx="64">
                        <c:v>2</c:v>
                      </c:pt>
                      <c:pt idx="65">
                        <c:v>2</c:v>
                      </c:pt>
                      <c:pt idx="66">
                        <c:v>4</c:v>
                      </c:pt>
                      <c:pt idx="67">
                        <c:v>2</c:v>
                      </c:pt>
                      <c:pt idx="68">
                        <c:v>3</c:v>
                      </c:pt>
                      <c:pt idx="69">
                        <c:v>2</c:v>
                      </c:pt>
                      <c:pt idx="70">
                        <c:v>2</c:v>
                      </c:pt>
                      <c:pt idx="71">
                        <c:v>0</c:v>
                      </c:pt>
                      <c:pt idx="72">
                        <c:v>0</c:v>
                      </c:pt>
                      <c:pt idx="73">
                        <c:v>0</c:v>
                      </c:pt>
                      <c:pt idx="74">
                        <c:v>0</c:v>
                      </c:pt>
                      <c:pt idx="75">
                        <c:v>0</c:v>
                      </c:pt>
                      <c:pt idx="76">
                        <c:v>0</c:v>
                      </c:pt>
                      <c:pt idx="77">
                        <c:v>0</c:v>
                      </c:pt>
                      <c:pt idx="78">
                        <c:v>0</c:v>
                      </c:pt>
                      <c:pt idx="79">
                        <c:v>0</c:v>
                      </c:pt>
                      <c:pt idx="80">
                        <c:v>0</c:v>
                      </c:pt>
                      <c:pt idx="81">
                        <c:v>0</c:v>
                      </c:pt>
                      <c:pt idx="82">
                        <c:v>0</c:v>
                      </c:pt>
                      <c:pt idx="83">
                        <c:v>0</c:v>
                      </c:pt>
                      <c:pt idx="84">
                        <c:v>1</c:v>
                      </c:pt>
                      <c:pt idx="85">
                        <c:v>2</c:v>
                      </c:pt>
                      <c:pt idx="86">
                        <c:v>1</c:v>
                      </c:pt>
                      <c:pt idx="87">
                        <c:v>1</c:v>
                      </c:pt>
                      <c:pt idx="88">
                        <c:v>1</c:v>
                      </c:pt>
                      <c:pt idx="89">
                        <c:v>2</c:v>
                      </c:pt>
                      <c:pt idx="90">
                        <c:v>1</c:v>
                      </c:pt>
                      <c:pt idx="91">
                        <c:v>1</c:v>
                      </c:pt>
                      <c:pt idx="92">
                        <c:v>3</c:v>
                      </c:pt>
                      <c:pt idx="93">
                        <c:v>4</c:v>
                      </c:pt>
                      <c:pt idx="94">
                        <c:v>2</c:v>
                      </c:pt>
                      <c:pt idx="95">
                        <c:v>0</c:v>
                      </c:pt>
                    </c:numCache>
                  </c:numRef>
                </c:val>
                <c:extLst xmlns:c15="http://schemas.microsoft.com/office/drawing/2012/chart">
                  <c:ext xmlns:c16="http://schemas.microsoft.com/office/drawing/2014/chart" uri="{C3380CC4-5D6E-409C-BE32-E72D297353CC}">
                    <c16:uniqueId val="{00000048-705D-4F0A-A385-AB4DC8980013}"/>
                  </c:ext>
                </c:extLst>
              </c15:ser>
            </c15:filteredBarSeries>
            <c15:filteredBarSeries>
              <c15:ser>
                <c:idx val="71"/>
                <c:order val="71"/>
                <c:tx>
                  <c:strRef>
                    <c:extLst xmlns:c15="http://schemas.microsoft.com/office/drawing/2012/chart">
                      <c:ext xmlns:c15="http://schemas.microsoft.com/office/drawing/2012/chart" uri="{02D57815-91ED-43cb-92C2-25804820EDAC}">
                        <c15:formulaRef>
                          <c15:sqref>'Table for graphs 25-26'!$A$73</c15:sqref>
                        </c15:formulaRef>
                      </c:ext>
                    </c:extLst>
                    <c:strCache>
                      <c:ptCount val="1"/>
                      <c:pt idx="0">
                        <c:v>Skin - Reported &gt;103 days</c:v>
                      </c:pt>
                    </c:strCache>
                  </c:strRef>
                </c:tx>
                <c:spPr>
                  <a:solidFill>
                    <a:schemeClr val="accent5">
                      <a:tint val="6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25-26'!$B$73:$DA$73</c15:sqref>
                        </c15:formulaRef>
                      </c:ext>
                    </c:extLst>
                    <c:numCache>
                      <c:formatCode>General</c:formatCode>
                      <c:ptCount val="104"/>
                      <c:pt idx="0">
                        <c:v>5</c:v>
                      </c:pt>
                      <c:pt idx="1">
                        <c:v>3</c:v>
                      </c:pt>
                      <c:pt idx="2">
                        <c:v>3</c:v>
                      </c:pt>
                      <c:pt idx="3">
                        <c:v>3</c:v>
                      </c:pt>
                      <c:pt idx="4">
                        <c:v>2</c:v>
                      </c:pt>
                      <c:pt idx="5">
                        <c:v>3</c:v>
                      </c:pt>
                      <c:pt idx="6">
                        <c:v>4</c:v>
                      </c:pt>
                      <c:pt idx="7">
                        <c:v>4</c:v>
                      </c:pt>
                      <c:pt idx="8">
                        <c:v>6</c:v>
                      </c:pt>
                      <c:pt idx="9">
                        <c:v>5</c:v>
                      </c:pt>
                      <c:pt idx="10">
                        <c:v>3</c:v>
                      </c:pt>
                      <c:pt idx="11">
                        <c:v>3</c:v>
                      </c:pt>
                      <c:pt idx="12">
                        <c:v>2</c:v>
                      </c:pt>
                      <c:pt idx="13">
                        <c:v>3</c:v>
                      </c:pt>
                      <c:pt idx="14">
                        <c:v>2</c:v>
                      </c:pt>
                      <c:pt idx="15">
                        <c:v>3</c:v>
                      </c:pt>
                      <c:pt idx="16">
                        <c:v>4</c:v>
                      </c:pt>
                      <c:pt idx="17">
                        <c:v>3</c:v>
                      </c:pt>
                      <c:pt idx="18">
                        <c:v>6</c:v>
                      </c:pt>
                      <c:pt idx="19">
                        <c:v>5</c:v>
                      </c:pt>
                      <c:pt idx="20">
                        <c:v>6</c:v>
                      </c:pt>
                      <c:pt idx="21">
                        <c:v>5</c:v>
                      </c:pt>
                      <c:pt idx="22">
                        <c:v>4</c:v>
                      </c:pt>
                      <c:pt idx="23">
                        <c:v>5</c:v>
                      </c:pt>
                      <c:pt idx="24">
                        <c:v>3</c:v>
                      </c:pt>
                      <c:pt idx="25">
                        <c:v>5</c:v>
                      </c:pt>
                      <c:pt idx="26">
                        <c:v>5</c:v>
                      </c:pt>
                      <c:pt idx="27">
                        <c:v>4</c:v>
                      </c:pt>
                      <c:pt idx="28">
                        <c:v>8</c:v>
                      </c:pt>
                      <c:pt idx="29">
                        <c:v>10</c:v>
                      </c:pt>
                      <c:pt idx="30">
                        <c:v>9</c:v>
                      </c:pt>
                      <c:pt idx="31">
                        <c:v>8</c:v>
                      </c:pt>
                      <c:pt idx="32">
                        <c:v>8</c:v>
                      </c:pt>
                      <c:pt idx="33">
                        <c:v>14</c:v>
                      </c:pt>
                      <c:pt idx="34">
                        <c:v>15</c:v>
                      </c:pt>
                      <c:pt idx="35">
                        <c:v>13</c:v>
                      </c:pt>
                      <c:pt idx="36">
                        <c:v>12</c:v>
                      </c:pt>
                      <c:pt idx="37">
                        <c:v>8</c:v>
                      </c:pt>
                      <c:pt idx="38">
                        <c:v>8</c:v>
                      </c:pt>
                      <c:pt idx="39">
                        <c:v>10</c:v>
                      </c:pt>
                      <c:pt idx="40">
                        <c:v>18</c:v>
                      </c:pt>
                      <c:pt idx="41">
                        <c:v>17</c:v>
                      </c:pt>
                      <c:pt idx="42">
                        <c:v>22</c:v>
                      </c:pt>
                      <c:pt idx="43">
                        <c:v>20</c:v>
                      </c:pt>
                      <c:pt idx="44">
                        <c:v>18</c:v>
                      </c:pt>
                      <c:pt idx="45">
                        <c:v>15</c:v>
                      </c:pt>
                      <c:pt idx="46">
                        <c:v>11</c:v>
                      </c:pt>
                      <c:pt idx="47">
                        <c:v>16</c:v>
                      </c:pt>
                      <c:pt idx="48">
                        <c:v>15</c:v>
                      </c:pt>
                      <c:pt idx="49">
                        <c:v>12</c:v>
                      </c:pt>
                      <c:pt idx="50">
                        <c:v>12</c:v>
                      </c:pt>
                      <c:pt idx="51">
                        <c:v>12</c:v>
                      </c:pt>
                      <c:pt idx="52">
                        <c:v>10</c:v>
                      </c:pt>
                      <c:pt idx="53">
                        <c:v>8</c:v>
                      </c:pt>
                      <c:pt idx="54">
                        <c:v>8</c:v>
                      </c:pt>
                      <c:pt idx="55">
                        <c:v>9</c:v>
                      </c:pt>
                      <c:pt idx="56">
                        <c:v>8</c:v>
                      </c:pt>
                      <c:pt idx="57">
                        <c:v>8</c:v>
                      </c:pt>
                      <c:pt idx="58">
                        <c:v>9</c:v>
                      </c:pt>
                      <c:pt idx="59">
                        <c:v>10</c:v>
                      </c:pt>
                      <c:pt idx="60">
                        <c:v>7</c:v>
                      </c:pt>
                      <c:pt idx="61">
                        <c:v>10</c:v>
                      </c:pt>
                      <c:pt idx="62">
                        <c:v>9</c:v>
                      </c:pt>
                      <c:pt idx="63">
                        <c:v>10</c:v>
                      </c:pt>
                      <c:pt idx="64">
                        <c:v>15</c:v>
                      </c:pt>
                      <c:pt idx="65">
                        <c:v>10</c:v>
                      </c:pt>
                      <c:pt idx="66">
                        <c:v>7</c:v>
                      </c:pt>
                      <c:pt idx="67">
                        <c:v>5</c:v>
                      </c:pt>
                      <c:pt idx="68">
                        <c:v>4</c:v>
                      </c:pt>
                      <c:pt idx="69">
                        <c:v>2</c:v>
                      </c:pt>
                      <c:pt idx="70">
                        <c:v>3</c:v>
                      </c:pt>
                      <c:pt idx="71">
                        <c:v>7</c:v>
                      </c:pt>
                      <c:pt idx="72">
                        <c:v>12</c:v>
                      </c:pt>
                      <c:pt idx="73">
                        <c:v>14</c:v>
                      </c:pt>
                      <c:pt idx="74">
                        <c:v>8</c:v>
                      </c:pt>
                      <c:pt idx="75">
                        <c:v>8</c:v>
                      </c:pt>
                      <c:pt idx="76">
                        <c:v>9</c:v>
                      </c:pt>
                      <c:pt idx="77">
                        <c:v>9</c:v>
                      </c:pt>
                      <c:pt idx="78">
                        <c:v>11</c:v>
                      </c:pt>
                      <c:pt idx="79">
                        <c:v>10</c:v>
                      </c:pt>
                      <c:pt idx="80">
                        <c:v>12</c:v>
                      </c:pt>
                      <c:pt idx="81">
                        <c:v>11</c:v>
                      </c:pt>
                      <c:pt idx="82">
                        <c:v>13</c:v>
                      </c:pt>
                      <c:pt idx="83">
                        <c:v>12</c:v>
                      </c:pt>
                      <c:pt idx="84">
                        <c:v>12</c:v>
                      </c:pt>
                      <c:pt idx="85">
                        <c:v>8</c:v>
                      </c:pt>
                      <c:pt idx="86">
                        <c:v>17</c:v>
                      </c:pt>
                      <c:pt idx="87">
                        <c:v>16</c:v>
                      </c:pt>
                      <c:pt idx="88">
                        <c:v>12</c:v>
                      </c:pt>
                      <c:pt idx="89">
                        <c:v>12</c:v>
                      </c:pt>
                      <c:pt idx="90">
                        <c:v>12</c:v>
                      </c:pt>
                      <c:pt idx="91">
                        <c:v>11</c:v>
                      </c:pt>
                      <c:pt idx="92">
                        <c:v>7</c:v>
                      </c:pt>
                      <c:pt idx="93">
                        <c:v>10</c:v>
                      </c:pt>
                      <c:pt idx="94">
                        <c:v>9</c:v>
                      </c:pt>
                      <c:pt idx="95">
                        <c:v>8</c:v>
                      </c:pt>
                    </c:numCache>
                  </c:numRef>
                </c:val>
                <c:extLst xmlns:c15="http://schemas.microsoft.com/office/drawing/2012/chart">
                  <c:ext xmlns:c16="http://schemas.microsoft.com/office/drawing/2014/chart" uri="{C3380CC4-5D6E-409C-BE32-E72D297353CC}">
                    <c16:uniqueId val="{00000049-705D-4F0A-A385-AB4DC8980013}"/>
                  </c:ext>
                </c:extLst>
              </c15:ser>
            </c15:filteredBarSeries>
            <c15:filteredBarSeries>
              <c15:ser>
                <c:idx val="72"/>
                <c:order val="72"/>
                <c:tx>
                  <c:strRef>
                    <c:extLst xmlns:c15="http://schemas.microsoft.com/office/drawing/2012/chart">
                      <c:ext xmlns:c15="http://schemas.microsoft.com/office/drawing/2012/chart" uri="{02D57815-91ED-43cb-92C2-25804820EDAC}">
                        <c15:formulaRef>
                          <c15:sqref>'Table for graphs 25-26'!$A$74</c15:sqref>
                        </c15:formulaRef>
                      </c:ext>
                    </c:extLst>
                    <c:strCache>
                      <c:ptCount val="1"/>
                      <c:pt idx="0">
                        <c:v>Upper Gastrointestinal - Reported &gt;103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25-26'!$B$74:$DA$74</c15:sqref>
                        </c15:formulaRef>
                      </c:ext>
                    </c:extLst>
                    <c:numCache>
                      <c:formatCode>General</c:formatCode>
                      <c:ptCount val="104"/>
                      <c:pt idx="0">
                        <c:v>7</c:v>
                      </c:pt>
                      <c:pt idx="1">
                        <c:v>7</c:v>
                      </c:pt>
                      <c:pt idx="2">
                        <c:v>8</c:v>
                      </c:pt>
                      <c:pt idx="3">
                        <c:v>11</c:v>
                      </c:pt>
                      <c:pt idx="4">
                        <c:v>12</c:v>
                      </c:pt>
                      <c:pt idx="5">
                        <c:v>12</c:v>
                      </c:pt>
                      <c:pt idx="6">
                        <c:v>7</c:v>
                      </c:pt>
                      <c:pt idx="7">
                        <c:v>7</c:v>
                      </c:pt>
                      <c:pt idx="8">
                        <c:v>8</c:v>
                      </c:pt>
                      <c:pt idx="9">
                        <c:v>6</c:v>
                      </c:pt>
                      <c:pt idx="10">
                        <c:v>5</c:v>
                      </c:pt>
                      <c:pt idx="11">
                        <c:v>4</c:v>
                      </c:pt>
                      <c:pt idx="12">
                        <c:v>7</c:v>
                      </c:pt>
                      <c:pt idx="13">
                        <c:v>7</c:v>
                      </c:pt>
                      <c:pt idx="14">
                        <c:v>5</c:v>
                      </c:pt>
                      <c:pt idx="15">
                        <c:v>4</c:v>
                      </c:pt>
                      <c:pt idx="16">
                        <c:v>7</c:v>
                      </c:pt>
                      <c:pt idx="17">
                        <c:v>6</c:v>
                      </c:pt>
                      <c:pt idx="18">
                        <c:v>6</c:v>
                      </c:pt>
                      <c:pt idx="19">
                        <c:v>7</c:v>
                      </c:pt>
                      <c:pt idx="20">
                        <c:v>8</c:v>
                      </c:pt>
                      <c:pt idx="21">
                        <c:v>9</c:v>
                      </c:pt>
                      <c:pt idx="22">
                        <c:v>8</c:v>
                      </c:pt>
                      <c:pt idx="23">
                        <c:v>11</c:v>
                      </c:pt>
                      <c:pt idx="24">
                        <c:v>10</c:v>
                      </c:pt>
                      <c:pt idx="25">
                        <c:v>10</c:v>
                      </c:pt>
                      <c:pt idx="26">
                        <c:v>9</c:v>
                      </c:pt>
                      <c:pt idx="27">
                        <c:v>13</c:v>
                      </c:pt>
                      <c:pt idx="28">
                        <c:v>14</c:v>
                      </c:pt>
                      <c:pt idx="29">
                        <c:v>14</c:v>
                      </c:pt>
                      <c:pt idx="30">
                        <c:v>12</c:v>
                      </c:pt>
                      <c:pt idx="31">
                        <c:v>8</c:v>
                      </c:pt>
                      <c:pt idx="32">
                        <c:v>6</c:v>
                      </c:pt>
                      <c:pt idx="33">
                        <c:v>8</c:v>
                      </c:pt>
                      <c:pt idx="34">
                        <c:v>9</c:v>
                      </c:pt>
                      <c:pt idx="35">
                        <c:v>13</c:v>
                      </c:pt>
                      <c:pt idx="36">
                        <c:v>14</c:v>
                      </c:pt>
                      <c:pt idx="37">
                        <c:v>14</c:v>
                      </c:pt>
                      <c:pt idx="38">
                        <c:v>18</c:v>
                      </c:pt>
                      <c:pt idx="39">
                        <c:v>15</c:v>
                      </c:pt>
                      <c:pt idx="40">
                        <c:v>13</c:v>
                      </c:pt>
                      <c:pt idx="41">
                        <c:v>12</c:v>
                      </c:pt>
                      <c:pt idx="42">
                        <c:v>9</c:v>
                      </c:pt>
                      <c:pt idx="43">
                        <c:v>11</c:v>
                      </c:pt>
                      <c:pt idx="44">
                        <c:v>12</c:v>
                      </c:pt>
                      <c:pt idx="45">
                        <c:v>11</c:v>
                      </c:pt>
                      <c:pt idx="46">
                        <c:v>10</c:v>
                      </c:pt>
                      <c:pt idx="47">
                        <c:v>11</c:v>
                      </c:pt>
                      <c:pt idx="48">
                        <c:v>10</c:v>
                      </c:pt>
                      <c:pt idx="49">
                        <c:v>11</c:v>
                      </c:pt>
                      <c:pt idx="50">
                        <c:v>8</c:v>
                      </c:pt>
                      <c:pt idx="51">
                        <c:v>9</c:v>
                      </c:pt>
                      <c:pt idx="52">
                        <c:v>10</c:v>
                      </c:pt>
                      <c:pt idx="53">
                        <c:v>7</c:v>
                      </c:pt>
                      <c:pt idx="54">
                        <c:v>8</c:v>
                      </c:pt>
                      <c:pt idx="55">
                        <c:v>7</c:v>
                      </c:pt>
                      <c:pt idx="56">
                        <c:v>7</c:v>
                      </c:pt>
                      <c:pt idx="57">
                        <c:v>10</c:v>
                      </c:pt>
                      <c:pt idx="58">
                        <c:v>5</c:v>
                      </c:pt>
                      <c:pt idx="59">
                        <c:v>7</c:v>
                      </c:pt>
                      <c:pt idx="60">
                        <c:v>6</c:v>
                      </c:pt>
                      <c:pt idx="61">
                        <c:v>7</c:v>
                      </c:pt>
                      <c:pt idx="62">
                        <c:v>5</c:v>
                      </c:pt>
                      <c:pt idx="63">
                        <c:v>5</c:v>
                      </c:pt>
                      <c:pt idx="64">
                        <c:v>5</c:v>
                      </c:pt>
                      <c:pt idx="65">
                        <c:v>4</c:v>
                      </c:pt>
                      <c:pt idx="66">
                        <c:v>7</c:v>
                      </c:pt>
                      <c:pt idx="67">
                        <c:v>3</c:v>
                      </c:pt>
                      <c:pt idx="68">
                        <c:v>5</c:v>
                      </c:pt>
                      <c:pt idx="69">
                        <c:v>7</c:v>
                      </c:pt>
                      <c:pt idx="70">
                        <c:v>9</c:v>
                      </c:pt>
                      <c:pt idx="71">
                        <c:v>9</c:v>
                      </c:pt>
                      <c:pt idx="72">
                        <c:v>8</c:v>
                      </c:pt>
                      <c:pt idx="73">
                        <c:v>10</c:v>
                      </c:pt>
                      <c:pt idx="74">
                        <c:v>13</c:v>
                      </c:pt>
                      <c:pt idx="75">
                        <c:v>11</c:v>
                      </c:pt>
                      <c:pt idx="76">
                        <c:v>13</c:v>
                      </c:pt>
                      <c:pt idx="77">
                        <c:v>12</c:v>
                      </c:pt>
                      <c:pt idx="78">
                        <c:v>10</c:v>
                      </c:pt>
                      <c:pt idx="79">
                        <c:v>10</c:v>
                      </c:pt>
                      <c:pt idx="80">
                        <c:v>11</c:v>
                      </c:pt>
                      <c:pt idx="81">
                        <c:v>11</c:v>
                      </c:pt>
                      <c:pt idx="82">
                        <c:v>14</c:v>
                      </c:pt>
                      <c:pt idx="83">
                        <c:v>12</c:v>
                      </c:pt>
                      <c:pt idx="84">
                        <c:v>9</c:v>
                      </c:pt>
                      <c:pt idx="85">
                        <c:v>7</c:v>
                      </c:pt>
                      <c:pt idx="86">
                        <c:v>6</c:v>
                      </c:pt>
                      <c:pt idx="87">
                        <c:v>7</c:v>
                      </c:pt>
                      <c:pt idx="88">
                        <c:v>10</c:v>
                      </c:pt>
                      <c:pt idx="89">
                        <c:v>12</c:v>
                      </c:pt>
                      <c:pt idx="90">
                        <c:v>13</c:v>
                      </c:pt>
                      <c:pt idx="91">
                        <c:v>14</c:v>
                      </c:pt>
                      <c:pt idx="92">
                        <c:v>15</c:v>
                      </c:pt>
                      <c:pt idx="93">
                        <c:v>14</c:v>
                      </c:pt>
                      <c:pt idx="94">
                        <c:v>14</c:v>
                      </c:pt>
                      <c:pt idx="95">
                        <c:v>13</c:v>
                      </c:pt>
                    </c:numCache>
                  </c:numRef>
                </c:val>
                <c:extLst xmlns:c15="http://schemas.microsoft.com/office/drawing/2012/chart">
                  <c:ext xmlns:c16="http://schemas.microsoft.com/office/drawing/2014/chart" uri="{C3380CC4-5D6E-409C-BE32-E72D297353CC}">
                    <c16:uniqueId val="{0000004A-705D-4F0A-A385-AB4DC8980013}"/>
                  </c:ext>
                </c:extLst>
              </c15:ser>
            </c15:filteredBarSeries>
            <c15:filteredBarSeries>
              <c15:ser>
                <c:idx val="73"/>
                <c:order val="73"/>
                <c:tx>
                  <c:strRef>
                    <c:extLst xmlns:c15="http://schemas.microsoft.com/office/drawing/2012/chart">
                      <c:ext xmlns:c15="http://schemas.microsoft.com/office/drawing/2012/chart" uri="{02D57815-91ED-43cb-92C2-25804820EDAC}">
                        <c15:formulaRef>
                          <c15:sqref>'Table for graphs 25-26'!$A$75</c15:sqref>
                        </c15:formulaRef>
                      </c:ext>
                    </c:extLst>
                    <c:strCache>
                      <c:ptCount val="1"/>
                      <c:pt idx="0">
                        <c:v>Urological - Reported &gt;103 days</c:v>
                      </c:pt>
                    </c:strCache>
                  </c:strRef>
                </c:tx>
                <c:spPr>
                  <a:solidFill>
                    <a:schemeClr val="accent5">
                      <a:tint val="6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25-26'!$B$75:$DA$75</c15:sqref>
                        </c15:formulaRef>
                      </c:ext>
                    </c:extLst>
                    <c:numCache>
                      <c:formatCode>General</c:formatCode>
                      <c:ptCount val="104"/>
                      <c:pt idx="0">
                        <c:v>20</c:v>
                      </c:pt>
                      <c:pt idx="1">
                        <c:v>20</c:v>
                      </c:pt>
                      <c:pt idx="2">
                        <c:v>18</c:v>
                      </c:pt>
                      <c:pt idx="3">
                        <c:v>19</c:v>
                      </c:pt>
                      <c:pt idx="4">
                        <c:v>18</c:v>
                      </c:pt>
                      <c:pt idx="5">
                        <c:v>19</c:v>
                      </c:pt>
                      <c:pt idx="6">
                        <c:v>17</c:v>
                      </c:pt>
                      <c:pt idx="7">
                        <c:v>18</c:v>
                      </c:pt>
                      <c:pt idx="8">
                        <c:v>19</c:v>
                      </c:pt>
                      <c:pt idx="9">
                        <c:v>20</c:v>
                      </c:pt>
                      <c:pt idx="10">
                        <c:v>16</c:v>
                      </c:pt>
                      <c:pt idx="11">
                        <c:v>14</c:v>
                      </c:pt>
                      <c:pt idx="12">
                        <c:v>13</c:v>
                      </c:pt>
                      <c:pt idx="13">
                        <c:v>10</c:v>
                      </c:pt>
                      <c:pt idx="14">
                        <c:v>9</c:v>
                      </c:pt>
                      <c:pt idx="15">
                        <c:v>14</c:v>
                      </c:pt>
                      <c:pt idx="16">
                        <c:v>12</c:v>
                      </c:pt>
                      <c:pt idx="17">
                        <c:v>14</c:v>
                      </c:pt>
                      <c:pt idx="18">
                        <c:v>16</c:v>
                      </c:pt>
                      <c:pt idx="19">
                        <c:v>16</c:v>
                      </c:pt>
                      <c:pt idx="20">
                        <c:v>13</c:v>
                      </c:pt>
                      <c:pt idx="21">
                        <c:v>14</c:v>
                      </c:pt>
                      <c:pt idx="22">
                        <c:v>14</c:v>
                      </c:pt>
                      <c:pt idx="23">
                        <c:v>12</c:v>
                      </c:pt>
                      <c:pt idx="24">
                        <c:v>12</c:v>
                      </c:pt>
                      <c:pt idx="25">
                        <c:v>15</c:v>
                      </c:pt>
                      <c:pt idx="26">
                        <c:v>15</c:v>
                      </c:pt>
                      <c:pt idx="27">
                        <c:v>12</c:v>
                      </c:pt>
                      <c:pt idx="28">
                        <c:v>13</c:v>
                      </c:pt>
                      <c:pt idx="29">
                        <c:v>15</c:v>
                      </c:pt>
                      <c:pt idx="30">
                        <c:v>15</c:v>
                      </c:pt>
                      <c:pt idx="31">
                        <c:v>14</c:v>
                      </c:pt>
                      <c:pt idx="32">
                        <c:v>9</c:v>
                      </c:pt>
                      <c:pt idx="33">
                        <c:v>7</c:v>
                      </c:pt>
                      <c:pt idx="34">
                        <c:v>6</c:v>
                      </c:pt>
                      <c:pt idx="35">
                        <c:v>10</c:v>
                      </c:pt>
                      <c:pt idx="36">
                        <c:v>9</c:v>
                      </c:pt>
                      <c:pt idx="37">
                        <c:v>6</c:v>
                      </c:pt>
                      <c:pt idx="38">
                        <c:v>8</c:v>
                      </c:pt>
                      <c:pt idx="39">
                        <c:v>11</c:v>
                      </c:pt>
                      <c:pt idx="40">
                        <c:v>12</c:v>
                      </c:pt>
                      <c:pt idx="41">
                        <c:v>9</c:v>
                      </c:pt>
                      <c:pt idx="42">
                        <c:v>7</c:v>
                      </c:pt>
                      <c:pt idx="43">
                        <c:v>11</c:v>
                      </c:pt>
                      <c:pt idx="44">
                        <c:v>10</c:v>
                      </c:pt>
                      <c:pt idx="45">
                        <c:v>9</c:v>
                      </c:pt>
                      <c:pt idx="46">
                        <c:v>12</c:v>
                      </c:pt>
                      <c:pt idx="47">
                        <c:v>11</c:v>
                      </c:pt>
                      <c:pt idx="48">
                        <c:v>15</c:v>
                      </c:pt>
                      <c:pt idx="49">
                        <c:v>11</c:v>
                      </c:pt>
                      <c:pt idx="50">
                        <c:v>13</c:v>
                      </c:pt>
                      <c:pt idx="51">
                        <c:v>17</c:v>
                      </c:pt>
                      <c:pt idx="52">
                        <c:v>13</c:v>
                      </c:pt>
                      <c:pt idx="53">
                        <c:v>10</c:v>
                      </c:pt>
                      <c:pt idx="54">
                        <c:v>11</c:v>
                      </c:pt>
                      <c:pt idx="55">
                        <c:v>15</c:v>
                      </c:pt>
                      <c:pt idx="56">
                        <c:v>16</c:v>
                      </c:pt>
                      <c:pt idx="57">
                        <c:v>18</c:v>
                      </c:pt>
                      <c:pt idx="58">
                        <c:v>21</c:v>
                      </c:pt>
                      <c:pt idx="59">
                        <c:v>22</c:v>
                      </c:pt>
                      <c:pt idx="60">
                        <c:v>16</c:v>
                      </c:pt>
                      <c:pt idx="61">
                        <c:v>16</c:v>
                      </c:pt>
                      <c:pt idx="62">
                        <c:v>14</c:v>
                      </c:pt>
                      <c:pt idx="63">
                        <c:v>14</c:v>
                      </c:pt>
                      <c:pt idx="64">
                        <c:v>19</c:v>
                      </c:pt>
                      <c:pt idx="65">
                        <c:v>22</c:v>
                      </c:pt>
                      <c:pt idx="66">
                        <c:v>17</c:v>
                      </c:pt>
                      <c:pt idx="67">
                        <c:v>16</c:v>
                      </c:pt>
                      <c:pt idx="68">
                        <c:v>20</c:v>
                      </c:pt>
                      <c:pt idx="69">
                        <c:v>22</c:v>
                      </c:pt>
                      <c:pt idx="70">
                        <c:v>29</c:v>
                      </c:pt>
                      <c:pt idx="71">
                        <c:v>25</c:v>
                      </c:pt>
                      <c:pt idx="72">
                        <c:v>31</c:v>
                      </c:pt>
                      <c:pt idx="73">
                        <c:v>28</c:v>
                      </c:pt>
                      <c:pt idx="74">
                        <c:v>27</c:v>
                      </c:pt>
                      <c:pt idx="75">
                        <c:v>24</c:v>
                      </c:pt>
                      <c:pt idx="76">
                        <c:v>26</c:v>
                      </c:pt>
                      <c:pt idx="77">
                        <c:v>21</c:v>
                      </c:pt>
                      <c:pt idx="78">
                        <c:v>18</c:v>
                      </c:pt>
                      <c:pt idx="79">
                        <c:v>19</c:v>
                      </c:pt>
                      <c:pt idx="80">
                        <c:v>20</c:v>
                      </c:pt>
                      <c:pt idx="81">
                        <c:v>22</c:v>
                      </c:pt>
                      <c:pt idx="82">
                        <c:v>22</c:v>
                      </c:pt>
                      <c:pt idx="83">
                        <c:v>22</c:v>
                      </c:pt>
                      <c:pt idx="84">
                        <c:v>25</c:v>
                      </c:pt>
                      <c:pt idx="85">
                        <c:v>27</c:v>
                      </c:pt>
                      <c:pt idx="86">
                        <c:v>25</c:v>
                      </c:pt>
                      <c:pt idx="87">
                        <c:v>23</c:v>
                      </c:pt>
                      <c:pt idx="88">
                        <c:v>21</c:v>
                      </c:pt>
                      <c:pt idx="89">
                        <c:v>20</c:v>
                      </c:pt>
                      <c:pt idx="90">
                        <c:v>21</c:v>
                      </c:pt>
                      <c:pt idx="91">
                        <c:v>23</c:v>
                      </c:pt>
                      <c:pt idx="92">
                        <c:v>22</c:v>
                      </c:pt>
                      <c:pt idx="93">
                        <c:v>20</c:v>
                      </c:pt>
                      <c:pt idx="94">
                        <c:v>23</c:v>
                      </c:pt>
                      <c:pt idx="95">
                        <c:v>24</c:v>
                      </c:pt>
                    </c:numCache>
                  </c:numRef>
                </c:val>
                <c:extLst xmlns:c15="http://schemas.microsoft.com/office/drawing/2012/chart">
                  <c:ext xmlns:c16="http://schemas.microsoft.com/office/drawing/2014/chart" uri="{C3380CC4-5D6E-409C-BE32-E72D297353CC}">
                    <c16:uniqueId val="{0000004B-705D-4F0A-A385-AB4DC8980013}"/>
                  </c:ext>
                </c:extLst>
              </c15:ser>
            </c15:filteredBarSeries>
            <c15:filteredBarSeries>
              <c15:ser>
                <c:idx val="75"/>
                <c:order val="75"/>
                <c:tx>
                  <c:strRef>
                    <c:extLst xmlns:c15="http://schemas.microsoft.com/office/drawing/2012/chart">
                      <c:ext xmlns:c15="http://schemas.microsoft.com/office/drawing/2012/chart" uri="{02D57815-91ED-43cb-92C2-25804820EDAC}">
                        <c15:formulaRef>
                          <c15:sqref>'Table for graphs 25-26'!$A$77</c15:sqref>
                        </c15:formulaRef>
                      </c:ext>
                    </c:extLst>
                    <c:strCache>
                      <c:ptCount val="1"/>
                      <c:pt idx="0">
                        <c:v>Acute Leukaemia - Reported Backlog Total</c:v>
                      </c:pt>
                    </c:strCache>
                  </c:strRef>
                </c:tx>
                <c:spPr>
                  <a:solidFill>
                    <a:schemeClr val="accent5">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25-26'!$B$77:$DA$77</c15:sqref>
                        </c15:formulaRef>
                      </c:ext>
                    </c:extLst>
                    <c:numCache>
                      <c:formatCode>0</c:formatCode>
                      <c:ptCount val="104"/>
                      <c:pt idx="0">
                        <c:v>0</c:v>
                      </c:pt>
                      <c:pt idx="1">
                        <c:v>0</c:v>
                      </c:pt>
                      <c:pt idx="2">
                        <c:v>1</c:v>
                      </c:pt>
                      <c:pt idx="3">
                        <c:v>1</c:v>
                      </c:pt>
                      <c:pt idx="4">
                        <c:v>1</c:v>
                      </c:pt>
                      <c:pt idx="5">
                        <c:v>1</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numCache>
                  </c:numRef>
                </c:val>
                <c:extLst xmlns:c15="http://schemas.microsoft.com/office/drawing/2012/chart">
                  <c:ext xmlns:c16="http://schemas.microsoft.com/office/drawing/2014/chart" uri="{C3380CC4-5D6E-409C-BE32-E72D297353CC}">
                    <c16:uniqueId val="{0000004C-705D-4F0A-A385-AB4DC8980013}"/>
                  </c:ext>
                </c:extLst>
              </c15:ser>
            </c15:filteredBarSeries>
            <c15:filteredBarSeries>
              <c15:ser>
                <c:idx val="76"/>
                <c:order val="76"/>
                <c:tx>
                  <c:strRef>
                    <c:extLst xmlns:c15="http://schemas.microsoft.com/office/drawing/2012/chart">
                      <c:ext xmlns:c15="http://schemas.microsoft.com/office/drawing/2012/chart" uri="{02D57815-91ED-43cb-92C2-25804820EDAC}">
                        <c15:formulaRef>
                          <c15:sqref>'Table for graphs 25-26'!$A$78</c15:sqref>
                        </c15:formulaRef>
                      </c:ext>
                    </c:extLst>
                    <c:strCache>
                      <c:ptCount val="1"/>
                      <c:pt idx="0">
                        <c:v>Brain/CNS - Reported Backlog Total</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25-26'!$B$78:$DA$78</c15:sqref>
                        </c15:formulaRef>
                      </c:ext>
                    </c:extLst>
                    <c:numCache>
                      <c:formatCode>0</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1</c:v>
                      </c:pt>
                      <c:pt idx="20">
                        <c:v>1</c:v>
                      </c:pt>
                      <c:pt idx="21">
                        <c:v>0</c:v>
                      </c:pt>
                      <c:pt idx="22">
                        <c:v>0</c:v>
                      </c:pt>
                      <c:pt idx="23">
                        <c:v>0</c:v>
                      </c:pt>
                      <c:pt idx="24">
                        <c:v>0</c:v>
                      </c:pt>
                      <c:pt idx="25">
                        <c:v>0</c:v>
                      </c:pt>
                      <c:pt idx="26">
                        <c:v>1</c:v>
                      </c:pt>
                      <c:pt idx="27">
                        <c:v>1</c:v>
                      </c:pt>
                      <c:pt idx="28">
                        <c:v>1</c:v>
                      </c:pt>
                      <c:pt idx="29">
                        <c:v>1</c:v>
                      </c:pt>
                      <c:pt idx="30">
                        <c:v>1</c:v>
                      </c:pt>
                      <c:pt idx="31">
                        <c:v>1</c:v>
                      </c:pt>
                      <c:pt idx="32">
                        <c:v>1</c:v>
                      </c:pt>
                      <c:pt idx="33">
                        <c:v>0</c:v>
                      </c:pt>
                      <c:pt idx="34">
                        <c:v>0</c:v>
                      </c:pt>
                      <c:pt idx="35">
                        <c:v>0</c:v>
                      </c:pt>
                      <c:pt idx="36">
                        <c:v>0</c:v>
                      </c:pt>
                      <c:pt idx="37">
                        <c:v>0</c:v>
                      </c:pt>
                      <c:pt idx="38">
                        <c:v>0</c:v>
                      </c:pt>
                      <c:pt idx="39">
                        <c:v>1</c:v>
                      </c:pt>
                      <c:pt idx="40">
                        <c:v>1</c:v>
                      </c:pt>
                      <c:pt idx="41">
                        <c:v>1</c:v>
                      </c:pt>
                      <c:pt idx="42">
                        <c:v>2</c:v>
                      </c:pt>
                      <c:pt idx="43">
                        <c:v>1</c:v>
                      </c:pt>
                      <c:pt idx="44">
                        <c:v>2</c:v>
                      </c:pt>
                      <c:pt idx="45">
                        <c:v>2</c:v>
                      </c:pt>
                      <c:pt idx="46">
                        <c:v>2</c:v>
                      </c:pt>
                      <c:pt idx="47" formatCode="General">
                        <c:v>2</c:v>
                      </c:pt>
                      <c:pt idx="48" formatCode="General">
                        <c:v>2</c:v>
                      </c:pt>
                      <c:pt idx="49" formatCode="General">
                        <c:v>2</c:v>
                      </c:pt>
                      <c:pt idx="50" formatCode="General">
                        <c:v>3</c:v>
                      </c:pt>
                      <c:pt idx="51" formatCode="General">
                        <c:v>3</c:v>
                      </c:pt>
                      <c:pt idx="52" formatCode="General">
                        <c:v>2</c:v>
                      </c:pt>
                      <c:pt idx="53" formatCode="General">
                        <c:v>1</c:v>
                      </c:pt>
                      <c:pt idx="54" formatCode="General">
                        <c:v>1</c:v>
                      </c:pt>
                      <c:pt idx="55" formatCode="General">
                        <c:v>1</c:v>
                      </c:pt>
                      <c:pt idx="56" formatCode="General">
                        <c:v>1</c:v>
                      </c:pt>
                      <c:pt idx="57" formatCode="General">
                        <c:v>0</c:v>
                      </c:pt>
                      <c:pt idx="58" formatCode="General">
                        <c:v>0</c:v>
                      </c:pt>
                      <c:pt idx="59" formatCode="General">
                        <c:v>1</c:v>
                      </c:pt>
                      <c:pt idx="60" formatCode="General">
                        <c:v>1</c:v>
                      </c:pt>
                      <c:pt idx="61" formatCode="General">
                        <c:v>2</c:v>
                      </c:pt>
                      <c:pt idx="62" formatCode="General">
                        <c:v>1</c:v>
                      </c:pt>
                      <c:pt idx="63" formatCode="General">
                        <c:v>1</c:v>
                      </c:pt>
                      <c:pt idx="64" formatCode="General">
                        <c:v>2</c:v>
                      </c:pt>
                      <c:pt idx="65" formatCode="General">
                        <c:v>1</c:v>
                      </c:pt>
                      <c:pt idx="66" formatCode="General">
                        <c:v>0</c:v>
                      </c:pt>
                      <c:pt idx="67" formatCode="General">
                        <c:v>1</c:v>
                      </c:pt>
                      <c:pt idx="68" formatCode="General">
                        <c:v>0</c:v>
                      </c:pt>
                      <c:pt idx="69" formatCode="General">
                        <c:v>0</c:v>
                      </c:pt>
                      <c:pt idx="70" formatCode="General">
                        <c:v>0</c:v>
                      </c:pt>
                      <c:pt idx="71" formatCode="General">
                        <c:v>0</c:v>
                      </c:pt>
                      <c:pt idx="72" formatCode="General">
                        <c:v>0</c:v>
                      </c:pt>
                      <c:pt idx="73" formatCode="General">
                        <c:v>0</c:v>
                      </c:pt>
                      <c:pt idx="74" formatCode="General">
                        <c:v>1</c:v>
                      </c:pt>
                      <c:pt idx="75" formatCode="General">
                        <c:v>0</c:v>
                      </c:pt>
                      <c:pt idx="76" formatCode="General">
                        <c:v>0</c:v>
                      </c:pt>
                      <c:pt idx="77" formatCode="General">
                        <c:v>0</c:v>
                      </c:pt>
                      <c:pt idx="78" formatCode="General">
                        <c:v>0</c:v>
                      </c:pt>
                      <c:pt idx="79" formatCode="General">
                        <c:v>0</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numCache>
                  </c:numRef>
                </c:val>
                <c:extLst xmlns:c15="http://schemas.microsoft.com/office/drawing/2012/chart">
                  <c:ext xmlns:c16="http://schemas.microsoft.com/office/drawing/2014/chart" uri="{C3380CC4-5D6E-409C-BE32-E72D297353CC}">
                    <c16:uniqueId val="{0000004D-705D-4F0A-A385-AB4DC8980013}"/>
                  </c:ext>
                </c:extLst>
              </c15:ser>
            </c15:filteredBarSeries>
            <c15:filteredBarSeries>
              <c15:ser>
                <c:idx val="77"/>
                <c:order val="77"/>
                <c:tx>
                  <c:strRef>
                    <c:extLst xmlns:c15="http://schemas.microsoft.com/office/drawing/2012/chart">
                      <c:ext xmlns:c15="http://schemas.microsoft.com/office/drawing/2012/chart" uri="{02D57815-91ED-43cb-92C2-25804820EDAC}">
                        <c15:formulaRef>
                          <c15:sqref>'Table for graphs 25-26'!$A$79</c15:sqref>
                        </c15:formulaRef>
                      </c:ext>
                    </c:extLst>
                    <c:strCache>
                      <c:ptCount val="1"/>
                      <c:pt idx="0">
                        <c:v>Breast - Reported Backlog Total</c:v>
                      </c:pt>
                    </c:strCache>
                  </c:strRef>
                </c:tx>
                <c:spPr>
                  <a:solidFill>
                    <a:schemeClr val="accent5">
                      <a:tint val="5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25-26'!$B$79:$DA$79</c15:sqref>
                        </c15:formulaRef>
                      </c:ext>
                    </c:extLst>
                    <c:numCache>
                      <c:formatCode>0</c:formatCode>
                      <c:ptCount val="104"/>
                      <c:pt idx="0">
                        <c:v>11</c:v>
                      </c:pt>
                      <c:pt idx="1">
                        <c:v>12</c:v>
                      </c:pt>
                      <c:pt idx="2">
                        <c:v>10</c:v>
                      </c:pt>
                      <c:pt idx="3">
                        <c:v>8</c:v>
                      </c:pt>
                      <c:pt idx="4">
                        <c:v>13</c:v>
                      </c:pt>
                      <c:pt idx="5">
                        <c:v>23</c:v>
                      </c:pt>
                      <c:pt idx="6">
                        <c:v>18</c:v>
                      </c:pt>
                      <c:pt idx="7">
                        <c:v>23</c:v>
                      </c:pt>
                      <c:pt idx="8">
                        <c:v>19</c:v>
                      </c:pt>
                      <c:pt idx="9">
                        <c:v>17</c:v>
                      </c:pt>
                      <c:pt idx="10">
                        <c:v>18</c:v>
                      </c:pt>
                      <c:pt idx="11">
                        <c:v>13</c:v>
                      </c:pt>
                      <c:pt idx="12">
                        <c:v>14</c:v>
                      </c:pt>
                      <c:pt idx="13">
                        <c:v>14</c:v>
                      </c:pt>
                      <c:pt idx="14">
                        <c:v>15</c:v>
                      </c:pt>
                      <c:pt idx="15">
                        <c:v>15</c:v>
                      </c:pt>
                      <c:pt idx="16">
                        <c:v>13</c:v>
                      </c:pt>
                      <c:pt idx="17">
                        <c:v>11</c:v>
                      </c:pt>
                      <c:pt idx="18">
                        <c:v>17</c:v>
                      </c:pt>
                      <c:pt idx="19">
                        <c:v>13</c:v>
                      </c:pt>
                      <c:pt idx="20">
                        <c:v>13</c:v>
                      </c:pt>
                      <c:pt idx="21">
                        <c:v>7</c:v>
                      </c:pt>
                      <c:pt idx="22">
                        <c:v>10</c:v>
                      </c:pt>
                      <c:pt idx="23">
                        <c:v>13</c:v>
                      </c:pt>
                      <c:pt idx="24">
                        <c:v>7</c:v>
                      </c:pt>
                      <c:pt idx="25">
                        <c:v>2</c:v>
                      </c:pt>
                      <c:pt idx="26">
                        <c:v>4</c:v>
                      </c:pt>
                      <c:pt idx="27">
                        <c:v>5</c:v>
                      </c:pt>
                      <c:pt idx="28">
                        <c:v>4</c:v>
                      </c:pt>
                      <c:pt idx="29">
                        <c:v>3</c:v>
                      </c:pt>
                      <c:pt idx="30">
                        <c:v>4</c:v>
                      </c:pt>
                      <c:pt idx="31">
                        <c:v>6</c:v>
                      </c:pt>
                      <c:pt idx="32">
                        <c:v>6</c:v>
                      </c:pt>
                      <c:pt idx="33">
                        <c:v>6</c:v>
                      </c:pt>
                      <c:pt idx="34">
                        <c:v>2</c:v>
                      </c:pt>
                      <c:pt idx="35">
                        <c:v>2</c:v>
                      </c:pt>
                      <c:pt idx="36">
                        <c:v>4</c:v>
                      </c:pt>
                      <c:pt idx="37">
                        <c:v>9</c:v>
                      </c:pt>
                      <c:pt idx="38">
                        <c:v>8</c:v>
                      </c:pt>
                      <c:pt idx="39">
                        <c:v>5</c:v>
                      </c:pt>
                      <c:pt idx="40">
                        <c:v>4</c:v>
                      </c:pt>
                      <c:pt idx="41">
                        <c:v>2</c:v>
                      </c:pt>
                      <c:pt idx="42">
                        <c:v>2</c:v>
                      </c:pt>
                      <c:pt idx="43">
                        <c:v>3</c:v>
                      </c:pt>
                      <c:pt idx="44">
                        <c:v>1</c:v>
                      </c:pt>
                      <c:pt idx="45">
                        <c:v>3</c:v>
                      </c:pt>
                      <c:pt idx="46">
                        <c:v>7</c:v>
                      </c:pt>
                      <c:pt idx="47" formatCode="General">
                        <c:v>5</c:v>
                      </c:pt>
                      <c:pt idx="48" formatCode="General">
                        <c:v>7</c:v>
                      </c:pt>
                      <c:pt idx="49" formatCode="General">
                        <c:v>7</c:v>
                      </c:pt>
                      <c:pt idx="50" formatCode="General">
                        <c:v>7</c:v>
                      </c:pt>
                      <c:pt idx="51" formatCode="General">
                        <c:v>6</c:v>
                      </c:pt>
                      <c:pt idx="52" formatCode="General">
                        <c:v>7</c:v>
                      </c:pt>
                      <c:pt idx="53" formatCode="General">
                        <c:v>6</c:v>
                      </c:pt>
                      <c:pt idx="54" formatCode="General">
                        <c:v>5</c:v>
                      </c:pt>
                      <c:pt idx="55" formatCode="General">
                        <c:v>5</c:v>
                      </c:pt>
                      <c:pt idx="56" formatCode="General">
                        <c:v>5</c:v>
                      </c:pt>
                      <c:pt idx="57" formatCode="General">
                        <c:v>2</c:v>
                      </c:pt>
                      <c:pt idx="58" formatCode="General">
                        <c:v>6</c:v>
                      </c:pt>
                      <c:pt idx="59" formatCode="General">
                        <c:v>5</c:v>
                      </c:pt>
                      <c:pt idx="60" formatCode="General">
                        <c:v>7</c:v>
                      </c:pt>
                      <c:pt idx="61" formatCode="General">
                        <c:v>4</c:v>
                      </c:pt>
                      <c:pt idx="62" formatCode="General">
                        <c:v>5</c:v>
                      </c:pt>
                      <c:pt idx="63" formatCode="General">
                        <c:v>4</c:v>
                      </c:pt>
                      <c:pt idx="64" formatCode="General">
                        <c:v>4</c:v>
                      </c:pt>
                      <c:pt idx="65" formatCode="General">
                        <c:v>3</c:v>
                      </c:pt>
                      <c:pt idx="66" formatCode="General">
                        <c:v>2</c:v>
                      </c:pt>
                      <c:pt idx="67" formatCode="General">
                        <c:v>4</c:v>
                      </c:pt>
                      <c:pt idx="68" formatCode="General">
                        <c:v>4</c:v>
                      </c:pt>
                      <c:pt idx="69" formatCode="General">
                        <c:v>5</c:v>
                      </c:pt>
                      <c:pt idx="70" formatCode="General">
                        <c:v>4</c:v>
                      </c:pt>
                      <c:pt idx="71" formatCode="General">
                        <c:v>3</c:v>
                      </c:pt>
                      <c:pt idx="72" formatCode="General">
                        <c:v>4</c:v>
                      </c:pt>
                      <c:pt idx="73" formatCode="General">
                        <c:v>5</c:v>
                      </c:pt>
                      <c:pt idx="74" formatCode="General">
                        <c:v>6</c:v>
                      </c:pt>
                      <c:pt idx="75" formatCode="General">
                        <c:v>9</c:v>
                      </c:pt>
                      <c:pt idx="76" formatCode="General">
                        <c:v>8</c:v>
                      </c:pt>
                      <c:pt idx="77" formatCode="General">
                        <c:v>9</c:v>
                      </c:pt>
                      <c:pt idx="78" formatCode="General">
                        <c:v>10</c:v>
                      </c:pt>
                      <c:pt idx="79" formatCode="General">
                        <c:v>8</c:v>
                      </c:pt>
                      <c:pt idx="80" formatCode="General">
                        <c:v>11</c:v>
                      </c:pt>
                      <c:pt idx="81" formatCode="General">
                        <c:v>9</c:v>
                      </c:pt>
                      <c:pt idx="82" formatCode="General">
                        <c:v>9</c:v>
                      </c:pt>
                      <c:pt idx="83" formatCode="General">
                        <c:v>10</c:v>
                      </c:pt>
                      <c:pt idx="84" formatCode="General">
                        <c:v>12</c:v>
                      </c:pt>
                      <c:pt idx="85" formatCode="General">
                        <c:v>11</c:v>
                      </c:pt>
                      <c:pt idx="86" formatCode="General">
                        <c:v>9</c:v>
                      </c:pt>
                      <c:pt idx="87" formatCode="General">
                        <c:v>8</c:v>
                      </c:pt>
                      <c:pt idx="88" formatCode="General">
                        <c:v>7</c:v>
                      </c:pt>
                      <c:pt idx="89" formatCode="General">
                        <c:v>4</c:v>
                      </c:pt>
                      <c:pt idx="90" formatCode="General">
                        <c:v>5</c:v>
                      </c:pt>
                      <c:pt idx="91" formatCode="General">
                        <c:v>7</c:v>
                      </c:pt>
                      <c:pt idx="92" formatCode="General">
                        <c:v>8</c:v>
                      </c:pt>
                      <c:pt idx="93" formatCode="General">
                        <c:v>8</c:v>
                      </c:pt>
                      <c:pt idx="94" formatCode="General">
                        <c:v>4</c:v>
                      </c:pt>
                      <c:pt idx="95" formatCode="General">
                        <c:v>7</c:v>
                      </c:pt>
                    </c:numCache>
                  </c:numRef>
                </c:val>
                <c:extLst xmlns:c15="http://schemas.microsoft.com/office/drawing/2012/chart">
                  <c:ext xmlns:c16="http://schemas.microsoft.com/office/drawing/2014/chart" uri="{C3380CC4-5D6E-409C-BE32-E72D297353CC}">
                    <c16:uniqueId val="{0000004E-705D-4F0A-A385-AB4DC8980013}"/>
                  </c:ext>
                </c:extLst>
              </c15:ser>
            </c15:filteredBarSeries>
            <c15:filteredBarSeries>
              <c15:ser>
                <c:idx val="78"/>
                <c:order val="78"/>
                <c:tx>
                  <c:strRef>
                    <c:extLst xmlns:c15="http://schemas.microsoft.com/office/drawing/2012/chart">
                      <c:ext xmlns:c15="http://schemas.microsoft.com/office/drawing/2012/chart" uri="{02D57815-91ED-43cb-92C2-25804820EDAC}">
                        <c15:formulaRef>
                          <c15:sqref>'Table for graphs 25-26'!$A$80</c15:sqref>
                        </c15:formulaRef>
                      </c:ext>
                    </c:extLst>
                    <c:strCache>
                      <c:ptCount val="1"/>
                      <c:pt idx="0">
                        <c:v>Children's cancer - Reported Backlog Total</c:v>
                      </c:pt>
                    </c:strCache>
                  </c:strRef>
                </c:tx>
                <c:spPr>
                  <a:solidFill>
                    <a:schemeClr val="accent5">
                      <a:tint val="5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25-26'!$B$80:$DA$80</c15:sqref>
                        </c15:formulaRef>
                      </c:ext>
                    </c:extLst>
                    <c:numCache>
                      <c:formatCode>0</c:formatCode>
                      <c:ptCount val="104"/>
                      <c:pt idx="0">
                        <c:v>0</c:v>
                      </c:pt>
                      <c:pt idx="1">
                        <c:v>0</c:v>
                      </c:pt>
                      <c:pt idx="2">
                        <c:v>0</c:v>
                      </c:pt>
                      <c:pt idx="3">
                        <c:v>1</c:v>
                      </c:pt>
                      <c:pt idx="4">
                        <c:v>0</c:v>
                      </c:pt>
                      <c:pt idx="5">
                        <c:v>0</c:v>
                      </c:pt>
                      <c:pt idx="6">
                        <c:v>0</c:v>
                      </c:pt>
                      <c:pt idx="7">
                        <c:v>0</c:v>
                      </c:pt>
                      <c:pt idx="8">
                        <c:v>0</c:v>
                      </c:pt>
                      <c:pt idx="9">
                        <c:v>0</c:v>
                      </c:pt>
                      <c:pt idx="10">
                        <c:v>0</c:v>
                      </c:pt>
                      <c:pt idx="11">
                        <c:v>0</c:v>
                      </c:pt>
                      <c:pt idx="12">
                        <c:v>1</c:v>
                      </c:pt>
                      <c:pt idx="13">
                        <c:v>0</c:v>
                      </c:pt>
                      <c:pt idx="14">
                        <c:v>0</c:v>
                      </c:pt>
                      <c:pt idx="15">
                        <c:v>0</c:v>
                      </c:pt>
                      <c:pt idx="16">
                        <c:v>0</c:v>
                      </c:pt>
                      <c:pt idx="17">
                        <c:v>0</c:v>
                      </c:pt>
                      <c:pt idx="18">
                        <c:v>0</c:v>
                      </c:pt>
                      <c:pt idx="19">
                        <c:v>0</c:v>
                      </c:pt>
                      <c:pt idx="20">
                        <c:v>0</c:v>
                      </c:pt>
                      <c:pt idx="21">
                        <c:v>0</c:v>
                      </c:pt>
                      <c:pt idx="22">
                        <c:v>1</c:v>
                      </c:pt>
                      <c:pt idx="23">
                        <c:v>1</c:v>
                      </c:pt>
                      <c:pt idx="24">
                        <c:v>1</c:v>
                      </c:pt>
                      <c:pt idx="25">
                        <c:v>3</c:v>
                      </c:pt>
                      <c:pt idx="26">
                        <c:v>3</c:v>
                      </c:pt>
                      <c:pt idx="27">
                        <c:v>2</c:v>
                      </c:pt>
                      <c:pt idx="28">
                        <c:v>3</c:v>
                      </c:pt>
                      <c:pt idx="29">
                        <c:v>3</c:v>
                      </c:pt>
                      <c:pt idx="30">
                        <c:v>2</c:v>
                      </c:pt>
                      <c:pt idx="31">
                        <c:v>1</c:v>
                      </c:pt>
                      <c:pt idx="32">
                        <c:v>2</c:v>
                      </c:pt>
                      <c:pt idx="33">
                        <c:v>1</c:v>
                      </c:pt>
                      <c:pt idx="34">
                        <c:v>1</c:v>
                      </c:pt>
                      <c:pt idx="35">
                        <c:v>2</c:v>
                      </c:pt>
                      <c:pt idx="36">
                        <c:v>2</c:v>
                      </c:pt>
                      <c:pt idx="37">
                        <c:v>1</c:v>
                      </c:pt>
                      <c:pt idx="38">
                        <c:v>1</c:v>
                      </c:pt>
                      <c:pt idx="39">
                        <c:v>1</c:v>
                      </c:pt>
                      <c:pt idx="40">
                        <c:v>1</c:v>
                      </c:pt>
                      <c:pt idx="41">
                        <c:v>0</c:v>
                      </c:pt>
                      <c:pt idx="42">
                        <c:v>1</c:v>
                      </c:pt>
                      <c:pt idx="43">
                        <c:v>0</c:v>
                      </c:pt>
                      <c:pt idx="44">
                        <c:v>1</c:v>
                      </c:pt>
                      <c:pt idx="45">
                        <c:v>1</c:v>
                      </c:pt>
                      <c:pt idx="46">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1</c:v>
                      </c:pt>
                      <c:pt idx="56" formatCode="General">
                        <c:v>0</c:v>
                      </c:pt>
                      <c:pt idx="57" formatCode="General">
                        <c:v>0</c:v>
                      </c:pt>
                      <c:pt idx="58" formatCode="General">
                        <c:v>0</c:v>
                      </c:pt>
                      <c:pt idx="59" formatCode="General">
                        <c:v>1</c:v>
                      </c:pt>
                      <c:pt idx="60" formatCode="General">
                        <c:v>1</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1</c:v>
                      </c:pt>
                      <c:pt idx="72" formatCode="General">
                        <c:v>1</c:v>
                      </c:pt>
                      <c:pt idx="73" formatCode="General">
                        <c:v>1</c:v>
                      </c:pt>
                      <c:pt idx="74" formatCode="General">
                        <c:v>1</c:v>
                      </c:pt>
                      <c:pt idx="75" formatCode="General">
                        <c:v>0</c:v>
                      </c:pt>
                      <c:pt idx="76" formatCode="General">
                        <c:v>0</c:v>
                      </c:pt>
                      <c:pt idx="77" formatCode="General">
                        <c:v>1</c:v>
                      </c:pt>
                      <c:pt idx="78" formatCode="General">
                        <c:v>1</c:v>
                      </c:pt>
                      <c:pt idx="79" formatCode="General">
                        <c:v>0</c:v>
                      </c:pt>
                      <c:pt idx="80" formatCode="General">
                        <c:v>0</c:v>
                      </c:pt>
                      <c:pt idx="81" formatCode="General">
                        <c:v>1</c:v>
                      </c:pt>
                      <c:pt idx="82" formatCode="General">
                        <c:v>0</c:v>
                      </c:pt>
                      <c:pt idx="83" formatCode="General">
                        <c:v>2</c:v>
                      </c:pt>
                      <c:pt idx="84" formatCode="General">
                        <c:v>1</c:v>
                      </c:pt>
                      <c:pt idx="85" formatCode="General">
                        <c:v>0</c:v>
                      </c:pt>
                      <c:pt idx="86" formatCode="General">
                        <c:v>0</c:v>
                      </c:pt>
                      <c:pt idx="87" formatCode="General">
                        <c:v>0</c:v>
                      </c:pt>
                      <c:pt idx="88" formatCode="General">
                        <c:v>0</c:v>
                      </c:pt>
                      <c:pt idx="89" formatCode="General">
                        <c:v>0</c:v>
                      </c:pt>
                      <c:pt idx="90" formatCode="General">
                        <c:v>0</c:v>
                      </c:pt>
                      <c:pt idx="91" formatCode="General">
                        <c:v>2</c:v>
                      </c:pt>
                      <c:pt idx="92" formatCode="General">
                        <c:v>1</c:v>
                      </c:pt>
                      <c:pt idx="93" formatCode="General">
                        <c:v>4</c:v>
                      </c:pt>
                      <c:pt idx="94" formatCode="General">
                        <c:v>2</c:v>
                      </c:pt>
                      <c:pt idx="95" formatCode="General">
                        <c:v>1</c:v>
                      </c:pt>
                    </c:numCache>
                  </c:numRef>
                </c:val>
                <c:extLst xmlns:c15="http://schemas.microsoft.com/office/drawing/2012/chart">
                  <c:ext xmlns:c16="http://schemas.microsoft.com/office/drawing/2014/chart" uri="{C3380CC4-5D6E-409C-BE32-E72D297353CC}">
                    <c16:uniqueId val="{0000004F-705D-4F0A-A385-AB4DC8980013}"/>
                  </c:ext>
                </c:extLst>
              </c15:ser>
            </c15:filteredBarSeries>
            <c15:filteredBarSeries>
              <c15:ser>
                <c:idx val="79"/>
                <c:order val="79"/>
                <c:tx>
                  <c:strRef>
                    <c:extLst xmlns:c15="http://schemas.microsoft.com/office/drawing/2012/chart">
                      <c:ext xmlns:c15="http://schemas.microsoft.com/office/drawing/2012/chart" uri="{02D57815-91ED-43cb-92C2-25804820EDAC}">
                        <c15:formulaRef>
                          <c15:sqref>'Table for graphs 25-26'!$A$81</c15:sqref>
                        </c15:formulaRef>
                      </c:ext>
                    </c:extLst>
                    <c:strCache>
                      <c:ptCount val="1"/>
                      <c:pt idx="0">
                        <c:v>Gynaecological - Reported Backlog Total</c:v>
                      </c:pt>
                    </c:strCache>
                  </c:strRef>
                </c:tx>
                <c:spPr>
                  <a:solidFill>
                    <a:schemeClr val="accent5">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25-26'!$B$81:$DA$81</c15:sqref>
                        </c15:formulaRef>
                      </c:ext>
                    </c:extLst>
                    <c:numCache>
                      <c:formatCode>0</c:formatCode>
                      <c:ptCount val="104"/>
                      <c:pt idx="0">
                        <c:v>36</c:v>
                      </c:pt>
                      <c:pt idx="1">
                        <c:v>43</c:v>
                      </c:pt>
                      <c:pt idx="2">
                        <c:v>43</c:v>
                      </c:pt>
                      <c:pt idx="3">
                        <c:v>40</c:v>
                      </c:pt>
                      <c:pt idx="4">
                        <c:v>36</c:v>
                      </c:pt>
                      <c:pt idx="5">
                        <c:v>37</c:v>
                      </c:pt>
                      <c:pt idx="6">
                        <c:v>35</c:v>
                      </c:pt>
                      <c:pt idx="7">
                        <c:v>39</c:v>
                      </c:pt>
                      <c:pt idx="8">
                        <c:v>39</c:v>
                      </c:pt>
                      <c:pt idx="9">
                        <c:v>42</c:v>
                      </c:pt>
                      <c:pt idx="10">
                        <c:v>41</c:v>
                      </c:pt>
                      <c:pt idx="11">
                        <c:v>43</c:v>
                      </c:pt>
                      <c:pt idx="12">
                        <c:v>37</c:v>
                      </c:pt>
                      <c:pt idx="13">
                        <c:v>38</c:v>
                      </c:pt>
                      <c:pt idx="14">
                        <c:v>39</c:v>
                      </c:pt>
                      <c:pt idx="15">
                        <c:v>35</c:v>
                      </c:pt>
                      <c:pt idx="16">
                        <c:v>40</c:v>
                      </c:pt>
                      <c:pt idx="17">
                        <c:v>42</c:v>
                      </c:pt>
                      <c:pt idx="18">
                        <c:v>41</c:v>
                      </c:pt>
                      <c:pt idx="19">
                        <c:v>42</c:v>
                      </c:pt>
                      <c:pt idx="20">
                        <c:v>38</c:v>
                      </c:pt>
                      <c:pt idx="21">
                        <c:v>38</c:v>
                      </c:pt>
                      <c:pt idx="22">
                        <c:v>32</c:v>
                      </c:pt>
                      <c:pt idx="23">
                        <c:v>30</c:v>
                      </c:pt>
                      <c:pt idx="24">
                        <c:v>31</c:v>
                      </c:pt>
                      <c:pt idx="25">
                        <c:v>33</c:v>
                      </c:pt>
                      <c:pt idx="26">
                        <c:v>27</c:v>
                      </c:pt>
                      <c:pt idx="27">
                        <c:v>28</c:v>
                      </c:pt>
                      <c:pt idx="28">
                        <c:v>31</c:v>
                      </c:pt>
                      <c:pt idx="29">
                        <c:v>35</c:v>
                      </c:pt>
                      <c:pt idx="30">
                        <c:v>35</c:v>
                      </c:pt>
                      <c:pt idx="31">
                        <c:v>34</c:v>
                      </c:pt>
                      <c:pt idx="32">
                        <c:v>28</c:v>
                      </c:pt>
                      <c:pt idx="33">
                        <c:v>32</c:v>
                      </c:pt>
                      <c:pt idx="34">
                        <c:v>30</c:v>
                      </c:pt>
                      <c:pt idx="35">
                        <c:v>28</c:v>
                      </c:pt>
                      <c:pt idx="36">
                        <c:v>29</c:v>
                      </c:pt>
                      <c:pt idx="37">
                        <c:v>27</c:v>
                      </c:pt>
                      <c:pt idx="38">
                        <c:v>30</c:v>
                      </c:pt>
                      <c:pt idx="39">
                        <c:v>30</c:v>
                      </c:pt>
                      <c:pt idx="40">
                        <c:v>27</c:v>
                      </c:pt>
                      <c:pt idx="41">
                        <c:v>30</c:v>
                      </c:pt>
                      <c:pt idx="42">
                        <c:v>30</c:v>
                      </c:pt>
                      <c:pt idx="43">
                        <c:v>27</c:v>
                      </c:pt>
                      <c:pt idx="44">
                        <c:v>25</c:v>
                      </c:pt>
                      <c:pt idx="45">
                        <c:v>21</c:v>
                      </c:pt>
                      <c:pt idx="46">
                        <c:v>19</c:v>
                      </c:pt>
                      <c:pt idx="47" formatCode="General">
                        <c:v>17</c:v>
                      </c:pt>
                      <c:pt idx="48" formatCode="General">
                        <c:v>16</c:v>
                      </c:pt>
                      <c:pt idx="49" formatCode="General">
                        <c:v>19</c:v>
                      </c:pt>
                      <c:pt idx="50" formatCode="General">
                        <c:v>16</c:v>
                      </c:pt>
                      <c:pt idx="51" formatCode="General">
                        <c:v>17</c:v>
                      </c:pt>
                      <c:pt idx="52" formatCode="General">
                        <c:v>17</c:v>
                      </c:pt>
                      <c:pt idx="53" formatCode="General">
                        <c:v>15</c:v>
                      </c:pt>
                      <c:pt idx="54" formatCode="General">
                        <c:v>20</c:v>
                      </c:pt>
                      <c:pt idx="55" formatCode="General">
                        <c:v>30</c:v>
                      </c:pt>
                      <c:pt idx="56" formatCode="General">
                        <c:v>32</c:v>
                      </c:pt>
                      <c:pt idx="57" formatCode="General">
                        <c:v>34</c:v>
                      </c:pt>
                      <c:pt idx="58" formatCode="General">
                        <c:v>32</c:v>
                      </c:pt>
                      <c:pt idx="59" formatCode="General">
                        <c:v>33</c:v>
                      </c:pt>
                      <c:pt idx="60" formatCode="General">
                        <c:v>29</c:v>
                      </c:pt>
                      <c:pt idx="61" formatCode="General">
                        <c:v>24</c:v>
                      </c:pt>
                      <c:pt idx="62" formatCode="General">
                        <c:v>28</c:v>
                      </c:pt>
                      <c:pt idx="63" formatCode="General">
                        <c:v>24</c:v>
                      </c:pt>
                      <c:pt idx="64" formatCode="General">
                        <c:v>22</c:v>
                      </c:pt>
                      <c:pt idx="65" formatCode="General">
                        <c:v>32</c:v>
                      </c:pt>
                      <c:pt idx="66" formatCode="General">
                        <c:v>33</c:v>
                      </c:pt>
                      <c:pt idx="67" formatCode="General">
                        <c:v>34</c:v>
                      </c:pt>
                      <c:pt idx="68" formatCode="General">
                        <c:v>30</c:v>
                      </c:pt>
                      <c:pt idx="69" formatCode="General">
                        <c:v>34</c:v>
                      </c:pt>
                      <c:pt idx="70" formatCode="General">
                        <c:v>36</c:v>
                      </c:pt>
                      <c:pt idx="71" formatCode="General">
                        <c:v>36</c:v>
                      </c:pt>
                      <c:pt idx="72" formatCode="General">
                        <c:v>37</c:v>
                      </c:pt>
                      <c:pt idx="73" formatCode="General">
                        <c:v>36</c:v>
                      </c:pt>
                      <c:pt idx="74" formatCode="General">
                        <c:v>42</c:v>
                      </c:pt>
                      <c:pt idx="75" formatCode="General">
                        <c:v>38</c:v>
                      </c:pt>
                      <c:pt idx="76" formatCode="General">
                        <c:v>38</c:v>
                      </c:pt>
                      <c:pt idx="77" formatCode="General">
                        <c:v>30</c:v>
                      </c:pt>
                      <c:pt idx="78" formatCode="General">
                        <c:v>35</c:v>
                      </c:pt>
                      <c:pt idx="79" formatCode="General">
                        <c:v>48</c:v>
                      </c:pt>
                      <c:pt idx="80" formatCode="General">
                        <c:v>34</c:v>
                      </c:pt>
                      <c:pt idx="81" formatCode="General">
                        <c:v>32</c:v>
                      </c:pt>
                      <c:pt idx="82" formatCode="General">
                        <c:v>31</c:v>
                      </c:pt>
                      <c:pt idx="83" formatCode="General">
                        <c:v>38</c:v>
                      </c:pt>
                      <c:pt idx="84" formatCode="General">
                        <c:v>41</c:v>
                      </c:pt>
                      <c:pt idx="85" formatCode="General">
                        <c:v>27</c:v>
                      </c:pt>
                      <c:pt idx="86" formatCode="General">
                        <c:v>31</c:v>
                      </c:pt>
                      <c:pt idx="87" formatCode="General">
                        <c:v>39</c:v>
                      </c:pt>
                      <c:pt idx="88" formatCode="General">
                        <c:v>35</c:v>
                      </c:pt>
                      <c:pt idx="89" formatCode="General">
                        <c:v>32</c:v>
                      </c:pt>
                      <c:pt idx="90" formatCode="General">
                        <c:v>35</c:v>
                      </c:pt>
                      <c:pt idx="91" formatCode="General">
                        <c:v>40</c:v>
                      </c:pt>
                      <c:pt idx="92" formatCode="General">
                        <c:v>36</c:v>
                      </c:pt>
                      <c:pt idx="93" formatCode="General">
                        <c:v>38</c:v>
                      </c:pt>
                      <c:pt idx="94" formatCode="General">
                        <c:v>43</c:v>
                      </c:pt>
                      <c:pt idx="95" formatCode="General">
                        <c:v>34</c:v>
                      </c:pt>
                    </c:numCache>
                  </c:numRef>
                </c:val>
                <c:extLst xmlns:c15="http://schemas.microsoft.com/office/drawing/2012/chart">
                  <c:ext xmlns:c16="http://schemas.microsoft.com/office/drawing/2014/chart" uri="{C3380CC4-5D6E-409C-BE32-E72D297353CC}">
                    <c16:uniqueId val="{00000050-705D-4F0A-A385-AB4DC8980013}"/>
                  </c:ext>
                </c:extLst>
              </c15:ser>
            </c15:filteredBarSeries>
            <c15:filteredBarSeries>
              <c15:ser>
                <c:idx val="80"/>
                <c:order val="80"/>
                <c:tx>
                  <c:strRef>
                    <c:extLst xmlns:c15="http://schemas.microsoft.com/office/drawing/2012/chart">
                      <c:ext xmlns:c15="http://schemas.microsoft.com/office/drawing/2012/chart" uri="{02D57815-91ED-43cb-92C2-25804820EDAC}">
                        <c15:formulaRef>
                          <c15:sqref>'Table for graphs 25-26'!$A$82</c15:sqref>
                        </c15:formulaRef>
                      </c:ext>
                    </c:extLst>
                    <c:strCache>
                      <c:ptCount val="1"/>
                      <c:pt idx="0">
                        <c:v>Haematological - Reported Backlog Total</c:v>
                      </c:pt>
                    </c:strCache>
                  </c:strRef>
                </c:tx>
                <c:spPr>
                  <a:solidFill>
                    <a:schemeClr val="accent5">
                      <a:tint val="5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25-26'!$B$82:$DA$82</c15:sqref>
                        </c15:formulaRef>
                      </c:ext>
                    </c:extLst>
                    <c:numCache>
                      <c:formatCode>0</c:formatCode>
                      <c:ptCount val="104"/>
                      <c:pt idx="0">
                        <c:v>9</c:v>
                      </c:pt>
                      <c:pt idx="1">
                        <c:v>6</c:v>
                      </c:pt>
                      <c:pt idx="2">
                        <c:v>7</c:v>
                      </c:pt>
                      <c:pt idx="3">
                        <c:v>7</c:v>
                      </c:pt>
                      <c:pt idx="4">
                        <c:v>8</c:v>
                      </c:pt>
                      <c:pt idx="5">
                        <c:v>8</c:v>
                      </c:pt>
                      <c:pt idx="6">
                        <c:v>6</c:v>
                      </c:pt>
                      <c:pt idx="7">
                        <c:v>7</c:v>
                      </c:pt>
                      <c:pt idx="8">
                        <c:v>7</c:v>
                      </c:pt>
                      <c:pt idx="9">
                        <c:v>6</c:v>
                      </c:pt>
                      <c:pt idx="10">
                        <c:v>4</c:v>
                      </c:pt>
                      <c:pt idx="11">
                        <c:v>7</c:v>
                      </c:pt>
                      <c:pt idx="12">
                        <c:v>6</c:v>
                      </c:pt>
                      <c:pt idx="13">
                        <c:v>6</c:v>
                      </c:pt>
                      <c:pt idx="14">
                        <c:v>11</c:v>
                      </c:pt>
                      <c:pt idx="15">
                        <c:v>9</c:v>
                      </c:pt>
                      <c:pt idx="16">
                        <c:v>10</c:v>
                      </c:pt>
                      <c:pt idx="17">
                        <c:v>9</c:v>
                      </c:pt>
                      <c:pt idx="18">
                        <c:v>9</c:v>
                      </c:pt>
                      <c:pt idx="19">
                        <c:v>7</c:v>
                      </c:pt>
                      <c:pt idx="20">
                        <c:v>6</c:v>
                      </c:pt>
                      <c:pt idx="21">
                        <c:v>7</c:v>
                      </c:pt>
                      <c:pt idx="22">
                        <c:v>8</c:v>
                      </c:pt>
                      <c:pt idx="23">
                        <c:v>6</c:v>
                      </c:pt>
                      <c:pt idx="24">
                        <c:v>8</c:v>
                      </c:pt>
                      <c:pt idx="25">
                        <c:v>10</c:v>
                      </c:pt>
                      <c:pt idx="26">
                        <c:v>8</c:v>
                      </c:pt>
                      <c:pt idx="27">
                        <c:v>8</c:v>
                      </c:pt>
                      <c:pt idx="28">
                        <c:v>7</c:v>
                      </c:pt>
                      <c:pt idx="29">
                        <c:v>7</c:v>
                      </c:pt>
                      <c:pt idx="30">
                        <c:v>6</c:v>
                      </c:pt>
                      <c:pt idx="31">
                        <c:v>4</c:v>
                      </c:pt>
                      <c:pt idx="32">
                        <c:v>7</c:v>
                      </c:pt>
                      <c:pt idx="33">
                        <c:v>7</c:v>
                      </c:pt>
                      <c:pt idx="34">
                        <c:v>6</c:v>
                      </c:pt>
                      <c:pt idx="35">
                        <c:v>6</c:v>
                      </c:pt>
                      <c:pt idx="36">
                        <c:v>8</c:v>
                      </c:pt>
                      <c:pt idx="37">
                        <c:v>8</c:v>
                      </c:pt>
                      <c:pt idx="38">
                        <c:v>12</c:v>
                      </c:pt>
                      <c:pt idx="39">
                        <c:v>12</c:v>
                      </c:pt>
                      <c:pt idx="40">
                        <c:v>13</c:v>
                      </c:pt>
                      <c:pt idx="41">
                        <c:v>13</c:v>
                      </c:pt>
                      <c:pt idx="42">
                        <c:v>11</c:v>
                      </c:pt>
                      <c:pt idx="43">
                        <c:v>11</c:v>
                      </c:pt>
                      <c:pt idx="44">
                        <c:v>13</c:v>
                      </c:pt>
                      <c:pt idx="45">
                        <c:v>13</c:v>
                      </c:pt>
                      <c:pt idx="46">
                        <c:v>12</c:v>
                      </c:pt>
                      <c:pt idx="47" formatCode="General">
                        <c:v>10</c:v>
                      </c:pt>
                      <c:pt idx="48" formatCode="General">
                        <c:v>9</c:v>
                      </c:pt>
                      <c:pt idx="49" formatCode="General">
                        <c:v>11</c:v>
                      </c:pt>
                      <c:pt idx="50" formatCode="General">
                        <c:v>11</c:v>
                      </c:pt>
                      <c:pt idx="51" formatCode="General">
                        <c:v>13</c:v>
                      </c:pt>
                      <c:pt idx="52" formatCode="General">
                        <c:v>11</c:v>
                      </c:pt>
                      <c:pt idx="53" formatCode="General">
                        <c:v>10</c:v>
                      </c:pt>
                      <c:pt idx="54" formatCode="General">
                        <c:v>12</c:v>
                      </c:pt>
                      <c:pt idx="55" formatCode="General">
                        <c:v>14</c:v>
                      </c:pt>
                      <c:pt idx="56" formatCode="General">
                        <c:v>13</c:v>
                      </c:pt>
                      <c:pt idx="57" formatCode="General">
                        <c:v>15</c:v>
                      </c:pt>
                      <c:pt idx="58" formatCode="General">
                        <c:v>17</c:v>
                      </c:pt>
                      <c:pt idx="59" formatCode="General">
                        <c:v>17</c:v>
                      </c:pt>
                      <c:pt idx="60" formatCode="General">
                        <c:v>17</c:v>
                      </c:pt>
                      <c:pt idx="61" formatCode="General">
                        <c:v>17</c:v>
                      </c:pt>
                      <c:pt idx="62" formatCode="General">
                        <c:v>26</c:v>
                      </c:pt>
                      <c:pt idx="63" formatCode="General">
                        <c:v>20</c:v>
                      </c:pt>
                      <c:pt idx="64" formatCode="General">
                        <c:v>16</c:v>
                      </c:pt>
                      <c:pt idx="65" formatCode="General">
                        <c:v>18</c:v>
                      </c:pt>
                      <c:pt idx="66" formatCode="General">
                        <c:v>16</c:v>
                      </c:pt>
                      <c:pt idx="67" formatCode="General">
                        <c:v>15</c:v>
                      </c:pt>
                      <c:pt idx="68" formatCode="General">
                        <c:v>20</c:v>
                      </c:pt>
                      <c:pt idx="69" formatCode="General">
                        <c:v>20</c:v>
                      </c:pt>
                      <c:pt idx="70" formatCode="General">
                        <c:v>23</c:v>
                      </c:pt>
                      <c:pt idx="71" formatCode="General">
                        <c:v>23</c:v>
                      </c:pt>
                      <c:pt idx="72" formatCode="General">
                        <c:v>18</c:v>
                      </c:pt>
                      <c:pt idx="73" formatCode="General">
                        <c:v>20</c:v>
                      </c:pt>
                      <c:pt idx="74" formatCode="General">
                        <c:v>22</c:v>
                      </c:pt>
                      <c:pt idx="75" formatCode="General">
                        <c:v>20</c:v>
                      </c:pt>
                      <c:pt idx="76" formatCode="General">
                        <c:v>19</c:v>
                      </c:pt>
                      <c:pt idx="77" formatCode="General">
                        <c:v>21</c:v>
                      </c:pt>
                      <c:pt idx="78" formatCode="General">
                        <c:v>21</c:v>
                      </c:pt>
                      <c:pt idx="79" formatCode="General">
                        <c:v>22</c:v>
                      </c:pt>
                      <c:pt idx="80" formatCode="General">
                        <c:v>20</c:v>
                      </c:pt>
                      <c:pt idx="81" formatCode="General">
                        <c:v>16</c:v>
                      </c:pt>
                      <c:pt idx="82" formatCode="General">
                        <c:v>12</c:v>
                      </c:pt>
                      <c:pt idx="83" formatCode="General">
                        <c:v>13</c:v>
                      </c:pt>
                      <c:pt idx="84" formatCode="General">
                        <c:v>16</c:v>
                      </c:pt>
                      <c:pt idx="85" formatCode="General">
                        <c:v>17</c:v>
                      </c:pt>
                      <c:pt idx="86" formatCode="General">
                        <c:v>13</c:v>
                      </c:pt>
                      <c:pt idx="87" formatCode="General">
                        <c:v>12</c:v>
                      </c:pt>
                      <c:pt idx="88" formatCode="General">
                        <c:v>13</c:v>
                      </c:pt>
                      <c:pt idx="89" formatCode="General">
                        <c:v>9</c:v>
                      </c:pt>
                      <c:pt idx="90" formatCode="General">
                        <c:v>12</c:v>
                      </c:pt>
                      <c:pt idx="91" formatCode="General">
                        <c:v>9</c:v>
                      </c:pt>
                      <c:pt idx="92" formatCode="General">
                        <c:v>8</c:v>
                      </c:pt>
                      <c:pt idx="93" formatCode="General">
                        <c:v>10</c:v>
                      </c:pt>
                      <c:pt idx="94" formatCode="General">
                        <c:v>11</c:v>
                      </c:pt>
                      <c:pt idx="95" formatCode="General">
                        <c:v>9</c:v>
                      </c:pt>
                    </c:numCache>
                  </c:numRef>
                </c:val>
                <c:extLst xmlns:c15="http://schemas.microsoft.com/office/drawing/2012/chart">
                  <c:ext xmlns:c16="http://schemas.microsoft.com/office/drawing/2014/chart" uri="{C3380CC4-5D6E-409C-BE32-E72D297353CC}">
                    <c16:uniqueId val="{00000051-705D-4F0A-A385-AB4DC8980013}"/>
                  </c:ext>
                </c:extLst>
              </c15:ser>
            </c15:filteredBarSeries>
            <c15:filteredBarSeries>
              <c15:ser>
                <c:idx val="81"/>
                <c:order val="81"/>
                <c:tx>
                  <c:strRef>
                    <c:extLst xmlns:c15="http://schemas.microsoft.com/office/drawing/2012/chart">
                      <c:ext xmlns:c15="http://schemas.microsoft.com/office/drawing/2012/chart" uri="{02D57815-91ED-43cb-92C2-25804820EDAC}">
                        <c15:formulaRef>
                          <c15:sqref>'Table for graphs 25-26'!$A$83</c15:sqref>
                        </c15:formulaRef>
                      </c:ext>
                    </c:extLst>
                    <c:strCache>
                      <c:ptCount val="1"/>
                      <c:pt idx="0">
                        <c:v>Head and neck - Reported Backlog Total</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25-26'!$B$83:$DA$83</c15:sqref>
                        </c15:formulaRef>
                      </c:ext>
                    </c:extLst>
                    <c:numCache>
                      <c:formatCode>0</c:formatCode>
                      <c:ptCount val="104"/>
                      <c:pt idx="0">
                        <c:v>6</c:v>
                      </c:pt>
                      <c:pt idx="1">
                        <c:v>10</c:v>
                      </c:pt>
                      <c:pt idx="2">
                        <c:v>13</c:v>
                      </c:pt>
                      <c:pt idx="3">
                        <c:v>12</c:v>
                      </c:pt>
                      <c:pt idx="4">
                        <c:v>9</c:v>
                      </c:pt>
                      <c:pt idx="5">
                        <c:v>6</c:v>
                      </c:pt>
                      <c:pt idx="6">
                        <c:v>5</c:v>
                      </c:pt>
                      <c:pt idx="7">
                        <c:v>8</c:v>
                      </c:pt>
                      <c:pt idx="8">
                        <c:v>6</c:v>
                      </c:pt>
                      <c:pt idx="9">
                        <c:v>11</c:v>
                      </c:pt>
                      <c:pt idx="10">
                        <c:v>15</c:v>
                      </c:pt>
                      <c:pt idx="11">
                        <c:v>11</c:v>
                      </c:pt>
                      <c:pt idx="12">
                        <c:v>11</c:v>
                      </c:pt>
                      <c:pt idx="13">
                        <c:v>11</c:v>
                      </c:pt>
                      <c:pt idx="14">
                        <c:v>14</c:v>
                      </c:pt>
                      <c:pt idx="15">
                        <c:v>16</c:v>
                      </c:pt>
                      <c:pt idx="16">
                        <c:v>16</c:v>
                      </c:pt>
                      <c:pt idx="17">
                        <c:v>12</c:v>
                      </c:pt>
                      <c:pt idx="18">
                        <c:v>12</c:v>
                      </c:pt>
                      <c:pt idx="19">
                        <c:v>14</c:v>
                      </c:pt>
                      <c:pt idx="20">
                        <c:v>17</c:v>
                      </c:pt>
                      <c:pt idx="21">
                        <c:v>18</c:v>
                      </c:pt>
                      <c:pt idx="22">
                        <c:v>15</c:v>
                      </c:pt>
                      <c:pt idx="23">
                        <c:v>16</c:v>
                      </c:pt>
                      <c:pt idx="24">
                        <c:v>14</c:v>
                      </c:pt>
                      <c:pt idx="25">
                        <c:v>13</c:v>
                      </c:pt>
                      <c:pt idx="26">
                        <c:v>16</c:v>
                      </c:pt>
                      <c:pt idx="27">
                        <c:v>13</c:v>
                      </c:pt>
                      <c:pt idx="28">
                        <c:v>9</c:v>
                      </c:pt>
                      <c:pt idx="29">
                        <c:v>13</c:v>
                      </c:pt>
                      <c:pt idx="30">
                        <c:v>7</c:v>
                      </c:pt>
                      <c:pt idx="31">
                        <c:v>7</c:v>
                      </c:pt>
                      <c:pt idx="32">
                        <c:v>7</c:v>
                      </c:pt>
                      <c:pt idx="33">
                        <c:v>7</c:v>
                      </c:pt>
                      <c:pt idx="34">
                        <c:v>10</c:v>
                      </c:pt>
                      <c:pt idx="35">
                        <c:v>11</c:v>
                      </c:pt>
                      <c:pt idx="36">
                        <c:v>10</c:v>
                      </c:pt>
                      <c:pt idx="37">
                        <c:v>12</c:v>
                      </c:pt>
                      <c:pt idx="38">
                        <c:v>14</c:v>
                      </c:pt>
                      <c:pt idx="39">
                        <c:v>13</c:v>
                      </c:pt>
                      <c:pt idx="40">
                        <c:v>12</c:v>
                      </c:pt>
                      <c:pt idx="41">
                        <c:v>15</c:v>
                      </c:pt>
                      <c:pt idx="42">
                        <c:v>17</c:v>
                      </c:pt>
                      <c:pt idx="43">
                        <c:v>15</c:v>
                      </c:pt>
                      <c:pt idx="44">
                        <c:v>13</c:v>
                      </c:pt>
                      <c:pt idx="45">
                        <c:v>10</c:v>
                      </c:pt>
                      <c:pt idx="46">
                        <c:v>7</c:v>
                      </c:pt>
                      <c:pt idx="47" formatCode="General">
                        <c:v>5</c:v>
                      </c:pt>
                      <c:pt idx="48" formatCode="General">
                        <c:v>6</c:v>
                      </c:pt>
                      <c:pt idx="49" formatCode="General">
                        <c:v>9</c:v>
                      </c:pt>
                      <c:pt idx="50" formatCode="General">
                        <c:v>8</c:v>
                      </c:pt>
                      <c:pt idx="51" formatCode="General">
                        <c:v>8</c:v>
                      </c:pt>
                      <c:pt idx="52" formatCode="General">
                        <c:v>10</c:v>
                      </c:pt>
                      <c:pt idx="53" formatCode="General">
                        <c:v>10</c:v>
                      </c:pt>
                      <c:pt idx="54" formatCode="General">
                        <c:v>7</c:v>
                      </c:pt>
                      <c:pt idx="55" formatCode="General">
                        <c:v>8</c:v>
                      </c:pt>
                      <c:pt idx="56" formatCode="General">
                        <c:v>4</c:v>
                      </c:pt>
                      <c:pt idx="57" formatCode="General">
                        <c:v>5</c:v>
                      </c:pt>
                      <c:pt idx="58" formatCode="General">
                        <c:v>8</c:v>
                      </c:pt>
                      <c:pt idx="59" formatCode="General">
                        <c:v>13</c:v>
                      </c:pt>
                      <c:pt idx="60" formatCode="General">
                        <c:v>15</c:v>
                      </c:pt>
                      <c:pt idx="61" formatCode="General">
                        <c:v>21</c:v>
                      </c:pt>
                      <c:pt idx="62" formatCode="General">
                        <c:v>18</c:v>
                      </c:pt>
                      <c:pt idx="63" formatCode="General">
                        <c:v>17</c:v>
                      </c:pt>
                      <c:pt idx="64" formatCode="General">
                        <c:v>16</c:v>
                      </c:pt>
                      <c:pt idx="65" formatCode="General">
                        <c:v>16</c:v>
                      </c:pt>
                      <c:pt idx="66" formatCode="General">
                        <c:v>13</c:v>
                      </c:pt>
                      <c:pt idx="67" formatCode="General">
                        <c:v>12</c:v>
                      </c:pt>
                      <c:pt idx="68" formatCode="General">
                        <c:v>9</c:v>
                      </c:pt>
                      <c:pt idx="69" formatCode="General">
                        <c:v>11</c:v>
                      </c:pt>
                      <c:pt idx="70" formatCode="General">
                        <c:v>10</c:v>
                      </c:pt>
                      <c:pt idx="71" formatCode="General">
                        <c:v>14</c:v>
                      </c:pt>
                      <c:pt idx="72" formatCode="General">
                        <c:v>16</c:v>
                      </c:pt>
                      <c:pt idx="73" formatCode="General">
                        <c:v>18</c:v>
                      </c:pt>
                      <c:pt idx="74" formatCode="General">
                        <c:v>14</c:v>
                      </c:pt>
                      <c:pt idx="75" formatCode="General">
                        <c:v>17</c:v>
                      </c:pt>
                      <c:pt idx="76" formatCode="General">
                        <c:v>18</c:v>
                      </c:pt>
                      <c:pt idx="77" formatCode="General">
                        <c:v>15</c:v>
                      </c:pt>
                      <c:pt idx="78" formatCode="General">
                        <c:v>15</c:v>
                      </c:pt>
                      <c:pt idx="79" formatCode="General">
                        <c:v>14</c:v>
                      </c:pt>
                      <c:pt idx="80" formatCode="General">
                        <c:v>13</c:v>
                      </c:pt>
                      <c:pt idx="81" formatCode="General">
                        <c:v>12</c:v>
                      </c:pt>
                      <c:pt idx="82" formatCode="General">
                        <c:v>15</c:v>
                      </c:pt>
                      <c:pt idx="83" formatCode="General">
                        <c:v>12</c:v>
                      </c:pt>
                      <c:pt idx="84" formatCode="General">
                        <c:v>12</c:v>
                      </c:pt>
                      <c:pt idx="85" formatCode="General">
                        <c:v>14</c:v>
                      </c:pt>
                      <c:pt idx="86" formatCode="General">
                        <c:v>15</c:v>
                      </c:pt>
                      <c:pt idx="87" formatCode="General">
                        <c:v>14</c:v>
                      </c:pt>
                      <c:pt idx="88" formatCode="General">
                        <c:v>12</c:v>
                      </c:pt>
                      <c:pt idx="89" formatCode="General">
                        <c:v>14</c:v>
                      </c:pt>
                      <c:pt idx="90" formatCode="General">
                        <c:v>18</c:v>
                      </c:pt>
                      <c:pt idx="91" formatCode="General">
                        <c:v>18</c:v>
                      </c:pt>
                      <c:pt idx="92" formatCode="General">
                        <c:v>15</c:v>
                      </c:pt>
                      <c:pt idx="93" formatCode="General">
                        <c:v>20</c:v>
                      </c:pt>
                      <c:pt idx="94" formatCode="General">
                        <c:v>16</c:v>
                      </c:pt>
                      <c:pt idx="95" formatCode="General">
                        <c:v>19</c:v>
                      </c:pt>
                    </c:numCache>
                  </c:numRef>
                </c:val>
                <c:extLst xmlns:c15="http://schemas.microsoft.com/office/drawing/2012/chart">
                  <c:ext xmlns:c16="http://schemas.microsoft.com/office/drawing/2014/chart" uri="{C3380CC4-5D6E-409C-BE32-E72D297353CC}">
                    <c16:uniqueId val="{00000052-705D-4F0A-A385-AB4DC8980013}"/>
                  </c:ext>
                </c:extLst>
              </c15:ser>
            </c15:filteredBarSeries>
            <c15:filteredBarSeries>
              <c15:ser>
                <c:idx val="82"/>
                <c:order val="82"/>
                <c:tx>
                  <c:strRef>
                    <c:extLst xmlns:c15="http://schemas.microsoft.com/office/drawing/2012/chart">
                      <c:ext xmlns:c15="http://schemas.microsoft.com/office/drawing/2012/chart" uri="{02D57815-91ED-43cb-92C2-25804820EDAC}">
                        <c15:formulaRef>
                          <c15:sqref>'Table for graphs 25-26'!$A$84</c15:sqref>
                        </c15:formulaRef>
                      </c:ext>
                    </c:extLst>
                    <c:strCache>
                      <c:ptCount val="1"/>
                      <c:pt idx="0">
                        <c:v>Lower Gastrointestinal - Reported Backlog Total</c:v>
                      </c:pt>
                    </c:strCache>
                  </c:strRef>
                </c:tx>
                <c:spPr>
                  <a:solidFill>
                    <a:schemeClr val="accent5">
                      <a:tint val="4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25-26'!$B$84:$DA$84</c15:sqref>
                        </c15:formulaRef>
                      </c:ext>
                    </c:extLst>
                    <c:numCache>
                      <c:formatCode>0</c:formatCode>
                      <c:ptCount val="104"/>
                      <c:pt idx="0">
                        <c:v>38</c:v>
                      </c:pt>
                      <c:pt idx="1">
                        <c:v>35</c:v>
                      </c:pt>
                      <c:pt idx="2">
                        <c:v>32</c:v>
                      </c:pt>
                      <c:pt idx="3">
                        <c:v>30</c:v>
                      </c:pt>
                      <c:pt idx="4">
                        <c:v>52</c:v>
                      </c:pt>
                      <c:pt idx="5">
                        <c:v>60</c:v>
                      </c:pt>
                      <c:pt idx="6">
                        <c:v>54</c:v>
                      </c:pt>
                      <c:pt idx="7">
                        <c:v>61</c:v>
                      </c:pt>
                      <c:pt idx="8">
                        <c:v>59</c:v>
                      </c:pt>
                      <c:pt idx="9">
                        <c:v>56</c:v>
                      </c:pt>
                      <c:pt idx="10">
                        <c:v>49</c:v>
                      </c:pt>
                      <c:pt idx="11">
                        <c:v>62</c:v>
                      </c:pt>
                      <c:pt idx="12">
                        <c:v>62</c:v>
                      </c:pt>
                      <c:pt idx="13">
                        <c:v>69</c:v>
                      </c:pt>
                      <c:pt idx="14">
                        <c:v>66</c:v>
                      </c:pt>
                      <c:pt idx="15">
                        <c:v>62</c:v>
                      </c:pt>
                      <c:pt idx="16">
                        <c:v>57</c:v>
                      </c:pt>
                      <c:pt idx="17">
                        <c:v>63</c:v>
                      </c:pt>
                      <c:pt idx="18">
                        <c:v>58</c:v>
                      </c:pt>
                      <c:pt idx="19">
                        <c:v>63</c:v>
                      </c:pt>
                      <c:pt idx="20">
                        <c:v>69</c:v>
                      </c:pt>
                      <c:pt idx="21">
                        <c:v>69</c:v>
                      </c:pt>
                      <c:pt idx="22">
                        <c:v>65</c:v>
                      </c:pt>
                      <c:pt idx="23">
                        <c:v>60</c:v>
                      </c:pt>
                      <c:pt idx="24">
                        <c:v>58</c:v>
                      </c:pt>
                      <c:pt idx="25">
                        <c:v>47</c:v>
                      </c:pt>
                      <c:pt idx="26">
                        <c:v>47</c:v>
                      </c:pt>
                      <c:pt idx="27">
                        <c:v>45</c:v>
                      </c:pt>
                      <c:pt idx="28">
                        <c:v>49</c:v>
                      </c:pt>
                      <c:pt idx="29">
                        <c:v>58</c:v>
                      </c:pt>
                      <c:pt idx="30">
                        <c:v>55</c:v>
                      </c:pt>
                      <c:pt idx="31">
                        <c:v>51</c:v>
                      </c:pt>
                      <c:pt idx="32">
                        <c:v>44</c:v>
                      </c:pt>
                      <c:pt idx="33">
                        <c:v>45</c:v>
                      </c:pt>
                      <c:pt idx="34">
                        <c:v>40</c:v>
                      </c:pt>
                      <c:pt idx="35">
                        <c:v>38</c:v>
                      </c:pt>
                      <c:pt idx="36">
                        <c:v>37</c:v>
                      </c:pt>
                      <c:pt idx="37">
                        <c:v>38</c:v>
                      </c:pt>
                      <c:pt idx="38">
                        <c:v>48</c:v>
                      </c:pt>
                      <c:pt idx="39">
                        <c:v>52</c:v>
                      </c:pt>
                      <c:pt idx="40">
                        <c:v>53</c:v>
                      </c:pt>
                      <c:pt idx="41">
                        <c:v>51</c:v>
                      </c:pt>
                      <c:pt idx="42">
                        <c:v>45</c:v>
                      </c:pt>
                      <c:pt idx="43">
                        <c:v>42</c:v>
                      </c:pt>
                      <c:pt idx="44">
                        <c:v>41</c:v>
                      </c:pt>
                      <c:pt idx="45">
                        <c:v>42</c:v>
                      </c:pt>
                      <c:pt idx="46">
                        <c:v>49</c:v>
                      </c:pt>
                      <c:pt idx="47" formatCode="General">
                        <c:v>42</c:v>
                      </c:pt>
                      <c:pt idx="48" formatCode="General">
                        <c:v>39</c:v>
                      </c:pt>
                      <c:pt idx="49" formatCode="General">
                        <c:v>36</c:v>
                      </c:pt>
                      <c:pt idx="50" formatCode="General">
                        <c:v>35</c:v>
                      </c:pt>
                      <c:pt idx="51" formatCode="General">
                        <c:v>41</c:v>
                      </c:pt>
                      <c:pt idx="52" formatCode="General">
                        <c:v>45</c:v>
                      </c:pt>
                      <c:pt idx="53" formatCode="General">
                        <c:v>57</c:v>
                      </c:pt>
                      <c:pt idx="54" formatCode="General">
                        <c:v>63</c:v>
                      </c:pt>
                      <c:pt idx="55" formatCode="General">
                        <c:v>68</c:v>
                      </c:pt>
                      <c:pt idx="56" formatCode="General">
                        <c:v>67</c:v>
                      </c:pt>
                      <c:pt idx="57" formatCode="General">
                        <c:v>69</c:v>
                      </c:pt>
                      <c:pt idx="58" formatCode="General">
                        <c:v>73</c:v>
                      </c:pt>
                      <c:pt idx="59" formatCode="General">
                        <c:v>70</c:v>
                      </c:pt>
                      <c:pt idx="60" formatCode="General">
                        <c:v>63</c:v>
                      </c:pt>
                      <c:pt idx="61" formatCode="General">
                        <c:v>58</c:v>
                      </c:pt>
                      <c:pt idx="62" formatCode="General">
                        <c:v>64</c:v>
                      </c:pt>
                      <c:pt idx="63" formatCode="General">
                        <c:v>55</c:v>
                      </c:pt>
                      <c:pt idx="64" formatCode="General">
                        <c:v>60</c:v>
                      </c:pt>
                      <c:pt idx="65" formatCode="General">
                        <c:v>61</c:v>
                      </c:pt>
                      <c:pt idx="66" formatCode="General">
                        <c:v>59</c:v>
                      </c:pt>
                      <c:pt idx="67" formatCode="General">
                        <c:v>69</c:v>
                      </c:pt>
                      <c:pt idx="68" formatCode="General">
                        <c:v>62</c:v>
                      </c:pt>
                      <c:pt idx="69" formatCode="General">
                        <c:v>58</c:v>
                      </c:pt>
                      <c:pt idx="70" formatCode="General">
                        <c:v>51</c:v>
                      </c:pt>
                      <c:pt idx="71" formatCode="General">
                        <c:v>54</c:v>
                      </c:pt>
                      <c:pt idx="72" formatCode="General">
                        <c:v>56</c:v>
                      </c:pt>
                      <c:pt idx="73" formatCode="General">
                        <c:v>45</c:v>
                      </c:pt>
                      <c:pt idx="74" formatCode="General">
                        <c:v>55</c:v>
                      </c:pt>
                      <c:pt idx="75" formatCode="General">
                        <c:v>61</c:v>
                      </c:pt>
                      <c:pt idx="76" formatCode="General">
                        <c:v>73</c:v>
                      </c:pt>
                      <c:pt idx="77" formatCode="General">
                        <c:v>72</c:v>
                      </c:pt>
                      <c:pt idx="78" formatCode="General">
                        <c:v>69</c:v>
                      </c:pt>
                      <c:pt idx="79" formatCode="General">
                        <c:v>86</c:v>
                      </c:pt>
                      <c:pt idx="80" formatCode="General">
                        <c:v>88</c:v>
                      </c:pt>
                      <c:pt idx="81" formatCode="General">
                        <c:v>101</c:v>
                      </c:pt>
                      <c:pt idx="82" formatCode="General">
                        <c:v>94</c:v>
                      </c:pt>
                      <c:pt idx="83" formatCode="General">
                        <c:v>96</c:v>
                      </c:pt>
                      <c:pt idx="84" formatCode="General">
                        <c:v>79</c:v>
                      </c:pt>
                      <c:pt idx="85" formatCode="General">
                        <c:v>83</c:v>
                      </c:pt>
                      <c:pt idx="86" formatCode="General">
                        <c:v>91</c:v>
                      </c:pt>
                      <c:pt idx="87" formatCode="General">
                        <c:v>95</c:v>
                      </c:pt>
                      <c:pt idx="88" formatCode="General">
                        <c:v>90</c:v>
                      </c:pt>
                      <c:pt idx="89" formatCode="General">
                        <c:v>83</c:v>
                      </c:pt>
                      <c:pt idx="90" formatCode="General">
                        <c:v>95</c:v>
                      </c:pt>
                      <c:pt idx="91" formatCode="General">
                        <c:v>108</c:v>
                      </c:pt>
                      <c:pt idx="92" formatCode="General">
                        <c:v>109</c:v>
                      </c:pt>
                      <c:pt idx="93" formatCode="General">
                        <c:v>93</c:v>
                      </c:pt>
                      <c:pt idx="94" formatCode="General">
                        <c:v>89</c:v>
                      </c:pt>
                      <c:pt idx="95" formatCode="General">
                        <c:v>74</c:v>
                      </c:pt>
                    </c:numCache>
                  </c:numRef>
                </c:val>
                <c:extLst xmlns:c15="http://schemas.microsoft.com/office/drawing/2012/chart">
                  <c:ext xmlns:c16="http://schemas.microsoft.com/office/drawing/2014/chart" uri="{C3380CC4-5D6E-409C-BE32-E72D297353CC}">
                    <c16:uniqueId val="{00000053-705D-4F0A-A385-AB4DC8980013}"/>
                  </c:ext>
                </c:extLst>
              </c15:ser>
            </c15:filteredBarSeries>
            <c15:filteredBarSeries>
              <c15:ser>
                <c:idx val="83"/>
                <c:order val="83"/>
                <c:tx>
                  <c:strRef>
                    <c:extLst xmlns:c15="http://schemas.microsoft.com/office/drawing/2012/chart">
                      <c:ext xmlns:c15="http://schemas.microsoft.com/office/drawing/2012/chart" uri="{02D57815-91ED-43cb-92C2-25804820EDAC}">
                        <c15:formulaRef>
                          <c15:sqref>'Table for graphs 25-26'!$A$85</c15:sqref>
                        </c15:formulaRef>
                      </c:ext>
                    </c:extLst>
                    <c:strCache>
                      <c:ptCount val="1"/>
                      <c:pt idx="0">
                        <c:v>Lung - Reported Backlog Total</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25-26'!$B$85:$DA$85</c15:sqref>
                        </c15:formulaRef>
                      </c:ext>
                    </c:extLst>
                    <c:numCache>
                      <c:formatCode>0</c:formatCode>
                      <c:ptCount val="104"/>
                      <c:pt idx="0">
                        <c:v>19</c:v>
                      </c:pt>
                      <c:pt idx="1">
                        <c:v>21</c:v>
                      </c:pt>
                      <c:pt idx="2">
                        <c:v>24</c:v>
                      </c:pt>
                      <c:pt idx="3">
                        <c:v>21</c:v>
                      </c:pt>
                      <c:pt idx="4">
                        <c:v>19</c:v>
                      </c:pt>
                      <c:pt idx="5">
                        <c:v>19</c:v>
                      </c:pt>
                      <c:pt idx="6">
                        <c:v>15</c:v>
                      </c:pt>
                      <c:pt idx="7">
                        <c:v>16</c:v>
                      </c:pt>
                      <c:pt idx="8">
                        <c:v>18</c:v>
                      </c:pt>
                      <c:pt idx="9">
                        <c:v>19</c:v>
                      </c:pt>
                      <c:pt idx="10">
                        <c:v>15</c:v>
                      </c:pt>
                      <c:pt idx="11">
                        <c:v>16</c:v>
                      </c:pt>
                      <c:pt idx="12">
                        <c:v>16</c:v>
                      </c:pt>
                      <c:pt idx="13">
                        <c:v>17</c:v>
                      </c:pt>
                      <c:pt idx="14">
                        <c:v>17</c:v>
                      </c:pt>
                      <c:pt idx="15">
                        <c:v>20</c:v>
                      </c:pt>
                      <c:pt idx="16">
                        <c:v>35</c:v>
                      </c:pt>
                      <c:pt idx="17">
                        <c:v>21</c:v>
                      </c:pt>
                      <c:pt idx="18">
                        <c:v>20</c:v>
                      </c:pt>
                      <c:pt idx="19">
                        <c:v>23</c:v>
                      </c:pt>
                      <c:pt idx="20">
                        <c:v>21</c:v>
                      </c:pt>
                      <c:pt idx="21">
                        <c:v>22</c:v>
                      </c:pt>
                      <c:pt idx="22">
                        <c:v>20</c:v>
                      </c:pt>
                      <c:pt idx="23">
                        <c:v>21</c:v>
                      </c:pt>
                      <c:pt idx="24">
                        <c:v>19</c:v>
                      </c:pt>
                      <c:pt idx="25">
                        <c:v>21</c:v>
                      </c:pt>
                      <c:pt idx="26">
                        <c:v>21</c:v>
                      </c:pt>
                      <c:pt idx="27">
                        <c:v>22</c:v>
                      </c:pt>
                      <c:pt idx="28">
                        <c:v>21</c:v>
                      </c:pt>
                      <c:pt idx="29">
                        <c:v>24</c:v>
                      </c:pt>
                      <c:pt idx="30">
                        <c:v>22</c:v>
                      </c:pt>
                      <c:pt idx="31">
                        <c:v>17</c:v>
                      </c:pt>
                      <c:pt idx="32">
                        <c:v>13</c:v>
                      </c:pt>
                      <c:pt idx="33">
                        <c:v>11</c:v>
                      </c:pt>
                      <c:pt idx="34">
                        <c:v>14</c:v>
                      </c:pt>
                      <c:pt idx="35">
                        <c:v>15</c:v>
                      </c:pt>
                      <c:pt idx="36">
                        <c:v>14</c:v>
                      </c:pt>
                      <c:pt idx="37">
                        <c:v>14</c:v>
                      </c:pt>
                      <c:pt idx="38">
                        <c:v>17</c:v>
                      </c:pt>
                      <c:pt idx="39">
                        <c:v>20</c:v>
                      </c:pt>
                      <c:pt idx="40">
                        <c:v>22</c:v>
                      </c:pt>
                      <c:pt idx="41">
                        <c:v>22</c:v>
                      </c:pt>
                      <c:pt idx="42">
                        <c:v>21</c:v>
                      </c:pt>
                      <c:pt idx="43">
                        <c:v>21</c:v>
                      </c:pt>
                      <c:pt idx="44">
                        <c:v>20</c:v>
                      </c:pt>
                      <c:pt idx="45">
                        <c:v>19</c:v>
                      </c:pt>
                      <c:pt idx="46">
                        <c:v>17</c:v>
                      </c:pt>
                      <c:pt idx="47" formatCode="General">
                        <c:v>16</c:v>
                      </c:pt>
                      <c:pt idx="48" formatCode="General">
                        <c:v>17</c:v>
                      </c:pt>
                      <c:pt idx="49" formatCode="General">
                        <c:v>20</c:v>
                      </c:pt>
                      <c:pt idx="50" formatCode="General">
                        <c:v>23</c:v>
                      </c:pt>
                      <c:pt idx="51" formatCode="General">
                        <c:v>24</c:v>
                      </c:pt>
                      <c:pt idx="52" formatCode="General">
                        <c:v>23</c:v>
                      </c:pt>
                      <c:pt idx="53" formatCode="General">
                        <c:v>19</c:v>
                      </c:pt>
                      <c:pt idx="54" formatCode="General">
                        <c:v>23</c:v>
                      </c:pt>
                      <c:pt idx="55" formatCode="General">
                        <c:v>24</c:v>
                      </c:pt>
                      <c:pt idx="56" formatCode="General">
                        <c:v>26</c:v>
                      </c:pt>
                      <c:pt idx="57" formatCode="General">
                        <c:v>23</c:v>
                      </c:pt>
                      <c:pt idx="58" formatCode="General">
                        <c:v>23</c:v>
                      </c:pt>
                      <c:pt idx="59" formatCode="General">
                        <c:v>20</c:v>
                      </c:pt>
                      <c:pt idx="60" formatCode="General">
                        <c:v>16</c:v>
                      </c:pt>
                      <c:pt idx="61" formatCode="General">
                        <c:v>18</c:v>
                      </c:pt>
                      <c:pt idx="62" formatCode="General">
                        <c:v>14</c:v>
                      </c:pt>
                      <c:pt idx="63" formatCode="General">
                        <c:v>9</c:v>
                      </c:pt>
                      <c:pt idx="64" formatCode="General">
                        <c:v>7</c:v>
                      </c:pt>
                      <c:pt idx="65" formatCode="General">
                        <c:v>11</c:v>
                      </c:pt>
                      <c:pt idx="66" formatCode="General">
                        <c:v>15</c:v>
                      </c:pt>
                      <c:pt idx="67" formatCode="General">
                        <c:v>16</c:v>
                      </c:pt>
                      <c:pt idx="68" formatCode="General">
                        <c:v>15</c:v>
                      </c:pt>
                      <c:pt idx="69" formatCode="General">
                        <c:v>18</c:v>
                      </c:pt>
                      <c:pt idx="70" formatCode="General">
                        <c:v>15</c:v>
                      </c:pt>
                      <c:pt idx="71" formatCode="General">
                        <c:v>16</c:v>
                      </c:pt>
                      <c:pt idx="72" formatCode="General">
                        <c:v>13</c:v>
                      </c:pt>
                      <c:pt idx="73" formatCode="General">
                        <c:v>15</c:v>
                      </c:pt>
                      <c:pt idx="74" formatCode="General">
                        <c:v>13</c:v>
                      </c:pt>
                      <c:pt idx="75" formatCode="General">
                        <c:v>14</c:v>
                      </c:pt>
                      <c:pt idx="76" formatCode="General">
                        <c:v>16</c:v>
                      </c:pt>
                      <c:pt idx="77" formatCode="General">
                        <c:v>16</c:v>
                      </c:pt>
                      <c:pt idx="78" formatCode="General">
                        <c:v>16</c:v>
                      </c:pt>
                      <c:pt idx="79" formatCode="General">
                        <c:v>16</c:v>
                      </c:pt>
                      <c:pt idx="80" formatCode="General">
                        <c:v>17</c:v>
                      </c:pt>
                      <c:pt idx="81" formatCode="General">
                        <c:v>19</c:v>
                      </c:pt>
                      <c:pt idx="82" formatCode="General">
                        <c:v>19</c:v>
                      </c:pt>
                      <c:pt idx="83" formatCode="General">
                        <c:v>15</c:v>
                      </c:pt>
                      <c:pt idx="84" formatCode="General">
                        <c:v>14</c:v>
                      </c:pt>
                      <c:pt idx="85" formatCode="General">
                        <c:v>19</c:v>
                      </c:pt>
                      <c:pt idx="86" formatCode="General">
                        <c:v>18</c:v>
                      </c:pt>
                      <c:pt idx="87" formatCode="General">
                        <c:v>15</c:v>
                      </c:pt>
                      <c:pt idx="88" formatCode="General">
                        <c:v>18</c:v>
                      </c:pt>
                      <c:pt idx="89" formatCode="General">
                        <c:v>17</c:v>
                      </c:pt>
                      <c:pt idx="90" formatCode="General">
                        <c:v>19</c:v>
                      </c:pt>
                      <c:pt idx="91" formatCode="General">
                        <c:v>19</c:v>
                      </c:pt>
                      <c:pt idx="92" formatCode="General">
                        <c:v>18</c:v>
                      </c:pt>
                      <c:pt idx="93" formatCode="General">
                        <c:v>18</c:v>
                      </c:pt>
                      <c:pt idx="94" formatCode="General">
                        <c:v>19</c:v>
                      </c:pt>
                      <c:pt idx="95" formatCode="General">
                        <c:v>19</c:v>
                      </c:pt>
                    </c:numCache>
                  </c:numRef>
                </c:val>
                <c:extLst xmlns:c15="http://schemas.microsoft.com/office/drawing/2012/chart">
                  <c:ext xmlns:c16="http://schemas.microsoft.com/office/drawing/2014/chart" uri="{C3380CC4-5D6E-409C-BE32-E72D297353CC}">
                    <c16:uniqueId val="{00000054-705D-4F0A-A385-AB4DC8980013}"/>
                  </c:ext>
                </c:extLst>
              </c15:ser>
            </c15:filteredBarSeries>
            <c15:filteredBarSeries>
              <c15:ser>
                <c:idx val="84"/>
                <c:order val="84"/>
                <c:tx>
                  <c:strRef>
                    <c:extLst xmlns:c15="http://schemas.microsoft.com/office/drawing/2012/chart">
                      <c:ext xmlns:c15="http://schemas.microsoft.com/office/drawing/2012/chart" uri="{02D57815-91ED-43cb-92C2-25804820EDAC}">
                        <c15:formulaRef>
                          <c15:sqref>'Table for graphs 25-26'!$A$86</c15:sqref>
                        </c15:formulaRef>
                      </c:ext>
                    </c:extLst>
                    <c:strCache>
                      <c:ptCount val="1"/>
                      <c:pt idx="0">
                        <c:v>Other - Reported Backlog Total</c:v>
                      </c:pt>
                    </c:strCache>
                  </c:strRef>
                </c:tx>
                <c:spPr>
                  <a:solidFill>
                    <a:schemeClr val="accent5">
                      <a:tint val="4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25-26'!$B$86:$DA$86</c15:sqref>
                        </c15:formulaRef>
                      </c:ext>
                    </c:extLst>
                    <c:numCache>
                      <c:formatCode>0</c:formatCode>
                      <c:ptCount val="104"/>
                      <c:pt idx="0">
                        <c:v>0</c:v>
                      </c:pt>
                      <c:pt idx="1">
                        <c:v>0</c:v>
                      </c:pt>
                      <c:pt idx="2">
                        <c:v>0</c:v>
                      </c:pt>
                      <c:pt idx="3">
                        <c:v>1</c:v>
                      </c:pt>
                      <c:pt idx="4">
                        <c:v>2</c:v>
                      </c:pt>
                      <c:pt idx="5">
                        <c:v>2</c:v>
                      </c:pt>
                      <c:pt idx="6">
                        <c:v>4</c:v>
                      </c:pt>
                      <c:pt idx="7">
                        <c:v>3</c:v>
                      </c:pt>
                      <c:pt idx="8">
                        <c:v>4</c:v>
                      </c:pt>
                      <c:pt idx="9">
                        <c:v>3</c:v>
                      </c:pt>
                      <c:pt idx="10">
                        <c:v>3</c:v>
                      </c:pt>
                      <c:pt idx="11">
                        <c:v>1</c:v>
                      </c:pt>
                      <c:pt idx="12">
                        <c:v>1</c:v>
                      </c:pt>
                      <c:pt idx="13">
                        <c:v>3</c:v>
                      </c:pt>
                      <c:pt idx="14">
                        <c:v>1</c:v>
                      </c:pt>
                      <c:pt idx="15">
                        <c:v>2</c:v>
                      </c:pt>
                      <c:pt idx="16">
                        <c:v>2</c:v>
                      </c:pt>
                      <c:pt idx="17">
                        <c:v>1</c:v>
                      </c:pt>
                      <c:pt idx="18">
                        <c:v>0</c:v>
                      </c:pt>
                      <c:pt idx="19">
                        <c:v>0</c:v>
                      </c:pt>
                      <c:pt idx="20">
                        <c:v>1</c:v>
                      </c:pt>
                      <c:pt idx="21">
                        <c:v>1</c:v>
                      </c:pt>
                      <c:pt idx="22">
                        <c:v>1</c:v>
                      </c:pt>
                      <c:pt idx="23">
                        <c:v>1</c:v>
                      </c:pt>
                      <c:pt idx="24">
                        <c:v>2</c:v>
                      </c:pt>
                      <c:pt idx="25">
                        <c:v>1</c:v>
                      </c:pt>
                      <c:pt idx="26">
                        <c:v>1</c:v>
                      </c:pt>
                      <c:pt idx="27">
                        <c:v>3</c:v>
                      </c:pt>
                      <c:pt idx="28">
                        <c:v>3</c:v>
                      </c:pt>
                      <c:pt idx="29">
                        <c:v>3</c:v>
                      </c:pt>
                      <c:pt idx="30">
                        <c:v>3</c:v>
                      </c:pt>
                      <c:pt idx="31">
                        <c:v>3</c:v>
                      </c:pt>
                      <c:pt idx="32">
                        <c:v>3</c:v>
                      </c:pt>
                      <c:pt idx="33">
                        <c:v>3</c:v>
                      </c:pt>
                      <c:pt idx="34">
                        <c:v>2</c:v>
                      </c:pt>
                      <c:pt idx="35">
                        <c:v>3</c:v>
                      </c:pt>
                      <c:pt idx="36">
                        <c:v>2</c:v>
                      </c:pt>
                      <c:pt idx="37">
                        <c:v>3</c:v>
                      </c:pt>
                      <c:pt idx="38">
                        <c:v>5</c:v>
                      </c:pt>
                      <c:pt idx="39">
                        <c:v>5</c:v>
                      </c:pt>
                      <c:pt idx="40">
                        <c:v>5</c:v>
                      </c:pt>
                      <c:pt idx="41">
                        <c:v>4</c:v>
                      </c:pt>
                      <c:pt idx="42">
                        <c:v>1</c:v>
                      </c:pt>
                      <c:pt idx="43">
                        <c:v>2</c:v>
                      </c:pt>
                      <c:pt idx="44">
                        <c:v>0</c:v>
                      </c:pt>
                      <c:pt idx="45">
                        <c:v>0</c:v>
                      </c:pt>
                      <c:pt idx="46">
                        <c:v>0</c:v>
                      </c:pt>
                      <c:pt idx="47" formatCode="General">
                        <c:v>1</c:v>
                      </c:pt>
                      <c:pt idx="48" formatCode="General">
                        <c:v>3</c:v>
                      </c:pt>
                      <c:pt idx="49" formatCode="General">
                        <c:v>1</c:v>
                      </c:pt>
                      <c:pt idx="50" formatCode="General">
                        <c:v>2</c:v>
                      </c:pt>
                      <c:pt idx="51" formatCode="General">
                        <c:v>1</c:v>
                      </c:pt>
                      <c:pt idx="52" formatCode="General">
                        <c:v>1</c:v>
                      </c:pt>
                      <c:pt idx="53" formatCode="General">
                        <c:v>1</c:v>
                      </c:pt>
                      <c:pt idx="54" formatCode="General">
                        <c:v>1</c:v>
                      </c:pt>
                      <c:pt idx="55" formatCode="General">
                        <c:v>2</c:v>
                      </c:pt>
                      <c:pt idx="56" formatCode="General">
                        <c:v>1</c:v>
                      </c:pt>
                      <c:pt idx="57" formatCode="General">
                        <c:v>2</c:v>
                      </c:pt>
                      <c:pt idx="58" formatCode="General">
                        <c:v>2</c:v>
                      </c:pt>
                      <c:pt idx="59" formatCode="General">
                        <c:v>1</c:v>
                      </c:pt>
                      <c:pt idx="60" formatCode="General">
                        <c:v>1</c:v>
                      </c:pt>
                      <c:pt idx="61" formatCode="General">
                        <c:v>1</c:v>
                      </c:pt>
                      <c:pt idx="62" formatCode="General">
                        <c:v>0</c:v>
                      </c:pt>
                      <c:pt idx="63" formatCode="General">
                        <c:v>2</c:v>
                      </c:pt>
                      <c:pt idx="64" formatCode="General">
                        <c:v>3</c:v>
                      </c:pt>
                      <c:pt idx="65" formatCode="General">
                        <c:v>4</c:v>
                      </c:pt>
                      <c:pt idx="66" formatCode="General">
                        <c:v>3</c:v>
                      </c:pt>
                      <c:pt idx="67" formatCode="General">
                        <c:v>2</c:v>
                      </c:pt>
                      <c:pt idx="68" formatCode="General">
                        <c:v>3</c:v>
                      </c:pt>
                      <c:pt idx="69" formatCode="General">
                        <c:v>2</c:v>
                      </c:pt>
                      <c:pt idx="70" formatCode="General">
                        <c:v>4</c:v>
                      </c:pt>
                      <c:pt idx="71" formatCode="General">
                        <c:v>3</c:v>
                      </c:pt>
                      <c:pt idx="72" formatCode="General">
                        <c:v>3</c:v>
                      </c:pt>
                      <c:pt idx="73" formatCode="General">
                        <c:v>6</c:v>
                      </c:pt>
                      <c:pt idx="74" formatCode="General">
                        <c:v>6</c:v>
                      </c:pt>
                      <c:pt idx="75" formatCode="General">
                        <c:v>6</c:v>
                      </c:pt>
                      <c:pt idx="76" formatCode="General">
                        <c:v>5</c:v>
                      </c:pt>
                      <c:pt idx="77" formatCode="General">
                        <c:v>5</c:v>
                      </c:pt>
                      <c:pt idx="78" formatCode="General">
                        <c:v>4</c:v>
                      </c:pt>
                      <c:pt idx="79" formatCode="General">
                        <c:v>3</c:v>
                      </c:pt>
                      <c:pt idx="80" formatCode="General">
                        <c:v>3</c:v>
                      </c:pt>
                      <c:pt idx="81" formatCode="General">
                        <c:v>5</c:v>
                      </c:pt>
                      <c:pt idx="82" formatCode="General">
                        <c:v>2</c:v>
                      </c:pt>
                      <c:pt idx="83" formatCode="General">
                        <c:v>1</c:v>
                      </c:pt>
                      <c:pt idx="84" formatCode="General">
                        <c:v>3</c:v>
                      </c:pt>
                      <c:pt idx="85" formatCode="General">
                        <c:v>4</c:v>
                      </c:pt>
                      <c:pt idx="86" formatCode="General">
                        <c:v>4</c:v>
                      </c:pt>
                      <c:pt idx="87" formatCode="General">
                        <c:v>3</c:v>
                      </c:pt>
                      <c:pt idx="88" formatCode="General">
                        <c:v>4</c:v>
                      </c:pt>
                      <c:pt idx="89" formatCode="General">
                        <c:v>5</c:v>
                      </c:pt>
                      <c:pt idx="90" formatCode="General">
                        <c:v>1</c:v>
                      </c:pt>
                      <c:pt idx="91" formatCode="General">
                        <c:v>2</c:v>
                      </c:pt>
                      <c:pt idx="92" formatCode="General">
                        <c:v>4</c:v>
                      </c:pt>
                      <c:pt idx="93" formatCode="General">
                        <c:v>4</c:v>
                      </c:pt>
                      <c:pt idx="94" formatCode="General">
                        <c:v>5</c:v>
                      </c:pt>
                      <c:pt idx="95" formatCode="General">
                        <c:v>5</c:v>
                      </c:pt>
                    </c:numCache>
                  </c:numRef>
                </c:val>
                <c:extLst xmlns:c15="http://schemas.microsoft.com/office/drawing/2012/chart">
                  <c:ext xmlns:c16="http://schemas.microsoft.com/office/drawing/2014/chart" uri="{C3380CC4-5D6E-409C-BE32-E72D297353CC}">
                    <c16:uniqueId val="{00000055-705D-4F0A-A385-AB4DC8980013}"/>
                  </c:ext>
                </c:extLst>
              </c15:ser>
            </c15:filteredBarSeries>
            <c15:filteredBarSeries>
              <c15:ser>
                <c:idx val="85"/>
                <c:order val="85"/>
                <c:tx>
                  <c:strRef>
                    <c:extLst xmlns:c15="http://schemas.microsoft.com/office/drawing/2012/chart">
                      <c:ext xmlns:c15="http://schemas.microsoft.com/office/drawing/2012/chart" uri="{02D57815-91ED-43cb-92C2-25804820EDAC}">
                        <c15:formulaRef>
                          <c15:sqref>'Table for graphs 25-26'!$A$87</c15:sqref>
                        </c15:formulaRef>
                      </c:ext>
                    </c:extLst>
                    <c:strCache>
                      <c:ptCount val="1"/>
                      <c:pt idx="0">
                        <c:v>Sarcoma - Reported Backlog Total</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25-26'!$B$87:$DA$87</c15:sqref>
                        </c15:formulaRef>
                      </c:ext>
                    </c:extLst>
                    <c:numCache>
                      <c:formatCode>0</c:formatCode>
                      <c:ptCount val="104"/>
                      <c:pt idx="0">
                        <c:v>2</c:v>
                      </c:pt>
                      <c:pt idx="1">
                        <c:v>3</c:v>
                      </c:pt>
                      <c:pt idx="2">
                        <c:v>3</c:v>
                      </c:pt>
                      <c:pt idx="3">
                        <c:v>1</c:v>
                      </c:pt>
                      <c:pt idx="4">
                        <c:v>2</c:v>
                      </c:pt>
                      <c:pt idx="5">
                        <c:v>3</c:v>
                      </c:pt>
                      <c:pt idx="6">
                        <c:v>4</c:v>
                      </c:pt>
                      <c:pt idx="7">
                        <c:v>3</c:v>
                      </c:pt>
                      <c:pt idx="8">
                        <c:v>4</c:v>
                      </c:pt>
                      <c:pt idx="9">
                        <c:v>6</c:v>
                      </c:pt>
                      <c:pt idx="10">
                        <c:v>8</c:v>
                      </c:pt>
                      <c:pt idx="11">
                        <c:v>6</c:v>
                      </c:pt>
                      <c:pt idx="12">
                        <c:v>5</c:v>
                      </c:pt>
                      <c:pt idx="13">
                        <c:v>9</c:v>
                      </c:pt>
                      <c:pt idx="14">
                        <c:v>7</c:v>
                      </c:pt>
                      <c:pt idx="15">
                        <c:v>7</c:v>
                      </c:pt>
                      <c:pt idx="16">
                        <c:v>5</c:v>
                      </c:pt>
                      <c:pt idx="17">
                        <c:v>2</c:v>
                      </c:pt>
                      <c:pt idx="18">
                        <c:v>2</c:v>
                      </c:pt>
                      <c:pt idx="19">
                        <c:v>2</c:v>
                      </c:pt>
                      <c:pt idx="20">
                        <c:v>3</c:v>
                      </c:pt>
                      <c:pt idx="21">
                        <c:v>2</c:v>
                      </c:pt>
                      <c:pt idx="22">
                        <c:v>2</c:v>
                      </c:pt>
                      <c:pt idx="23">
                        <c:v>4</c:v>
                      </c:pt>
                      <c:pt idx="24">
                        <c:v>4</c:v>
                      </c:pt>
                      <c:pt idx="25">
                        <c:v>2</c:v>
                      </c:pt>
                      <c:pt idx="26">
                        <c:v>1</c:v>
                      </c:pt>
                      <c:pt idx="27">
                        <c:v>0</c:v>
                      </c:pt>
                      <c:pt idx="28">
                        <c:v>0</c:v>
                      </c:pt>
                      <c:pt idx="29">
                        <c:v>2</c:v>
                      </c:pt>
                      <c:pt idx="30">
                        <c:v>1</c:v>
                      </c:pt>
                      <c:pt idx="31">
                        <c:v>2</c:v>
                      </c:pt>
                      <c:pt idx="32">
                        <c:v>2</c:v>
                      </c:pt>
                      <c:pt idx="33">
                        <c:v>2</c:v>
                      </c:pt>
                      <c:pt idx="34">
                        <c:v>1</c:v>
                      </c:pt>
                      <c:pt idx="35">
                        <c:v>2</c:v>
                      </c:pt>
                      <c:pt idx="36">
                        <c:v>0</c:v>
                      </c:pt>
                      <c:pt idx="37">
                        <c:v>3</c:v>
                      </c:pt>
                      <c:pt idx="38">
                        <c:v>4</c:v>
                      </c:pt>
                      <c:pt idx="39">
                        <c:v>4</c:v>
                      </c:pt>
                      <c:pt idx="40">
                        <c:v>4</c:v>
                      </c:pt>
                      <c:pt idx="41">
                        <c:v>5</c:v>
                      </c:pt>
                      <c:pt idx="42">
                        <c:v>5</c:v>
                      </c:pt>
                      <c:pt idx="43">
                        <c:v>5</c:v>
                      </c:pt>
                      <c:pt idx="44">
                        <c:v>7</c:v>
                      </c:pt>
                      <c:pt idx="45">
                        <c:v>6</c:v>
                      </c:pt>
                      <c:pt idx="46">
                        <c:v>5</c:v>
                      </c:pt>
                      <c:pt idx="47" formatCode="General">
                        <c:v>5</c:v>
                      </c:pt>
                      <c:pt idx="48" formatCode="General">
                        <c:v>5</c:v>
                      </c:pt>
                      <c:pt idx="49" formatCode="General">
                        <c:v>3</c:v>
                      </c:pt>
                      <c:pt idx="50" formatCode="General">
                        <c:v>2</c:v>
                      </c:pt>
                      <c:pt idx="51" formatCode="General">
                        <c:v>4</c:v>
                      </c:pt>
                      <c:pt idx="52" formatCode="General">
                        <c:v>4</c:v>
                      </c:pt>
                      <c:pt idx="53" formatCode="General">
                        <c:v>3</c:v>
                      </c:pt>
                      <c:pt idx="54" formatCode="General">
                        <c:v>3</c:v>
                      </c:pt>
                      <c:pt idx="55" formatCode="General">
                        <c:v>5</c:v>
                      </c:pt>
                      <c:pt idx="56" formatCode="General">
                        <c:v>3</c:v>
                      </c:pt>
                      <c:pt idx="57" formatCode="General">
                        <c:v>2</c:v>
                      </c:pt>
                      <c:pt idx="58" formatCode="General">
                        <c:v>3</c:v>
                      </c:pt>
                      <c:pt idx="59" formatCode="General">
                        <c:v>3</c:v>
                      </c:pt>
                      <c:pt idx="60" formatCode="General">
                        <c:v>5</c:v>
                      </c:pt>
                      <c:pt idx="61" formatCode="General">
                        <c:v>5</c:v>
                      </c:pt>
                      <c:pt idx="62" formatCode="General">
                        <c:v>6</c:v>
                      </c:pt>
                      <c:pt idx="63" formatCode="General">
                        <c:v>5</c:v>
                      </c:pt>
                      <c:pt idx="64" formatCode="General">
                        <c:v>7</c:v>
                      </c:pt>
                      <c:pt idx="65" formatCode="General">
                        <c:v>9</c:v>
                      </c:pt>
                      <c:pt idx="66" formatCode="General">
                        <c:v>6</c:v>
                      </c:pt>
                      <c:pt idx="67" formatCode="General">
                        <c:v>4</c:v>
                      </c:pt>
                      <c:pt idx="68" formatCode="General">
                        <c:v>3</c:v>
                      </c:pt>
                      <c:pt idx="69" formatCode="General">
                        <c:v>2</c:v>
                      </c:pt>
                      <c:pt idx="70" formatCode="General">
                        <c:v>2</c:v>
                      </c:pt>
                      <c:pt idx="71" formatCode="General">
                        <c:v>1</c:v>
                      </c:pt>
                      <c:pt idx="72" formatCode="General">
                        <c:v>1</c:v>
                      </c:pt>
                      <c:pt idx="73" formatCode="General">
                        <c:v>1</c:v>
                      </c:pt>
                      <c:pt idx="74" formatCode="General">
                        <c:v>2</c:v>
                      </c:pt>
                      <c:pt idx="75" formatCode="General">
                        <c:v>1</c:v>
                      </c:pt>
                      <c:pt idx="76" formatCode="General">
                        <c:v>0</c:v>
                      </c:pt>
                      <c:pt idx="77" formatCode="General">
                        <c:v>2</c:v>
                      </c:pt>
                      <c:pt idx="78" formatCode="General">
                        <c:v>5</c:v>
                      </c:pt>
                      <c:pt idx="79" formatCode="General">
                        <c:v>3</c:v>
                      </c:pt>
                      <c:pt idx="80" formatCode="General">
                        <c:v>7</c:v>
                      </c:pt>
                      <c:pt idx="81" formatCode="General">
                        <c:v>7</c:v>
                      </c:pt>
                      <c:pt idx="82" formatCode="General">
                        <c:v>8</c:v>
                      </c:pt>
                      <c:pt idx="83" formatCode="General">
                        <c:v>5</c:v>
                      </c:pt>
                      <c:pt idx="84" formatCode="General">
                        <c:v>5</c:v>
                      </c:pt>
                      <c:pt idx="85" formatCode="General">
                        <c:v>4</c:v>
                      </c:pt>
                      <c:pt idx="86" formatCode="General">
                        <c:v>3</c:v>
                      </c:pt>
                      <c:pt idx="87" formatCode="General">
                        <c:v>2</c:v>
                      </c:pt>
                      <c:pt idx="88" formatCode="General">
                        <c:v>3</c:v>
                      </c:pt>
                      <c:pt idx="89" formatCode="General">
                        <c:v>5</c:v>
                      </c:pt>
                      <c:pt idx="90" formatCode="General">
                        <c:v>5</c:v>
                      </c:pt>
                      <c:pt idx="91" formatCode="General">
                        <c:v>4</c:v>
                      </c:pt>
                      <c:pt idx="92" formatCode="General">
                        <c:v>5</c:v>
                      </c:pt>
                      <c:pt idx="93" formatCode="General">
                        <c:v>6</c:v>
                      </c:pt>
                      <c:pt idx="94" formatCode="General">
                        <c:v>3</c:v>
                      </c:pt>
                      <c:pt idx="95" formatCode="General">
                        <c:v>4</c:v>
                      </c:pt>
                    </c:numCache>
                  </c:numRef>
                </c:val>
                <c:extLst xmlns:c15="http://schemas.microsoft.com/office/drawing/2012/chart">
                  <c:ext xmlns:c16="http://schemas.microsoft.com/office/drawing/2014/chart" uri="{C3380CC4-5D6E-409C-BE32-E72D297353CC}">
                    <c16:uniqueId val="{00000056-705D-4F0A-A385-AB4DC8980013}"/>
                  </c:ext>
                </c:extLst>
              </c15:ser>
            </c15:filteredBarSeries>
            <c15:filteredBarSeries>
              <c15:ser>
                <c:idx val="86"/>
                <c:order val="86"/>
                <c:tx>
                  <c:strRef>
                    <c:extLst xmlns:c15="http://schemas.microsoft.com/office/drawing/2012/chart">
                      <c:ext xmlns:c15="http://schemas.microsoft.com/office/drawing/2012/chart" uri="{02D57815-91ED-43cb-92C2-25804820EDAC}">
                        <c15:formulaRef>
                          <c15:sqref>'Table for graphs 25-26'!$A$88</c15:sqref>
                        </c15:formulaRef>
                      </c:ext>
                    </c:extLst>
                    <c:strCache>
                      <c:ptCount val="1"/>
                      <c:pt idx="0">
                        <c:v>Skin - Reported Backlog Total</c:v>
                      </c:pt>
                    </c:strCache>
                  </c:strRef>
                </c:tx>
                <c:spPr>
                  <a:solidFill>
                    <a:schemeClr val="accent5">
                      <a:tint val="4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25-26'!$B$88:$DA$88</c15:sqref>
                        </c15:formulaRef>
                      </c:ext>
                    </c:extLst>
                    <c:numCache>
                      <c:formatCode>0</c:formatCode>
                      <c:ptCount val="104"/>
                      <c:pt idx="0">
                        <c:v>17</c:v>
                      </c:pt>
                      <c:pt idx="1">
                        <c:v>18</c:v>
                      </c:pt>
                      <c:pt idx="2">
                        <c:v>18</c:v>
                      </c:pt>
                      <c:pt idx="3">
                        <c:v>20</c:v>
                      </c:pt>
                      <c:pt idx="4">
                        <c:v>22</c:v>
                      </c:pt>
                      <c:pt idx="5">
                        <c:v>19</c:v>
                      </c:pt>
                      <c:pt idx="6">
                        <c:v>17</c:v>
                      </c:pt>
                      <c:pt idx="7">
                        <c:v>21</c:v>
                      </c:pt>
                      <c:pt idx="8">
                        <c:v>21</c:v>
                      </c:pt>
                      <c:pt idx="9">
                        <c:v>17</c:v>
                      </c:pt>
                      <c:pt idx="10">
                        <c:v>12</c:v>
                      </c:pt>
                      <c:pt idx="11">
                        <c:v>19</c:v>
                      </c:pt>
                      <c:pt idx="12">
                        <c:v>21</c:v>
                      </c:pt>
                      <c:pt idx="13">
                        <c:v>24</c:v>
                      </c:pt>
                      <c:pt idx="14">
                        <c:v>28</c:v>
                      </c:pt>
                      <c:pt idx="15">
                        <c:v>30</c:v>
                      </c:pt>
                      <c:pt idx="16">
                        <c:v>38</c:v>
                      </c:pt>
                      <c:pt idx="17">
                        <c:v>34</c:v>
                      </c:pt>
                      <c:pt idx="18">
                        <c:v>47</c:v>
                      </c:pt>
                      <c:pt idx="19">
                        <c:v>37</c:v>
                      </c:pt>
                      <c:pt idx="20">
                        <c:v>43</c:v>
                      </c:pt>
                      <c:pt idx="21">
                        <c:v>75</c:v>
                      </c:pt>
                      <c:pt idx="22">
                        <c:v>100</c:v>
                      </c:pt>
                      <c:pt idx="23">
                        <c:v>110</c:v>
                      </c:pt>
                      <c:pt idx="24">
                        <c:v>115</c:v>
                      </c:pt>
                      <c:pt idx="25">
                        <c:v>140</c:v>
                      </c:pt>
                      <c:pt idx="26">
                        <c:v>143</c:v>
                      </c:pt>
                      <c:pt idx="27">
                        <c:v>108</c:v>
                      </c:pt>
                      <c:pt idx="28">
                        <c:v>103</c:v>
                      </c:pt>
                      <c:pt idx="29">
                        <c:v>115</c:v>
                      </c:pt>
                      <c:pt idx="30">
                        <c:v>116</c:v>
                      </c:pt>
                      <c:pt idx="31">
                        <c:v>128</c:v>
                      </c:pt>
                      <c:pt idx="32">
                        <c:v>75</c:v>
                      </c:pt>
                      <c:pt idx="33">
                        <c:v>87</c:v>
                      </c:pt>
                      <c:pt idx="34">
                        <c:v>108</c:v>
                      </c:pt>
                      <c:pt idx="35">
                        <c:v>116</c:v>
                      </c:pt>
                      <c:pt idx="36">
                        <c:v>106</c:v>
                      </c:pt>
                      <c:pt idx="37">
                        <c:v>125</c:v>
                      </c:pt>
                      <c:pt idx="38">
                        <c:v>135</c:v>
                      </c:pt>
                      <c:pt idx="39">
                        <c:v>148</c:v>
                      </c:pt>
                      <c:pt idx="40">
                        <c:v>128</c:v>
                      </c:pt>
                      <c:pt idx="41">
                        <c:v>75</c:v>
                      </c:pt>
                      <c:pt idx="42">
                        <c:v>72</c:v>
                      </c:pt>
                      <c:pt idx="43">
                        <c:v>56</c:v>
                      </c:pt>
                      <c:pt idx="44">
                        <c:v>46</c:v>
                      </c:pt>
                      <c:pt idx="45">
                        <c:v>38</c:v>
                      </c:pt>
                      <c:pt idx="46">
                        <c:v>37</c:v>
                      </c:pt>
                      <c:pt idx="47" formatCode="General">
                        <c:v>35</c:v>
                      </c:pt>
                      <c:pt idx="48" formatCode="General">
                        <c:v>33</c:v>
                      </c:pt>
                      <c:pt idx="49" formatCode="General">
                        <c:v>34</c:v>
                      </c:pt>
                      <c:pt idx="50" formatCode="General">
                        <c:v>36</c:v>
                      </c:pt>
                      <c:pt idx="51" formatCode="General">
                        <c:v>37</c:v>
                      </c:pt>
                      <c:pt idx="52" formatCode="General">
                        <c:v>29</c:v>
                      </c:pt>
                      <c:pt idx="53" formatCode="General">
                        <c:v>33</c:v>
                      </c:pt>
                      <c:pt idx="54" formatCode="General">
                        <c:v>33</c:v>
                      </c:pt>
                      <c:pt idx="55" formatCode="General">
                        <c:v>74</c:v>
                      </c:pt>
                      <c:pt idx="56" formatCode="General">
                        <c:v>62</c:v>
                      </c:pt>
                      <c:pt idx="57" formatCode="General">
                        <c:v>42</c:v>
                      </c:pt>
                      <c:pt idx="58" formatCode="General">
                        <c:v>43</c:v>
                      </c:pt>
                      <c:pt idx="59" formatCode="General">
                        <c:v>40</c:v>
                      </c:pt>
                      <c:pt idx="60" formatCode="General">
                        <c:v>43</c:v>
                      </c:pt>
                      <c:pt idx="61" formatCode="General">
                        <c:v>38</c:v>
                      </c:pt>
                      <c:pt idx="62" formatCode="General">
                        <c:v>35</c:v>
                      </c:pt>
                      <c:pt idx="63" formatCode="General">
                        <c:v>36</c:v>
                      </c:pt>
                      <c:pt idx="64" formatCode="General">
                        <c:v>39</c:v>
                      </c:pt>
                      <c:pt idx="65" formatCode="General">
                        <c:v>45</c:v>
                      </c:pt>
                      <c:pt idx="66" formatCode="General">
                        <c:v>33</c:v>
                      </c:pt>
                      <c:pt idx="67" formatCode="General">
                        <c:v>37</c:v>
                      </c:pt>
                      <c:pt idx="68" formatCode="General">
                        <c:v>39</c:v>
                      </c:pt>
                      <c:pt idx="69" formatCode="General">
                        <c:v>52</c:v>
                      </c:pt>
                      <c:pt idx="70" formatCode="General">
                        <c:v>47</c:v>
                      </c:pt>
                      <c:pt idx="71" formatCode="General">
                        <c:v>56</c:v>
                      </c:pt>
                      <c:pt idx="72" formatCode="General">
                        <c:v>69</c:v>
                      </c:pt>
                      <c:pt idx="73" formatCode="General">
                        <c:v>91</c:v>
                      </c:pt>
                      <c:pt idx="74" formatCode="General">
                        <c:v>106</c:v>
                      </c:pt>
                      <c:pt idx="75" formatCode="General">
                        <c:v>106</c:v>
                      </c:pt>
                      <c:pt idx="76" formatCode="General">
                        <c:v>97</c:v>
                      </c:pt>
                      <c:pt idx="77" formatCode="General">
                        <c:v>83</c:v>
                      </c:pt>
                      <c:pt idx="78" formatCode="General">
                        <c:v>94</c:v>
                      </c:pt>
                      <c:pt idx="79" formatCode="General">
                        <c:v>76</c:v>
                      </c:pt>
                      <c:pt idx="80" formatCode="General">
                        <c:v>84</c:v>
                      </c:pt>
                      <c:pt idx="81" formatCode="General">
                        <c:v>75</c:v>
                      </c:pt>
                      <c:pt idx="82" formatCode="General">
                        <c:v>75</c:v>
                      </c:pt>
                      <c:pt idx="83" formatCode="General">
                        <c:v>69</c:v>
                      </c:pt>
                      <c:pt idx="84" formatCode="General">
                        <c:v>70</c:v>
                      </c:pt>
                      <c:pt idx="85" formatCode="General">
                        <c:v>54</c:v>
                      </c:pt>
                      <c:pt idx="86" formatCode="General">
                        <c:v>66</c:v>
                      </c:pt>
                      <c:pt idx="87" formatCode="General">
                        <c:v>61</c:v>
                      </c:pt>
                      <c:pt idx="88" formatCode="General">
                        <c:v>53</c:v>
                      </c:pt>
                      <c:pt idx="89" formatCode="General">
                        <c:v>54</c:v>
                      </c:pt>
                      <c:pt idx="90" formatCode="General">
                        <c:v>57</c:v>
                      </c:pt>
                      <c:pt idx="91" formatCode="General">
                        <c:v>60</c:v>
                      </c:pt>
                      <c:pt idx="92" formatCode="General">
                        <c:v>57</c:v>
                      </c:pt>
                      <c:pt idx="93" formatCode="General">
                        <c:v>53</c:v>
                      </c:pt>
                      <c:pt idx="94" formatCode="General">
                        <c:v>46</c:v>
                      </c:pt>
                      <c:pt idx="95" formatCode="General">
                        <c:v>50</c:v>
                      </c:pt>
                    </c:numCache>
                  </c:numRef>
                </c:val>
                <c:extLst xmlns:c15="http://schemas.microsoft.com/office/drawing/2012/chart">
                  <c:ext xmlns:c16="http://schemas.microsoft.com/office/drawing/2014/chart" uri="{C3380CC4-5D6E-409C-BE32-E72D297353CC}">
                    <c16:uniqueId val="{00000057-705D-4F0A-A385-AB4DC8980013}"/>
                  </c:ext>
                </c:extLst>
              </c15:ser>
            </c15:filteredBarSeries>
            <c15:filteredBarSeries>
              <c15:ser>
                <c:idx val="87"/>
                <c:order val="87"/>
                <c:tx>
                  <c:strRef>
                    <c:extLst xmlns:c15="http://schemas.microsoft.com/office/drawing/2012/chart">
                      <c:ext xmlns:c15="http://schemas.microsoft.com/office/drawing/2012/chart" uri="{02D57815-91ED-43cb-92C2-25804820EDAC}">
                        <c15:formulaRef>
                          <c15:sqref>'Table for graphs 25-26'!$A$89</c15:sqref>
                        </c15:formulaRef>
                      </c:ext>
                    </c:extLst>
                    <c:strCache>
                      <c:ptCount val="1"/>
                      <c:pt idx="0">
                        <c:v>Upper Gastrointestinal - Reported Backlog Total</c:v>
                      </c:pt>
                    </c:strCache>
                  </c:strRef>
                </c:tx>
                <c:spPr>
                  <a:solidFill>
                    <a:schemeClr val="accent5">
                      <a:tint val="4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25-26'!$B$89:$DA$89</c15:sqref>
                        </c15:formulaRef>
                      </c:ext>
                    </c:extLst>
                    <c:numCache>
                      <c:formatCode>0</c:formatCode>
                      <c:ptCount val="104"/>
                      <c:pt idx="0">
                        <c:v>15</c:v>
                      </c:pt>
                      <c:pt idx="1">
                        <c:v>18</c:v>
                      </c:pt>
                      <c:pt idx="2">
                        <c:v>20</c:v>
                      </c:pt>
                      <c:pt idx="3">
                        <c:v>24</c:v>
                      </c:pt>
                      <c:pt idx="4">
                        <c:v>24</c:v>
                      </c:pt>
                      <c:pt idx="5">
                        <c:v>25</c:v>
                      </c:pt>
                      <c:pt idx="6">
                        <c:v>22</c:v>
                      </c:pt>
                      <c:pt idx="7">
                        <c:v>20</c:v>
                      </c:pt>
                      <c:pt idx="8">
                        <c:v>17</c:v>
                      </c:pt>
                      <c:pt idx="9">
                        <c:v>15</c:v>
                      </c:pt>
                      <c:pt idx="10">
                        <c:v>14</c:v>
                      </c:pt>
                      <c:pt idx="11">
                        <c:v>16</c:v>
                      </c:pt>
                      <c:pt idx="12">
                        <c:v>20</c:v>
                      </c:pt>
                      <c:pt idx="13">
                        <c:v>18</c:v>
                      </c:pt>
                      <c:pt idx="14">
                        <c:v>20</c:v>
                      </c:pt>
                      <c:pt idx="15">
                        <c:v>18</c:v>
                      </c:pt>
                      <c:pt idx="16">
                        <c:v>19</c:v>
                      </c:pt>
                      <c:pt idx="17">
                        <c:v>19</c:v>
                      </c:pt>
                      <c:pt idx="18">
                        <c:v>18</c:v>
                      </c:pt>
                      <c:pt idx="19">
                        <c:v>24</c:v>
                      </c:pt>
                      <c:pt idx="20">
                        <c:v>21</c:v>
                      </c:pt>
                      <c:pt idx="21">
                        <c:v>23</c:v>
                      </c:pt>
                      <c:pt idx="22">
                        <c:v>22</c:v>
                      </c:pt>
                      <c:pt idx="23">
                        <c:v>31</c:v>
                      </c:pt>
                      <c:pt idx="24">
                        <c:v>27</c:v>
                      </c:pt>
                      <c:pt idx="25">
                        <c:v>22</c:v>
                      </c:pt>
                      <c:pt idx="26">
                        <c:v>24</c:v>
                      </c:pt>
                      <c:pt idx="27">
                        <c:v>24</c:v>
                      </c:pt>
                      <c:pt idx="28">
                        <c:v>25</c:v>
                      </c:pt>
                      <c:pt idx="29">
                        <c:v>26</c:v>
                      </c:pt>
                      <c:pt idx="30">
                        <c:v>22</c:v>
                      </c:pt>
                      <c:pt idx="31">
                        <c:v>18</c:v>
                      </c:pt>
                      <c:pt idx="32">
                        <c:v>22</c:v>
                      </c:pt>
                      <c:pt idx="33">
                        <c:v>25</c:v>
                      </c:pt>
                      <c:pt idx="34">
                        <c:v>23</c:v>
                      </c:pt>
                      <c:pt idx="35">
                        <c:v>28</c:v>
                      </c:pt>
                      <c:pt idx="36">
                        <c:v>24</c:v>
                      </c:pt>
                      <c:pt idx="37">
                        <c:v>31</c:v>
                      </c:pt>
                      <c:pt idx="38">
                        <c:v>33</c:v>
                      </c:pt>
                      <c:pt idx="39">
                        <c:v>34</c:v>
                      </c:pt>
                      <c:pt idx="40">
                        <c:v>25</c:v>
                      </c:pt>
                      <c:pt idx="41">
                        <c:v>23</c:v>
                      </c:pt>
                      <c:pt idx="42">
                        <c:v>23</c:v>
                      </c:pt>
                      <c:pt idx="43">
                        <c:v>26</c:v>
                      </c:pt>
                      <c:pt idx="44">
                        <c:v>28</c:v>
                      </c:pt>
                      <c:pt idx="45">
                        <c:v>26</c:v>
                      </c:pt>
                      <c:pt idx="46">
                        <c:v>30</c:v>
                      </c:pt>
                      <c:pt idx="47" formatCode="General">
                        <c:v>28</c:v>
                      </c:pt>
                      <c:pt idx="48" formatCode="General">
                        <c:v>23</c:v>
                      </c:pt>
                      <c:pt idx="49" formatCode="General">
                        <c:v>20</c:v>
                      </c:pt>
                      <c:pt idx="50" formatCode="General">
                        <c:v>16</c:v>
                      </c:pt>
                      <c:pt idx="51" formatCode="General">
                        <c:v>17</c:v>
                      </c:pt>
                      <c:pt idx="52" formatCode="General">
                        <c:v>17</c:v>
                      </c:pt>
                      <c:pt idx="53" formatCode="General">
                        <c:v>14</c:v>
                      </c:pt>
                      <c:pt idx="54" formatCode="General">
                        <c:v>21</c:v>
                      </c:pt>
                      <c:pt idx="55" formatCode="General">
                        <c:v>21</c:v>
                      </c:pt>
                      <c:pt idx="56" formatCode="General">
                        <c:v>19</c:v>
                      </c:pt>
                      <c:pt idx="57" formatCode="General">
                        <c:v>23</c:v>
                      </c:pt>
                      <c:pt idx="58" formatCode="General">
                        <c:v>17</c:v>
                      </c:pt>
                      <c:pt idx="59" formatCode="General">
                        <c:v>17</c:v>
                      </c:pt>
                      <c:pt idx="60" formatCode="General">
                        <c:v>19</c:v>
                      </c:pt>
                      <c:pt idx="61" formatCode="General">
                        <c:v>19</c:v>
                      </c:pt>
                      <c:pt idx="62" formatCode="General">
                        <c:v>16</c:v>
                      </c:pt>
                      <c:pt idx="63" formatCode="General">
                        <c:v>20</c:v>
                      </c:pt>
                      <c:pt idx="64" formatCode="General">
                        <c:v>18</c:v>
                      </c:pt>
                      <c:pt idx="65" formatCode="General">
                        <c:v>16</c:v>
                      </c:pt>
                      <c:pt idx="66" formatCode="General">
                        <c:v>17</c:v>
                      </c:pt>
                      <c:pt idx="67" formatCode="General">
                        <c:v>11</c:v>
                      </c:pt>
                      <c:pt idx="68" formatCode="General">
                        <c:v>15</c:v>
                      </c:pt>
                      <c:pt idx="69" formatCode="General">
                        <c:v>18</c:v>
                      </c:pt>
                      <c:pt idx="70" formatCode="General">
                        <c:v>25</c:v>
                      </c:pt>
                      <c:pt idx="71" formatCode="General">
                        <c:v>31</c:v>
                      </c:pt>
                      <c:pt idx="72" formatCode="General">
                        <c:v>27</c:v>
                      </c:pt>
                      <c:pt idx="73" formatCode="General">
                        <c:v>37</c:v>
                      </c:pt>
                      <c:pt idx="74" formatCode="General">
                        <c:v>32</c:v>
                      </c:pt>
                      <c:pt idx="75" formatCode="General">
                        <c:v>28</c:v>
                      </c:pt>
                      <c:pt idx="76" formatCode="General">
                        <c:v>29</c:v>
                      </c:pt>
                      <c:pt idx="77" formatCode="General">
                        <c:v>25</c:v>
                      </c:pt>
                      <c:pt idx="78" formatCode="General">
                        <c:v>20</c:v>
                      </c:pt>
                      <c:pt idx="79" formatCode="General">
                        <c:v>24</c:v>
                      </c:pt>
                      <c:pt idx="80" formatCode="General">
                        <c:v>22</c:v>
                      </c:pt>
                      <c:pt idx="81" formatCode="General">
                        <c:v>23</c:v>
                      </c:pt>
                      <c:pt idx="82" formatCode="General">
                        <c:v>24</c:v>
                      </c:pt>
                      <c:pt idx="83" formatCode="General">
                        <c:v>21</c:v>
                      </c:pt>
                      <c:pt idx="84" formatCode="General">
                        <c:v>20</c:v>
                      </c:pt>
                      <c:pt idx="85" formatCode="General">
                        <c:v>17</c:v>
                      </c:pt>
                      <c:pt idx="86" formatCode="General">
                        <c:v>12</c:v>
                      </c:pt>
                      <c:pt idx="87" formatCode="General">
                        <c:v>18</c:v>
                      </c:pt>
                      <c:pt idx="88" formatCode="General">
                        <c:v>26</c:v>
                      </c:pt>
                      <c:pt idx="89" formatCode="General">
                        <c:v>24</c:v>
                      </c:pt>
                      <c:pt idx="90" formatCode="General">
                        <c:v>28</c:v>
                      </c:pt>
                      <c:pt idx="91" formatCode="General">
                        <c:v>29</c:v>
                      </c:pt>
                      <c:pt idx="92" formatCode="General">
                        <c:v>31</c:v>
                      </c:pt>
                      <c:pt idx="93" formatCode="General">
                        <c:v>33</c:v>
                      </c:pt>
                      <c:pt idx="94" formatCode="General">
                        <c:v>28</c:v>
                      </c:pt>
                      <c:pt idx="95" formatCode="General">
                        <c:v>27</c:v>
                      </c:pt>
                    </c:numCache>
                  </c:numRef>
                </c:val>
                <c:extLst xmlns:c15="http://schemas.microsoft.com/office/drawing/2012/chart">
                  <c:ext xmlns:c16="http://schemas.microsoft.com/office/drawing/2014/chart" uri="{C3380CC4-5D6E-409C-BE32-E72D297353CC}">
                    <c16:uniqueId val="{00000058-705D-4F0A-A385-AB4DC8980013}"/>
                  </c:ext>
                </c:extLst>
              </c15:ser>
            </c15:filteredBarSeries>
            <c15:filteredBarSeries>
              <c15:ser>
                <c:idx val="88"/>
                <c:order val="88"/>
                <c:tx>
                  <c:strRef>
                    <c:extLst xmlns:c15="http://schemas.microsoft.com/office/drawing/2012/chart">
                      <c:ext xmlns:c15="http://schemas.microsoft.com/office/drawing/2012/chart" uri="{02D57815-91ED-43cb-92C2-25804820EDAC}">
                        <c15:formulaRef>
                          <c15:sqref>'Table for graphs 25-26'!$A$90</c15:sqref>
                        </c15:formulaRef>
                      </c:ext>
                    </c:extLst>
                    <c:strCache>
                      <c:ptCount val="1"/>
                      <c:pt idx="0">
                        <c:v>Urological - Reported Backlog Total</c:v>
                      </c:pt>
                    </c:strCache>
                  </c:strRef>
                </c:tx>
                <c:spPr>
                  <a:solidFill>
                    <a:schemeClr val="accent5">
                      <a:tint val="3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25-26'!$B$90:$DA$90</c15:sqref>
                        </c15:formulaRef>
                      </c:ext>
                    </c:extLst>
                    <c:numCache>
                      <c:formatCode>0</c:formatCode>
                      <c:ptCount val="104"/>
                      <c:pt idx="0">
                        <c:v>50</c:v>
                      </c:pt>
                      <c:pt idx="1">
                        <c:v>42</c:v>
                      </c:pt>
                      <c:pt idx="2">
                        <c:v>39</c:v>
                      </c:pt>
                      <c:pt idx="3">
                        <c:v>36</c:v>
                      </c:pt>
                      <c:pt idx="4">
                        <c:v>41</c:v>
                      </c:pt>
                      <c:pt idx="5">
                        <c:v>43</c:v>
                      </c:pt>
                      <c:pt idx="6">
                        <c:v>40</c:v>
                      </c:pt>
                      <c:pt idx="7">
                        <c:v>43</c:v>
                      </c:pt>
                      <c:pt idx="8">
                        <c:v>43</c:v>
                      </c:pt>
                      <c:pt idx="9">
                        <c:v>48</c:v>
                      </c:pt>
                      <c:pt idx="10">
                        <c:v>40</c:v>
                      </c:pt>
                      <c:pt idx="11">
                        <c:v>33</c:v>
                      </c:pt>
                      <c:pt idx="12">
                        <c:v>35</c:v>
                      </c:pt>
                      <c:pt idx="13">
                        <c:v>36</c:v>
                      </c:pt>
                      <c:pt idx="14">
                        <c:v>31</c:v>
                      </c:pt>
                      <c:pt idx="15">
                        <c:v>33</c:v>
                      </c:pt>
                      <c:pt idx="16">
                        <c:v>38</c:v>
                      </c:pt>
                      <c:pt idx="17">
                        <c:v>34</c:v>
                      </c:pt>
                      <c:pt idx="18">
                        <c:v>33</c:v>
                      </c:pt>
                      <c:pt idx="19">
                        <c:v>32</c:v>
                      </c:pt>
                      <c:pt idx="20">
                        <c:v>39</c:v>
                      </c:pt>
                      <c:pt idx="21">
                        <c:v>43</c:v>
                      </c:pt>
                      <c:pt idx="22">
                        <c:v>36</c:v>
                      </c:pt>
                      <c:pt idx="23">
                        <c:v>38</c:v>
                      </c:pt>
                      <c:pt idx="24">
                        <c:v>45</c:v>
                      </c:pt>
                      <c:pt idx="25">
                        <c:v>46</c:v>
                      </c:pt>
                      <c:pt idx="26">
                        <c:v>38</c:v>
                      </c:pt>
                      <c:pt idx="27">
                        <c:v>31</c:v>
                      </c:pt>
                      <c:pt idx="28">
                        <c:v>29</c:v>
                      </c:pt>
                      <c:pt idx="29">
                        <c:v>32</c:v>
                      </c:pt>
                      <c:pt idx="30">
                        <c:v>30</c:v>
                      </c:pt>
                      <c:pt idx="31">
                        <c:v>27</c:v>
                      </c:pt>
                      <c:pt idx="32">
                        <c:v>29</c:v>
                      </c:pt>
                      <c:pt idx="33">
                        <c:v>29</c:v>
                      </c:pt>
                      <c:pt idx="34">
                        <c:v>29</c:v>
                      </c:pt>
                      <c:pt idx="35">
                        <c:v>29</c:v>
                      </c:pt>
                      <c:pt idx="36">
                        <c:v>24</c:v>
                      </c:pt>
                      <c:pt idx="37">
                        <c:v>26</c:v>
                      </c:pt>
                      <c:pt idx="38">
                        <c:v>32</c:v>
                      </c:pt>
                      <c:pt idx="39">
                        <c:v>36</c:v>
                      </c:pt>
                      <c:pt idx="40">
                        <c:v>41</c:v>
                      </c:pt>
                      <c:pt idx="41">
                        <c:v>38</c:v>
                      </c:pt>
                      <c:pt idx="42">
                        <c:v>42</c:v>
                      </c:pt>
                      <c:pt idx="43">
                        <c:v>39</c:v>
                      </c:pt>
                      <c:pt idx="44">
                        <c:v>36</c:v>
                      </c:pt>
                      <c:pt idx="45">
                        <c:v>43</c:v>
                      </c:pt>
                      <c:pt idx="46">
                        <c:v>42</c:v>
                      </c:pt>
                      <c:pt idx="47" formatCode="General">
                        <c:v>37</c:v>
                      </c:pt>
                      <c:pt idx="48" formatCode="General">
                        <c:v>32</c:v>
                      </c:pt>
                      <c:pt idx="49" formatCode="General">
                        <c:v>33</c:v>
                      </c:pt>
                      <c:pt idx="50" formatCode="General">
                        <c:v>34</c:v>
                      </c:pt>
                      <c:pt idx="51" formatCode="General">
                        <c:v>35</c:v>
                      </c:pt>
                      <c:pt idx="52" formatCode="General">
                        <c:v>30</c:v>
                      </c:pt>
                      <c:pt idx="53" formatCode="General">
                        <c:v>38</c:v>
                      </c:pt>
                      <c:pt idx="54" formatCode="General">
                        <c:v>46</c:v>
                      </c:pt>
                      <c:pt idx="55" formatCode="General">
                        <c:v>52</c:v>
                      </c:pt>
                      <c:pt idx="56" formatCode="General">
                        <c:v>52</c:v>
                      </c:pt>
                      <c:pt idx="57" formatCode="General">
                        <c:v>48</c:v>
                      </c:pt>
                      <c:pt idx="58" formatCode="General">
                        <c:v>61</c:v>
                      </c:pt>
                      <c:pt idx="59" formatCode="General">
                        <c:v>69</c:v>
                      </c:pt>
                      <c:pt idx="60" formatCode="General">
                        <c:v>54</c:v>
                      </c:pt>
                      <c:pt idx="61" formatCode="General">
                        <c:v>54</c:v>
                      </c:pt>
                      <c:pt idx="62" formatCode="General">
                        <c:v>51</c:v>
                      </c:pt>
                      <c:pt idx="63" formatCode="General">
                        <c:v>54</c:v>
                      </c:pt>
                      <c:pt idx="64" formatCode="General">
                        <c:v>59</c:v>
                      </c:pt>
                      <c:pt idx="65" formatCode="General">
                        <c:v>57</c:v>
                      </c:pt>
                      <c:pt idx="66" formatCode="General">
                        <c:v>53</c:v>
                      </c:pt>
                      <c:pt idx="67" formatCode="General">
                        <c:v>50</c:v>
                      </c:pt>
                      <c:pt idx="68" formatCode="General">
                        <c:v>51</c:v>
                      </c:pt>
                      <c:pt idx="69" formatCode="General">
                        <c:v>55</c:v>
                      </c:pt>
                      <c:pt idx="70" formatCode="General">
                        <c:v>55</c:v>
                      </c:pt>
                      <c:pt idx="71" formatCode="General">
                        <c:v>51</c:v>
                      </c:pt>
                      <c:pt idx="72" formatCode="General">
                        <c:v>50</c:v>
                      </c:pt>
                      <c:pt idx="73" formatCode="General">
                        <c:v>48</c:v>
                      </c:pt>
                      <c:pt idx="74" formatCode="General">
                        <c:v>55</c:v>
                      </c:pt>
                      <c:pt idx="75" formatCode="General">
                        <c:v>57</c:v>
                      </c:pt>
                      <c:pt idx="76" formatCode="General">
                        <c:v>58</c:v>
                      </c:pt>
                      <c:pt idx="77" formatCode="General">
                        <c:v>52</c:v>
                      </c:pt>
                      <c:pt idx="78" formatCode="General">
                        <c:v>53</c:v>
                      </c:pt>
                      <c:pt idx="79" formatCode="General">
                        <c:v>60</c:v>
                      </c:pt>
                      <c:pt idx="80" formatCode="General">
                        <c:v>55</c:v>
                      </c:pt>
                      <c:pt idx="81" formatCode="General">
                        <c:v>62</c:v>
                      </c:pt>
                      <c:pt idx="82" formatCode="General">
                        <c:v>62</c:v>
                      </c:pt>
                      <c:pt idx="83" formatCode="General">
                        <c:v>59</c:v>
                      </c:pt>
                      <c:pt idx="84" formatCode="General">
                        <c:v>50</c:v>
                      </c:pt>
                      <c:pt idx="85" formatCode="General">
                        <c:v>52</c:v>
                      </c:pt>
                      <c:pt idx="86" formatCode="General">
                        <c:v>51</c:v>
                      </c:pt>
                      <c:pt idx="87" formatCode="General">
                        <c:v>45</c:v>
                      </c:pt>
                      <c:pt idx="88" formatCode="General">
                        <c:v>51</c:v>
                      </c:pt>
                      <c:pt idx="89" formatCode="General">
                        <c:v>51</c:v>
                      </c:pt>
                      <c:pt idx="90" formatCode="General">
                        <c:v>60</c:v>
                      </c:pt>
                      <c:pt idx="91" formatCode="General">
                        <c:v>60</c:v>
                      </c:pt>
                      <c:pt idx="92" formatCode="General">
                        <c:v>57</c:v>
                      </c:pt>
                      <c:pt idx="93" formatCode="General">
                        <c:v>51</c:v>
                      </c:pt>
                      <c:pt idx="94" formatCode="General">
                        <c:v>64</c:v>
                      </c:pt>
                      <c:pt idx="95" formatCode="General">
                        <c:v>60</c:v>
                      </c:pt>
                    </c:numCache>
                  </c:numRef>
                </c:val>
                <c:extLst xmlns:c15="http://schemas.microsoft.com/office/drawing/2012/chart">
                  <c:ext xmlns:c16="http://schemas.microsoft.com/office/drawing/2014/chart" uri="{C3380CC4-5D6E-409C-BE32-E72D297353CC}">
                    <c16:uniqueId val="{00000059-705D-4F0A-A385-AB4DC8980013}"/>
                  </c:ext>
                </c:extLst>
              </c15:ser>
            </c15:filteredBarSeries>
            <c15:filteredBarSeries>
              <c15:ser>
                <c:idx val="90"/>
                <c:order val="90"/>
                <c:tx>
                  <c:strRef>
                    <c:extLst xmlns:c15="http://schemas.microsoft.com/office/drawing/2012/chart">
                      <c:ext xmlns:c15="http://schemas.microsoft.com/office/drawing/2012/chart" uri="{02D57815-91ED-43cb-92C2-25804820EDAC}">
                        <c15:formulaRef>
                          <c15:sqref>'Table for graphs 25-26'!$A$92</c15:sqref>
                        </c15:formulaRef>
                      </c:ext>
                    </c:extLst>
                    <c:strCache>
                      <c:ptCount val="1"/>
                      <c:pt idx="0">
                        <c:v>Difference (Trajectory to reported)</c:v>
                      </c:pt>
                    </c:strCache>
                  </c:strRef>
                </c:tx>
                <c:spPr>
                  <a:solidFill>
                    <a:schemeClr val="accent5">
                      <a:tint val="3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25-26'!$B$92:$DA$92</c15:sqref>
                        </c15:formulaRef>
                      </c:ext>
                    </c:extLst>
                    <c:numCache>
                      <c:formatCode>0</c:formatCode>
                      <c:ptCount val="104"/>
                      <c:pt idx="0">
                        <c:v>203</c:v>
                      </c:pt>
                      <c:pt idx="1">
                        <c:v>208</c:v>
                      </c:pt>
                      <c:pt idx="2">
                        <c:v>210</c:v>
                      </c:pt>
                      <c:pt idx="3">
                        <c:v>202</c:v>
                      </c:pt>
                      <c:pt idx="4">
                        <c:v>229</c:v>
                      </c:pt>
                      <c:pt idx="5">
                        <c:v>246</c:v>
                      </c:pt>
                      <c:pt idx="6">
                        <c:v>220</c:v>
                      </c:pt>
                      <c:pt idx="7">
                        <c:v>244</c:v>
                      </c:pt>
                      <c:pt idx="8">
                        <c:v>237</c:v>
                      </c:pt>
                      <c:pt idx="9">
                        <c:v>240</c:v>
                      </c:pt>
                      <c:pt idx="10">
                        <c:v>219</c:v>
                      </c:pt>
                      <c:pt idx="11">
                        <c:v>227</c:v>
                      </c:pt>
                      <c:pt idx="12">
                        <c:v>229</c:v>
                      </c:pt>
                      <c:pt idx="13">
                        <c:v>245</c:v>
                      </c:pt>
                      <c:pt idx="14">
                        <c:v>249</c:v>
                      </c:pt>
                      <c:pt idx="15">
                        <c:v>247</c:v>
                      </c:pt>
                      <c:pt idx="16">
                        <c:v>273</c:v>
                      </c:pt>
                      <c:pt idx="17">
                        <c:v>248</c:v>
                      </c:pt>
                      <c:pt idx="18">
                        <c:v>257</c:v>
                      </c:pt>
                      <c:pt idx="19">
                        <c:v>258</c:v>
                      </c:pt>
                      <c:pt idx="20">
                        <c:v>272</c:v>
                      </c:pt>
                      <c:pt idx="21">
                        <c:v>305</c:v>
                      </c:pt>
                      <c:pt idx="22">
                        <c:v>312</c:v>
                      </c:pt>
                      <c:pt idx="23">
                        <c:v>331</c:v>
                      </c:pt>
                      <c:pt idx="24">
                        <c:v>331</c:v>
                      </c:pt>
                      <c:pt idx="25">
                        <c:v>340</c:v>
                      </c:pt>
                      <c:pt idx="26">
                        <c:v>334</c:v>
                      </c:pt>
                      <c:pt idx="27">
                        <c:v>290</c:v>
                      </c:pt>
                      <c:pt idx="28">
                        <c:v>285</c:v>
                      </c:pt>
                      <c:pt idx="29">
                        <c:v>322</c:v>
                      </c:pt>
                      <c:pt idx="30">
                        <c:v>304</c:v>
                      </c:pt>
                      <c:pt idx="31">
                        <c:v>299</c:v>
                      </c:pt>
                      <c:pt idx="32">
                        <c:v>239</c:v>
                      </c:pt>
                      <c:pt idx="33">
                        <c:v>255</c:v>
                      </c:pt>
                      <c:pt idx="34">
                        <c:v>266</c:v>
                      </c:pt>
                      <c:pt idx="35">
                        <c:v>280</c:v>
                      </c:pt>
                      <c:pt idx="36">
                        <c:v>260</c:v>
                      </c:pt>
                      <c:pt idx="37">
                        <c:v>297</c:v>
                      </c:pt>
                      <c:pt idx="38">
                        <c:v>339</c:v>
                      </c:pt>
                      <c:pt idx="39">
                        <c:v>361</c:v>
                      </c:pt>
                      <c:pt idx="40">
                        <c:v>336</c:v>
                      </c:pt>
                      <c:pt idx="41">
                        <c:v>279</c:v>
                      </c:pt>
                      <c:pt idx="42">
                        <c:v>272</c:v>
                      </c:pt>
                      <c:pt idx="43">
                        <c:v>248</c:v>
                      </c:pt>
                      <c:pt idx="44">
                        <c:v>233</c:v>
                      </c:pt>
                      <c:pt idx="45">
                        <c:v>224</c:v>
                      </c:pt>
                      <c:pt idx="46">
                        <c:v>227</c:v>
                      </c:pt>
                      <c:pt idx="47">
                        <c:v>203</c:v>
                      </c:pt>
                      <c:pt idx="48">
                        <c:v>192</c:v>
                      </c:pt>
                      <c:pt idx="49">
                        <c:v>195</c:v>
                      </c:pt>
                      <c:pt idx="50">
                        <c:v>193</c:v>
                      </c:pt>
                      <c:pt idx="51">
                        <c:v>206</c:v>
                      </c:pt>
                      <c:pt idx="52">
                        <c:v>16.940425000000005</c:v>
                      </c:pt>
                      <c:pt idx="53">
                        <c:v>29.590821000000005</c:v>
                      </c:pt>
                      <c:pt idx="54">
                        <c:v>60.656118499999991</c:v>
                      </c:pt>
                      <c:pt idx="55">
                        <c:v>134.15757612499999</c:v>
                      </c:pt>
                      <c:pt idx="56">
                        <c:v>119.381605275</c:v>
                      </c:pt>
                      <c:pt idx="57">
                        <c:v>102.17439686874999</c:v>
                      </c:pt>
                      <c:pt idx="58">
                        <c:v>122.09238051874999</c:v>
                      </c:pt>
                      <c:pt idx="59">
                        <c:v>129.06678334718748</c:v>
                      </c:pt>
                      <c:pt idx="60">
                        <c:v>108.26079909846874</c:v>
                      </c:pt>
                      <c:pt idx="61">
                        <c:v>94.634622486503105</c:v>
                      </c:pt>
                      <c:pt idx="62">
                        <c:v>100.39499940115343</c:v>
                      </c:pt>
                      <c:pt idx="63">
                        <c:v>88.376056775439508</c:v>
                      </c:pt>
                      <c:pt idx="64">
                        <c:v>100.45073149740045</c:v>
                      </c:pt>
                      <c:pt idx="65">
                        <c:v>117.22460649740046</c:v>
                      </c:pt>
                      <c:pt idx="66">
                        <c:v>94.343990614720639</c:v>
                      </c:pt>
                      <c:pt idx="67">
                        <c:v>98.225006205424847</c:v>
                      </c:pt>
                      <c:pt idx="68">
                        <c:v>88.453204975944658</c:v>
                      </c:pt>
                      <c:pt idx="69">
                        <c:v>100.63158697380322</c:v>
                      </c:pt>
                      <c:pt idx="70">
                        <c:v>92.581754857751861</c:v>
                      </c:pt>
                      <c:pt idx="71">
                        <c:v>108.88825958939643</c:v>
                      </c:pt>
                      <c:pt idx="72">
                        <c:v>105.16932755810097</c:v>
                      </c:pt>
                      <c:pt idx="73">
                        <c:v>118.93049701647516</c:v>
                      </c:pt>
                      <c:pt idx="74">
                        <c:v>160.38793856870967</c:v>
                      </c:pt>
                      <c:pt idx="75">
                        <c:v>169.70742787205336</c:v>
                      </c:pt>
                      <c:pt idx="76">
                        <c:v>179.74953888436562</c:v>
                      </c:pt>
                      <c:pt idx="77">
                        <c:v>164.78129429002729</c:v>
                      </c:pt>
                      <c:pt idx="78">
                        <c:v>179.43863689836255</c:v>
                      </c:pt>
                      <c:pt idx="79">
                        <c:v>201.0884641227625</c:v>
                      </c:pt>
                      <c:pt idx="80">
                        <c:v>205.36568610520595</c:v>
                      </c:pt>
                      <c:pt idx="81">
                        <c:v>210.45668361171332</c:v>
                      </c:pt>
                      <c:pt idx="82">
                        <c:v>200.78480221247113</c:v>
                      </c:pt>
                      <c:pt idx="83">
                        <c:v>188.50214917546592</c:v>
                      </c:pt>
                      <c:pt idx="84">
                        <c:v>178.49164523558204</c:v>
                      </c:pt>
                      <c:pt idx="85">
                        <c:v>170.56666380051149</c:v>
                      </c:pt>
                      <c:pt idx="86">
                        <c:v>184.42351890487851</c:v>
                      </c:pt>
                      <c:pt idx="87">
                        <c:v>180.56867117105338</c:v>
                      </c:pt>
                      <c:pt idx="88">
                        <c:v>178.68740104697395</c:v>
                      </c:pt>
                      <c:pt idx="89">
                        <c:v>152.39142905769228</c:v>
                      </c:pt>
                      <c:pt idx="90">
                        <c:v>180.93519245899822</c:v>
                      </c:pt>
                      <c:pt idx="91">
                        <c:v>216.37422721812527</c:v>
                      </c:pt>
                      <c:pt idx="92">
                        <c:v>213.45907152516378</c:v>
                      </c:pt>
                      <c:pt idx="93">
                        <c:v>207.22803566022284</c:v>
                      </c:pt>
                      <c:pt idx="94">
                        <c:v>210.61262310132312</c:v>
                      </c:pt>
                      <c:pt idx="95">
                        <c:v>198.61906423241999</c:v>
                      </c:pt>
                    </c:numCache>
                  </c:numRef>
                </c:val>
                <c:extLst xmlns:c15="http://schemas.microsoft.com/office/drawing/2012/chart">
                  <c:ext xmlns:c16="http://schemas.microsoft.com/office/drawing/2014/chart" uri="{C3380CC4-5D6E-409C-BE32-E72D297353CC}">
                    <c16:uniqueId val="{0000005A-705D-4F0A-A385-AB4DC8980013}"/>
                  </c:ext>
                </c:extLst>
              </c15:ser>
            </c15:filteredBarSeries>
            <c15:filteredBarSeries>
              <c15:ser>
                <c:idx val="91"/>
                <c:order val="91"/>
                <c:tx>
                  <c:strRef>
                    <c:extLst xmlns:c15="http://schemas.microsoft.com/office/drawing/2012/chart">
                      <c:ext xmlns:c15="http://schemas.microsoft.com/office/drawing/2012/chart" uri="{02D57815-91ED-43cb-92C2-25804820EDAC}">
                        <c15:formulaRef>
                          <c15:sqref>'Table for graphs 25-26'!$A$93</c15:sqref>
                        </c15:formulaRef>
                      </c:ext>
                    </c:extLst>
                    <c:strCache>
                      <c:ptCount val="1"/>
                      <c:pt idx="0">
                        <c:v>% Difference (Trajectory to Reported)</c:v>
                      </c:pt>
                    </c:strCache>
                  </c:strRef>
                </c:tx>
                <c:spPr>
                  <a:solidFill>
                    <a:schemeClr val="accent5">
                      <a:tint val="3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25-26'!$B$93:$DA$93</c15:sqref>
                        </c15:formulaRef>
                      </c:ext>
                    </c:extLst>
                    <c:numCache>
                      <c:formatCode>0%</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9.4607758339647602E-2</c:v>
                      </c:pt>
                      <c:pt idx="53">
                        <c:v>0.16679419389004674</c:v>
                      </c:pt>
                      <c:pt idx="54">
                        <c:v>0.34791079548151499</c:v>
                      </c:pt>
                      <c:pt idx="55">
                        <c:v>0.78527085417120301</c:v>
                      </c:pt>
                      <c:pt idx="56">
                        <c:v>0.7208233449746112</c:v>
                      </c:pt>
                      <c:pt idx="57">
                        <c:v>0.62750817379985102</c:v>
                      </c:pt>
                      <c:pt idx="58">
                        <c:v>0.74945776574190448</c:v>
                      </c:pt>
                      <c:pt idx="59">
                        <c:v>0.80198970747989373</c:v>
                      </c:pt>
                      <c:pt idx="60">
                        <c:v>0.66524106360811119</c:v>
                      </c:pt>
                      <c:pt idx="61">
                        <c:v>0.56883603969116459</c:v>
                      </c:pt>
                      <c:pt idx="62">
                        <c:v>0.61364260892806244</c:v>
                      </c:pt>
                      <c:pt idx="63">
                        <c:v>0.55714197351863481</c:v>
                      </c:pt>
                      <c:pt idx="64">
                        <c:v>0.65848058455743241</c:v>
                      </c:pt>
                      <c:pt idx="65">
                        <c:v>0.7525232571179109</c:v>
                      </c:pt>
                      <c:pt idx="66">
                        <c:v>0.60610567486155087</c:v>
                      </c:pt>
                      <c:pt idx="67">
                        <c:v>0.62653490730881922</c:v>
                      </c:pt>
                      <c:pt idx="68">
                        <c:v>0.54417071073504986</c:v>
                      </c:pt>
                      <c:pt idx="69">
                        <c:v>0.57712050724854924</c:v>
                      </c:pt>
                      <c:pt idx="70">
                        <c:v>0.5160108147549336</c:v>
                      </c:pt>
                      <c:pt idx="71">
                        <c:v>0.60455947702888302</c:v>
                      </c:pt>
                      <c:pt idx="72">
                        <c:v>0.55401651485109649</c:v>
                      </c:pt>
                      <c:pt idx="73">
                        <c:v>0.58279407396840077</c:v>
                      </c:pt>
                      <c:pt idx="74">
                        <c:v>0.82414182034311467</c:v>
                      </c:pt>
                      <c:pt idx="75">
                        <c:v>0.90610869370793734</c:v>
                      </c:pt>
                      <c:pt idx="76">
                        <c:v>0.99171907082591526</c:v>
                      </c:pt>
                      <c:pt idx="77">
                        <c:v>0.99135228845751278</c:v>
                      </c:pt>
                      <c:pt idx="78">
                        <c:v>1.0970722760904048</c:v>
                      </c:pt>
                      <c:pt idx="79">
                        <c:v>1.265411368738564</c:v>
                      </c:pt>
                      <c:pt idx="80">
                        <c:v>1.3724504811750327</c:v>
                      </c:pt>
                      <c:pt idx="81">
                        <c:v>1.3796519480146403</c:v>
                      </c:pt>
                      <c:pt idx="82">
                        <c:v>1.3278083496249635</c:v>
                      </c:pt>
                      <c:pt idx="83">
                        <c:v>1.228044224481982</c:v>
                      </c:pt>
                      <c:pt idx="84">
                        <c:v>1.2266762655970163</c:v>
                      </c:pt>
                      <c:pt idx="85">
                        <c:v>1.287943569914916</c:v>
                      </c:pt>
                      <c:pt idx="86">
                        <c:v>1.4343487808508393</c:v>
                      </c:pt>
                      <c:pt idx="87">
                        <c:v>1.3738632393046664</c:v>
                      </c:pt>
                      <c:pt idx="88">
                        <c:v>1.3403639449706934</c:v>
                      </c:pt>
                      <c:pt idx="89">
                        <c:v>1.0465828218180373</c:v>
                      </c:pt>
                      <c:pt idx="90">
                        <c:v>1.1744096224625817</c:v>
                      </c:pt>
                      <c:pt idx="91">
                        <c:v>1.5277885018242727</c:v>
                      </c:pt>
                      <c:pt idx="92">
                        <c:v>1.5748680042780836</c:v>
                      </c:pt>
                      <c:pt idx="93">
                        <c:v>1.5846518533727485</c:v>
                      </c:pt>
                      <c:pt idx="94">
                        <c:v>1.7641113204126126</c:v>
                      </c:pt>
                      <c:pt idx="95">
                        <c:v>1.7993964523967771</c:v>
                      </c:pt>
                    </c:numCache>
                  </c:numRef>
                </c:val>
                <c:extLst xmlns:c15="http://schemas.microsoft.com/office/drawing/2012/chart">
                  <c:ext xmlns:c16="http://schemas.microsoft.com/office/drawing/2014/chart" uri="{C3380CC4-5D6E-409C-BE32-E72D297353CC}">
                    <c16:uniqueId val="{0000005B-705D-4F0A-A385-AB4DC8980013}"/>
                  </c:ext>
                </c:extLst>
              </c15:ser>
            </c15:filteredBarSeries>
            <c15:filteredBarSeries>
              <c15:ser>
                <c:idx val="92"/>
                <c:order val="92"/>
                <c:tx>
                  <c:strRef>
                    <c:extLst xmlns:c15="http://schemas.microsoft.com/office/drawing/2012/chart">
                      <c:ext xmlns:c15="http://schemas.microsoft.com/office/drawing/2012/chart" uri="{02D57815-91ED-43cb-92C2-25804820EDAC}">
                        <c15:formulaRef>
                          <c15:sqref>'Table for graphs 25-26'!$A$94</c15:sqref>
                        </c15:formulaRef>
                      </c:ext>
                    </c:extLst>
                    <c:strCache>
                      <c:ptCount val="1"/>
                      <c:pt idx="0">
                        <c:v>Difference (Week to Week)</c:v>
                      </c:pt>
                    </c:strCache>
                  </c:strRef>
                </c:tx>
                <c:spPr>
                  <a:solidFill>
                    <a:schemeClr val="accent5">
                      <a:tint val="3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25-26'!$B$94:$DA$94</c15:sqref>
                        </c15:formulaRef>
                      </c:ext>
                    </c:extLst>
                    <c:numCache>
                      <c:formatCode>0</c:formatCode>
                      <c:ptCount val="104"/>
                      <c:pt idx="0">
                        <c:v>0</c:v>
                      </c:pt>
                      <c:pt idx="1">
                        <c:v>5</c:v>
                      </c:pt>
                      <c:pt idx="2">
                        <c:v>2</c:v>
                      </c:pt>
                      <c:pt idx="3">
                        <c:v>-8</c:v>
                      </c:pt>
                      <c:pt idx="4">
                        <c:v>27</c:v>
                      </c:pt>
                      <c:pt idx="5">
                        <c:v>17</c:v>
                      </c:pt>
                      <c:pt idx="6">
                        <c:v>-26</c:v>
                      </c:pt>
                      <c:pt idx="7">
                        <c:v>24</c:v>
                      </c:pt>
                      <c:pt idx="8">
                        <c:v>-7</c:v>
                      </c:pt>
                      <c:pt idx="9">
                        <c:v>3</c:v>
                      </c:pt>
                      <c:pt idx="10">
                        <c:v>-21</c:v>
                      </c:pt>
                      <c:pt idx="11">
                        <c:v>8</c:v>
                      </c:pt>
                      <c:pt idx="12">
                        <c:v>2</c:v>
                      </c:pt>
                      <c:pt idx="13">
                        <c:v>16</c:v>
                      </c:pt>
                      <c:pt idx="14">
                        <c:v>4</c:v>
                      </c:pt>
                      <c:pt idx="15">
                        <c:v>-2</c:v>
                      </c:pt>
                      <c:pt idx="16">
                        <c:v>26</c:v>
                      </c:pt>
                      <c:pt idx="17">
                        <c:v>-25</c:v>
                      </c:pt>
                      <c:pt idx="18">
                        <c:v>9</c:v>
                      </c:pt>
                      <c:pt idx="19">
                        <c:v>1</c:v>
                      </c:pt>
                      <c:pt idx="20">
                        <c:v>14</c:v>
                      </c:pt>
                      <c:pt idx="21">
                        <c:v>33</c:v>
                      </c:pt>
                      <c:pt idx="22">
                        <c:v>7</c:v>
                      </c:pt>
                      <c:pt idx="23">
                        <c:v>19</c:v>
                      </c:pt>
                      <c:pt idx="24">
                        <c:v>0</c:v>
                      </c:pt>
                      <c:pt idx="25">
                        <c:v>9</c:v>
                      </c:pt>
                      <c:pt idx="26">
                        <c:v>-6</c:v>
                      </c:pt>
                      <c:pt idx="27">
                        <c:v>-44</c:v>
                      </c:pt>
                      <c:pt idx="28">
                        <c:v>-5</c:v>
                      </c:pt>
                      <c:pt idx="29">
                        <c:v>37</c:v>
                      </c:pt>
                      <c:pt idx="30">
                        <c:v>-18</c:v>
                      </c:pt>
                      <c:pt idx="31">
                        <c:v>-5</c:v>
                      </c:pt>
                      <c:pt idx="32">
                        <c:v>-60</c:v>
                      </c:pt>
                      <c:pt idx="33">
                        <c:v>16</c:v>
                      </c:pt>
                      <c:pt idx="34">
                        <c:v>11</c:v>
                      </c:pt>
                      <c:pt idx="35">
                        <c:v>14</c:v>
                      </c:pt>
                      <c:pt idx="36">
                        <c:v>-20</c:v>
                      </c:pt>
                      <c:pt idx="37">
                        <c:v>37</c:v>
                      </c:pt>
                      <c:pt idx="38">
                        <c:v>42</c:v>
                      </c:pt>
                      <c:pt idx="39">
                        <c:v>22</c:v>
                      </c:pt>
                      <c:pt idx="40">
                        <c:v>-25</c:v>
                      </c:pt>
                      <c:pt idx="41">
                        <c:v>-57</c:v>
                      </c:pt>
                      <c:pt idx="42">
                        <c:v>-7</c:v>
                      </c:pt>
                      <c:pt idx="43">
                        <c:v>-24</c:v>
                      </c:pt>
                      <c:pt idx="44">
                        <c:v>-15</c:v>
                      </c:pt>
                      <c:pt idx="45">
                        <c:v>-9</c:v>
                      </c:pt>
                      <c:pt idx="46">
                        <c:v>3</c:v>
                      </c:pt>
                      <c:pt idx="47">
                        <c:v>-24</c:v>
                      </c:pt>
                      <c:pt idx="48">
                        <c:v>-11</c:v>
                      </c:pt>
                      <c:pt idx="49">
                        <c:v>3</c:v>
                      </c:pt>
                      <c:pt idx="50">
                        <c:v>-2</c:v>
                      </c:pt>
                      <c:pt idx="51">
                        <c:v>13</c:v>
                      </c:pt>
                      <c:pt idx="52">
                        <c:v>-10</c:v>
                      </c:pt>
                      <c:pt idx="53">
                        <c:v>11</c:v>
                      </c:pt>
                      <c:pt idx="54">
                        <c:v>28</c:v>
                      </c:pt>
                      <c:pt idx="55">
                        <c:v>70</c:v>
                      </c:pt>
                      <c:pt idx="56">
                        <c:v>-20</c:v>
                      </c:pt>
                      <c:pt idx="57">
                        <c:v>-20</c:v>
                      </c:pt>
                      <c:pt idx="58">
                        <c:v>20</c:v>
                      </c:pt>
                      <c:pt idx="59">
                        <c:v>5</c:v>
                      </c:pt>
                      <c:pt idx="60">
                        <c:v>-19</c:v>
                      </c:pt>
                      <c:pt idx="61">
                        <c:v>-10</c:v>
                      </c:pt>
                      <c:pt idx="62">
                        <c:v>3</c:v>
                      </c:pt>
                      <c:pt idx="63">
                        <c:v>-17</c:v>
                      </c:pt>
                      <c:pt idx="64">
                        <c:v>6</c:v>
                      </c:pt>
                      <c:pt idx="65">
                        <c:v>20</c:v>
                      </c:pt>
                      <c:pt idx="66">
                        <c:v>-23</c:v>
                      </c:pt>
                      <c:pt idx="67">
                        <c:v>5</c:v>
                      </c:pt>
                      <c:pt idx="68">
                        <c:v>-4</c:v>
                      </c:pt>
                      <c:pt idx="69">
                        <c:v>24</c:v>
                      </c:pt>
                      <c:pt idx="70">
                        <c:v>-3</c:v>
                      </c:pt>
                      <c:pt idx="71">
                        <c:v>17</c:v>
                      </c:pt>
                      <c:pt idx="72">
                        <c:v>6</c:v>
                      </c:pt>
                      <c:pt idx="73">
                        <c:v>28</c:v>
                      </c:pt>
                      <c:pt idx="74">
                        <c:v>32</c:v>
                      </c:pt>
                      <c:pt idx="75">
                        <c:v>2</c:v>
                      </c:pt>
                      <c:pt idx="76">
                        <c:v>4</c:v>
                      </c:pt>
                      <c:pt idx="77">
                        <c:v>-30</c:v>
                      </c:pt>
                      <c:pt idx="78">
                        <c:v>12</c:v>
                      </c:pt>
                      <c:pt idx="79">
                        <c:v>17</c:v>
                      </c:pt>
                      <c:pt idx="80">
                        <c:v>-5</c:v>
                      </c:pt>
                      <c:pt idx="81">
                        <c:v>8</c:v>
                      </c:pt>
                      <c:pt idx="82">
                        <c:v>-11</c:v>
                      </c:pt>
                      <c:pt idx="83">
                        <c:v>-10</c:v>
                      </c:pt>
                      <c:pt idx="84">
                        <c:v>-18</c:v>
                      </c:pt>
                      <c:pt idx="85">
                        <c:v>-21</c:v>
                      </c:pt>
                      <c:pt idx="86">
                        <c:v>10</c:v>
                      </c:pt>
                      <c:pt idx="87">
                        <c:v>-1</c:v>
                      </c:pt>
                      <c:pt idx="88">
                        <c:v>0</c:v>
                      </c:pt>
                      <c:pt idx="89">
                        <c:v>-14</c:v>
                      </c:pt>
                      <c:pt idx="90">
                        <c:v>37</c:v>
                      </c:pt>
                      <c:pt idx="91">
                        <c:v>23</c:v>
                      </c:pt>
                      <c:pt idx="92">
                        <c:v>-9</c:v>
                      </c:pt>
                      <c:pt idx="93">
                        <c:v>-11</c:v>
                      </c:pt>
                      <c:pt idx="94">
                        <c:v>-8</c:v>
                      </c:pt>
                      <c:pt idx="95">
                        <c:v>-21</c:v>
                      </c:pt>
                    </c:numCache>
                  </c:numRef>
                </c:val>
                <c:extLst xmlns:c15="http://schemas.microsoft.com/office/drawing/2012/chart">
                  <c:ext xmlns:c16="http://schemas.microsoft.com/office/drawing/2014/chart" uri="{C3380CC4-5D6E-409C-BE32-E72D297353CC}">
                    <c16:uniqueId val="{0000005C-705D-4F0A-A385-AB4DC8980013}"/>
                  </c:ext>
                </c:extLst>
              </c15:ser>
            </c15:filteredBarSeries>
            <c15:filteredBarSeries>
              <c15:ser>
                <c:idx val="93"/>
                <c:order val="93"/>
                <c:tx>
                  <c:strRef>
                    <c:extLst xmlns:c15="http://schemas.microsoft.com/office/drawing/2012/chart">
                      <c:ext xmlns:c15="http://schemas.microsoft.com/office/drawing/2012/chart" uri="{02D57815-91ED-43cb-92C2-25804820EDAC}">
                        <c15:formulaRef>
                          <c15:sqref>'Table for graphs 25-26'!$A$95</c15:sqref>
                        </c15:formulaRef>
                      </c:ext>
                    </c:extLst>
                    <c:strCache>
                      <c:ptCount val="1"/>
                      <c:pt idx="0">
                        <c:v>% Difference (Week to Week)</c:v>
                      </c:pt>
                    </c:strCache>
                  </c:strRef>
                </c:tx>
                <c:spPr>
                  <a:solidFill>
                    <a:schemeClr val="accent5">
                      <a:tint val="3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25-26'!$B$95:$DA$95</c15:sqref>
                        </c15:formulaRef>
                      </c:ext>
                    </c:extLst>
                    <c:numCache>
                      <c:formatCode>0%</c:formatCode>
                      <c:ptCount val="104"/>
                      <c:pt idx="0">
                        <c:v>0</c:v>
                      </c:pt>
                      <c:pt idx="1">
                        <c:v>2.4630541871921183E-2</c:v>
                      </c:pt>
                      <c:pt idx="2">
                        <c:v>9.6153846153846159E-3</c:v>
                      </c:pt>
                      <c:pt idx="3">
                        <c:v>-3.8095238095238099E-2</c:v>
                      </c:pt>
                      <c:pt idx="4">
                        <c:v>0.13366336633663367</c:v>
                      </c:pt>
                      <c:pt idx="5">
                        <c:v>7.4235807860262015E-2</c:v>
                      </c:pt>
                      <c:pt idx="6">
                        <c:v>-0.10569105691056911</c:v>
                      </c:pt>
                      <c:pt idx="7">
                        <c:v>0.10909090909090909</c:v>
                      </c:pt>
                      <c:pt idx="8">
                        <c:v>-2.8688524590163935E-2</c:v>
                      </c:pt>
                      <c:pt idx="9">
                        <c:v>1.2658227848101266E-2</c:v>
                      </c:pt>
                      <c:pt idx="10">
                        <c:v>-8.7499999999999994E-2</c:v>
                      </c:pt>
                      <c:pt idx="11">
                        <c:v>3.6529680365296802E-2</c:v>
                      </c:pt>
                      <c:pt idx="12">
                        <c:v>8.8105726872246704E-3</c:v>
                      </c:pt>
                      <c:pt idx="13">
                        <c:v>6.9868995633187769E-2</c:v>
                      </c:pt>
                      <c:pt idx="14">
                        <c:v>1.6326530612244899E-2</c:v>
                      </c:pt>
                      <c:pt idx="15">
                        <c:v>-8.0321285140562242E-3</c:v>
                      </c:pt>
                      <c:pt idx="16">
                        <c:v>0.10526315789473684</c:v>
                      </c:pt>
                      <c:pt idx="17">
                        <c:v>-9.1575091575091569E-2</c:v>
                      </c:pt>
                      <c:pt idx="18">
                        <c:v>3.6290322580645164E-2</c:v>
                      </c:pt>
                      <c:pt idx="19">
                        <c:v>3.8910505836575876E-3</c:v>
                      </c:pt>
                      <c:pt idx="20">
                        <c:v>5.4263565891472867E-2</c:v>
                      </c:pt>
                      <c:pt idx="21">
                        <c:v>0.12132352941176471</c:v>
                      </c:pt>
                      <c:pt idx="22">
                        <c:v>2.2950819672131147E-2</c:v>
                      </c:pt>
                      <c:pt idx="23">
                        <c:v>6.0897435897435896E-2</c:v>
                      </c:pt>
                      <c:pt idx="24">
                        <c:v>0</c:v>
                      </c:pt>
                      <c:pt idx="25">
                        <c:v>2.7190332326283987E-2</c:v>
                      </c:pt>
                      <c:pt idx="26">
                        <c:v>-1.7647058823529412E-2</c:v>
                      </c:pt>
                      <c:pt idx="27">
                        <c:v>-0.1317365269461078</c:v>
                      </c:pt>
                      <c:pt idx="28">
                        <c:v>-1.7241379310344827E-2</c:v>
                      </c:pt>
                      <c:pt idx="29">
                        <c:v>0.12982456140350876</c:v>
                      </c:pt>
                      <c:pt idx="30">
                        <c:v>-5.5900621118012424E-2</c:v>
                      </c:pt>
                      <c:pt idx="31">
                        <c:v>-1.6447368421052631E-2</c:v>
                      </c:pt>
                      <c:pt idx="32">
                        <c:v>-0.20066889632107024</c:v>
                      </c:pt>
                      <c:pt idx="33">
                        <c:v>6.6945606694560664E-2</c:v>
                      </c:pt>
                      <c:pt idx="34">
                        <c:v>4.3137254901960784E-2</c:v>
                      </c:pt>
                      <c:pt idx="35">
                        <c:v>5.2631578947368418E-2</c:v>
                      </c:pt>
                      <c:pt idx="36">
                        <c:v>-7.1428571428571425E-2</c:v>
                      </c:pt>
                      <c:pt idx="37">
                        <c:v>0.1423076923076923</c:v>
                      </c:pt>
                      <c:pt idx="38">
                        <c:v>0.14141414141414141</c:v>
                      </c:pt>
                      <c:pt idx="39">
                        <c:v>6.4896755162241887E-2</c:v>
                      </c:pt>
                      <c:pt idx="40">
                        <c:v>-6.9252077562326875E-2</c:v>
                      </c:pt>
                      <c:pt idx="41">
                        <c:v>-0.16964285714285715</c:v>
                      </c:pt>
                      <c:pt idx="42">
                        <c:v>-2.5089605734767026E-2</c:v>
                      </c:pt>
                      <c:pt idx="43">
                        <c:v>-8.8235294117647065E-2</c:v>
                      </c:pt>
                      <c:pt idx="44">
                        <c:v>-6.0483870967741937E-2</c:v>
                      </c:pt>
                      <c:pt idx="45">
                        <c:v>-3.8626609442060089E-2</c:v>
                      </c:pt>
                      <c:pt idx="46">
                        <c:v>1.3392857142857142E-2</c:v>
                      </c:pt>
                      <c:pt idx="47">
                        <c:v>-0.10572687224669604</c:v>
                      </c:pt>
                      <c:pt idx="48">
                        <c:v>-5.4187192118226604E-2</c:v>
                      </c:pt>
                      <c:pt idx="49">
                        <c:v>1.5625E-2</c:v>
                      </c:pt>
                      <c:pt idx="50">
                        <c:v>-1.0256410256410256E-2</c:v>
                      </c:pt>
                      <c:pt idx="51">
                        <c:v>6.7357512953367879E-2</c:v>
                      </c:pt>
                      <c:pt idx="52">
                        <c:v>-4.8543689320388349E-2</c:v>
                      </c:pt>
                      <c:pt idx="53">
                        <c:v>5.6122448979591837E-2</c:v>
                      </c:pt>
                      <c:pt idx="54">
                        <c:v>0.13526570048309178</c:v>
                      </c:pt>
                      <c:pt idx="55">
                        <c:v>0.2978723404255319</c:v>
                      </c:pt>
                      <c:pt idx="56">
                        <c:v>-6.5573770491803282E-2</c:v>
                      </c:pt>
                      <c:pt idx="57">
                        <c:v>-7.0175438596491224E-2</c:v>
                      </c:pt>
                      <c:pt idx="58">
                        <c:v>7.5471698113207544E-2</c:v>
                      </c:pt>
                      <c:pt idx="59">
                        <c:v>1.7543859649122806E-2</c:v>
                      </c:pt>
                      <c:pt idx="60">
                        <c:v>-6.5517241379310351E-2</c:v>
                      </c:pt>
                      <c:pt idx="61">
                        <c:v>-3.6900369003690037E-2</c:v>
                      </c:pt>
                      <c:pt idx="62">
                        <c:v>1.1494252873563218E-2</c:v>
                      </c:pt>
                      <c:pt idx="63">
                        <c:v>-6.4393939393939392E-2</c:v>
                      </c:pt>
                      <c:pt idx="64">
                        <c:v>2.4291497975708502E-2</c:v>
                      </c:pt>
                      <c:pt idx="65">
                        <c:v>7.9051383399209488E-2</c:v>
                      </c:pt>
                      <c:pt idx="66">
                        <c:v>-8.4249084249084255E-2</c:v>
                      </c:pt>
                      <c:pt idx="67">
                        <c:v>0.02</c:v>
                      </c:pt>
                      <c:pt idx="68">
                        <c:v>-1.5686274509803921E-2</c:v>
                      </c:pt>
                      <c:pt idx="69">
                        <c:v>9.5617529880478086E-2</c:v>
                      </c:pt>
                      <c:pt idx="70">
                        <c:v>-1.090909090909091E-2</c:v>
                      </c:pt>
                      <c:pt idx="71">
                        <c:v>6.25E-2</c:v>
                      </c:pt>
                      <c:pt idx="72">
                        <c:v>2.0761245674740483E-2</c:v>
                      </c:pt>
                      <c:pt idx="73">
                        <c:v>9.4915254237288138E-2</c:v>
                      </c:pt>
                      <c:pt idx="74">
                        <c:v>9.9071207430340563E-2</c:v>
                      </c:pt>
                      <c:pt idx="75">
                        <c:v>5.6338028169014088E-3</c:v>
                      </c:pt>
                      <c:pt idx="76">
                        <c:v>1.1204481792717087E-2</c:v>
                      </c:pt>
                      <c:pt idx="77">
                        <c:v>-8.3102493074792241E-2</c:v>
                      </c:pt>
                      <c:pt idx="78">
                        <c:v>3.6253776435045321E-2</c:v>
                      </c:pt>
                      <c:pt idx="79">
                        <c:v>4.9562682215743441E-2</c:v>
                      </c:pt>
                      <c:pt idx="80">
                        <c:v>-1.3888888888888888E-2</c:v>
                      </c:pt>
                      <c:pt idx="81">
                        <c:v>2.2535211267605635E-2</c:v>
                      </c:pt>
                      <c:pt idx="82">
                        <c:v>-3.0303030303030304E-2</c:v>
                      </c:pt>
                      <c:pt idx="83">
                        <c:v>-2.8409090909090908E-2</c:v>
                      </c:pt>
                      <c:pt idx="84">
                        <c:v>-5.2631578947368418E-2</c:v>
                      </c:pt>
                      <c:pt idx="85">
                        <c:v>-6.4814814814814811E-2</c:v>
                      </c:pt>
                      <c:pt idx="86">
                        <c:v>3.3003300330033E-2</c:v>
                      </c:pt>
                      <c:pt idx="87">
                        <c:v>-3.1948881789137379E-3</c:v>
                      </c:pt>
                      <c:pt idx="88">
                        <c:v>0</c:v>
                      </c:pt>
                      <c:pt idx="89">
                        <c:v>-4.4871794871794872E-2</c:v>
                      </c:pt>
                      <c:pt idx="90">
                        <c:v>0.12416107382550336</c:v>
                      </c:pt>
                      <c:pt idx="91">
                        <c:v>6.8656716417910449E-2</c:v>
                      </c:pt>
                      <c:pt idx="92">
                        <c:v>-2.5139664804469275E-2</c:v>
                      </c:pt>
                      <c:pt idx="93">
                        <c:v>-3.151862464183381E-2</c:v>
                      </c:pt>
                      <c:pt idx="94">
                        <c:v>-2.3668639053254437E-2</c:v>
                      </c:pt>
                      <c:pt idx="95">
                        <c:v>-6.363636363636363E-2</c:v>
                      </c:pt>
                    </c:numCache>
                  </c:numRef>
                </c:val>
                <c:extLst xmlns:c15="http://schemas.microsoft.com/office/drawing/2012/chart">
                  <c:ext xmlns:c16="http://schemas.microsoft.com/office/drawing/2014/chart" uri="{C3380CC4-5D6E-409C-BE32-E72D297353CC}">
                    <c16:uniqueId val="{0000005D-705D-4F0A-A385-AB4DC8980013}"/>
                  </c:ext>
                </c:extLst>
              </c15:ser>
            </c15:filteredBarSeries>
          </c:ext>
        </c:extLst>
      </c:barChart>
      <c:lineChart>
        <c:grouping val="standard"/>
        <c:varyColors val="0"/>
        <c:ser>
          <c:idx val="89"/>
          <c:order val="89"/>
          <c:tx>
            <c:strRef>
              <c:f>'Table for graphs 25-26'!$A$91</c:f>
              <c:strCache>
                <c:ptCount val="1"/>
                <c:pt idx="0">
                  <c:v>Total Reported Backlog All Sites</c:v>
                </c:pt>
              </c:strCache>
            </c:strRef>
          </c:tx>
          <c:spPr>
            <a:ln w="28575" cap="rnd">
              <a:solidFill>
                <a:schemeClr val="tx1"/>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25-26'!$B$91:$DA$91</c:f>
              <c:numCache>
                <c:formatCode>0</c:formatCode>
                <c:ptCount val="104"/>
                <c:pt idx="0">
                  <c:v>203</c:v>
                </c:pt>
                <c:pt idx="1">
                  <c:v>208</c:v>
                </c:pt>
                <c:pt idx="2">
                  <c:v>210</c:v>
                </c:pt>
                <c:pt idx="3">
                  <c:v>202</c:v>
                </c:pt>
                <c:pt idx="4">
                  <c:v>229</c:v>
                </c:pt>
                <c:pt idx="5">
                  <c:v>246</c:v>
                </c:pt>
                <c:pt idx="6">
                  <c:v>220</c:v>
                </c:pt>
                <c:pt idx="7">
                  <c:v>244</c:v>
                </c:pt>
                <c:pt idx="8">
                  <c:v>237</c:v>
                </c:pt>
                <c:pt idx="9">
                  <c:v>240</c:v>
                </c:pt>
                <c:pt idx="10">
                  <c:v>219</c:v>
                </c:pt>
                <c:pt idx="11">
                  <c:v>227</c:v>
                </c:pt>
                <c:pt idx="12">
                  <c:v>229</c:v>
                </c:pt>
                <c:pt idx="13">
                  <c:v>245</c:v>
                </c:pt>
                <c:pt idx="14">
                  <c:v>249</c:v>
                </c:pt>
                <c:pt idx="15">
                  <c:v>247</c:v>
                </c:pt>
                <c:pt idx="16">
                  <c:v>273</c:v>
                </c:pt>
                <c:pt idx="17">
                  <c:v>248</c:v>
                </c:pt>
                <c:pt idx="18">
                  <c:v>257</c:v>
                </c:pt>
                <c:pt idx="19">
                  <c:v>258</c:v>
                </c:pt>
                <c:pt idx="20">
                  <c:v>272</c:v>
                </c:pt>
                <c:pt idx="21">
                  <c:v>305</c:v>
                </c:pt>
                <c:pt idx="22">
                  <c:v>312</c:v>
                </c:pt>
                <c:pt idx="23">
                  <c:v>331</c:v>
                </c:pt>
                <c:pt idx="24">
                  <c:v>331</c:v>
                </c:pt>
                <c:pt idx="25">
                  <c:v>340</c:v>
                </c:pt>
                <c:pt idx="26">
                  <c:v>334</c:v>
                </c:pt>
                <c:pt idx="27">
                  <c:v>290</c:v>
                </c:pt>
                <c:pt idx="28">
                  <c:v>285</c:v>
                </c:pt>
                <c:pt idx="29">
                  <c:v>322</c:v>
                </c:pt>
                <c:pt idx="30">
                  <c:v>304</c:v>
                </c:pt>
                <c:pt idx="31">
                  <c:v>299</c:v>
                </c:pt>
                <c:pt idx="32">
                  <c:v>239</c:v>
                </c:pt>
                <c:pt idx="33">
                  <c:v>255</c:v>
                </c:pt>
                <c:pt idx="34">
                  <c:v>266</c:v>
                </c:pt>
                <c:pt idx="35">
                  <c:v>280</c:v>
                </c:pt>
                <c:pt idx="36">
                  <c:v>260</c:v>
                </c:pt>
                <c:pt idx="37">
                  <c:v>297</c:v>
                </c:pt>
                <c:pt idx="38">
                  <c:v>339</c:v>
                </c:pt>
                <c:pt idx="39">
                  <c:v>361</c:v>
                </c:pt>
                <c:pt idx="40">
                  <c:v>336</c:v>
                </c:pt>
                <c:pt idx="41">
                  <c:v>279</c:v>
                </c:pt>
                <c:pt idx="42">
                  <c:v>272</c:v>
                </c:pt>
                <c:pt idx="43">
                  <c:v>248</c:v>
                </c:pt>
                <c:pt idx="44">
                  <c:v>233</c:v>
                </c:pt>
                <c:pt idx="45">
                  <c:v>224</c:v>
                </c:pt>
                <c:pt idx="46">
                  <c:v>227</c:v>
                </c:pt>
                <c:pt idx="47">
                  <c:v>203</c:v>
                </c:pt>
                <c:pt idx="48">
                  <c:v>192</c:v>
                </c:pt>
                <c:pt idx="49">
                  <c:v>195</c:v>
                </c:pt>
                <c:pt idx="50">
                  <c:v>193</c:v>
                </c:pt>
                <c:pt idx="51">
                  <c:v>206</c:v>
                </c:pt>
                <c:pt idx="52">
                  <c:v>196</c:v>
                </c:pt>
                <c:pt idx="53">
                  <c:v>207</c:v>
                </c:pt>
                <c:pt idx="54">
                  <c:v>235</c:v>
                </c:pt>
                <c:pt idx="55">
                  <c:v>305</c:v>
                </c:pt>
                <c:pt idx="56">
                  <c:v>285</c:v>
                </c:pt>
                <c:pt idx="57">
                  <c:v>265</c:v>
                </c:pt>
                <c:pt idx="58">
                  <c:v>285</c:v>
                </c:pt>
                <c:pt idx="59">
                  <c:v>290</c:v>
                </c:pt>
                <c:pt idx="60">
                  <c:v>271</c:v>
                </c:pt>
                <c:pt idx="61">
                  <c:v>261</c:v>
                </c:pt>
                <c:pt idx="62">
                  <c:v>264</c:v>
                </c:pt>
                <c:pt idx="63">
                  <c:v>247</c:v>
                </c:pt>
                <c:pt idx="64">
                  <c:v>253</c:v>
                </c:pt>
                <c:pt idx="65">
                  <c:v>273</c:v>
                </c:pt>
                <c:pt idx="66">
                  <c:v>250</c:v>
                </c:pt>
                <c:pt idx="67">
                  <c:v>255</c:v>
                </c:pt>
                <c:pt idx="68">
                  <c:v>251</c:v>
                </c:pt>
                <c:pt idx="69">
                  <c:v>275</c:v>
                </c:pt>
                <c:pt idx="70">
                  <c:v>272</c:v>
                </c:pt>
                <c:pt idx="71">
                  <c:v>289</c:v>
                </c:pt>
                <c:pt idx="72">
                  <c:v>295</c:v>
                </c:pt>
                <c:pt idx="73">
                  <c:v>323</c:v>
                </c:pt>
                <c:pt idx="74">
                  <c:v>355</c:v>
                </c:pt>
                <c:pt idx="75">
                  <c:v>357</c:v>
                </c:pt>
                <c:pt idx="76">
                  <c:v>361</c:v>
                </c:pt>
                <c:pt idx="77">
                  <c:v>331</c:v>
                </c:pt>
                <c:pt idx="78">
                  <c:v>343</c:v>
                </c:pt>
                <c:pt idx="79">
                  <c:v>360</c:v>
                </c:pt>
                <c:pt idx="80">
                  <c:v>355</c:v>
                </c:pt>
                <c:pt idx="81">
                  <c:v>363</c:v>
                </c:pt>
                <c:pt idx="82">
                  <c:v>352</c:v>
                </c:pt>
                <c:pt idx="83">
                  <c:v>342</c:v>
                </c:pt>
                <c:pt idx="84">
                  <c:v>324</c:v>
                </c:pt>
                <c:pt idx="85">
                  <c:v>303</c:v>
                </c:pt>
                <c:pt idx="86">
                  <c:v>313</c:v>
                </c:pt>
                <c:pt idx="87">
                  <c:v>312</c:v>
                </c:pt>
                <c:pt idx="88">
                  <c:v>312</c:v>
                </c:pt>
                <c:pt idx="89">
                  <c:v>298</c:v>
                </c:pt>
                <c:pt idx="90">
                  <c:v>335</c:v>
                </c:pt>
                <c:pt idx="91">
                  <c:v>358</c:v>
                </c:pt>
                <c:pt idx="92">
                  <c:v>349</c:v>
                </c:pt>
                <c:pt idx="93">
                  <c:v>338</c:v>
                </c:pt>
                <c:pt idx="94">
                  <c:v>330</c:v>
                </c:pt>
                <c:pt idx="95">
                  <c:v>309</c:v>
                </c:pt>
              </c:numCache>
            </c:numRef>
          </c:val>
          <c:smooth val="0"/>
          <c:extLst>
            <c:ext xmlns:c16="http://schemas.microsoft.com/office/drawing/2014/chart" uri="{C3380CC4-5D6E-409C-BE32-E72D297353CC}">
              <c16:uniqueId val="{00000002-705D-4F0A-A385-AB4DC8980013}"/>
            </c:ext>
          </c:extLst>
        </c:ser>
        <c:ser>
          <c:idx val="44"/>
          <c:order val="44"/>
          <c:tx>
            <c:strRef>
              <c:f>'Table for graphs 25-26'!$A$46</c:f>
              <c:strCache>
                <c:ptCount val="1"/>
                <c:pt idx="0">
                  <c:v>Trajectory Total Backlog All Sites</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14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25-26'!$B$46:$DA$46</c:f>
              <c:numCache>
                <c:formatCode>General</c:formatCode>
                <c:ptCount val="104"/>
                <c:pt idx="52" formatCode="0">
                  <c:v>179.059575</c:v>
                </c:pt>
                <c:pt idx="53" formatCode="0">
                  <c:v>177.40917899999999</c:v>
                </c:pt>
                <c:pt idx="54" formatCode="0">
                  <c:v>174.34388150000001</c:v>
                </c:pt>
                <c:pt idx="55" formatCode="0">
                  <c:v>170.84242387500001</c:v>
                </c:pt>
                <c:pt idx="56" formatCode="0">
                  <c:v>165.618394725</c:v>
                </c:pt>
                <c:pt idx="57" formatCode="0">
                  <c:v>162.82560313125001</c:v>
                </c:pt>
                <c:pt idx="58" formatCode="0">
                  <c:v>162.90761948125001</c:v>
                </c:pt>
                <c:pt idx="59" formatCode="0">
                  <c:v>160.93321665281252</c:v>
                </c:pt>
                <c:pt idx="60" formatCode="0">
                  <c:v>162.73920090153126</c:v>
                </c:pt>
                <c:pt idx="61" formatCode="0">
                  <c:v>166.3653775134969</c:v>
                </c:pt>
                <c:pt idx="62" formatCode="0">
                  <c:v>163.60500059884657</c:v>
                </c:pt>
                <c:pt idx="63" formatCode="0">
                  <c:v>158.62394322456049</c:v>
                </c:pt>
                <c:pt idx="64" formatCode="0">
                  <c:v>152.54926850259955</c:v>
                </c:pt>
                <c:pt idx="65" formatCode="0">
                  <c:v>155.77539350259954</c:v>
                </c:pt>
                <c:pt idx="66" formatCode="0">
                  <c:v>155.65600938527936</c:v>
                </c:pt>
                <c:pt idx="67" formatCode="0">
                  <c:v>156.77499379457515</c:v>
                </c:pt>
                <c:pt idx="68" formatCode="0">
                  <c:v>162.54679502405534</c:v>
                </c:pt>
                <c:pt idx="69" formatCode="0">
                  <c:v>174.36841302619678</c:v>
                </c:pt>
                <c:pt idx="70" formatCode="0">
                  <c:v>179.41824514224814</c:v>
                </c:pt>
                <c:pt idx="71" formatCode="0">
                  <c:v>180.11174041060357</c:v>
                </c:pt>
                <c:pt idx="72" formatCode="0">
                  <c:v>189.83067244189903</c:v>
                </c:pt>
                <c:pt idx="73" formatCode="0">
                  <c:v>204.06950298352484</c:v>
                </c:pt>
                <c:pt idx="74" formatCode="0">
                  <c:v>194.61206143129033</c:v>
                </c:pt>
                <c:pt idx="75" formatCode="0">
                  <c:v>187.29257212794664</c:v>
                </c:pt>
                <c:pt idx="76" formatCode="0">
                  <c:v>181.25046111563438</c:v>
                </c:pt>
                <c:pt idx="77" formatCode="0">
                  <c:v>166.21870570997271</c:v>
                </c:pt>
                <c:pt idx="78" formatCode="0">
                  <c:v>163.56136310163745</c:v>
                </c:pt>
                <c:pt idx="79" formatCode="0">
                  <c:v>158.9115358772375</c:v>
                </c:pt>
                <c:pt idx="80" formatCode="0">
                  <c:v>149.63431389479405</c:v>
                </c:pt>
                <c:pt idx="81" formatCode="0">
                  <c:v>152.54331638828668</c:v>
                </c:pt>
                <c:pt idx="82" formatCode="0">
                  <c:v>151.21519778752887</c:v>
                </c:pt>
                <c:pt idx="83" formatCode="0">
                  <c:v>153.49785082453408</c:v>
                </c:pt>
                <c:pt idx="84" formatCode="0">
                  <c:v>145.50835476441796</c:v>
                </c:pt>
                <c:pt idx="85" formatCode="0">
                  <c:v>132.43333619948851</c:v>
                </c:pt>
                <c:pt idx="86" formatCode="0">
                  <c:v>128.57648109512149</c:v>
                </c:pt>
                <c:pt idx="87" formatCode="0">
                  <c:v>131.43132882894662</c:v>
                </c:pt>
                <c:pt idx="88" formatCode="0">
                  <c:v>133.31259895302605</c:v>
                </c:pt>
                <c:pt idx="89" formatCode="0">
                  <c:v>145.60857094230772</c:v>
                </c:pt>
                <c:pt idx="90" formatCode="0">
                  <c:v>154.06480754100178</c:v>
                </c:pt>
                <c:pt idx="91" formatCode="0">
                  <c:v>141.62577278187473</c:v>
                </c:pt>
                <c:pt idx="92" formatCode="0">
                  <c:v>135.54092847483622</c:v>
                </c:pt>
                <c:pt idx="93" formatCode="0">
                  <c:v>130.77196433977716</c:v>
                </c:pt>
                <c:pt idx="94" formatCode="0">
                  <c:v>119.38737689867688</c:v>
                </c:pt>
                <c:pt idx="95" formatCode="0">
                  <c:v>110.38093576758</c:v>
                </c:pt>
                <c:pt idx="96" formatCode="0">
                  <c:v>105.01054666295747</c:v>
                </c:pt>
                <c:pt idx="97" formatCode="0">
                  <c:v>100.81359126521326</c:v>
                </c:pt>
                <c:pt idx="98" formatCode="0">
                  <c:v>112.41354614089897</c:v>
                </c:pt>
                <c:pt idx="99" formatCode="0">
                  <c:v>99.286920341376828</c:v>
                </c:pt>
                <c:pt idx="100" formatCode="0">
                  <c:v>99.079681110910855</c:v>
                </c:pt>
                <c:pt idx="101" formatCode="0">
                  <c:v>95.03202704204557</c:v>
                </c:pt>
                <c:pt idx="102" formatCode="0">
                  <c:v>97.749298744958949</c:v>
                </c:pt>
                <c:pt idx="103" formatCode="0">
                  <c:v>93.468357330490136</c:v>
                </c:pt>
              </c:numCache>
            </c:numRef>
          </c:val>
          <c:smooth val="0"/>
          <c:extLst>
            <c:ext xmlns:c16="http://schemas.microsoft.com/office/drawing/2014/chart" uri="{C3380CC4-5D6E-409C-BE32-E72D297353CC}">
              <c16:uniqueId val="{00000003-705D-4F0A-A385-AB4DC8980013}"/>
            </c:ext>
          </c:extLst>
        </c:ser>
        <c:dLbls>
          <c:showLegendKey val="0"/>
          <c:showVal val="0"/>
          <c:showCatName val="0"/>
          <c:showSerName val="0"/>
          <c:showPercent val="0"/>
          <c:showBubbleSize val="0"/>
        </c:dLbls>
        <c:marker val="1"/>
        <c:smooth val="0"/>
        <c:axId val="545995631"/>
        <c:axId val="545998543"/>
        <c:extLst>
          <c:ext xmlns:c15="http://schemas.microsoft.com/office/drawing/2012/chart" uri="{02D57815-91ED-43cb-92C2-25804820EDAC}">
            <c15:filteredLineSeries>
              <c15:ser>
                <c:idx val="0"/>
                <c:order val="0"/>
                <c:tx>
                  <c:strRef>
                    <c:extLst>
                      <c:ext uri="{02D57815-91ED-43cb-92C2-25804820EDAC}">
                        <c15:formulaRef>
                          <c15:sqref>'Table for graphs 25-26'!$A$2</c15:sqref>
                        </c15:formulaRef>
                      </c:ext>
                    </c:extLst>
                    <c:strCache>
                      <c:ptCount val="1"/>
                      <c:pt idx="0">
                        <c:v>Acute Leukaemia - Trajectory 63- 103 days</c:v>
                      </c:pt>
                    </c:strCache>
                  </c:strRef>
                </c:tx>
                <c:spPr>
                  <a:ln w="28575" cap="rnd">
                    <a:solidFill>
                      <a:schemeClr val="accent5">
                        <a:shade val="31000"/>
                      </a:schemeClr>
                    </a:solidFill>
                    <a:round/>
                  </a:ln>
                  <a:effectLst/>
                </c:spPr>
                <c:marker>
                  <c:symbol val="none"/>
                </c:marker>
                <c:cat>
                  <c:numRef>
                    <c:extLst>
                      <c:ex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c:ext uri="{02D57815-91ED-43cb-92C2-25804820EDAC}">
                        <c15:formulaRef>
                          <c15:sqref>'Table for graphs 25-26'!$B$2:$DA$2</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c:ext xmlns:c16="http://schemas.microsoft.com/office/drawing/2014/chart" uri="{C3380CC4-5D6E-409C-BE32-E72D297353CC}">
                    <c16:uniqueId val="{00000004-705D-4F0A-A385-AB4DC8980013}"/>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'Table for graphs 25-26'!$A$3</c15:sqref>
                        </c15:formulaRef>
                      </c:ext>
                    </c:extLst>
                    <c:strCache>
                      <c:ptCount val="1"/>
                      <c:pt idx="0">
                        <c:v>Brain/CNS - Trajectory 63- 103 days</c:v>
                      </c:pt>
                    </c:strCache>
                  </c:strRef>
                </c:tx>
                <c:spPr>
                  <a:ln w="28575" cap="rnd">
                    <a:solidFill>
                      <a:schemeClr val="accent5">
                        <a:shade val="3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25-26'!$B$3:$DA$3</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05-705D-4F0A-A385-AB4DC8980013}"/>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'Table for graphs 25-26'!$A$4</c15:sqref>
                        </c15:formulaRef>
                      </c:ext>
                    </c:extLst>
                    <c:strCache>
                      <c:ptCount val="1"/>
                      <c:pt idx="0">
                        <c:v>Breast - Trajectory 63- 103 days</c:v>
                      </c:pt>
                    </c:strCache>
                  </c:strRef>
                </c:tx>
                <c:spPr>
                  <a:ln w="28575" cap="rnd">
                    <a:solidFill>
                      <a:schemeClr val="accent5">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25-26'!$B$4:$DA$4</c15:sqref>
                        </c15:formulaRef>
                      </c:ext>
                    </c:extLst>
                    <c:numCache>
                      <c:formatCode>General</c:formatCode>
                      <c:ptCount val="104"/>
                      <c:pt idx="52" formatCode="0">
                        <c:v>4</c:v>
                      </c:pt>
                      <c:pt idx="53" formatCode="0">
                        <c:v>5</c:v>
                      </c:pt>
                      <c:pt idx="54" formatCode="0">
                        <c:v>6</c:v>
                      </c:pt>
                      <c:pt idx="55" formatCode="0">
                        <c:v>7.1999999999999993</c:v>
                      </c:pt>
                      <c:pt idx="56" formatCode="0">
                        <c:v>7.1999999999999993</c:v>
                      </c:pt>
                      <c:pt idx="57" formatCode="0">
                        <c:v>7.1999999999999993</c:v>
                      </c:pt>
                      <c:pt idx="58" formatCode="0">
                        <c:v>7.92</c:v>
                      </c:pt>
                      <c:pt idx="59" formatCode="0">
                        <c:v>7.1280000000000001</c:v>
                      </c:pt>
                      <c:pt idx="60" formatCode="0">
                        <c:v>7.1280000000000001</c:v>
                      </c:pt>
                      <c:pt idx="61" formatCode="0">
                        <c:v>6.4152000000000005</c:v>
                      </c:pt>
                      <c:pt idx="62" formatCode="0">
                        <c:v>6.4152000000000005</c:v>
                      </c:pt>
                      <c:pt idx="63" formatCode="0">
                        <c:v>5.7736800000000006</c:v>
                      </c:pt>
                      <c:pt idx="64" formatCode="0">
                        <c:v>5.1963120000000007</c:v>
                      </c:pt>
                      <c:pt idx="65" formatCode="0">
                        <c:v>5.1963120000000007</c:v>
                      </c:pt>
                      <c:pt idx="66" formatCode="0">
                        <c:v>5.7159432000000017</c:v>
                      </c:pt>
                      <c:pt idx="67" formatCode="0">
                        <c:v>6.2875375200000025</c:v>
                      </c:pt>
                      <c:pt idx="68" formatCode="0">
                        <c:v>6.2875375200000025</c:v>
                      </c:pt>
                      <c:pt idx="69" formatCode="0">
                        <c:v>7.2306681480000021</c:v>
                      </c:pt>
                      <c:pt idx="70" formatCode="0">
                        <c:v>6.507601333200002</c:v>
                      </c:pt>
                      <c:pt idx="71" formatCode="0">
                        <c:v>6.507601333200002</c:v>
                      </c:pt>
                      <c:pt idx="72" formatCode="0">
                        <c:v>7.1583614665200024</c:v>
                      </c:pt>
                      <c:pt idx="73" formatCode="0">
                        <c:v>7.8741976131720035</c:v>
                      </c:pt>
                      <c:pt idx="74" formatCode="0">
                        <c:v>6.6930679711962027</c:v>
                      </c:pt>
                      <c:pt idx="75" formatCode="0">
                        <c:v>6.0237611740765828</c:v>
                      </c:pt>
                      <c:pt idx="76" formatCode="0">
                        <c:v>6.0237611740765828</c:v>
                      </c:pt>
                      <c:pt idx="77" formatCode="0">
                        <c:v>6.0237611740765828</c:v>
                      </c:pt>
                      <c:pt idx="78" formatCode="0">
                        <c:v>6.0237611740765828</c:v>
                      </c:pt>
                      <c:pt idx="79" formatCode="0">
                        <c:v>6.0237611740765828</c:v>
                      </c:pt>
                      <c:pt idx="80" formatCode="0">
                        <c:v>5.4213850566689246</c:v>
                      </c:pt>
                      <c:pt idx="81" formatCode="0">
                        <c:v>5.4213850566689246</c:v>
                      </c:pt>
                      <c:pt idx="82" formatCode="0">
                        <c:v>5.9635235623358174</c:v>
                      </c:pt>
                      <c:pt idx="83" formatCode="0">
                        <c:v>5.9635235623358174</c:v>
                      </c:pt>
                      <c:pt idx="84" formatCode="0">
                        <c:v>5.9635235623358174</c:v>
                      </c:pt>
                      <c:pt idx="85" formatCode="0">
                        <c:v>5.0689950279854443</c:v>
                      </c:pt>
                      <c:pt idx="86" formatCode="0">
                        <c:v>5.0689950279854443</c:v>
                      </c:pt>
                      <c:pt idx="87" formatCode="0">
                        <c:v>5.0689950279854443</c:v>
                      </c:pt>
                      <c:pt idx="88" formatCode="0">
                        <c:v>4.0551960223883556</c:v>
                      </c:pt>
                      <c:pt idx="89" formatCode="0">
                        <c:v>5.3934107097765134</c:v>
                      </c:pt>
                      <c:pt idx="90" formatCode="0">
                        <c:v>6.7417633872206419</c:v>
                      </c:pt>
                      <c:pt idx="91" formatCode="0">
                        <c:v>5.3934107097765143</c:v>
                      </c:pt>
                      <c:pt idx="92" formatCode="0">
                        <c:v>4.8540696387988627</c:v>
                      </c:pt>
                      <c:pt idx="93" formatCode="0">
                        <c:v>4.8540696387988627</c:v>
                      </c:pt>
                      <c:pt idx="94" formatCode="0">
                        <c:v>4.1259591929790336</c:v>
                      </c:pt>
                      <c:pt idx="95" formatCode="0">
                        <c:v>3.7133632736811304</c:v>
                      </c:pt>
                      <c:pt idx="96" formatCode="0">
                        <c:v>3.7133632736811304</c:v>
                      </c:pt>
                      <c:pt idx="97" formatCode="0">
                        <c:v>3.7133632736811304</c:v>
                      </c:pt>
                      <c:pt idx="98" formatCode="0">
                        <c:v>4.0846996010492438</c:v>
                      </c:pt>
                      <c:pt idx="99" formatCode="0">
                        <c:v>3.2677596808393954</c:v>
                      </c:pt>
                      <c:pt idx="100" formatCode="0">
                        <c:v>2.9409837127554561</c:v>
                      </c:pt>
                      <c:pt idx="101" formatCode="0">
                        <c:v>2.6468853414799107</c:v>
                      </c:pt>
                      <c:pt idx="102" formatCode="0">
                        <c:v>3.3086066768498883</c:v>
                      </c:pt>
                      <c:pt idx="103" formatCode="0">
                        <c:v>3.3086066768498883</c:v>
                      </c:pt>
                    </c:numCache>
                  </c:numRef>
                </c:val>
                <c:smooth val="0"/>
                <c:extLst xmlns:c15="http://schemas.microsoft.com/office/drawing/2012/chart">
                  <c:ext xmlns:c16="http://schemas.microsoft.com/office/drawing/2014/chart" uri="{C3380CC4-5D6E-409C-BE32-E72D297353CC}">
                    <c16:uniqueId val="{00000006-705D-4F0A-A385-AB4DC8980013}"/>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'Table for graphs 25-26'!$A$5</c15:sqref>
                        </c15:formulaRef>
                      </c:ext>
                    </c:extLst>
                    <c:strCache>
                      <c:ptCount val="1"/>
                      <c:pt idx="0">
                        <c:v>Children's cancer - Trajectory 63- 103 days</c:v>
                      </c:pt>
                    </c:strCache>
                  </c:strRef>
                </c:tx>
                <c:spPr>
                  <a:ln w="28575" cap="rnd">
                    <a:solidFill>
                      <a:schemeClr val="accent5">
                        <a:shade val="3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25-26'!$B$5:$DA$5</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07-705D-4F0A-A385-AB4DC8980013}"/>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'Table for graphs 25-26'!$A$6</c15:sqref>
                        </c15:formulaRef>
                      </c:ext>
                    </c:extLst>
                    <c:strCache>
                      <c:ptCount val="1"/>
                      <c:pt idx="0">
                        <c:v>Gynaecological - Trajectory 63- 103 days</c:v>
                      </c:pt>
                    </c:strCache>
                  </c:strRef>
                </c:tx>
                <c:spPr>
                  <a:ln w="28575" cap="rnd">
                    <a:solidFill>
                      <a:schemeClr val="accent5">
                        <a:shade val="3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25-26'!$B$6:$DA$6</c15:sqref>
                        </c15:formulaRef>
                      </c:ext>
                    </c:extLst>
                    <c:numCache>
                      <c:formatCode>General</c:formatCode>
                      <c:ptCount val="104"/>
                      <c:pt idx="52" formatCode="0">
                        <c:v>8.1224999999999987</c:v>
                      </c:pt>
                      <c:pt idx="53" formatCode="0">
                        <c:v>8.5286249999999999</c:v>
                      </c:pt>
                      <c:pt idx="54" formatCode="0">
                        <c:v>8.1021937499999996</c:v>
                      </c:pt>
                      <c:pt idx="55" formatCode="0">
                        <c:v>7.6970840624999992</c:v>
                      </c:pt>
                      <c:pt idx="56" formatCode="0">
                        <c:v>7.6970840624999992</c:v>
                      </c:pt>
                      <c:pt idx="57" formatCode="0">
                        <c:v>8.4667924687500005</c:v>
                      </c:pt>
                      <c:pt idx="58" formatCode="0">
                        <c:v>9.3134717156250009</c:v>
                      </c:pt>
                      <c:pt idx="59" formatCode="0">
                        <c:v>10.244818887187503</c:v>
                      </c:pt>
                      <c:pt idx="60" formatCode="0">
                        <c:v>11.269300775906254</c:v>
                      </c:pt>
                      <c:pt idx="61" formatCode="0">
                        <c:v>12.396230853496881</c:v>
                      </c:pt>
                      <c:pt idx="62" formatCode="0">
                        <c:v>13.635853938846571</c:v>
                      </c:pt>
                      <c:pt idx="63" formatCode="0">
                        <c:v>12.954061241904242</c:v>
                      </c:pt>
                      <c:pt idx="64" formatCode="0">
                        <c:v>12.954061241904242</c:v>
                      </c:pt>
                      <c:pt idx="65" formatCode="0">
                        <c:v>12.954061241904242</c:v>
                      </c:pt>
                      <c:pt idx="66" formatCode="0">
                        <c:v>12.306358179809029</c:v>
                      </c:pt>
                      <c:pt idx="67" formatCode="0">
                        <c:v>11.691040270818577</c:v>
                      </c:pt>
                      <c:pt idx="68" formatCode="0">
                        <c:v>12.041771478943135</c:v>
                      </c:pt>
                      <c:pt idx="69" formatCode="0">
                        <c:v>13.24594862683745</c:v>
                      </c:pt>
                      <c:pt idx="70" formatCode="0">
                        <c:v>13.908246058179323</c:v>
                      </c:pt>
                      <c:pt idx="71" formatCode="0">
                        <c:v>13.908246058179323</c:v>
                      </c:pt>
                      <c:pt idx="72" formatCode="0">
                        <c:v>14.603658361088289</c:v>
                      </c:pt>
                      <c:pt idx="73" formatCode="0">
                        <c:v>15.333841279142705</c:v>
                      </c:pt>
                      <c:pt idx="74" formatCode="0">
                        <c:v>14.567149215185569</c:v>
                      </c:pt>
                      <c:pt idx="75" formatCode="0">
                        <c:v>13.838791754426291</c:v>
                      </c:pt>
                      <c:pt idx="76" formatCode="0">
                        <c:v>13.838791754426291</c:v>
                      </c:pt>
                      <c:pt idx="77" formatCode="0">
                        <c:v>13.146852166704976</c:v>
                      </c:pt>
                      <c:pt idx="78" formatCode="0">
                        <c:v>12.489509558369727</c:v>
                      </c:pt>
                      <c:pt idx="79" formatCode="0">
                        <c:v>11.240558602532754</c:v>
                      </c:pt>
                      <c:pt idx="80" formatCode="0">
                        <c:v>10.116502742279479</c:v>
                      </c:pt>
                      <c:pt idx="81" formatCode="0">
                        <c:v>10.622327879393454</c:v>
                      </c:pt>
                      <c:pt idx="82" formatCode="0">
                        <c:v>11.6845606673328</c:v>
                      </c:pt>
                      <c:pt idx="83" formatCode="0">
                        <c:v>12.853016734066081</c:v>
                      </c:pt>
                      <c:pt idx="84" formatCode="0">
                        <c:v>12.210365897362776</c:v>
                      </c:pt>
                      <c:pt idx="85" formatCode="0">
                        <c:v>10.989329307626498</c:v>
                      </c:pt>
                      <c:pt idx="86" formatCode="0">
                        <c:v>10.989329307626498</c:v>
                      </c:pt>
                      <c:pt idx="87" formatCode="0">
                        <c:v>10.989329307626498</c:v>
                      </c:pt>
                      <c:pt idx="88" formatCode="0">
                        <c:v>12.088262238389149</c:v>
                      </c:pt>
                      <c:pt idx="89" formatCode="0">
                        <c:v>13.297088462228064</c:v>
                      </c:pt>
                      <c:pt idx="90" formatCode="0">
                        <c:v>13.961942885339468</c:v>
                      </c:pt>
                      <c:pt idx="91" formatCode="0">
                        <c:v>12.565748596805522</c:v>
                      </c:pt>
                      <c:pt idx="92" formatCode="0">
                        <c:v>12.565748596805522</c:v>
                      </c:pt>
                      <c:pt idx="93" formatCode="0">
                        <c:v>12.565748596805522</c:v>
                      </c:pt>
                      <c:pt idx="94" formatCode="0">
                        <c:v>11.937461166965244</c:v>
                      </c:pt>
                      <c:pt idx="95" formatCode="0">
                        <c:v>11.937461166965244</c:v>
                      </c:pt>
                      <c:pt idx="96" formatCode="0">
                        <c:v>11.937461166965244</c:v>
                      </c:pt>
                      <c:pt idx="97" formatCode="0">
                        <c:v>10.743715050268721</c:v>
                      </c:pt>
                      <c:pt idx="98" formatCode="0">
                        <c:v>11.818086555295594</c:v>
                      </c:pt>
                      <c:pt idx="99" formatCode="0">
                        <c:v>11.818086555295594</c:v>
                      </c:pt>
                      <c:pt idx="100" formatCode="0">
                        <c:v>11.818086555295594</c:v>
                      </c:pt>
                      <c:pt idx="101" formatCode="0">
                        <c:v>11.818086555295594</c:v>
                      </c:pt>
                      <c:pt idx="102" formatCode="0">
                        <c:v>10.636277899766034</c:v>
                      </c:pt>
                      <c:pt idx="103" formatCode="0">
                        <c:v>9.5726501097894303</c:v>
                      </c:pt>
                    </c:numCache>
                  </c:numRef>
                </c:val>
                <c:smooth val="0"/>
                <c:extLst xmlns:c15="http://schemas.microsoft.com/office/drawing/2012/chart">
                  <c:ext xmlns:c16="http://schemas.microsoft.com/office/drawing/2014/chart" uri="{C3380CC4-5D6E-409C-BE32-E72D297353CC}">
                    <c16:uniqueId val="{00000008-705D-4F0A-A385-AB4DC8980013}"/>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'Table for graphs 25-26'!$A$7</c15:sqref>
                        </c15:formulaRef>
                      </c:ext>
                    </c:extLst>
                    <c:strCache>
                      <c:ptCount val="1"/>
                      <c:pt idx="0">
                        <c:v>Haematological - Trajectory 63- 103 days</c:v>
                      </c:pt>
                    </c:strCache>
                  </c:strRef>
                </c:tx>
                <c:spPr>
                  <a:ln w="28575" cap="rnd">
                    <a:solidFill>
                      <a:schemeClr val="accent5">
                        <a:shade val="3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25-26'!$B$7:$DA$7</c15:sqref>
                        </c15:formulaRef>
                      </c:ext>
                    </c:extLst>
                    <c:numCache>
                      <c:formatCode>General</c:formatCode>
                      <c:ptCount val="104"/>
                      <c:pt idx="52" formatCode="0">
                        <c:v>5</c:v>
                      </c:pt>
                      <c:pt idx="53" formatCode="0">
                        <c:v>5</c:v>
                      </c:pt>
                      <c:pt idx="54" formatCode="0">
                        <c:v>4.5</c:v>
                      </c:pt>
                      <c:pt idx="55" formatCode="0">
                        <c:v>4.05</c:v>
                      </c:pt>
                      <c:pt idx="56" formatCode="0">
                        <c:v>3.0374999999999996</c:v>
                      </c:pt>
                      <c:pt idx="57" formatCode="0">
                        <c:v>3.0374999999999996</c:v>
                      </c:pt>
                      <c:pt idx="58" formatCode="0">
                        <c:v>3.0374999999999996</c:v>
                      </c:pt>
                      <c:pt idx="59" formatCode="0">
                        <c:v>3.0374999999999996</c:v>
                      </c:pt>
                      <c:pt idx="60" formatCode="0">
                        <c:v>4.0398749999999994</c:v>
                      </c:pt>
                      <c:pt idx="61" formatCode="0">
                        <c:v>4.0398749999999994</c:v>
                      </c:pt>
                      <c:pt idx="62" formatCode="0">
                        <c:v>4.0398749999999994</c:v>
                      </c:pt>
                      <c:pt idx="63" formatCode="0">
                        <c:v>3.0299062499999998</c:v>
                      </c:pt>
                      <c:pt idx="64" formatCode="0">
                        <c:v>3.0299062499999998</c:v>
                      </c:pt>
                      <c:pt idx="65" formatCode="0">
                        <c:v>3.0299062499999998</c:v>
                      </c:pt>
                      <c:pt idx="66" formatCode="0">
                        <c:v>3.0299062499999998</c:v>
                      </c:pt>
                      <c:pt idx="67" formatCode="0">
                        <c:v>4.5448593749999997</c:v>
                      </c:pt>
                      <c:pt idx="68" formatCode="0">
                        <c:v>5.4538312499999995</c:v>
                      </c:pt>
                      <c:pt idx="69" formatCode="0">
                        <c:v>6.5445974999999992</c:v>
                      </c:pt>
                      <c:pt idx="70" formatCode="0">
                        <c:v>6.5445974999999992</c:v>
                      </c:pt>
                      <c:pt idx="71" formatCode="0">
                        <c:v>5.8901377499999992</c:v>
                      </c:pt>
                      <c:pt idx="72" formatCode="0">
                        <c:v>6.4791515249999998</c:v>
                      </c:pt>
                      <c:pt idx="73" formatCode="0">
                        <c:v>6.4791515249999998</c:v>
                      </c:pt>
                      <c:pt idx="74" formatCode="0">
                        <c:v>6.4791515249999998</c:v>
                      </c:pt>
                      <c:pt idx="75" formatCode="0">
                        <c:v>6.4791515249999998</c:v>
                      </c:pt>
                      <c:pt idx="76" formatCode="0">
                        <c:v>6.4791515249999998</c:v>
                      </c:pt>
                      <c:pt idx="77" formatCode="0">
                        <c:v>5.8312363725000003</c:v>
                      </c:pt>
                      <c:pt idx="78" formatCode="0">
                        <c:v>5.8312363725000003</c:v>
                      </c:pt>
                      <c:pt idx="79" formatCode="0">
                        <c:v>5.8312363725000003</c:v>
                      </c:pt>
                      <c:pt idx="80" formatCode="0">
                        <c:v>5.8312363725000003</c:v>
                      </c:pt>
                      <c:pt idx="81" formatCode="0">
                        <c:v>5.8312363725000003</c:v>
                      </c:pt>
                      <c:pt idx="82" formatCode="0">
                        <c:v>5.8312363725000003</c:v>
                      </c:pt>
                      <c:pt idx="83" formatCode="0">
                        <c:v>6.4143600097500011</c:v>
                      </c:pt>
                      <c:pt idx="84" formatCode="0">
                        <c:v>6.093642009262501</c:v>
                      </c:pt>
                      <c:pt idx="85" formatCode="0">
                        <c:v>5.7889599087993755</c:v>
                      </c:pt>
                      <c:pt idx="86" formatCode="0">
                        <c:v>5.4995119133594068</c:v>
                      </c:pt>
                      <c:pt idx="87" formatCode="0">
                        <c:v>5.4995119133594068</c:v>
                      </c:pt>
                      <c:pt idx="88" formatCode="0">
                        <c:v>5.4995119133594068</c:v>
                      </c:pt>
                      <c:pt idx="89" formatCode="0">
                        <c:v>7.1493654873672288</c:v>
                      </c:pt>
                      <c:pt idx="90" formatCode="0">
                        <c:v>6.0769606642621445</c:v>
                      </c:pt>
                      <c:pt idx="91" formatCode="0">
                        <c:v>6.0769606642621445</c:v>
                      </c:pt>
                      <c:pt idx="92" formatCode="0">
                        <c:v>6.0769606642621445</c:v>
                      </c:pt>
                      <c:pt idx="93" formatCode="0">
                        <c:v>6.0769606642621445</c:v>
                      </c:pt>
                      <c:pt idx="94" formatCode="0">
                        <c:v>4.8615685314097163</c:v>
                      </c:pt>
                      <c:pt idx="95" formatCode="0">
                        <c:v>4.8615685314097163</c:v>
                      </c:pt>
                      <c:pt idx="96" formatCode="0">
                        <c:v>4.8615685314097163</c:v>
                      </c:pt>
                      <c:pt idx="97" formatCode="0">
                        <c:v>4.8615685314097163</c:v>
                      </c:pt>
                      <c:pt idx="98" formatCode="0">
                        <c:v>5.8338822376916593</c:v>
                      </c:pt>
                      <c:pt idx="99" formatCode="0">
                        <c:v>5.8338822376916593</c:v>
                      </c:pt>
                      <c:pt idx="100" formatCode="0">
                        <c:v>5.8338822376916593</c:v>
                      </c:pt>
                      <c:pt idx="101" formatCode="0">
                        <c:v>5.8338822376916593</c:v>
                      </c:pt>
                      <c:pt idx="102" formatCode="0">
                        <c:v>7.2923527971145745</c:v>
                      </c:pt>
                      <c:pt idx="103" formatCode="0">
                        <c:v>7.2923527971145745</c:v>
                      </c:pt>
                    </c:numCache>
                  </c:numRef>
                </c:val>
                <c:smooth val="0"/>
                <c:extLst xmlns:c15="http://schemas.microsoft.com/office/drawing/2012/chart">
                  <c:ext xmlns:c16="http://schemas.microsoft.com/office/drawing/2014/chart" uri="{C3380CC4-5D6E-409C-BE32-E72D297353CC}">
                    <c16:uniqueId val="{00000009-705D-4F0A-A385-AB4DC8980013}"/>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'Table for graphs 25-26'!$A$8</c15:sqref>
                        </c15:formulaRef>
                      </c:ext>
                    </c:extLst>
                    <c:strCache>
                      <c:ptCount val="1"/>
                      <c:pt idx="0">
                        <c:v>Head and neck - Trajectory 63- 103 days</c:v>
                      </c:pt>
                    </c:strCache>
                  </c:strRef>
                </c:tx>
                <c:spPr>
                  <a:ln w="28575" cap="rnd">
                    <a:solidFill>
                      <a:schemeClr val="accent5">
                        <a:shade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25-26'!$B$8:$DA$8</c15:sqref>
                        </c15:formulaRef>
                      </c:ext>
                    </c:extLst>
                    <c:numCache>
                      <c:formatCode>General</c:formatCode>
                      <c:ptCount val="104"/>
                      <c:pt idx="52" formatCode="0">
                        <c:v>2.88</c:v>
                      </c:pt>
                      <c:pt idx="53" formatCode="0">
                        <c:v>3.5999999999999996</c:v>
                      </c:pt>
                      <c:pt idx="54" formatCode="0">
                        <c:v>2.88</c:v>
                      </c:pt>
                      <c:pt idx="55" formatCode="0">
                        <c:v>2.3039999999999998</c:v>
                      </c:pt>
                      <c:pt idx="56" formatCode="0">
                        <c:v>2.3039999999999998</c:v>
                      </c:pt>
                      <c:pt idx="57" formatCode="0">
                        <c:v>2.3039999999999998</c:v>
                      </c:pt>
                      <c:pt idx="58" formatCode="0">
                        <c:v>2.3039999999999998</c:v>
                      </c:pt>
                      <c:pt idx="59" formatCode="0">
                        <c:v>2.3039999999999998</c:v>
                      </c:pt>
                      <c:pt idx="60" formatCode="0">
                        <c:v>3.4559999999999995</c:v>
                      </c:pt>
                      <c:pt idx="61" formatCode="0">
                        <c:v>2.7647999999999997</c:v>
                      </c:pt>
                      <c:pt idx="62" formatCode="0">
                        <c:v>2.7647999999999997</c:v>
                      </c:pt>
                      <c:pt idx="63" formatCode="0">
                        <c:v>2.4883199999999999</c:v>
                      </c:pt>
                      <c:pt idx="64" formatCode="0">
                        <c:v>2.4883199999999999</c:v>
                      </c:pt>
                      <c:pt idx="65" formatCode="0">
                        <c:v>2.4883199999999999</c:v>
                      </c:pt>
                      <c:pt idx="66" formatCode="0">
                        <c:v>2.737152</c:v>
                      </c:pt>
                      <c:pt idx="67" formatCode="0">
                        <c:v>2.737152</c:v>
                      </c:pt>
                      <c:pt idx="68" formatCode="0">
                        <c:v>2.737152</c:v>
                      </c:pt>
                      <c:pt idx="69" formatCode="0">
                        <c:v>3.0108672000000003</c:v>
                      </c:pt>
                      <c:pt idx="70" formatCode="0">
                        <c:v>3.6130406400000004</c:v>
                      </c:pt>
                      <c:pt idx="71" formatCode="0">
                        <c:v>3.6130406400000004</c:v>
                      </c:pt>
                      <c:pt idx="72" formatCode="0">
                        <c:v>3.6130406400000004</c:v>
                      </c:pt>
                      <c:pt idx="73" formatCode="0">
                        <c:v>4.1549967360000002</c:v>
                      </c:pt>
                      <c:pt idx="74" formatCode="0">
                        <c:v>3.3239973888000005</c:v>
                      </c:pt>
                      <c:pt idx="75" formatCode="0">
                        <c:v>2.8253977804800003</c:v>
                      </c:pt>
                      <c:pt idx="76" formatCode="0">
                        <c:v>3.1079375585280005</c:v>
                      </c:pt>
                      <c:pt idx="77" formatCode="0">
                        <c:v>2.0823181642137603</c:v>
                      </c:pt>
                      <c:pt idx="78" formatCode="0">
                        <c:v>2.0823181642137603</c:v>
                      </c:pt>
                      <c:pt idx="79" formatCode="0">
                        <c:v>2.0823181642137603</c:v>
                      </c:pt>
                      <c:pt idx="80" formatCode="0">
                        <c:v>2.3946658888458243</c:v>
                      </c:pt>
                      <c:pt idx="81" formatCode="0">
                        <c:v>3.1849056321649467</c:v>
                      </c:pt>
                      <c:pt idx="82" formatCode="0">
                        <c:v>4.4588678850309247</c:v>
                      </c:pt>
                      <c:pt idx="83" formatCode="0">
                        <c:v>4.4588678850309247</c:v>
                      </c:pt>
                      <c:pt idx="84" formatCode="0">
                        <c:v>4.4588678850309247</c:v>
                      </c:pt>
                      <c:pt idx="85" formatCode="0">
                        <c:v>4.4588678850309247</c:v>
                      </c:pt>
                      <c:pt idx="86" formatCode="0">
                        <c:v>4.4588678850309247</c:v>
                      </c:pt>
                      <c:pt idx="87" formatCode="0">
                        <c:v>4.4588678850309247</c:v>
                      </c:pt>
                      <c:pt idx="88" formatCode="0">
                        <c:v>2.9874414829707194</c:v>
                      </c:pt>
                      <c:pt idx="89" formatCode="0">
                        <c:v>3.7343018537133994</c:v>
                      </c:pt>
                      <c:pt idx="90" formatCode="0">
                        <c:v>4.4811622244560789</c:v>
                      </c:pt>
                      <c:pt idx="91" formatCode="0">
                        <c:v>3.8089878907876669</c:v>
                      </c:pt>
                      <c:pt idx="92" formatCode="0">
                        <c:v>4.3803360744058164</c:v>
                      </c:pt>
                      <c:pt idx="93" formatCode="0">
                        <c:v>4.3803360744058164</c:v>
                      </c:pt>
                      <c:pt idx="94" formatCode="0">
                        <c:v>3.9423024669652347</c:v>
                      </c:pt>
                      <c:pt idx="95" formatCode="0">
                        <c:v>3.5480722202687112</c:v>
                      </c:pt>
                      <c:pt idx="96" formatCode="0">
                        <c:v>2.8384577762149692</c:v>
                      </c:pt>
                      <c:pt idx="97" formatCode="0">
                        <c:v>2.8384577762149692</c:v>
                      </c:pt>
                      <c:pt idx="98" formatCode="0">
                        <c:v>4.2576866643224536</c:v>
                      </c:pt>
                      <c:pt idx="99" formatCode="0">
                        <c:v>4.2576866643224536</c:v>
                      </c:pt>
                      <c:pt idx="100" formatCode="0">
                        <c:v>3.8319179978902085</c:v>
                      </c:pt>
                      <c:pt idx="101" formatCode="0">
                        <c:v>2.5673850585864395</c:v>
                      </c:pt>
                      <c:pt idx="102" formatCode="0">
                        <c:v>2.5673850585864395</c:v>
                      </c:pt>
                      <c:pt idx="103" formatCode="0">
                        <c:v>3.8510775878796593</c:v>
                      </c:pt>
                    </c:numCache>
                  </c:numRef>
                </c:val>
                <c:smooth val="0"/>
                <c:extLst xmlns:c15="http://schemas.microsoft.com/office/drawing/2012/chart">
                  <c:ext xmlns:c16="http://schemas.microsoft.com/office/drawing/2014/chart" uri="{C3380CC4-5D6E-409C-BE32-E72D297353CC}">
                    <c16:uniqueId val="{0000000A-705D-4F0A-A385-AB4DC8980013}"/>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'Table for graphs 25-26'!$A$9</c15:sqref>
                        </c15:formulaRef>
                      </c:ext>
                    </c:extLst>
                    <c:strCache>
                      <c:ptCount val="1"/>
                      <c:pt idx="0">
                        <c:v>Lower Gastrointestinal - Trajectory 63- 103 days</c:v>
                      </c:pt>
                    </c:strCache>
                  </c:strRef>
                </c:tx>
                <c:spPr>
                  <a:ln w="28575" cap="rnd">
                    <a:solidFill>
                      <a:schemeClr val="accent5">
                        <a:shade val="4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25-26'!$B$9:$DA$9</c15:sqref>
                        </c15:formulaRef>
                      </c:ext>
                    </c:extLst>
                    <c:numCache>
                      <c:formatCode>General</c:formatCode>
                      <c:ptCount val="104"/>
                      <c:pt idx="52" formatCode="0">
                        <c:v>26.723499999999998</c:v>
                      </c:pt>
                      <c:pt idx="53" formatCode="0">
                        <c:v>25.387324999999997</c:v>
                      </c:pt>
                      <c:pt idx="54" formatCode="0">
                        <c:v>24.117958749999996</c:v>
                      </c:pt>
                      <c:pt idx="55" formatCode="0">
                        <c:v>22.912060812499995</c:v>
                      </c:pt>
                      <c:pt idx="56" formatCode="0">
                        <c:v>22.912060812499995</c:v>
                      </c:pt>
                      <c:pt idx="57" formatCode="0">
                        <c:v>22.912060812499995</c:v>
                      </c:pt>
                      <c:pt idx="58" formatCode="0">
                        <c:v>24.057663853124996</c:v>
                      </c:pt>
                      <c:pt idx="59" formatCode="0">
                        <c:v>24.057663853124996</c:v>
                      </c:pt>
                      <c:pt idx="60" formatCode="0">
                        <c:v>24.057663853124996</c:v>
                      </c:pt>
                      <c:pt idx="61" formatCode="0">
                        <c:v>24.057663853124996</c:v>
                      </c:pt>
                      <c:pt idx="62" formatCode="0">
                        <c:v>24.057663853124996</c:v>
                      </c:pt>
                      <c:pt idx="63" formatCode="0">
                        <c:v>22.854780660468744</c:v>
                      </c:pt>
                      <c:pt idx="64" formatCode="0">
                        <c:v>21.712041627445306</c:v>
                      </c:pt>
                      <c:pt idx="65" formatCode="0">
                        <c:v>21.712041627445306</c:v>
                      </c:pt>
                      <c:pt idx="66" formatCode="0">
                        <c:v>21.712041627445306</c:v>
                      </c:pt>
                      <c:pt idx="67" formatCode="0">
                        <c:v>21.712041627445306</c:v>
                      </c:pt>
                      <c:pt idx="68" formatCode="0">
                        <c:v>21.712041627445306</c:v>
                      </c:pt>
                      <c:pt idx="69" formatCode="0">
                        <c:v>23.883245790189839</c:v>
                      </c:pt>
                      <c:pt idx="70" formatCode="0">
                        <c:v>25.077408079699332</c:v>
                      </c:pt>
                      <c:pt idx="71" formatCode="0">
                        <c:v>25.077408079699332</c:v>
                      </c:pt>
                      <c:pt idx="72" formatCode="0">
                        <c:v>26.331278483684301</c:v>
                      </c:pt>
                      <c:pt idx="73" formatCode="0">
                        <c:v>28.964406332052732</c:v>
                      </c:pt>
                      <c:pt idx="74" formatCode="0">
                        <c:v>26.067965698847459</c:v>
                      </c:pt>
                      <c:pt idx="75" formatCode="0">
                        <c:v>24.764567413905084</c:v>
                      </c:pt>
                      <c:pt idx="76" formatCode="0">
                        <c:v>23.526339043209827</c:v>
                      </c:pt>
                      <c:pt idx="77" formatCode="0">
                        <c:v>21.173705138888845</c:v>
                      </c:pt>
                      <c:pt idx="78" formatCode="0">
                        <c:v>21.173705138888845</c:v>
                      </c:pt>
                      <c:pt idx="79" formatCode="0">
                        <c:v>21.173705138888845</c:v>
                      </c:pt>
                      <c:pt idx="80" formatCode="0">
                        <c:v>19.056334624999963</c:v>
                      </c:pt>
                      <c:pt idx="81" formatCode="0">
                        <c:v>20.009151356249962</c:v>
                      </c:pt>
                      <c:pt idx="82" formatCode="0">
                        <c:v>19.008693788437462</c:v>
                      </c:pt>
                      <c:pt idx="83" formatCode="0">
                        <c:v>19.008693788437462</c:v>
                      </c:pt>
                      <c:pt idx="84" formatCode="0">
                        <c:v>19.008693788437462</c:v>
                      </c:pt>
                      <c:pt idx="85" formatCode="0">
                        <c:v>16.157389720171842</c:v>
                      </c:pt>
                      <c:pt idx="86" formatCode="0">
                        <c:v>15.349520234163249</c:v>
                      </c:pt>
                      <c:pt idx="87" formatCode="0">
                        <c:v>15.349520234163249</c:v>
                      </c:pt>
                      <c:pt idx="88" formatCode="0">
                        <c:v>15.349520234163249</c:v>
                      </c:pt>
                      <c:pt idx="89" formatCode="0">
                        <c:v>16.884472257579574</c:v>
                      </c:pt>
                      <c:pt idx="90" formatCode="0">
                        <c:v>18.572919483337532</c:v>
                      </c:pt>
                      <c:pt idx="91" formatCode="0">
                        <c:v>18.572919483337532</c:v>
                      </c:pt>
                      <c:pt idx="92" formatCode="0">
                        <c:v>17.644273509170656</c:v>
                      </c:pt>
                      <c:pt idx="93" formatCode="0">
                        <c:v>15.87984615825359</c:v>
                      </c:pt>
                      <c:pt idx="94" formatCode="0">
                        <c:v>15.87984615825359</c:v>
                      </c:pt>
                      <c:pt idx="95" formatCode="0">
                        <c:v>15.085853850340911</c:v>
                      </c:pt>
                      <c:pt idx="96" formatCode="0">
                        <c:v>14.331561157823865</c:v>
                      </c:pt>
                      <c:pt idx="97" formatCode="0">
                        <c:v>13.328351876776193</c:v>
                      </c:pt>
                      <c:pt idx="98" formatCode="0">
                        <c:v>15.99402225213143</c:v>
                      </c:pt>
                      <c:pt idx="99" formatCode="0">
                        <c:v>13.594918914311714</c:v>
                      </c:pt>
                      <c:pt idx="100" formatCode="0">
                        <c:v>13.594918914311714</c:v>
                      </c:pt>
                      <c:pt idx="101" formatCode="0">
                        <c:v>12.235427022880543</c:v>
                      </c:pt>
                      <c:pt idx="102" formatCode="0">
                        <c:v>13.458969725168599</c:v>
                      </c:pt>
                      <c:pt idx="103" formatCode="0">
                        <c:v>12.113072752651739</c:v>
                      </c:pt>
                    </c:numCache>
                  </c:numRef>
                </c:val>
                <c:smooth val="0"/>
                <c:extLst xmlns:c15="http://schemas.microsoft.com/office/drawing/2012/chart">
                  <c:ext xmlns:c16="http://schemas.microsoft.com/office/drawing/2014/chart" uri="{C3380CC4-5D6E-409C-BE32-E72D297353CC}">
                    <c16:uniqueId val="{0000000B-705D-4F0A-A385-AB4DC8980013}"/>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'Table for graphs 25-26'!$A$10</c15:sqref>
                        </c15:formulaRef>
                      </c:ext>
                    </c:extLst>
                    <c:strCache>
                      <c:ptCount val="1"/>
                      <c:pt idx="0">
                        <c:v>Lung - Trajectory 63- 103 days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25-26'!$B$10:$DA$10</c15:sqref>
                        </c15:formulaRef>
                      </c:ext>
                    </c:extLst>
                    <c:numCache>
                      <c:formatCode>General</c:formatCode>
                      <c:ptCount val="104"/>
                      <c:pt idx="52" formatCode="0">
                        <c:v>6.3</c:v>
                      </c:pt>
                      <c:pt idx="53" formatCode="0">
                        <c:v>6.9300000000000006</c:v>
                      </c:pt>
                      <c:pt idx="54" formatCode="0">
                        <c:v>6.9300000000000006</c:v>
                      </c:pt>
                      <c:pt idx="55" formatCode="0">
                        <c:v>6.9300000000000006</c:v>
                      </c:pt>
                      <c:pt idx="56" formatCode="0">
                        <c:v>6.237000000000001</c:v>
                      </c:pt>
                      <c:pt idx="57" formatCode="0">
                        <c:v>6.237000000000001</c:v>
                      </c:pt>
                      <c:pt idx="58" formatCode="0">
                        <c:v>6.8607000000000014</c:v>
                      </c:pt>
                      <c:pt idx="59" formatCode="0">
                        <c:v>6.8607000000000014</c:v>
                      </c:pt>
                      <c:pt idx="60" formatCode="0">
                        <c:v>6.8607000000000014</c:v>
                      </c:pt>
                      <c:pt idx="61" formatCode="0">
                        <c:v>6.1746300000000014</c:v>
                      </c:pt>
                      <c:pt idx="62" formatCode="0">
                        <c:v>6.1746300000000014</c:v>
                      </c:pt>
                      <c:pt idx="63" formatCode="0">
                        <c:v>5.5571670000000015</c:v>
                      </c:pt>
                      <c:pt idx="64" formatCode="0">
                        <c:v>5.5571670000000015</c:v>
                      </c:pt>
                      <c:pt idx="65" formatCode="0">
                        <c:v>5.5571670000000015</c:v>
                      </c:pt>
                      <c:pt idx="66" formatCode="0">
                        <c:v>5.5571670000000015</c:v>
                      </c:pt>
                      <c:pt idx="67" formatCode="0">
                        <c:v>5.5571670000000015</c:v>
                      </c:pt>
                      <c:pt idx="68" formatCode="0">
                        <c:v>5.5571670000000015</c:v>
                      </c:pt>
                      <c:pt idx="69" formatCode="0">
                        <c:v>6.112883700000002</c:v>
                      </c:pt>
                      <c:pt idx="70" formatCode="0">
                        <c:v>6.7241720700000025</c:v>
                      </c:pt>
                      <c:pt idx="71" formatCode="0">
                        <c:v>6.7241720700000025</c:v>
                      </c:pt>
                      <c:pt idx="72" formatCode="0">
                        <c:v>7.396589277000003</c:v>
                      </c:pt>
                      <c:pt idx="73" formatCode="0">
                        <c:v>7.396589277000003</c:v>
                      </c:pt>
                      <c:pt idx="74" formatCode="0">
                        <c:v>7.396589277000003</c:v>
                      </c:pt>
                      <c:pt idx="75" formatCode="0">
                        <c:v>6.6569303493000032</c:v>
                      </c:pt>
                      <c:pt idx="76" formatCode="0">
                        <c:v>6.6569303493000032</c:v>
                      </c:pt>
                      <c:pt idx="77" formatCode="0">
                        <c:v>5.9912373143700028</c:v>
                      </c:pt>
                      <c:pt idx="78" formatCode="0">
                        <c:v>5.9912373143700028</c:v>
                      </c:pt>
                      <c:pt idx="79" formatCode="0">
                        <c:v>6.5903610458070032</c:v>
                      </c:pt>
                      <c:pt idx="80" formatCode="0">
                        <c:v>5.9313249412263032</c:v>
                      </c:pt>
                      <c:pt idx="81" formatCode="0">
                        <c:v>7.1175899294715634</c:v>
                      </c:pt>
                      <c:pt idx="82" formatCode="0">
                        <c:v>6.7617104329979849</c:v>
                      </c:pt>
                      <c:pt idx="83" formatCode="0">
                        <c:v>7.4378814762977843</c:v>
                      </c:pt>
                      <c:pt idx="84" formatCode="0">
                        <c:v>7.4378814762977843</c:v>
                      </c:pt>
                      <c:pt idx="85" formatCode="0">
                        <c:v>6.6940933286680062</c:v>
                      </c:pt>
                      <c:pt idx="86" formatCode="0">
                        <c:v>6.6940933286680062</c:v>
                      </c:pt>
                      <c:pt idx="87" formatCode="0">
                        <c:v>8.0329119944016067</c:v>
                      </c:pt>
                      <c:pt idx="88" formatCode="0">
                        <c:v>8.0329119944016067</c:v>
                      </c:pt>
                      <c:pt idx="89" formatCode="0">
                        <c:v>8.8362031938417687</c:v>
                      </c:pt>
                      <c:pt idx="90" formatCode="0">
                        <c:v>9.719823513225947</c:v>
                      </c:pt>
                      <c:pt idx="91" formatCode="0">
                        <c:v>9.2338323375646496</c:v>
                      </c:pt>
                      <c:pt idx="92" formatCode="0">
                        <c:v>9.2338323375646496</c:v>
                      </c:pt>
                      <c:pt idx="93" formatCode="0">
                        <c:v>9.2338323375646496</c:v>
                      </c:pt>
                      <c:pt idx="94" formatCode="0">
                        <c:v>8.3104491038081854</c:v>
                      </c:pt>
                      <c:pt idx="95" formatCode="0">
                        <c:v>7.4794041934273672</c:v>
                      </c:pt>
                      <c:pt idx="96" formatCode="0">
                        <c:v>6.7314637740846308</c:v>
                      </c:pt>
                      <c:pt idx="97" formatCode="0">
                        <c:v>6.7314637740846308</c:v>
                      </c:pt>
                      <c:pt idx="98" formatCode="0">
                        <c:v>7.4046101514930944</c:v>
                      </c:pt>
                      <c:pt idx="99" formatCode="0">
                        <c:v>5.5534576136198206</c:v>
                      </c:pt>
                      <c:pt idx="100" formatCode="0">
                        <c:v>5.5534576136198206</c:v>
                      </c:pt>
                      <c:pt idx="101" formatCode="0">
                        <c:v>5.5534576136198206</c:v>
                      </c:pt>
                      <c:pt idx="102" formatCode="0">
                        <c:v>6.1088033749818029</c:v>
                      </c:pt>
                      <c:pt idx="103" formatCode="0">
                        <c:v>5.4979230374836225</c:v>
                      </c:pt>
                    </c:numCache>
                  </c:numRef>
                </c:val>
                <c:smooth val="0"/>
                <c:extLst xmlns:c15="http://schemas.microsoft.com/office/drawing/2012/chart">
                  <c:ext xmlns:c16="http://schemas.microsoft.com/office/drawing/2014/chart" uri="{C3380CC4-5D6E-409C-BE32-E72D297353CC}">
                    <c16:uniqueId val="{0000000C-705D-4F0A-A385-AB4DC8980013}"/>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'Table for graphs 25-26'!$A$11</c15:sqref>
                        </c15:formulaRef>
                      </c:ext>
                    </c:extLst>
                    <c:strCache>
                      <c:ptCount val="1"/>
                      <c:pt idx="0">
                        <c:v>Other - Trajectory 63- 103 days</c:v>
                      </c:pt>
                    </c:strCache>
                  </c:strRef>
                </c:tx>
                <c:spPr>
                  <a:ln w="28575" cap="rnd">
                    <a:solidFill>
                      <a:schemeClr val="accent5">
                        <a:shade val="4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25-26'!$B$11:$DA$11</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1</c:v>
                      </c:pt>
                      <c:pt idx="64" formatCode="0">
                        <c:v>1</c:v>
                      </c:pt>
                      <c:pt idx="65" formatCode="0">
                        <c:v>1</c:v>
                      </c:pt>
                      <c:pt idx="66" formatCode="0">
                        <c:v>1</c:v>
                      </c:pt>
                      <c:pt idx="67" formatCode="0">
                        <c:v>1</c:v>
                      </c:pt>
                      <c:pt idx="68" formatCode="0">
                        <c:v>1</c:v>
                      </c:pt>
                      <c:pt idx="69" formatCode="0">
                        <c:v>1</c:v>
                      </c:pt>
                      <c:pt idx="70" formatCode="0">
                        <c:v>1</c:v>
                      </c:pt>
                      <c:pt idx="71" formatCode="0">
                        <c:v>1</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numCache>
                  </c:numRef>
                </c:val>
                <c:smooth val="0"/>
                <c:extLst xmlns:c15="http://schemas.microsoft.com/office/drawing/2012/chart">
                  <c:ext xmlns:c16="http://schemas.microsoft.com/office/drawing/2014/chart" uri="{C3380CC4-5D6E-409C-BE32-E72D297353CC}">
                    <c16:uniqueId val="{0000000D-705D-4F0A-A385-AB4DC8980013}"/>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'Table for graphs 25-26'!$A$12</c15:sqref>
                        </c15:formulaRef>
                      </c:ext>
                    </c:extLst>
                    <c:strCache>
                      <c:ptCount val="1"/>
                      <c:pt idx="0">
                        <c:v>Sarcoma - Trajectory 63- 103 days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25-26'!$B$12:$DA$12</c15:sqref>
                        </c15:formulaRef>
                      </c:ext>
                    </c:extLst>
                    <c:numCache>
                      <c:formatCode>General</c:formatCode>
                      <c:ptCount val="104"/>
                      <c:pt idx="52" formatCode="0">
                        <c:v>6</c:v>
                      </c:pt>
                      <c:pt idx="53" formatCode="0">
                        <c:v>6</c:v>
                      </c:pt>
                      <c:pt idx="54" formatCode="0">
                        <c:v>6</c:v>
                      </c:pt>
                      <c:pt idx="55" formatCode="0">
                        <c:v>6</c:v>
                      </c:pt>
                      <c:pt idx="56" formatCode="0">
                        <c:v>6</c:v>
                      </c:pt>
                      <c:pt idx="57" formatCode="0">
                        <c:v>6</c:v>
                      </c:pt>
                      <c:pt idx="58" formatCode="0">
                        <c:v>5</c:v>
                      </c:pt>
                      <c:pt idx="59" formatCode="0">
                        <c:v>5</c:v>
                      </c:pt>
                      <c:pt idx="60" formatCode="0">
                        <c:v>4</c:v>
                      </c:pt>
                      <c:pt idx="61" formatCode="0">
                        <c:v>5</c:v>
                      </c:pt>
                      <c:pt idx="62" formatCode="0">
                        <c:v>5</c:v>
                      </c:pt>
                      <c:pt idx="63" formatCode="0">
                        <c:v>5</c:v>
                      </c:pt>
                      <c:pt idx="64" formatCode="0">
                        <c:v>5</c:v>
                      </c:pt>
                      <c:pt idx="65" formatCode="0">
                        <c:v>5</c:v>
                      </c:pt>
                      <c:pt idx="66" formatCode="0">
                        <c:v>5</c:v>
                      </c:pt>
                      <c:pt idx="67" formatCode="0">
                        <c:v>5</c:v>
                      </c:pt>
                      <c:pt idx="68" formatCode="0">
                        <c:v>5</c:v>
                      </c:pt>
                      <c:pt idx="69" formatCode="0">
                        <c:v>5</c:v>
                      </c:pt>
                      <c:pt idx="70" formatCode="0">
                        <c:v>5</c:v>
                      </c:pt>
                      <c:pt idx="71" formatCode="0">
                        <c:v>5</c:v>
                      </c:pt>
                      <c:pt idx="72" formatCode="0">
                        <c:v>4</c:v>
                      </c:pt>
                      <c:pt idx="73" formatCode="0">
                        <c:v>5</c:v>
                      </c:pt>
                      <c:pt idx="74" formatCode="0">
                        <c:v>5</c:v>
                      </c:pt>
                      <c:pt idx="75" formatCode="0">
                        <c:v>4</c:v>
                      </c:pt>
                      <c:pt idx="76" formatCode="0">
                        <c:v>4</c:v>
                      </c:pt>
                      <c:pt idx="77" formatCode="0">
                        <c:v>3</c:v>
                      </c:pt>
                      <c:pt idx="78" formatCode="0">
                        <c:v>3</c:v>
                      </c:pt>
                      <c:pt idx="79" formatCode="0">
                        <c:v>3</c:v>
                      </c:pt>
                      <c:pt idx="80" formatCode="0">
                        <c:v>3</c:v>
                      </c:pt>
                      <c:pt idx="81" formatCode="0">
                        <c:v>4</c:v>
                      </c:pt>
                      <c:pt idx="82" formatCode="0">
                        <c:v>4</c:v>
                      </c:pt>
                      <c:pt idx="83" formatCode="0">
                        <c:v>4</c:v>
                      </c:pt>
                      <c:pt idx="84" formatCode="0">
                        <c:v>4</c:v>
                      </c:pt>
                      <c:pt idx="85" formatCode="0">
                        <c:v>4</c:v>
                      </c:pt>
                      <c:pt idx="86" formatCode="0">
                        <c:v>4</c:v>
                      </c:pt>
                      <c:pt idx="87" formatCode="0">
                        <c:v>4</c:v>
                      </c:pt>
                      <c:pt idx="88" formatCode="0">
                        <c:v>4</c:v>
                      </c:pt>
                      <c:pt idx="89" formatCode="0">
                        <c:v>5</c:v>
                      </c:pt>
                      <c:pt idx="90" formatCode="0">
                        <c:v>6</c:v>
                      </c:pt>
                      <c:pt idx="91" formatCode="0">
                        <c:v>5</c:v>
                      </c:pt>
                      <c:pt idx="92" formatCode="0">
                        <c:v>5</c:v>
                      </c:pt>
                      <c:pt idx="93" formatCode="0">
                        <c:v>5</c:v>
                      </c:pt>
                      <c:pt idx="94" formatCode="0">
                        <c:v>4</c:v>
                      </c:pt>
                      <c:pt idx="95" formatCode="0">
                        <c:v>3</c:v>
                      </c:pt>
                      <c:pt idx="96" formatCode="0">
                        <c:v>3</c:v>
                      </c:pt>
                      <c:pt idx="97" formatCode="0">
                        <c:v>3</c:v>
                      </c:pt>
                      <c:pt idx="98" formatCode="0">
                        <c:v>4</c:v>
                      </c:pt>
                      <c:pt idx="99" formatCode="0">
                        <c:v>3</c:v>
                      </c:pt>
                      <c:pt idx="100" formatCode="0">
                        <c:v>3</c:v>
                      </c:pt>
                      <c:pt idx="101" formatCode="0">
                        <c:v>3</c:v>
                      </c:pt>
                      <c:pt idx="102" formatCode="0">
                        <c:v>3</c:v>
                      </c:pt>
                      <c:pt idx="103" formatCode="0">
                        <c:v>3</c:v>
                      </c:pt>
                    </c:numCache>
                  </c:numRef>
                </c:val>
                <c:smooth val="0"/>
                <c:extLst xmlns:c15="http://schemas.microsoft.com/office/drawing/2012/chart">
                  <c:ext xmlns:c16="http://schemas.microsoft.com/office/drawing/2014/chart" uri="{C3380CC4-5D6E-409C-BE32-E72D297353CC}">
                    <c16:uniqueId val="{0000000E-705D-4F0A-A385-AB4DC8980013}"/>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'Table for graphs 25-26'!$A$13</c15:sqref>
                        </c15:formulaRef>
                      </c:ext>
                    </c:extLst>
                    <c:strCache>
                      <c:ptCount val="1"/>
                      <c:pt idx="0">
                        <c:v>Skin - Trajectory 63- 103 days</c:v>
                      </c:pt>
                    </c:strCache>
                  </c:strRef>
                </c:tx>
                <c:spPr>
                  <a:ln w="28575" cap="rnd">
                    <a:solidFill>
                      <a:schemeClr val="accent5">
                        <a:shade val="4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25-26'!$B$13:$DA$13</c15:sqref>
                        </c15:formulaRef>
                      </c:ext>
                    </c:extLst>
                    <c:numCache>
                      <c:formatCode>General</c:formatCode>
                      <c:ptCount val="104"/>
                      <c:pt idx="52" formatCode="0">
                        <c:v>17</c:v>
                      </c:pt>
                      <c:pt idx="53" formatCode="0">
                        <c:v>17</c:v>
                      </c:pt>
                      <c:pt idx="54" formatCode="0">
                        <c:v>17</c:v>
                      </c:pt>
                      <c:pt idx="55" formatCode="0">
                        <c:v>16</c:v>
                      </c:pt>
                      <c:pt idx="56" formatCode="0">
                        <c:v>15</c:v>
                      </c:pt>
                      <c:pt idx="57" formatCode="0">
                        <c:v>15</c:v>
                      </c:pt>
                      <c:pt idx="58" formatCode="0">
                        <c:v>14</c:v>
                      </c:pt>
                      <c:pt idx="59" formatCode="0">
                        <c:v>13</c:v>
                      </c:pt>
                      <c:pt idx="60" formatCode="0">
                        <c:v>12</c:v>
                      </c:pt>
                      <c:pt idx="61" formatCode="0">
                        <c:v>11</c:v>
                      </c:pt>
                      <c:pt idx="62" formatCode="0">
                        <c:v>9</c:v>
                      </c:pt>
                      <c:pt idx="63" formatCode="0">
                        <c:v>10</c:v>
                      </c:pt>
                      <c:pt idx="64" formatCode="0">
                        <c:v>11</c:v>
                      </c:pt>
                      <c:pt idx="65" formatCode="0">
                        <c:v>12</c:v>
                      </c:pt>
                      <c:pt idx="66" formatCode="0">
                        <c:v>13</c:v>
                      </c:pt>
                      <c:pt idx="67" formatCode="0">
                        <c:v>14</c:v>
                      </c:pt>
                      <c:pt idx="68" formatCode="0">
                        <c:v>14</c:v>
                      </c:pt>
                      <c:pt idx="69" formatCode="0">
                        <c:v>16</c:v>
                      </c:pt>
                      <c:pt idx="70" formatCode="0">
                        <c:v>18</c:v>
                      </c:pt>
                      <c:pt idx="71" formatCode="0">
                        <c:v>20</c:v>
                      </c:pt>
                      <c:pt idx="72" formatCode="0">
                        <c:v>22</c:v>
                      </c:pt>
                      <c:pt idx="73" formatCode="0">
                        <c:v>25</c:v>
                      </c:pt>
                      <c:pt idx="74" formatCode="0">
                        <c:v>28</c:v>
                      </c:pt>
                      <c:pt idx="75" formatCode="0">
                        <c:v>28</c:v>
                      </c:pt>
                      <c:pt idx="76" formatCode="0">
                        <c:v>28</c:v>
                      </c:pt>
                      <c:pt idx="77" formatCode="0">
                        <c:v>26</c:v>
                      </c:pt>
                      <c:pt idx="78" formatCode="0">
                        <c:v>26</c:v>
                      </c:pt>
                      <c:pt idx="79" formatCode="0">
                        <c:v>24</c:v>
                      </c:pt>
                      <c:pt idx="80" formatCode="0">
                        <c:v>22</c:v>
                      </c:pt>
                      <c:pt idx="81" formatCode="0">
                        <c:v>20</c:v>
                      </c:pt>
                      <c:pt idx="82" formatCode="0">
                        <c:v>20</c:v>
                      </c:pt>
                      <c:pt idx="83" formatCode="0">
                        <c:v>20</c:v>
                      </c:pt>
                      <c:pt idx="84" formatCode="0">
                        <c:v>18</c:v>
                      </c:pt>
                      <c:pt idx="85" formatCode="0">
                        <c:v>18</c:v>
                      </c:pt>
                      <c:pt idx="86" formatCode="0">
                        <c:v>18</c:v>
                      </c:pt>
                      <c:pt idx="87" formatCode="0">
                        <c:v>20</c:v>
                      </c:pt>
                      <c:pt idx="88" formatCode="0">
                        <c:v>21</c:v>
                      </c:pt>
                      <c:pt idx="89" formatCode="0">
                        <c:v>23</c:v>
                      </c:pt>
                      <c:pt idx="90" formatCode="0">
                        <c:v>25</c:v>
                      </c:pt>
                      <c:pt idx="91" formatCode="0">
                        <c:v>20</c:v>
                      </c:pt>
                      <c:pt idx="92" formatCode="0">
                        <c:v>18</c:v>
                      </c:pt>
                      <c:pt idx="93" formatCode="0">
                        <c:v>17</c:v>
                      </c:pt>
                      <c:pt idx="94" formatCode="0">
                        <c:v>16</c:v>
                      </c:pt>
                      <c:pt idx="95" formatCode="0">
                        <c:v>15</c:v>
                      </c:pt>
                      <c:pt idx="96" formatCode="0">
                        <c:v>14</c:v>
                      </c:pt>
                      <c:pt idx="97" formatCode="0">
                        <c:v>13</c:v>
                      </c:pt>
                      <c:pt idx="98" formatCode="0">
                        <c:v>12</c:v>
                      </c:pt>
                      <c:pt idx="99" formatCode="0">
                        <c:v>11</c:v>
                      </c:pt>
                      <c:pt idx="100" formatCode="0">
                        <c:v>13</c:v>
                      </c:pt>
                      <c:pt idx="101" formatCode="0">
                        <c:v>13</c:v>
                      </c:pt>
                      <c:pt idx="102" formatCode="0">
                        <c:v>12</c:v>
                      </c:pt>
                      <c:pt idx="103" formatCode="0">
                        <c:v>11</c:v>
                      </c:pt>
                    </c:numCache>
                  </c:numRef>
                </c:val>
                <c:smooth val="0"/>
                <c:extLst xmlns:c15="http://schemas.microsoft.com/office/drawing/2012/chart">
                  <c:ext xmlns:c16="http://schemas.microsoft.com/office/drawing/2014/chart" uri="{C3380CC4-5D6E-409C-BE32-E72D297353CC}">
                    <c16:uniqueId val="{0000000F-705D-4F0A-A385-AB4DC8980013}"/>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'Table for graphs 25-26'!$A$14</c15:sqref>
                        </c15:formulaRef>
                      </c:ext>
                    </c:extLst>
                    <c:strCache>
                      <c:ptCount val="1"/>
                      <c:pt idx="0">
                        <c:v>Upper Gastrointestinal - Trajectory 63- 103 days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25-26'!$B$14:$DA$14</c15:sqref>
                        </c15:formulaRef>
                      </c:ext>
                    </c:extLst>
                    <c:numCache>
                      <c:formatCode>General</c:formatCode>
                      <c:ptCount val="104"/>
                      <c:pt idx="52" formatCode="0">
                        <c:v>15</c:v>
                      </c:pt>
                      <c:pt idx="53" formatCode="0">
                        <c:v>15</c:v>
                      </c:pt>
                      <c:pt idx="54" formatCode="0">
                        <c:v>15</c:v>
                      </c:pt>
                      <c:pt idx="55" formatCode="0">
                        <c:v>15</c:v>
                      </c:pt>
                      <c:pt idx="56" formatCode="0">
                        <c:v>14</c:v>
                      </c:pt>
                      <c:pt idx="57" formatCode="0">
                        <c:v>14</c:v>
                      </c:pt>
                      <c:pt idx="58" formatCode="0">
                        <c:v>11</c:v>
                      </c:pt>
                      <c:pt idx="59" formatCode="0">
                        <c:v>11</c:v>
                      </c:pt>
                      <c:pt idx="60" formatCode="0">
                        <c:v>10</c:v>
                      </c:pt>
                      <c:pt idx="61" formatCode="0">
                        <c:v>11</c:v>
                      </c:pt>
                      <c:pt idx="62" formatCode="0">
                        <c:v>11</c:v>
                      </c:pt>
                      <c:pt idx="63" formatCode="0">
                        <c:v>11</c:v>
                      </c:pt>
                      <c:pt idx="64" formatCode="0">
                        <c:v>11</c:v>
                      </c:pt>
                      <c:pt idx="65" formatCode="0">
                        <c:v>13</c:v>
                      </c:pt>
                      <c:pt idx="66" formatCode="0">
                        <c:v>13</c:v>
                      </c:pt>
                      <c:pt idx="67" formatCode="0">
                        <c:v>13</c:v>
                      </c:pt>
                      <c:pt idx="68" formatCode="0">
                        <c:v>13</c:v>
                      </c:pt>
                      <c:pt idx="69" formatCode="0">
                        <c:v>14</c:v>
                      </c:pt>
                      <c:pt idx="70" formatCode="0">
                        <c:v>13</c:v>
                      </c:pt>
                      <c:pt idx="71" formatCode="0">
                        <c:v>13</c:v>
                      </c:pt>
                      <c:pt idx="72" formatCode="0">
                        <c:v>13</c:v>
                      </c:pt>
                      <c:pt idx="73" formatCode="0">
                        <c:v>12</c:v>
                      </c:pt>
                      <c:pt idx="74" formatCode="0">
                        <c:v>13</c:v>
                      </c:pt>
                      <c:pt idx="75" formatCode="0">
                        <c:v>14</c:v>
                      </c:pt>
                      <c:pt idx="76" formatCode="0">
                        <c:v>12</c:v>
                      </c:pt>
                      <c:pt idx="77" formatCode="0">
                        <c:v>11</c:v>
                      </c:pt>
                      <c:pt idx="78" formatCode="0">
                        <c:v>11</c:v>
                      </c:pt>
                      <c:pt idx="79" formatCode="0">
                        <c:v>10</c:v>
                      </c:pt>
                      <c:pt idx="80" formatCode="0">
                        <c:v>10</c:v>
                      </c:pt>
                      <c:pt idx="81" formatCode="0">
                        <c:v>9</c:v>
                      </c:pt>
                      <c:pt idx="82" formatCode="0">
                        <c:v>9</c:v>
                      </c:pt>
                      <c:pt idx="83" formatCode="0">
                        <c:v>10</c:v>
                      </c:pt>
                      <c:pt idx="84" formatCode="0">
                        <c:v>9</c:v>
                      </c:pt>
                      <c:pt idx="85" formatCode="0">
                        <c:v>9</c:v>
                      </c:pt>
                      <c:pt idx="86" formatCode="0">
                        <c:v>8</c:v>
                      </c:pt>
                      <c:pt idx="87" formatCode="0">
                        <c:v>8</c:v>
                      </c:pt>
                      <c:pt idx="88" formatCode="0">
                        <c:v>9</c:v>
                      </c:pt>
                      <c:pt idx="89" formatCode="0">
                        <c:v>10</c:v>
                      </c:pt>
                      <c:pt idx="90" formatCode="0">
                        <c:v>10</c:v>
                      </c:pt>
                      <c:pt idx="91" formatCode="0">
                        <c:v>9</c:v>
                      </c:pt>
                      <c:pt idx="92" formatCode="0">
                        <c:v>9</c:v>
                      </c:pt>
                      <c:pt idx="93" formatCode="0">
                        <c:v>8</c:v>
                      </c:pt>
                      <c:pt idx="94" formatCode="0">
                        <c:v>7</c:v>
                      </c:pt>
                      <c:pt idx="95" formatCode="0">
                        <c:v>7</c:v>
                      </c:pt>
                      <c:pt idx="96" formatCode="0">
                        <c:v>7</c:v>
                      </c:pt>
                      <c:pt idx="97" formatCode="0">
                        <c:v>6</c:v>
                      </c:pt>
                      <c:pt idx="98" formatCode="0">
                        <c:v>7</c:v>
                      </c:pt>
                      <c:pt idx="99" formatCode="0">
                        <c:v>7</c:v>
                      </c:pt>
                      <c:pt idx="100" formatCode="0">
                        <c:v>7</c:v>
                      </c:pt>
                      <c:pt idx="101" formatCode="0">
                        <c:v>7</c:v>
                      </c:pt>
                      <c:pt idx="102" formatCode="0">
                        <c:v>8</c:v>
                      </c:pt>
                      <c:pt idx="103" formatCode="0">
                        <c:v>8</c:v>
                      </c:pt>
                    </c:numCache>
                  </c:numRef>
                </c:val>
                <c:smooth val="0"/>
                <c:extLst xmlns:c15="http://schemas.microsoft.com/office/drawing/2012/chart">
                  <c:ext xmlns:c16="http://schemas.microsoft.com/office/drawing/2014/chart" uri="{C3380CC4-5D6E-409C-BE32-E72D297353CC}">
                    <c16:uniqueId val="{00000010-705D-4F0A-A385-AB4DC8980013}"/>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'Table for graphs 25-26'!$A$15</c15:sqref>
                        </c15:formulaRef>
                      </c:ext>
                    </c:extLst>
                    <c:strCache>
                      <c:ptCount val="1"/>
                      <c:pt idx="0">
                        <c:v>Urological - Trajectory 63- 103 days</c:v>
                      </c:pt>
                    </c:strCache>
                  </c:strRef>
                </c:tx>
                <c:spPr>
                  <a:ln w="28575" cap="rnd">
                    <a:solidFill>
                      <a:schemeClr val="accent5">
                        <a:shade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25-26'!$B$15:$DA$15</c15:sqref>
                        </c15:formulaRef>
                      </c:ext>
                    </c:extLst>
                    <c:numCache>
                      <c:formatCode>General</c:formatCode>
                      <c:ptCount val="104"/>
                      <c:pt idx="52" formatCode="0">
                        <c:v>23</c:v>
                      </c:pt>
                      <c:pt idx="53" formatCode="0">
                        <c:v>23</c:v>
                      </c:pt>
                      <c:pt idx="54" formatCode="0">
                        <c:v>23</c:v>
                      </c:pt>
                      <c:pt idx="55" formatCode="0">
                        <c:v>23</c:v>
                      </c:pt>
                      <c:pt idx="56" formatCode="0">
                        <c:v>22</c:v>
                      </c:pt>
                      <c:pt idx="57" formatCode="0">
                        <c:v>21</c:v>
                      </c:pt>
                      <c:pt idx="58" formatCode="0">
                        <c:v>21</c:v>
                      </c:pt>
                      <c:pt idx="59" formatCode="0">
                        <c:v>21</c:v>
                      </c:pt>
                      <c:pt idx="60" formatCode="0">
                        <c:v>20</c:v>
                      </c:pt>
                      <c:pt idx="61" formatCode="0">
                        <c:v>22</c:v>
                      </c:pt>
                      <c:pt idx="62" formatCode="0">
                        <c:v>21</c:v>
                      </c:pt>
                      <c:pt idx="63" formatCode="0">
                        <c:v>21</c:v>
                      </c:pt>
                      <c:pt idx="64" formatCode="0">
                        <c:v>21</c:v>
                      </c:pt>
                      <c:pt idx="65" formatCode="0">
                        <c:v>21</c:v>
                      </c:pt>
                      <c:pt idx="66" formatCode="0">
                        <c:v>21</c:v>
                      </c:pt>
                      <c:pt idx="67" formatCode="0">
                        <c:v>20</c:v>
                      </c:pt>
                      <c:pt idx="68" formatCode="0">
                        <c:v>20</c:v>
                      </c:pt>
                      <c:pt idx="69" formatCode="0">
                        <c:v>21</c:v>
                      </c:pt>
                      <c:pt idx="70" formatCode="0">
                        <c:v>20</c:v>
                      </c:pt>
                      <c:pt idx="71" formatCode="0">
                        <c:v>19</c:v>
                      </c:pt>
                      <c:pt idx="72" formatCode="0">
                        <c:v>19</c:v>
                      </c:pt>
                      <c:pt idx="73" formatCode="0">
                        <c:v>20</c:v>
                      </c:pt>
                      <c:pt idx="74" formatCode="0">
                        <c:v>19</c:v>
                      </c:pt>
                      <c:pt idx="75" formatCode="0">
                        <c:v>19</c:v>
                      </c:pt>
                      <c:pt idx="76" formatCode="0">
                        <c:v>19</c:v>
                      </c:pt>
                      <c:pt idx="77" formatCode="0">
                        <c:v>19</c:v>
                      </c:pt>
                      <c:pt idx="78" formatCode="0">
                        <c:v>19</c:v>
                      </c:pt>
                      <c:pt idx="79" formatCode="0">
                        <c:v>18</c:v>
                      </c:pt>
                      <c:pt idx="80" formatCode="0">
                        <c:v>17</c:v>
                      </c:pt>
                      <c:pt idx="81" formatCode="0">
                        <c:v>17</c:v>
                      </c:pt>
                      <c:pt idx="82" formatCode="0">
                        <c:v>16</c:v>
                      </c:pt>
                      <c:pt idx="83" formatCode="0">
                        <c:v>15</c:v>
                      </c:pt>
                      <c:pt idx="84" formatCode="0">
                        <c:v>14</c:v>
                      </c:pt>
                      <c:pt idx="85" formatCode="0">
                        <c:v>14</c:v>
                      </c:pt>
                      <c:pt idx="86" formatCode="0">
                        <c:v>13</c:v>
                      </c:pt>
                      <c:pt idx="87" formatCode="0">
                        <c:v>13</c:v>
                      </c:pt>
                      <c:pt idx="88" formatCode="0">
                        <c:v>14</c:v>
                      </c:pt>
                      <c:pt idx="89" formatCode="0">
                        <c:v>13</c:v>
                      </c:pt>
                      <c:pt idx="90" formatCode="0">
                        <c:v>13</c:v>
                      </c:pt>
                      <c:pt idx="91" formatCode="0">
                        <c:v>15</c:v>
                      </c:pt>
                      <c:pt idx="92" formatCode="0">
                        <c:v>14</c:v>
                      </c:pt>
                      <c:pt idx="93" formatCode="0">
                        <c:v>14</c:v>
                      </c:pt>
                      <c:pt idx="94" formatCode="0">
                        <c:v>13</c:v>
                      </c:pt>
                      <c:pt idx="95" formatCode="0">
                        <c:v>12</c:v>
                      </c:pt>
                      <c:pt idx="96" formatCode="0">
                        <c:v>11</c:v>
                      </c:pt>
                      <c:pt idx="97" formatCode="0">
                        <c:v>11</c:v>
                      </c:pt>
                      <c:pt idx="98" formatCode="0">
                        <c:v>12</c:v>
                      </c:pt>
                      <c:pt idx="99" formatCode="0">
                        <c:v>10</c:v>
                      </c:pt>
                      <c:pt idx="100" formatCode="0">
                        <c:v>9</c:v>
                      </c:pt>
                      <c:pt idx="101" formatCode="0">
                        <c:v>9</c:v>
                      </c:pt>
                      <c:pt idx="102" formatCode="0">
                        <c:v>9</c:v>
                      </c:pt>
                      <c:pt idx="103" formatCode="0">
                        <c:v>9</c:v>
                      </c:pt>
                    </c:numCache>
                  </c:numRef>
                </c:val>
                <c:smooth val="0"/>
                <c:extLst xmlns:c15="http://schemas.microsoft.com/office/drawing/2012/chart">
                  <c:ext xmlns:c16="http://schemas.microsoft.com/office/drawing/2014/chart" uri="{C3380CC4-5D6E-409C-BE32-E72D297353CC}">
                    <c16:uniqueId val="{00000011-705D-4F0A-A385-AB4DC8980013}"/>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'Table for graphs 25-26'!$A$16</c15:sqref>
                        </c15:formulaRef>
                      </c:ext>
                    </c:extLst>
                    <c:strCache>
                      <c:ptCount val="1"/>
                      <c:pt idx="0">
                        <c:v>Trajectory 63 - 103 days All Sites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25-26'!$B$16:$DA$16</c15:sqref>
                        </c15:formulaRef>
                      </c:ext>
                    </c:extLst>
                    <c:numCache>
                      <c:formatCode>General</c:formatCode>
                      <c:ptCount val="104"/>
                      <c:pt idx="52" formatCode="0">
                        <c:v>114.026</c:v>
                      </c:pt>
                      <c:pt idx="53" formatCode="0">
                        <c:v>115.44595</c:v>
                      </c:pt>
                      <c:pt idx="54" formatCode="0">
                        <c:v>113.53015249999999</c:v>
                      </c:pt>
                      <c:pt idx="55" formatCode="0">
                        <c:v>111.09314487499999</c:v>
                      </c:pt>
                      <c:pt idx="56" formatCode="0">
                        <c:v>106.38764487500001</c:v>
                      </c:pt>
                      <c:pt idx="57" formatCode="0">
                        <c:v>106.15735328124998</c:v>
                      </c:pt>
                      <c:pt idx="58" formatCode="0">
                        <c:v>104.49333556875</c:v>
                      </c:pt>
                      <c:pt idx="59" formatCode="0">
                        <c:v>103.6326827403125</c:v>
                      </c:pt>
                      <c:pt idx="60" formatCode="0">
                        <c:v>102.81153962903124</c:v>
                      </c:pt>
                      <c:pt idx="61" formatCode="0">
                        <c:v>104.84839970662188</c:v>
                      </c:pt>
                      <c:pt idx="62" formatCode="0">
                        <c:v>103.08802279197157</c:v>
                      </c:pt>
                      <c:pt idx="63" formatCode="0">
                        <c:v>100.65791515237299</c:v>
                      </c:pt>
                      <c:pt idx="64" formatCode="0">
                        <c:v>99.93780811934954</c:v>
                      </c:pt>
                      <c:pt idx="65" formatCode="0">
                        <c:v>102.93780811934954</c:v>
                      </c:pt>
                      <c:pt idx="66" formatCode="0">
                        <c:v>104.05856825725434</c:v>
                      </c:pt>
                      <c:pt idx="67" formatCode="0">
                        <c:v>105.5297977932639</c:v>
                      </c:pt>
                      <c:pt idx="68" formatCode="0">
                        <c:v>106.78950087638844</c:v>
                      </c:pt>
                      <c:pt idx="69" formatCode="0">
                        <c:v>117.02821096502728</c:v>
                      </c:pt>
                      <c:pt idx="70" formatCode="0">
                        <c:v>119.37506568107867</c:v>
                      </c:pt>
                      <c:pt idx="71" formatCode="0">
                        <c:v>119.72060593107867</c:v>
                      </c:pt>
                      <c:pt idx="72" formatCode="0">
                        <c:v>124.58207975329259</c:v>
                      </c:pt>
                      <c:pt idx="73" formatCode="0">
                        <c:v>133.20318276236742</c:v>
                      </c:pt>
                      <c:pt idx="74" formatCode="0">
                        <c:v>130.52792107602923</c:v>
                      </c:pt>
                      <c:pt idx="75" formatCode="0">
                        <c:v>126.58859999718797</c:v>
                      </c:pt>
                      <c:pt idx="76" formatCode="0">
                        <c:v>123.63291140454069</c:v>
                      </c:pt>
                      <c:pt idx="77" formatCode="0">
                        <c:v>114.24911033075418</c:v>
                      </c:pt>
                      <c:pt idx="78" formatCode="0">
                        <c:v>113.59176772241892</c:v>
                      </c:pt>
                      <c:pt idx="79" formatCode="0">
                        <c:v>108.94194049801894</c:v>
                      </c:pt>
                      <c:pt idx="80" formatCode="0">
                        <c:v>101.7514496265205</c:v>
                      </c:pt>
                      <c:pt idx="81" formatCode="0">
                        <c:v>103.18659622644886</c:v>
                      </c:pt>
                      <c:pt idx="82" formatCode="0">
                        <c:v>103.708592708635</c:v>
                      </c:pt>
                      <c:pt idx="83" formatCode="0">
                        <c:v>106.13634345591807</c:v>
                      </c:pt>
                      <c:pt idx="84" formatCode="0">
                        <c:v>101.17297461872727</c:v>
                      </c:pt>
                      <c:pt idx="85" formatCode="0">
                        <c:v>95.157635178282092</c:v>
                      </c:pt>
                      <c:pt idx="86" formatCode="0">
                        <c:v>92.060317696833522</c:v>
                      </c:pt>
                      <c:pt idx="87" formatCode="0">
                        <c:v>95.399136362567134</c:v>
                      </c:pt>
                      <c:pt idx="88" formatCode="0">
                        <c:v>97.012843885672481</c:v>
                      </c:pt>
                      <c:pt idx="89" formatCode="0">
                        <c:v>107.29484196450655</c:v>
                      </c:pt>
                      <c:pt idx="90" formatCode="0">
                        <c:v>114.55457215784182</c:v>
                      </c:pt>
                      <c:pt idx="91" formatCode="0">
                        <c:v>105.65185968253402</c:v>
                      </c:pt>
                      <c:pt idx="92" formatCode="0">
                        <c:v>101.75522082100765</c:v>
                      </c:pt>
                      <c:pt idx="93" formatCode="0">
                        <c:v>97.99079347009058</c:v>
                      </c:pt>
                      <c:pt idx="94" formatCode="0">
                        <c:v>90.057586620381002</c:v>
                      </c:pt>
                      <c:pt idx="95" formatCode="0">
                        <c:v>84.62572323609308</c:v>
                      </c:pt>
                      <c:pt idx="96" formatCode="0">
                        <c:v>80.413875680179558</c:v>
                      </c:pt>
                      <c:pt idx="97" formatCode="0">
                        <c:v>76.216920282435353</c:v>
                      </c:pt>
                      <c:pt idx="98" formatCode="0">
                        <c:v>85.392987461983466</c:v>
                      </c:pt>
                      <c:pt idx="99" formatCode="0">
                        <c:v>76.325791666080633</c:v>
                      </c:pt>
                      <c:pt idx="100" formatCode="0">
                        <c:v>76.573247031564449</c:v>
                      </c:pt>
                      <c:pt idx="101" formatCode="0">
                        <c:v>73.655123829553958</c:v>
                      </c:pt>
                      <c:pt idx="102" formatCode="0">
                        <c:v>76.372395532467337</c:v>
                      </c:pt>
                      <c:pt idx="103" formatCode="0">
                        <c:v>73.635682961768907</c:v>
                      </c:pt>
                    </c:numCache>
                  </c:numRef>
                </c:val>
                <c:smooth val="0"/>
                <c:extLst xmlns:c15="http://schemas.microsoft.com/office/drawing/2012/chart">
                  <c:ext xmlns:c16="http://schemas.microsoft.com/office/drawing/2014/chart" uri="{C3380CC4-5D6E-409C-BE32-E72D297353CC}">
                    <c16:uniqueId val="{00000012-705D-4F0A-A385-AB4DC8980013}"/>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'Table for graphs 25-26'!$A$17</c15:sqref>
                        </c15:formulaRef>
                      </c:ext>
                    </c:extLst>
                    <c:strCache>
                      <c:ptCount val="1"/>
                      <c:pt idx="0">
                        <c:v>Acute Leukaemia - Trajectory &gt;103 days</c:v>
                      </c:pt>
                    </c:strCache>
                  </c:strRef>
                </c:tx>
                <c:spPr>
                  <a:ln w="28575" cap="rnd">
                    <a:solidFill>
                      <a:schemeClr val="accent5">
                        <a:shade val="5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25-26'!$B$17:$DA$17</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3-705D-4F0A-A385-AB4DC8980013}"/>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'Table for graphs 25-26'!$A$18</c15:sqref>
                        </c15:formulaRef>
                      </c:ext>
                    </c:extLst>
                    <c:strCache>
                      <c:ptCount val="1"/>
                      <c:pt idx="0">
                        <c:v>Brain/CNS - Trajectory &gt;103 days</c:v>
                      </c:pt>
                    </c:strCache>
                  </c:strRef>
                </c:tx>
                <c:spPr>
                  <a:ln w="28575" cap="rnd">
                    <a:solidFill>
                      <a:schemeClr val="accent5">
                        <a:shade val="5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25-26'!$B$18:$DA$18</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4-705D-4F0A-A385-AB4DC8980013}"/>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'Table for graphs 25-26'!$A$19</c15:sqref>
                        </c15:formulaRef>
                      </c:ext>
                    </c:extLst>
                    <c:strCache>
                      <c:ptCount val="1"/>
                      <c:pt idx="0">
                        <c:v>Breast - Trajectory &gt;103 days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25-26'!$B$19:$DA$19</c15:sqref>
                        </c15:formulaRef>
                      </c:ext>
                    </c:extLst>
                    <c:numCache>
                      <c:formatCode>General</c:formatCode>
                      <c:ptCount val="104"/>
                      <c:pt idx="52" formatCode="0">
                        <c:v>3</c:v>
                      </c:pt>
                      <c:pt idx="53" formatCode="0">
                        <c:v>2.25</c:v>
                      </c:pt>
                      <c:pt idx="54" formatCode="0">
                        <c:v>2.25</c:v>
                      </c:pt>
                      <c:pt idx="55" formatCode="0">
                        <c:v>2.25</c:v>
                      </c:pt>
                      <c:pt idx="56" formatCode="0">
                        <c:v>2.25</c:v>
                      </c:pt>
                      <c:pt idx="57" formatCode="0">
                        <c:v>2.25</c:v>
                      </c:pt>
                      <c:pt idx="58" formatCode="0">
                        <c:v>3.375</c:v>
                      </c:pt>
                      <c:pt idx="59" formatCode="0">
                        <c:v>2.2612499999999995</c:v>
                      </c:pt>
                      <c:pt idx="60" formatCode="0">
                        <c:v>2.2612499999999995</c:v>
                      </c:pt>
                      <c:pt idx="61" formatCode="0">
                        <c:v>2.2612499999999995</c:v>
                      </c:pt>
                      <c:pt idx="62" formatCode="0">
                        <c:v>2.2612499999999995</c:v>
                      </c:pt>
                      <c:pt idx="63" formatCode="0">
                        <c:v>2.2612499999999995</c:v>
                      </c:pt>
                      <c:pt idx="64" formatCode="0">
                        <c:v>2.2612499999999995</c:v>
                      </c:pt>
                      <c:pt idx="65" formatCode="0">
                        <c:v>2.4873749999999997</c:v>
                      </c:pt>
                      <c:pt idx="66" formatCode="0">
                        <c:v>2.4873749999999997</c:v>
                      </c:pt>
                      <c:pt idx="67" formatCode="0">
                        <c:v>2.4873749999999997</c:v>
                      </c:pt>
                      <c:pt idx="68" formatCode="0">
                        <c:v>2.4873749999999997</c:v>
                      </c:pt>
                      <c:pt idx="69" formatCode="0">
                        <c:v>2.9848499999999993</c:v>
                      </c:pt>
                      <c:pt idx="70" formatCode="0">
                        <c:v>2.9848499999999993</c:v>
                      </c:pt>
                      <c:pt idx="71" formatCode="0">
                        <c:v>3.5818199999999991</c:v>
                      </c:pt>
                      <c:pt idx="72" formatCode="0">
                        <c:v>3.5818199999999991</c:v>
                      </c:pt>
                      <c:pt idx="73" formatCode="0">
                        <c:v>3.9400019999999993</c:v>
                      </c:pt>
                      <c:pt idx="74" formatCode="0">
                        <c:v>3.5460017999999995</c:v>
                      </c:pt>
                      <c:pt idx="75" formatCode="0">
                        <c:v>3.1914016199999997</c:v>
                      </c:pt>
                      <c:pt idx="76" formatCode="0">
                        <c:v>2.8722614579999997</c:v>
                      </c:pt>
                      <c:pt idx="77" formatCode="0">
                        <c:v>2.2978091664</c:v>
                      </c:pt>
                      <c:pt idx="78" formatCode="0">
                        <c:v>2.2978091664</c:v>
                      </c:pt>
                      <c:pt idx="79" formatCode="0">
                        <c:v>2.2978091664</c:v>
                      </c:pt>
                      <c:pt idx="80" formatCode="0">
                        <c:v>2.2978091664</c:v>
                      </c:pt>
                      <c:pt idx="81" formatCode="0">
                        <c:v>2.2978091664</c:v>
                      </c:pt>
                      <c:pt idx="82" formatCode="0">
                        <c:v>2.2978091664</c:v>
                      </c:pt>
                      <c:pt idx="83" formatCode="0">
                        <c:v>2.2978091664</c:v>
                      </c:pt>
                      <c:pt idx="84" formatCode="0">
                        <c:v>1.1489045832</c:v>
                      </c:pt>
                      <c:pt idx="85" formatCode="0">
                        <c:v>0.97656889571999994</c:v>
                      </c:pt>
                      <c:pt idx="86" formatCode="0">
                        <c:v>0.97656889571999994</c:v>
                      </c:pt>
                      <c:pt idx="87" formatCode="0">
                        <c:v>0.97656889571999994</c:v>
                      </c:pt>
                      <c:pt idx="88" formatCode="0">
                        <c:v>0.97656889571999994</c:v>
                      </c:pt>
                      <c:pt idx="89" formatCode="0">
                        <c:v>0.97656889571999994</c:v>
                      </c:pt>
                      <c:pt idx="90" formatCode="0">
                        <c:v>1.22071111965</c:v>
                      </c:pt>
                      <c:pt idx="91" formatCode="0">
                        <c:v>0.97656889572000005</c:v>
                      </c:pt>
                      <c:pt idx="92" formatCode="0">
                        <c:v>0.78125511657600011</c:v>
                      </c:pt>
                      <c:pt idx="93" formatCode="0">
                        <c:v>0.78125511657600011</c:v>
                      </c:pt>
                      <c:pt idx="94" formatCode="0">
                        <c:v>0.78125511657600011</c:v>
                      </c:pt>
                      <c:pt idx="95" formatCode="0">
                        <c:v>0.78125511657600011</c:v>
                      </c:pt>
                      <c:pt idx="96" formatCode="0">
                        <c:v>0.78125511657600011</c:v>
                      </c:pt>
                      <c:pt idx="97" formatCode="0">
                        <c:v>0.78125511657600011</c:v>
                      </c:pt>
                      <c:pt idx="98" formatCode="0">
                        <c:v>0.78125511657600011</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5-705D-4F0A-A385-AB4DC8980013}"/>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'Table for graphs 25-26'!$A$20</c15:sqref>
                        </c15:formulaRef>
                      </c:ext>
                    </c:extLst>
                    <c:strCache>
                      <c:ptCount val="1"/>
                      <c:pt idx="0">
                        <c:v>Children's cancer - Trajectory &gt;103 days</c:v>
                      </c:pt>
                    </c:strCache>
                  </c:strRef>
                </c:tx>
                <c:spPr>
                  <a:ln w="28575" cap="rnd">
                    <a:solidFill>
                      <a:schemeClr val="accent5">
                        <a:shade val="5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25-26'!$B$20:$DA$20</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6-705D-4F0A-A385-AB4DC8980013}"/>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'Table for graphs 25-26'!$A$21</c15:sqref>
                        </c15:formulaRef>
                      </c:ext>
                    </c:extLst>
                    <c:strCache>
                      <c:ptCount val="1"/>
                      <c:pt idx="0">
                        <c:v>Gynaecological - Trajectory &gt;103 days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25-26'!$B$21:$DA$21</c15:sqref>
                        </c15:formulaRef>
                      </c:ext>
                    </c:extLst>
                    <c:numCache>
                      <c:formatCode>General</c:formatCode>
                      <c:ptCount val="104"/>
                      <c:pt idx="52" formatCode="0">
                        <c:v>6.4827000000000004</c:v>
                      </c:pt>
                      <c:pt idx="53" formatCode="0">
                        <c:v>6.6123540000000007</c:v>
                      </c:pt>
                      <c:pt idx="54" formatCode="0">
                        <c:v>6.6123540000000007</c:v>
                      </c:pt>
                      <c:pt idx="55" formatCode="0">
                        <c:v>6.6123540000000007</c:v>
                      </c:pt>
                      <c:pt idx="56" formatCode="0">
                        <c:v>5.9511186000000009</c:v>
                      </c:pt>
                      <c:pt idx="57" formatCode="0">
                        <c:v>5.9511186000000009</c:v>
                      </c:pt>
                      <c:pt idx="58" formatCode="0">
                        <c:v>5.9511186000000009</c:v>
                      </c:pt>
                      <c:pt idx="59" formatCode="0">
                        <c:v>5.9511186000000009</c:v>
                      </c:pt>
                      <c:pt idx="60" formatCode="0">
                        <c:v>6.5462304600000012</c:v>
                      </c:pt>
                      <c:pt idx="61" formatCode="0">
                        <c:v>6.5462304600000012</c:v>
                      </c:pt>
                      <c:pt idx="62" formatCode="0">
                        <c:v>6.5462304600000012</c:v>
                      </c:pt>
                      <c:pt idx="63" formatCode="0">
                        <c:v>6.5462304600000012</c:v>
                      </c:pt>
                      <c:pt idx="64" formatCode="0">
                        <c:v>5.891607414000001</c:v>
                      </c:pt>
                      <c:pt idx="65" formatCode="0">
                        <c:v>5.891607414000001</c:v>
                      </c:pt>
                      <c:pt idx="66" formatCode="0">
                        <c:v>5.3024466726000012</c:v>
                      </c:pt>
                      <c:pt idx="67" formatCode="0">
                        <c:v>5.3024466726000012</c:v>
                      </c:pt>
                      <c:pt idx="68" formatCode="0">
                        <c:v>5.832691339860002</c:v>
                      </c:pt>
                      <c:pt idx="69" formatCode="0">
                        <c:v>5.832691339860002</c:v>
                      </c:pt>
                      <c:pt idx="70" formatCode="0">
                        <c:v>5.832691339860002</c:v>
                      </c:pt>
                      <c:pt idx="71" formatCode="0">
                        <c:v>5.832691339860002</c:v>
                      </c:pt>
                      <c:pt idx="72" formatCode="0">
                        <c:v>6.4159604738460025</c:v>
                      </c:pt>
                      <c:pt idx="73" formatCode="0">
                        <c:v>6.4159604738460025</c:v>
                      </c:pt>
                      <c:pt idx="74" formatCode="0">
                        <c:v>5.7743644264614025</c:v>
                      </c:pt>
                      <c:pt idx="75" formatCode="0">
                        <c:v>5.4279025608737177</c:v>
                      </c:pt>
                      <c:pt idx="76" formatCode="0">
                        <c:v>5.4279025608737177</c:v>
                      </c:pt>
                      <c:pt idx="77" formatCode="0">
                        <c:v>4.8851123047863458</c:v>
                      </c:pt>
                      <c:pt idx="78" formatCode="0">
                        <c:v>4.8851123047863458</c:v>
                      </c:pt>
                      <c:pt idx="79" formatCode="0">
                        <c:v>4.8851123047863458</c:v>
                      </c:pt>
                      <c:pt idx="80" formatCode="0">
                        <c:v>4.7385589356427555</c:v>
                      </c:pt>
                      <c:pt idx="81" formatCode="0">
                        <c:v>5.2124148292070318</c:v>
                      </c:pt>
                      <c:pt idx="82" formatCode="0">
                        <c:v>5.2124148292070318</c:v>
                      </c:pt>
                      <c:pt idx="83" formatCode="0">
                        <c:v>5.7336563121277351</c:v>
                      </c:pt>
                      <c:pt idx="84" formatCode="0">
                        <c:v>5.7336563121277351</c:v>
                      </c:pt>
                      <c:pt idx="85" formatCode="0">
                        <c:v>5.1602906809149616</c:v>
                      </c:pt>
                      <c:pt idx="86" formatCode="0">
                        <c:v>5.1602906809149616</c:v>
                      </c:pt>
                      <c:pt idx="87" formatCode="0">
                        <c:v>5.6763197490064581</c:v>
                      </c:pt>
                      <c:pt idx="88" formatCode="0">
                        <c:v>5.6763197490064581</c:v>
                      </c:pt>
                      <c:pt idx="89" formatCode="0">
                        <c:v>6.2439517239071041</c:v>
                      </c:pt>
                      <c:pt idx="90" formatCode="0">
                        <c:v>6.2439517239071041</c:v>
                      </c:pt>
                      <c:pt idx="91" formatCode="0">
                        <c:v>6.2439517239071041</c:v>
                      </c:pt>
                      <c:pt idx="92" formatCode="0">
                        <c:v>4.9951613791256833</c:v>
                      </c:pt>
                      <c:pt idx="93" formatCode="0">
                        <c:v>4.9951613791256833</c:v>
                      </c:pt>
                      <c:pt idx="94" formatCode="0">
                        <c:v>4.9951613791256833</c:v>
                      </c:pt>
                      <c:pt idx="95" formatCode="0">
                        <c:v>4.4956452412131149</c:v>
                      </c:pt>
                      <c:pt idx="96" formatCode="0">
                        <c:v>3.3717339309098362</c:v>
                      </c:pt>
                      <c:pt idx="97" formatCode="0">
                        <c:v>3.3717339309098362</c:v>
                      </c:pt>
                      <c:pt idx="98" formatCode="0">
                        <c:v>3.3717339309098362</c:v>
                      </c:pt>
                      <c:pt idx="99" formatCode="0">
                        <c:v>2.25906173370959</c:v>
                      </c:pt>
                      <c:pt idx="100" formatCode="0">
                        <c:v>2.25906173370959</c:v>
                      </c:pt>
                      <c:pt idx="101" formatCode="0">
                        <c:v>1.129530866854795</c:v>
                      </c:pt>
                      <c:pt idx="102" formatCode="0">
                        <c:v>1.129530866854795</c:v>
                      </c:pt>
                      <c:pt idx="103" formatCode="0">
                        <c:v>1.129530866854795</c:v>
                      </c:pt>
                    </c:numCache>
                  </c:numRef>
                </c:val>
                <c:smooth val="0"/>
                <c:extLst xmlns:c15="http://schemas.microsoft.com/office/drawing/2012/chart">
                  <c:ext xmlns:c16="http://schemas.microsoft.com/office/drawing/2014/chart" uri="{C3380CC4-5D6E-409C-BE32-E72D297353CC}">
                    <c16:uniqueId val="{00000017-705D-4F0A-A385-AB4DC8980013}"/>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'Table for graphs 25-26'!$A$22</c15:sqref>
                        </c15:formulaRef>
                      </c:ext>
                    </c:extLst>
                    <c:strCache>
                      <c:ptCount val="1"/>
                      <c:pt idx="0">
                        <c:v>Haematological - Trajectory &gt;103 days</c:v>
                      </c:pt>
                    </c:strCache>
                  </c:strRef>
                </c:tx>
                <c:spPr>
                  <a:ln w="28575" cap="rnd">
                    <a:solidFill>
                      <a:schemeClr val="accent5">
                        <a:shade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25-26'!$B$22:$DA$22</c15:sqref>
                        </c15:formulaRef>
                      </c:ext>
                    </c:extLst>
                    <c:numCache>
                      <c:formatCode>General</c:formatCode>
                      <c:ptCount val="104"/>
                      <c:pt idx="52" formatCode="0">
                        <c:v>5</c:v>
                      </c:pt>
                      <c:pt idx="53" formatCode="0">
                        <c:v>5</c:v>
                      </c:pt>
                      <c:pt idx="54" formatCode="0">
                        <c:v>5</c:v>
                      </c:pt>
                      <c:pt idx="55" formatCode="0">
                        <c:v>5</c:v>
                      </c:pt>
                      <c:pt idx="56" formatCode="0">
                        <c:v>6.25</c:v>
                      </c:pt>
                      <c:pt idx="57" formatCode="0">
                        <c:v>4.6875</c:v>
                      </c:pt>
                      <c:pt idx="58" formatCode="0">
                        <c:v>3.75</c:v>
                      </c:pt>
                      <c:pt idx="59" formatCode="0">
                        <c:v>3.75</c:v>
                      </c:pt>
                      <c:pt idx="60" formatCode="0">
                        <c:v>3.75</c:v>
                      </c:pt>
                      <c:pt idx="61" formatCode="0">
                        <c:v>3.75</c:v>
                      </c:pt>
                      <c:pt idx="62" formatCode="0">
                        <c:v>3.75</c:v>
                      </c:pt>
                      <c:pt idx="63" formatCode="0">
                        <c:v>5.625</c:v>
                      </c:pt>
                      <c:pt idx="64" formatCode="0">
                        <c:v>4.95</c:v>
                      </c:pt>
                      <c:pt idx="65" formatCode="0">
                        <c:v>4.95</c:v>
                      </c:pt>
                      <c:pt idx="66" formatCode="0">
                        <c:v>4.95</c:v>
                      </c:pt>
                      <c:pt idx="67" formatCode="0">
                        <c:v>3.3164999999999996</c:v>
                      </c:pt>
                      <c:pt idx="68" formatCode="0">
                        <c:v>3.6481499999999998</c:v>
                      </c:pt>
                      <c:pt idx="69" formatCode="0">
                        <c:v>3.8305574999999998</c:v>
                      </c:pt>
                      <c:pt idx="70" formatCode="0">
                        <c:v>3.8305574999999998</c:v>
                      </c:pt>
                      <c:pt idx="71" formatCode="0">
                        <c:v>3.8305574999999998</c:v>
                      </c:pt>
                      <c:pt idx="72" formatCode="0">
                        <c:v>3.8305574999999998</c:v>
                      </c:pt>
                      <c:pt idx="73" formatCode="0">
                        <c:v>4.4051411249999992</c:v>
                      </c:pt>
                      <c:pt idx="74" formatCode="0">
                        <c:v>3.744369956249999</c:v>
                      </c:pt>
                      <c:pt idx="75" formatCode="0">
                        <c:v>3.744369956249999</c:v>
                      </c:pt>
                      <c:pt idx="76" formatCode="0">
                        <c:v>3.744369956249999</c:v>
                      </c:pt>
                      <c:pt idx="77" formatCode="0">
                        <c:v>3.744369956249999</c:v>
                      </c:pt>
                      <c:pt idx="78" formatCode="0">
                        <c:v>3.744369956249999</c:v>
                      </c:pt>
                      <c:pt idx="79" formatCode="0">
                        <c:v>3.744369956249999</c:v>
                      </c:pt>
                      <c:pt idx="80" formatCode="0">
                        <c:v>2.5087278706874989</c:v>
                      </c:pt>
                      <c:pt idx="81" formatCode="0">
                        <c:v>2.5087278706874989</c:v>
                      </c:pt>
                      <c:pt idx="82" formatCode="0">
                        <c:v>3.3366080680143737</c:v>
                      </c:pt>
                      <c:pt idx="83" formatCode="0">
                        <c:v>3.6702688748158114</c:v>
                      </c:pt>
                      <c:pt idx="84" formatCode="0">
                        <c:v>3.3032419873342302</c:v>
                      </c:pt>
                      <c:pt idx="85" formatCode="0">
                        <c:v>2.9729177886008071</c:v>
                      </c:pt>
                      <c:pt idx="86" formatCode="0">
                        <c:v>2.6756260097407263</c:v>
                      </c:pt>
                      <c:pt idx="87" formatCode="0">
                        <c:v>2.6756260097407263</c:v>
                      </c:pt>
                      <c:pt idx="88" formatCode="0">
                        <c:v>2.9431886107147993</c:v>
                      </c:pt>
                      <c:pt idx="89" formatCode="0">
                        <c:v>3.5318263328577593</c:v>
                      </c:pt>
                      <c:pt idx="90" formatCode="0">
                        <c:v>3.5318263328577593</c:v>
                      </c:pt>
                      <c:pt idx="91" formatCode="0">
                        <c:v>1.7659131664288796</c:v>
                      </c:pt>
                      <c:pt idx="92" formatCode="0">
                        <c:v>1.7659131664288796</c:v>
                      </c:pt>
                      <c:pt idx="93" formatCode="0">
                        <c:v>1.7659131664288796</c:v>
                      </c:pt>
                      <c:pt idx="94" formatCode="0">
                        <c:v>1.7659131664288796</c:v>
                      </c:pt>
                      <c:pt idx="95" formatCode="0">
                        <c:v>1.7659131664288796</c:v>
                      </c:pt>
                      <c:pt idx="96" formatCode="0">
                        <c:v>1.7659131664288796</c:v>
                      </c:pt>
                      <c:pt idx="97" formatCode="0">
                        <c:v>1.7659131664288796</c:v>
                      </c:pt>
                      <c:pt idx="98" formatCode="0">
                        <c:v>3.5318263328577593</c:v>
                      </c:pt>
                      <c:pt idx="99" formatCode="0">
                        <c:v>2.3663236430146983</c:v>
                      </c:pt>
                      <c:pt idx="100" formatCode="0">
                        <c:v>2.3663236430146983</c:v>
                      </c:pt>
                      <c:pt idx="101" formatCode="0">
                        <c:v>2.3663236430146983</c:v>
                      </c:pt>
                      <c:pt idx="102" formatCode="0">
                        <c:v>2.3663236430146983</c:v>
                      </c:pt>
                      <c:pt idx="103" formatCode="0">
                        <c:v>1.419794185808819</c:v>
                      </c:pt>
                    </c:numCache>
                  </c:numRef>
                </c:val>
                <c:smooth val="0"/>
                <c:extLst xmlns:c15="http://schemas.microsoft.com/office/drawing/2012/chart">
                  <c:ext xmlns:c16="http://schemas.microsoft.com/office/drawing/2014/chart" uri="{C3380CC4-5D6E-409C-BE32-E72D297353CC}">
                    <c16:uniqueId val="{00000018-705D-4F0A-A385-AB4DC8980013}"/>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'Table for graphs 25-26'!$A$23</c15:sqref>
                        </c15:formulaRef>
                      </c:ext>
                    </c:extLst>
                    <c:strCache>
                      <c:ptCount val="1"/>
                      <c:pt idx="0">
                        <c:v>Head and neck - Trajectory &gt;103 days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25-26'!$B$23:$DA$23</c15:sqref>
                        </c15:formulaRef>
                      </c:ext>
                    </c:extLst>
                    <c:numCache>
                      <c:formatCode>General</c:formatCode>
                      <c:ptCount val="104"/>
                      <c:pt idx="52" formatCode="0">
                        <c:v>0.9</c:v>
                      </c:pt>
                      <c:pt idx="53" formatCode="0">
                        <c:v>0.45</c:v>
                      </c:pt>
                      <c:pt idx="54" formatCode="0">
                        <c:v>0.45</c:v>
                      </c:pt>
                      <c:pt idx="55" formatCode="0">
                        <c:v>0.45</c:v>
                      </c:pt>
                      <c:pt idx="56" formatCode="0">
                        <c:v>0.9</c:v>
                      </c:pt>
                      <c:pt idx="57" formatCode="0">
                        <c:v>0.9</c:v>
                      </c:pt>
                      <c:pt idx="58" formatCode="0">
                        <c:v>0.9</c:v>
                      </c:pt>
                      <c:pt idx="59" formatCode="0">
                        <c:v>0.9</c:v>
                      </c:pt>
                      <c:pt idx="60" formatCode="0">
                        <c:v>1.8</c:v>
                      </c:pt>
                      <c:pt idx="61" formatCode="0">
                        <c:v>2.7</c:v>
                      </c:pt>
                      <c:pt idx="62" formatCode="0">
                        <c:v>2.7</c:v>
                      </c:pt>
                      <c:pt idx="63" formatCode="0">
                        <c:v>2.7</c:v>
                      </c:pt>
                      <c:pt idx="64" formatCode="0">
                        <c:v>1.8089999999999999</c:v>
                      </c:pt>
                      <c:pt idx="65" formatCode="0">
                        <c:v>1.8089999999999999</c:v>
                      </c:pt>
                      <c:pt idx="66" formatCode="0">
                        <c:v>1.8089999999999999</c:v>
                      </c:pt>
                      <c:pt idx="67" formatCode="0">
                        <c:v>1.2120299999999999</c:v>
                      </c:pt>
                      <c:pt idx="68" formatCode="0">
                        <c:v>1.2120299999999999</c:v>
                      </c:pt>
                      <c:pt idx="69" formatCode="0">
                        <c:v>1.7574434999999999</c:v>
                      </c:pt>
                      <c:pt idx="70" formatCode="0">
                        <c:v>2.4604208999999999</c:v>
                      </c:pt>
                      <c:pt idx="71" formatCode="0">
                        <c:v>2.4604208999999999</c:v>
                      </c:pt>
                      <c:pt idx="72" formatCode="0">
                        <c:v>3.3215682150000001</c:v>
                      </c:pt>
                      <c:pt idx="73" formatCode="0">
                        <c:v>3.3215682150000001</c:v>
                      </c:pt>
                      <c:pt idx="74" formatCode="0">
                        <c:v>2.3250977504999999</c:v>
                      </c:pt>
                      <c:pt idx="75" formatCode="0">
                        <c:v>2.3250977504999999</c:v>
                      </c:pt>
                      <c:pt idx="76" formatCode="0">
                        <c:v>1.5578154928349999</c:v>
                      </c:pt>
                      <c:pt idx="77" formatCode="0">
                        <c:v>1.5578154928349999</c:v>
                      </c:pt>
                      <c:pt idx="78" formatCode="0">
                        <c:v>1.5578154928349999</c:v>
                      </c:pt>
                      <c:pt idx="79" formatCode="0">
                        <c:v>1.5578154928349999</c:v>
                      </c:pt>
                      <c:pt idx="80" formatCode="0">
                        <c:v>1.5578154928349999</c:v>
                      </c:pt>
                      <c:pt idx="81" formatCode="0">
                        <c:v>1.5578154928349999</c:v>
                      </c:pt>
                      <c:pt idx="82" formatCode="0">
                        <c:v>1.5578154928349999</c:v>
                      </c:pt>
                      <c:pt idx="83" formatCode="0">
                        <c:v>1.5578154928349999</c:v>
                      </c:pt>
                      <c:pt idx="84" formatCode="0">
                        <c:v>1.5578154928349999</c:v>
                      </c:pt>
                      <c:pt idx="85" formatCode="0">
                        <c:v>0.77890774641749994</c:v>
                      </c:pt>
                      <c:pt idx="86" formatCode="0">
                        <c:v>0.77890774641749994</c:v>
                      </c:pt>
                      <c:pt idx="87" formatCode="0">
                        <c:v>0.77890774641749994</c:v>
                      </c:pt>
                      <c:pt idx="88" formatCode="0">
                        <c:v>0.77890774641749994</c:v>
                      </c:pt>
                      <c:pt idx="89" formatCode="0">
                        <c:v>1.0125800703427499</c:v>
                      </c:pt>
                      <c:pt idx="90" formatCode="0">
                        <c:v>0.81006405627419997</c:v>
                      </c:pt>
                      <c:pt idx="91" formatCode="0">
                        <c:v>0.81006405627419997</c:v>
                      </c:pt>
                      <c:pt idx="92" formatCode="0">
                        <c:v>0.81006405627419997</c:v>
                      </c:pt>
                      <c:pt idx="93" formatCode="0">
                        <c:v>0.81006405627419997</c:v>
                      </c:pt>
                      <c:pt idx="94" formatCode="0">
                        <c:v>0.72905765064677996</c:v>
                      </c:pt>
                      <c:pt idx="95" formatCode="0">
                        <c:v>0.69260476811444094</c:v>
                      </c:pt>
                      <c:pt idx="96" formatCode="0">
                        <c:v>0.65797452970871884</c:v>
                      </c:pt>
                      <c:pt idx="97" formatCode="0">
                        <c:v>0.65797452970871884</c:v>
                      </c:pt>
                      <c:pt idx="98" formatCode="0">
                        <c:v>1.3159490594174377</c:v>
                      </c:pt>
                      <c:pt idx="99" formatCode="0">
                        <c:v>1.3159490594174377</c:v>
                      </c:pt>
                      <c:pt idx="100" formatCode="0">
                        <c:v>1.3159490594174377</c:v>
                      </c:pt>
                      <c:pt idx="101" formatCode="0">
                        <c:v>1.3159490594174377</c:v>
                      </c:pt>
                      <c:pt idx="102" formatCode="0">
                        <c:v>1.3159490594174377</c:v>
                      </c:pt>
                      <c:pt idx="103" formatCode="0">
                        <c:v>1.3159490594174377</c:v>
                      </c:pt>
                    </c:numCache>
                  </c:numRef>
                </c:val>
                <c:smooth val="0"/>
                <c:extLst xmlns:c15="http://schemas.microsoft.com/office/drawing/2012/chart">
                  <c:ext xmlns:c16="http://schemas.microsoft.com/office/drawing/2014/chart" uri="{C3380CC4-5D6E-409C-BE32-E72D297353CC}">
                    <c16:uniqueId val="{00000019-705D-4F0A-A385-AB4DC8980013}"/>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'Table for graphs 25-26'!$A$24</c15:sqref>
                        </c15:formulaRef>
                      </c:ext>
                    </c:extLst>
                    <c:strCache>
                      <c:ptCount val="1"/>
                      <c:pt idx="0">
                        <c:v>Lower Gastrointestinal - Trajectory &gt;103 days</c:v>
                      </c:pt>
                    </c:strCache>
                  </c:strRef>
                </c:tx>
                <c:spPr>
                  <a:ln w="28575" cap="rnd">
                    <a:solidFill>
                      <a:schemeClr val="accent5">
                        <a:shade val="6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25-26'!$B$24:$DA$24</c15:sqref>
                        </c15:formulaRef>
                      </c:ext>
                    </c:extLst>
                    <c:numCache>
                      <c:formatCode>General</c:formatCode>
                      <c:ptCount val="104"/>
                      <c:pt idx="52" formatCode="0">
                        <c:v>11.145875</c:v>
                      </c:pt>
                      <c:pt idx="53" formatCode="0">
                        <c:v>11.145875</c:v>
                      </c:pt>
                      <c:pt idx="54" formatCode="0">
                        <c:v>11.145875</c:v>
                      </c:pt>
                      <c:pt idx="55" formatCode="0">
                        <c:v>11.145875</c:v>
                      </c:pt>
                      <c:pt idx="56" formatCode="0">
                        <c:v>10.588581249999999</c:v>
                      </c:pt>
                      <c:pt idx="57" formatCode="0">
                        <c:v>10.588581249999999</c:v>
                      </c:pt>
                      <c:pt idx="58" formatCode="0">
                        <c:v>11.118010312499999</c:v>
                      </c:pt>
                      <c:pt idx="59" formatCode="0">
                        <c:v>11.118010312499999</c:v>
                      </c:pt>
                      <c:pt idx="60" formatCode="0">
                        <c:v>11.118010312499999</c:v>
                      </c:pt>
                      <c:pt idx="61" formatCode="0">
                        <c:v>10.562109796874999</c:v>
                      </c:pt>
                      <c:pt idx="62" formatCode="0">
                        <c:v>10.562109796874999</c:v>
                      </c:pt>
                      <c:pt idx="63" formatCode="0">
                        <c:v>9.5058988171875001</c:v>
                      </c:pt>
                      <c:pt idx="64" formatCode="0">
                        <c:v>7.6047190537500002</c:v>
                      </c:pt>
                      <c:pt idx="65" formatCode="0">
                        <c:v>7.6047190537500002</c:v>
                      </c:pt>
                      <c:pt idx="66" formatCode="0">
                        <c:v>6.8442471483750005</c:v>
                      </c:pt>
                      <c:pt idx="67" formatCode="0">
                        <c:v>6.5020347909562499</c:v>
                      </c:pt>
                      <c:pt idx="68" formatCode="0">
                        <c:v>7.1522382700518756</c:v>
                      </c:pt>
                      <c:pt idx="69" formatCode="0">
                        <c:v>7.5098501835544695</c:v>
                      </c:pt>
                      <c:pt idx="70" formatCode="0">
                        <c:v>7.5098501835544695</c:v>
                      </c:pt>
                      <c:pt idx="71" formatCode="0">
                        <c:v>8.2608352019099165</c:v>
                      </c:pt>
                      <c:pt idx="72" formatCode="0">
                        <c:v>8.6738769620054121</c:v>
                      </c:pt>
                      <c:pt idx="73" formatCode="0">
                        <c:v>8.6738769620054121</c:v>
                      </c:pt>
                      <c:pt idx="74" formatCode="0">
                        <c:v>7.8064892658048715</c:v>
                      </c:pt>
                      <c:pt idx="75" formatCode="0">
                        <c:v>7.4161648025146274</c:v>
                      </c:pt>
                      <c:pt idx="76" formatCode="0">
                        <c:v>7.4161648025146274</c:v>
                      </c:pt>
                      <c:pt idx="77" formatCode="0">
                        <c:v>7.0453565623888954</c:v>
                      </c:pt>
                      <c:pt idx="78" formatCode="0">
                        <c:v>7.0453565623888954</c:v>
                      </c:pt>
                      <c:pt idx="79" formatCode="0">
                        <c:v>7.0453565623888954</c:v>
                      </c:pt>
                      <c:pt idx="80" formatCode="0">
                        <c:v>6.3408209061500056</c:v>
                      </c:pt>
                      <c:pt idx="81" formatCode="0">
                        <c:v>6.3408209061500056</c:v>
                      </c:pt>
                      <c:pt idx="82" formatCode="0">
                        <c:v>5.7067388155350054</c:v>
                      </c:pt>
                      <c:pt idx="83" formatCode="0">
                        <c:v>5.7067388155350054</c:v>
                      </c:pt>
                      <c:pt idx="84" formatCode="0">
                        <c:v>5.1360649339815048</c:v>
                      </c:pt>
                      <c:pt idx="85" formatCode="0">
                        <c:v>4.6224584405833546</c:v>
                      </c:pt>
                      <c:pt idx="86" formatCode="0">
                        <c:v>4.1602125965250192</c:v>
                      </c:pt>
                      <c:pt idx="87" formatCode="0">
                        <c:v>4.1602125965250192</c:v>
                      </c:pt>
                      <c:pt idx="88" formatCode="0">
                        <c:v>4.1602125965250192</c:v>
                      </c:pt>
                      <c:pt idx="89" formatCode="0">
                        <c:v>4.7842444860037716</c:v>
                      </c:pt>
                      <c:pt idx="90" formatCode="0">
                        <c:v>5.2626689346041493</c:v>
                      </c:pt>
                      <c:pt idx="91" formatCode="0">
                        <c:v>4.7364020411437346</c:v>
                      </c:pt>
                      <c:pt idx="92" formatCode="0">
                        <c:v>4.7364020411437346</c:v>
                      </c:pt>
                      <c:pt idx="93" formatCode="0">
                        <c:v>4.7364020411437346</c:v>
                      </c:pt>
                      <c:pt idx="94" formatCode="0">
                        <c:v>3.7891216329149877</c:v>
                      </c:pt>
                      <c:pt idx="95" formatCode="0">
                        <c:v>3.0312973063319903</c:v>
                      </c:pt>
                      <c:pt idx="96" formatCode="0">
                        <c:v>3.0312973063319903</c:v>
                      </c:pt>
                      <c:pt idx="97" formatCode="0">
                        <c:v>3.0312973063319903</c:v>
                      </c:pt>
                      <c:pt idx="98" formatCode="0">
                        <c:v>3.0312973063319903</c:v>
                      </c:pt>
                      <c:pt idx="99" formatCode="0">
                        <c:v>3.0312973063319903</c:v>
                      </c:pt>
                      <c:pt idx="100" formatCode="0">
                        <c:v>2.5766027103821916</c:v>
                      </c:pt>
                      <c:pt idx="101" formatCode="0">
                        <c:v>2.5766027103821916</c:v>
                      </c:pt>
                      <c:pt idx="102" formatCode="0">
                        <c:v>2.5766027103821916</c:v>
                      </c:pt>
                      <c:pt idx="103" formatCode="0">
                        <c:v>2.5766027103821916</c:v>
                      </c:pt>
                    </c:numCache>
                  </c:numRef>
                </c:val>
                <c:smooth val="0"/>
                <c:extLst xmlns:c15="http://schemas.microsoft.com/office/drawing/2012/chart">
                  <c:ext xmlns:c16="http://schemas.microsoft.com/office/drawing/2014/chart" uri="{C3380CC4-5D6E-409C-BE32-E72D297353CC}">
                    <c16:uniqueId val="{0000001A-705D-4F0A-A385-AB4DC8980013}"/>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'Table for graphs 25-26'!$A$25</c15:sqref>
                        </c15:formulaRef>
                      </c:ext>
                    </c:extLst>
                    <c:strCache>
                      <c:ptCount val="1"/>
                      <c:pt idx="0">
                        <c:v>Lung - Trajectory &gt;103 days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25-26'!$B$25:$DA$25</c15:sqref>
                        </c15:formulaRef>
                      </c:ext>
                    </c:extLst>
                    <c:numCache>
                      <c:formatCode>General</c:formatCode>
                      <c:ptCount val="104"/>
                      <c:pt idx="52" formatCode="0">
                        <c:v>8.5050000000000008</c:v>
                      </c:pt>
                      <c:pt idx="53" formatCode="0">
                        <c:v>8.5050000000000008</c:v>
                      </c:pt>
                      <c:pt idx="54" formatCode="0">
                        <c:v>9.355500000000001</c:v>
                      </c:pt>
                      <c:pt idx="55" formatCode="0">
                        <c:v>10.291050000000002</c:v>
                      </c:pt>
                      <c:pt idx="56" formatCode="0">
                        <c:v>10.291050000000002</c:v>
                      </c:pt>
                      <c:pt idx="57" formatCode="0">
                        <c:v>10.291050000000002</c:v>
                      </c:pt>
                      <c:pt idx="58" formatCode="0">
                        <c:v>11.320155000000003</c:v>
                      </c:pt>
                      <c:pt idx="59" formatCode="0">
                        <c:v>11.320155000000003</c:v>
                      </c:pt>
                      <c:pt idx="60" formatCode="0">
                        <c:v>12.452170500000005</c:v>
                      </c:pt>
                      <c:pt idx="61" formatCode="0">
                        <c:v>13.697387550000006</c:v>
                      </c:pt>
                      <c:pt idx="62" formatCode="0">
                        <c:v>13.697387550000006</c:v>
                      </c:pt>
                      <c:pt idx="63" formatCode="0">
                        <c:v>12.327648795000005</c:v>
                      </c:pt>
                      <c:pt idx="64" formatCode="0">
                        <c:v>11.094883915500006</c:v>
                      </c:pt>
                      <c:pt idx="65" formatCode="0">
                        <c:v>11.094883915500006</c:v>
                      </c:pt>
                      <c:pt idx="66" formatCode="0">
                        <c:v>12.204372307050008</c:v>
                      </c:pt>
                      <c:pt idx="67" formatCode="0">
                        <c:v>13.42480953775501</c:v>
                      </c:pt>
                      <c:pt idx="68" formatCode="0">
                        <c:v>13.42480953775501</c:v>
                      </c:pt>
                      <c:pt idx="69" formatCode="0">
                        <c:v>13.42480953775501</c:v>
                      </c:pt>
                      <c:pt idx="70" formatCode="0">
                        <c:v>13.42480953775501</c:v>
                      </c:pt>
                      <c:pt idx="71" formatCode="0">
                        <c:v>13.42480953775501</c:v>
                      </c:pt>
                      <c:pt idx="72" formatCode="0">
                        <c:v>13.42480953775501</c:v>
                      </c:pt>
                      <c:pt idx="73" formatCode="0">
                        <c:v>16.109771445306013</c:v>
                      </c:pt>
                      <c:pt idx="74" formatCode="0">
                        <c:v>12.887817156244811</c:v>
                      </c:pt>
                      <c:pt idx="75" formatCode="0">
                        <c:v>11.59903544062033</c:v>
                      </c:pt>
                      <c:pt idx="76" formatCode="0">
                        <c:v>11.59903544062033</c:v>
                      </c:pt>
                      <c:pt idx="77" formatCode="0">
                        <c:v>10.439131896558298</c:v>
                      </c:pt>
                      <c:pt idx="78" formatCode="0">
                        <c:v>10.439131896558298</c:v>
                      </c:pt>
                      <c:pt idx="79" formatCode="0">
                        <c:v>10.439131896558298</c:v>
                      </c:pt>
                      <c:pt idx="80" formatCode="0">
                        <c:v>10.439131896558298</c:v>
                      </c:pt>
                      <c:pt idx="81" formatCode="0">
                        <c:v>10.439131896558298</c:v>
                      </c:pt>
                      <c:pt idx="82" formatCode="0">
                        <c:v>9.3952187069024689</c:v>
                      </c:pt>
                      <c:pt idx="83" formatCode="0">
                        <c:v>9.3952187069024689</c:v>
                      </c:pt>
                      <c:pt idx="84" formatCode="0">
                        <c:v>8.4556968362122227</c:v>
                      </c:pt>
                      <c:pt idx="85" formatCode="0">
                        <c:v>6.7645574689697785</c:v>
                      </c:pt>
                      <c:pt idx="86" formatCode="0">
                        <c:v>6.7645574689697785</c:v>
                      </c:pt>
                      <c:pt idx="87" formatCode="0">
                        <c:v>6.7645574689697785</c:v>
                      </c:pt>
                      <c:pt idx="88" formatCode="0">
                        <c:v>6.7645574689697785</c:v>
                      </c:pt>
                      <c:pt idx="89" formatCode="0">
                        <c:v>6.7645574689697785</c:v>
                      </c:pt>
                      <c:pt idx="90" formatCode="0">
                        <c:v>7.4410132158667572</c:v>
                      </c:pt>
                      <c:pt idx="91" formatCode="0">
                        <c:v>7.4410132158667572</c:v>
                      </c:pt>
                      <c:pt idx="92" formatCode="0">
                        <c:v>6.696911894280082</c:v>
                      </c:pt>
                      <c:pt idx="93" formatCode="0">
                        <c:v>5.6923751101380695</c:v>
                      </c:pt>
                      <c:pt idx="94" formatCode="0">
                        <c:v>4.2692813326035521</c:v>
                      </c:pt>
                      <c:pt idx="95" formatCode="0">
                        <c:v>2.9884969328224864</c:v>
                      </c:pt>
                      <c:pt idx="96" formatCode="0">
                        <c:v>2.9884969328224864</c:v>
                      </c:pt>
                      <c:pt idx="97" formatCode="0">
                        <c:v>2.9884969328224864</c:v>
                      </c:pt>
                      <c:pt idx="98" formatCode="0">
                        <c:v>2.9884969328224864</c:v>
                      </c:pt>
                      <c:pt idx="99" formatCode="0">
                        <c:v>2.9884969328224864</c:v>
                      </c:pt>
                      <c:pt idx="100" formatCode="0">
                        <c:v>2.9884969328224864</c:v>
                      </c:pt>
                      <c:pt idx="101" formatCode="0">
                        <c:v>2.9884969328224864</c:v>
                      </c:pt>
                      <c:pt idx="102" formatCode="0">
                        <c:v>2.9884969328224864</c:v>
                      </c:pt>
                      <c:pt idx="103" formatCode="0">
                        <c:v>2.3907975462579891</c:v>
                      </c:pt>
                    </c:numCache>
                  </c:numRef>
                </c:val>
                <c:smooth val="0"/>
                <c:extLst xmlns:c15="http://schemas.microsoft.com/office/drawing/2012/chart">
                  <c:ext xmlns:c16="http://schemas.microsoft.com/office/drawing/2014/chart" uri="{C3380CC4-5D6E-409C-BE32-E72D297353CC}">
                    <c16:uniqueId val="{0000001B-705D-4F0A-A385-AB4DC8980013}"/>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'Table for graphs 25-26'!$A$26</c15:sqref>
                        </c15:formulaRef>
                      </c:ext>
                    </c:extLst>
                    <c:strCache>
                      <c:ptCount val="1"/>
                      <c:pt idx="0">
                        <c:v>Other - Trajectory &gt;103 days</c:v>
                      </c:pt>
                    </c:strCache>
                  </c:strRef>
                </c:tx>
                <c:spPr>
                  <a:ln w="28575" cap="rnd">
                    <a:solidFill>
                      <a:schemeClr val="accent5">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25-26'!$B$26:$DA$26</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numCache>
                  </c:numRef>
                </c:val>
                <c:smooth val="0"/>
                <c:extLst xmlns:c15="http://schemas.microsoft.com/office/drawing/2012/chart">
                  <c:ext xmlns:c16="http://schemas.microsoft.com/office/drawing/2014/chart" uri="{C3380CC4-5D6E-409C-BE32-E72D297353CC}">
                    <c16:uniqueId val="{0000001C-705D-4F0A-A385-AB4DC8980013}"/>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'Table for graphs 25-26'!$A$27</c15:sqref>
                        </c15:formulaRef>
                      </c:ext>
                    </c:extLst>
                    <c:strCache>
                      <c:ptCount val="1"/>
                      <c:pt idx="0">
                        <c:v>Sarcoma - Trajectory &gt;103 days</c:v>
                      </c:pt>
                    </c:strCache>
                  </c:strRef>
                </c:tx>
                <c:spPr>
                  <a:ln w="28575" cap="rnd">
                    <a:solidFill>
                      <a:schemeClr val="accent5">
                        <a:shade val="6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25-26'!$B$27:$DA$27</c15:sqref>
                        </c15:formulaRef>
                      </c:ext>
                    </c:extLst>
                    <c:numCache>
                      <c:formatCode>General</c:formatCode>
                      <c:ptCount val="104"/>
                      <c:pt idx="52" formatCode="0">
                        <c:v>1</c:v>
                      </c:pt>
                      <c:pt idx="53" formatCode="0">
                        <c:v>1</c:v>
                      </c:pt>
                      <c:pt idx="54" formatCode="0">
                        <c:v>1</c:v>
                      </c:pt>
                      <c:pt idx="55" formatCode="0">
                        <c:v>1</c:v>
                      </c:pt>
                      <c:pt idx="56" formatCode="0">
                        <c:v>1</c:v>
                      </c:pt>
                      <c:pt idx="57" formatCode="0">
                        <c:v>1</c:v>
                      </c:pt>
                      <c:pt idx="58" formatCode="0">
                        <c:v>1</c:v>
                      </c:pt>
                      <c:pt idx="59" formatCode="0">
                        <c:v>1</c:v>
                      </c:pt>
                      <c:pt idx="60" formatCode="0">
                        <c:v>1</c:v>
                      </c:pt>
                      <c:pt idx="61" formatCode="0">
                        <c:v>1</c:v>
                      </c:pt>
                      <c:pt idx="62" formatCode="0">
                        <c:v>1</c:v>
                      </c:pt>
                      <c:pt idx="63" formatCode="0">
                        <c:v>1</c:v>
                      </c:pt>
                      <c:pt idx="64" formatCode="0">
                        <c:v>1</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D-705D-4F0A-A385-AB4DC8980013}"/>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'Table for graphs 25-26'!$A$28</c15:sqref>
                        </c15:formulaRef>
                      </c:ext>
                    </c:extLst>
                    <c:strCache>
                      <c:ptCount val="1"/>
                      <c:pt idx="0">
                        <c:v>Skin - Trajectory &gt;103 days</c:v>
                      </c:pt>
                    </c:strCache>
                  </c:strRef>
                </c:tx>
                <c:spPr>
                  <a:ln w="28575" cap="rnd">
                    <a:solidFill>
                      <a:schemeClr val="accent5">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25-26'!$B$28:$DA$28</c15:sqref>
                        </c15:formulaRef>
                      </c:ext>
                    </c:extLst>
                    <c:numCache>
                      <c:formatCode>General</c:formatCode>
                      <c:ptCount val="104"/>
                      <c:pt idx="52" formatCode="0">
                        <c:v>10</c:v>
                      </c:pt>
                      <c:pt idx="53" formatCode="0">
                        <c:v>8</c:v>
                      </c:pt>
                      <c:pt idx="54" formatCode="0">
                        <c:v>7</c:v>
                      </c:pt>
                      <c:pt idx="55" formatCode="0">
                        <c:v>6</c:v>
                      </c:pt>
                      <c:pt idx="56" formatCode="0">
                        <c:v>5</c:v>
                      </c:pt>
                      <c:pt idx="57" formatCode="0">
                        <c:v>4</c:v>
                      </c:pt>
                      <c:pt idx="58" formatCode="0">
                        <c:v>4</c:v>
                      </c:pt>
                      <c:pt idx="59" formatCode="0">
                        <c:v>4</c:v>
                      </c:pt>
                      <c:pt idx="60" formatCode="0">
                        <c:v>3</c:v>
                      </c:pt>
                      <c:pt idx="61" formatCode="0">
                        <c:v>3</c:v>
                      </c:pt>
                      <c:pt idx="62" formatCode="0">
                        <c:v>3</c:v>
                      </c:pt>
                      <c:pt idx="63" formatCode="0">
                        <c:v>3</c:v>
                      </c:pt>
                      <c:pt idx="64" formatCode="0">
                        <c:v>3</c:v>
                      </c:pt>
                      <c:pt idx="65" formatCode="0">
                        <c:v>4</c:v>
                      </c:pt>
                      <c:pt idx="66" formatCode="0">
                        <c:v>4</c:v>
                      </c:pt>
                      <c:pt idx="67" formatCode="0">
                        <c:v>5</c:v>
                      </c:pt>
                      <c:pt idx="68" formatCode="0">
                        <c:v>8</c:v>
                      </c:pt>
                      <c:pt idx="69" formatCode="0">
                        <c:v>8</c:v>
                      </c:pt>
                      <c:pt idx="70" formatCode="0">
                        <c:v>9</c:v>
                      </c:pt>
                      <c:pt idx="71" formatCode="0">
                        <c:v>9</c:v>
                      </c:pt>
                      <c:pt idx="72" formatCode="0">
                        <c:v>10</c:v>
                      </c:pt>
                      <c:pt idx="73" formatCode="0">
                        <c:v>11</c:v>
                      </c:pt>
                      <c:pt idx="74" formatCode="0">
                        <c:v>13</c:v>
                      </c:pt>
                      <c:pt idx="75" formatCode="0">
                        <c:v>12</c:v>
                      </c:pt>
                      <c:pt idx="76" formatCode="0">
                        <c:v>10</c:v>
                      </c:pt>
                      <c:pt idx="77" formatCode="0">
                        <c:v>8</c:v>
                      </c:pt>
                      <c:pt idx="78" formatCode="0">
                        <c:v>7</c:v>
                      </c:pt>
                      <c:pt idx="79" formatCode="0">
                        <c:v>7</c:v>
                      </c:pt>
                      <c:pt idx="80" formatCode="0">
                        <c:v>7</c:v>
                      </c:pt>
                      <c:pt idx="81" formatCode="0">
                        <c:v>7</c:v>
                      </c:pt>
                      <c:pt idx="82" formatCode="0">
                        <c:v>6</c:v>
                      </c:pt>
                      <c:pt idx="83" formatCode="0">
                        <c:v>4</c:v>
                      </c:pt>
                      <c:pt idx="84" formatCode="0">
                        <c:v>4</c:v>
                      </c:pt>
                      <c:pt idx="85" formatCode="0">
                        <c:v>2</c:v>
                      </c:pt>
                      <c:pt idx="86" formatCode="0">
                        <c:v>2</c:v>
                      </c:pt>
                      <c:pt idx="87" formatCode="0">
                        <c:v>2</c:v>
                      </c:pt>
                      <c:pt idx="88" formatCode="0">
                        <c:v>2</c:v>
                      </c:pt>
                      <c:pt idx="89" formatCode="0">
                        <c:v>2</c:v>
                      </c:pt>
                      <c:pt idx="90" formatCode="0">
                        <c:v>3</c:v>
                      </c:pt>
                      <c:pt idx="91" formatCode="0">
                        <c:v>2</c:v>
                      </c:pt>
                      <c:pt idx="92" formatCode="0">
                        <c:v>2</c:v>
                      </c:pt>
                      <c:pt idx="93" formatCode="0">
                        <c:v>2</c:v>
                      </c:pt>
                      <c:pt idx="94" formatCode="0">
                        <c:v>2</c:v>
                      </c:pt>
                      <c:pt idx="95" formatCode="0">
                        <c:v>2</c:v>
                      </c:pt>
                      <c:pt idx="96" formatCode="0">
                        <c:v>2</c:v>
                      </c:pt>
                      <c:pt idx="97" formatCode="0">
                        <c:v>2</c:v>
                      </c:pt>
                      <c:pt idx="98" formatCode="0">
                        <c:v>2</c:v>
                      </c:pt>
                      <c:pt idx="99" formatCode="0">
                        <c:v>2</c:v>
                      </c:pt>
                      <c:pt idx="100" formatCode="0">
                        <c:v>2</c:v>
                      </c:pt>
                      <c:pt idx="101" formatCode="0">
                        <c:v>2</c:v>
                      </c:pt>
                      <c:pt idx="102" formatCode="0">
                        <c:v>2</c:v>
                      </c:pt>
                      <c:pt idx="103" formatCode="0">
                        <c:v>2</c:v>
                      </c:pt>
                    </c:numCache>
                  </c:numRef>
                </c:val>
                <c:smooth val="0"/>
                <c:extLst xmlns:c15="http://schemas.microsoft.com/office/drawing/2012/chart">
                  <c:ext xmlns:c16="http://schemas.microsoft.com/office/drawing/2014/chart" uri="{C3380CC4-5D6E-409C-BE32-E72D297353CC}">
                    <c16:uniqueId val="{0000001E-705D-4F0A-A385-AB4DC8980013}"/>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'Table for graphs 25-26'!$A$29</c15:sqref>
                        </c15:formulaRef>
                      </c:ext>
                    </c:extLst>
                    <c:strCache>
                      <c:ptCount val="1"/>
                      <c:pt idx="0">
                        <c:v>Upper Gastrointestinal - Trajectory &gt;103 days</c:v>
                      </c:pt>
                    </c:strCache>
                  </c:strRef>
                </c:tx>
                <c:spPr>
                  <a:ln w="28575" cap="rnd">
                    <a:solidFill>
                      <a:schemeClr val="accent5">
                        <a:shade val="7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25-26'!$B$29:$DA$29</c15:sqref>
                        </c15:formulaRef>
                      </c:ext>
                    </c:extLst>
                    <c:numCache>
                      <c:formatCode>General</c:formatCode>
                      <c:ptCount val="104"/>
                      <c:pt idx="52" formatCode="0">
                        <c:v>8</c:v>
                      </c:pt>
                      <c:pt idx="53" formatCode="0">
                        <c:v>8</c:v>
                      </c:pt>
                      <c:pt idx="54" formatCode="0">
                        <c:v>7</c:v>
                      </c:pt>
                      <c:pt idx="55" formatCode="0">
                        <c:v>6</c:v>
                      </c:pt>
                      <c:pt idx="56" formatCode="0">
                        <c:v>6</c:v>
                      </c:pt>
                      <c:pt idx="57" formatCode="0">
                        <c:v>6</c:v>
                      </c:pt>
                      <c:pt idx="58" formatCode="0">
                        <c:v>6</c:v>
                      </c:pt>
                      <c:pt idx="59" formatCode="0">
                        <c:v>6</c:v>
                      </c:pt>
                      <c:pt idx="60" formatCode="0">
                        <c:v>7</c:v>
                      </c:pt>
                      <c:pt idx="61" formatCode="0">
                        <c:v>7</c:v>
                      </c:pt>
                      <c:pt idx="62" formatCode="0">
                        <c:v>6</c:v>
                      </c:pt>
                      <c:pt idx="63" formatCode="0">
                        <c:v>5</c:v>
                      </c:pt>
                      <c:pt idx="64" formatCode="0">
                        <c:v>5</c:v>
                      </c:pt>
                      <c:pt idx="65" formatCode="0">
                        <c:v>5</c:v>
                      </c:pt>
                      <c:pt idx="66" formatCode="0">
                        <c:v>5</c:v>
                      </c:pt>
                      <c:pt idx="67" formatCode="0">
                        <c:v>5</c:v>
                      </c:pt>
                      <c:pt idx="68" formatCode="0">
                        <c:v>5</c:v>
                      </c:pt>
                      <c:pt idx="69" formatCode="0">
                        <c:v>5</c:v>
                      </c:pt>
                      <c:pt idx="70" formatCode="0">
                        <c:v>6</c:v>
                      </c:pt>
                      <c:pt idx="71" formatCode="0">
                        <c:v>5</c:v>
                      </c:pt>
                      <c:pt idx="72" formatCode="0">
                        <c:v>5</c:v>
                      </c:pt>
                      <c:pt idx="73" formatCode="0">
                        <c:v>5</c:v>
                      </c:pt>
                      <c:pt idx="74" formatCode="0">
                        <c:v>5</c:v>
                      </c:pt>
                      <c:pt idx="75" formatCode="0">
                        <c:v>5</c:v>
                      </c:pt>
                      <c:pt idx="76" formatCode="0">
                        <c:v>5</c:v>
                      </c:pt>
                      <c:pt idx="77" formatCode="0">
                        <c:v>5</c:v>
                      </c:pt>
                      <c:pt idx="78" formatCode="0">
                        <c:v>4</c:v>
                      </c:pt>
                      <c:pt idx="79" formatCode="0">
                        <c:v>4</c:v>
                      </c:pt>
                      <c:pt idx="80" formatCode="0">
                        <c:v>4</c:v>
                      </c:pt>
                      <c:pt idx="81" formatCode="0">
                        <c:v>5</c:v>
                      </c:pt>
                      <c:pt idx="82" formatCode="0">
                        <c:v>5</c:v>
                      </c:pt>
                      <c:pt idx="83" formatCode="0">
                        <c:v>6</c:v>
                      </c:pt>
                      <c:pt idx="84" formatCode="0">
                        <c:v>6</c:v>
                      </c:pt>
                      <c:pt idx="85" formatCode="0">
                        <c:v>6</c:v>
                      </c:pt>
                      <c:pt idx="86" formatCode="0">
                        <c:v>6</c:v>
                      </c:pt>
                      <c:pt idx="87" formatCode="0">
                        <c:v>5</c:v>
                      </c:pt>
                      <c:pt idx="88" formatCode="0">
                        <c:v>5</c:v>
                      </c:pt>
                      <c:pt idx="89" formatCode="0">
                        <c:v>5</c:v>
                      </c:pt>
                      <c:pt idx="90" formatCode="0">
                        <c:v>4</c:v>
                      </c:pt>
                      <c:pt idx="91" formatCode="0">
                        <c:v>4</c:v>
                      </c:pt>
                      <c:pt idx="92" formatCode="0">
                        <c:v>4</c:v>
                      </c:pt>
                      <c:pt idx="93" formatCode="0">
                        <c:v>4</c:v>
                      </c:pt>
                      <c:pt idx="94" formatCode="0">
                        <c:v>4</c:v>
                      </c:pt>
                      <c:pt idx="95" formatCode="0">
                        <c:v>3</c:v>
                      </c:pt>
                      <c:pt idx="96" formatCode="0">
                        <c:v>3</c:v>
                      </c:pt>
                      <c:pt idx="97" formatCode="0">
                        <c:v>4</c:v>
                      </c:pt>
                      <c:pt idx="98" formatCode="0">
                        <c:v>3</c:v>
                      </c:pt>
                      <c:pt idx="99" formatCode="0">
                        <c:v>3</c:v>
                      </c:pt>
                      <c:pt idx="100" formatCode="0">
                        <c:v>3</c:v>
                      </c:pt>
                      <c:pt idx="101" formatCode="0">
                        <c:v>3</c:v>
                      </c:pt>
                      <c:pt idx="102" formatCode="0">
                        <c:v>3</c:v>
                      </c:pt>
                      <c:pt idx="103" formatCode="0">
                        <c:v>3</c:v>
                      </c:pt>
                    </c:numCache>
                  </c:numRef>
                </c:val>
                <c:smooth val="0"/>
                <c:extLst xmlns:c15="http://schemas.microsoft.com/office/drawing/2012/chart">
                  <c:ext xmlns:c16="http://schemas.microsoft.com/office/drawing/2014/chart" uri="{C3380CC4-5D6E-409C-BE32-E72D297353CC}">
                    <c16:uniqueId val="{0000001F-705D-4F0A-A385-AB4DC8980013}"/>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'Table for graphs 25-26'!$A$30</c15:sqref>
                        </c15:formulaRef>
                      </c:ext>
                    </c:extLst>
                    <c:strCache>
                      <c:ptCount val="1"/>
                      <c:pt idx="0">
                        <c:v>Urological - Trajectory &gt;103 days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25-26'!$B$30:$DA$30</c15:sqref>
                        </c15:formulaRef>
                      </c:ext>
                    </c:extLst>
                    <c:numCache>
                      <c:formatCode>General</c:formatCode>
                      <c:ptCount val="104"/>
                      <c:pt idx="52" formatCode="0">
                        <c:v>11</c:v>
                      </c:pt>
                      <c:pt idx="53" formatCode="0">
                        <c:v>11</c:v>
                      </c:pt>
                      <c:pt idx="54" formatCode="0">
                        <c:v>11</c:v>
                      </c:pt>
                      <c:pt idx="55" formatCode="0">
                        <c:v>11</c:v>
                      </c:pt>
                      <c:pt idx="56" formatCode="0">
                        <c:v>11</c:v>
                      </c:pt>
                      <c:pt idx="57" formatCode="0">
                        <c:v>11</c:v>
                      </c:pt>
                      <c:pt idx="58" formatCode="0">
                        <c:v>11</c:v>
                      </c:pt>
                      <c:pt idx="59" formatCode="0">
                        <c:v>11</c:v>
                      </c:pt>
                      <c:pt idx="60" formatCode="0">
                        <c:v>11</c:v>
                      </c:pt>
                      <c:pt idx="61" formatCode="0">
                        <c:v>11</c:v>
                      </c:pt>
                      <c:pt idx="62" formatCode="0">
                        <c:v>11</c:v>
                      </c:pt>
                      <c:pt idx="63" formatCode="0">
                        <c:v>10</c:v>
                      </c:pt>
                      <c:pt idx="64" formatCode="0">
                        <c:v>10</c:v>
                      </c:pt>
                      <c:pt idx="65" formatCode="0">
                        <c:v>10</c:v>
                      </c:pt>
                      <c:pt idx="66" formatCode="0">
                        <c:v>9</c:v>
                      </c:pt>
                      <c:pt idx="67" formatCode="0">
                        <c:v>9</c:v>
                      </c:pt>
                      <c:pt idx="68" formatCode="0">
                        <c:v>9</c:v>
                      </c:pt>
                      <c:pt idx="69" formatCode="0">
                        <c:v>9</c:v>
                      </c:pt>
                      <c:pt idx="70" formatCode="0">
                        <c:v>9</c:v>
                      </c:pt>
                      <c:pt idx="71" formatCode="0">
                        <c:v>9</c:v>
                      </c:pt>
                      <c:pt idx="72" formatCode="0">
                        <c:v>10</c:v>
                      </c:pt>
                      <c:pt idx="73" formatCode="0">
                        <c:v>11</c:v>
                      </c:pt>
                      <c:pt idx="74" formatCode="0">
                        <c:v>9</c:v>
                      </c:pt>
                      <c:pt idx="75" formatCode="0">
                        <c:v>9</c:v>
                      </c:pt>
                      <c:pt idx="76" formatCode="0">
                        <c:v>9</c:v>
                      </c:pt>
                      <c:pt idx="77" formatCode="0">
                        <c:v>8</c:v>
                      </c:pt>
                      <c:pt idx="78" formatCode="0">
                        <c:v>8</c:v>
                      </c:pt>
                      <c:pt idx="79" formatCode="0">
                        <c:v>8</c:v>
                      </c:pt>
                      <c:pt idx="80" formatCode="0">
                        <c:v>8</c:v>
                      </c:pt>
                      <c:pt idx="81" formatCode="0">
                        <c:v>8</c:v>
                      </c:pt>
                      <c:pt idx="82" formatCode="0">
                        <c:v>8</c:v>
                      </c:pt>
                      <c:pt idx="83" formatCode="0">
                        <c:v>8</c:v>
                      </c:pt>
                      <c:pt idx="84" formatCode="0">
                        <c:v>8</c:v>
                      </c:pt>
                      <c:pt idx="85" formatCode="0">
                        <c:v>7</c:v>
                      </c:pt>
                      <c:pt idx="86" formatCode="0">
                        <c:v>7</c:v>
                      </c:pt>
                      <c:pt idx="87" formatCode="0">
                        <c:v>7</c:v>
                      </c:pt>
                      <c:pt idx="88" formatCode="0">
                        <c:v>7</c:v>
                      </c:pt>
                      <c:pt idx="89" formatCode="0">
                        <c:v>7</c:v>
                      </c:pt>
                      <c:pt idx="90" formatCode="0">
                        <c:v>7</c:v>
                      </c:pt>
                      <c:pt idx="91" formatCode="0">
                        <c:v>7</c:v>
                      </c:pt>
                      <c:pt idx="92" formatCode="0">
                        <c:v>7</c:v>
                      </c:pt>
                      <c:pt idx="93" formatCode="0">
                        <c:v>7</c:v>
                      </c:pt>
                      <c:pt idx="94" formatCode="0">
                        <c:v>6</c:v>
                      </c:pt>
                      <c:pt idx="95" formatCode="0">
                        <c:v>6</c:v>
                      </c:pt>
                      <c:pt idx="96" formatCode="0">
                        <c:v>6</c:v>
                      </c:pt>
                      <c:pt idx="97" formatCode="0">
                        <c:v>5</c:v>
                      </c:pt>
                      <c:pt idx="98" formatCode="0">
                        <c:v>6</c:v>
                      </c:pt>
                      <c:pt idx="99" formatCode="0">
                        <c:v>5</c:v>
                      </c:pt>
                      <c:pt idx="100" formatCode="0">
                        <c:v>5</c:v>
                      </c:pt>
                      <c:pt idx="101" formatCode="0">
                        <c:v>5</c:v>
                      </c:pt>
                      <c:pt idx="102" formatCode="0">
                        <c:v>5</c:v>
                      </c:pt>
                      <c:pt idx="103" formatCode="0">
                        <c:v>5</c:v>
                      </c:pt>
                    </c:numCache>
                  </c:numRef>
                </c:val>
                <c:smooth val="0"/>
                <c:extLst xmlns:c15="http://schemas.microsoft.com/office/drawing/2012/chart">
                  <c:ext xmlns:c16="http://schemas.microsoft.com/office/drawing/2014/chart" uri="{C3380CC4-5D6E-409C-BE32-E72D297353CC}">
                    <c16:uniqueId val="{00000020-705D-4F0A-A385-AB4DC8980013}"/>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'Table for graphs 25-26'!$A$31</c15:sqref>
                        </c15:formulaRef>
                      </c:ext>
                    </c:extLst>
                    <c:strCache>
                      <c:ptCount val="1"/>
                      <c:pt idx="0">
                        <c:v>Trajectory &gt;103 days All Sites</c:v>
                      </c:pt>
                    </c:strCache>
                  </c:strRef>
                </c:tx>
                <c:spPr>
                  <a:ln w="28575" cap="rnd">
                    <a:solidFill>
                      <a:schemeClr val="accent5">
                        <a:shade val="7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25-26'!$B$31:$DA$31</c15:sqref>
                        </c15:formulaRef>
                      </c:ext>
                    </c:extLst>
                    <c:numCache>
                      <c:formatCode>General</c:formatCode>
                      <c:ptCount val="104"/>
                      <c:pt idx="52" formatCode="0">
                        <c:v>65.033575000000013</c:v>
                      </c:pt>
                      <c:pt idx="53" formatCode="0">
                        <c:v>61.963228999999998</c:v>
                      </c:pt>
                      <c:pt idx="54" formatCode="0">
                        <c:v>60.813729000000002</c:v>
                      </c:pt>
                      <c:pt idx="55" formatCode="0">
                        <c:v>59.749279000000001</c:v>
                      </c:pt>
                      <c:pt idx="56" formatCode="0">
                        <c:v>59.230749850000002</c:v>
                      </c:pt>
                      <c:pt idx="57" formatCode="0">
                        <c:v>56.668249850000002</c:v>
                      </c:pt>
                      <c:pt idx="58" formatCode="0">
                        <c:v>58.414283912500004</c:v>
                      </c:pt>
                      <c:pt idx="59" formatCode="0">
                        <c:v>57.300533912500001</c:v>
                      </c:pt>
                      <c:pt idx="60" formatCode="0">
                        <c:v>59.927661272500004</c:v>
                      </c:pt>
                      <c:pt idx="61" formatCode="0">
                        <c:v>61.516977806875005</c:v>
                      </c:pt>
                      <c:pt idx="62" formatCode="0">
                        <c:v>60.516977806875005</c:v>
                      </c:pt>
                      <c:pt idx="63" formatCode="0">
                        <c:v>57.966028072187505</c:v>
                      </c:pt>
                      <c:pt idx="64" formatCode="0">
                        <c:v>52.611460383250005</c:v>
                      </c:pt>
                      <c:pt idx="65" formatCode="0">
                        <c:v>52.837585383250008</c:v>
                      </c:pt>
                      <c:pt idx="66" formatCode="0">
                        <c:v>51.597441128025011</c:v>
                      </c:pt>
                      <c:pt idx="67" formatCode="0">
                        <c:v>51.245196001311257</c:v>
                      </c:pt>
                      <c:pt idx="68" formatCode="0">
                        <c:v>55.757294147666883</c:v>
                      </c:pt>
                      <c:pt idx="69" formatCode="0">
                        <c:v>57.340202061169478</c:v>
                      </c:pt>
                      <c:pt idx="70" formatCode="0">
                        <c:v>60.04317946116948</c:v>
                      </c:pt>
                      <c:pt idx="71" formatCode="0">
                        <c:v>60.391134479524922</c:v>
                      </c:pt>
                      <c:pt idx="72" formatCode="0">
                        <c:v>65.248592688606422</c:v>
                      </c:pt>
                      <c:pt idx="73" formatCode="0">
                        <c:v>70.866320221157423</c:v>
                      </c:pt>
                      <c:pt idx="74" formatCode="0">
                        <c:v>64.084140355261084</c:v>
                      </c:pt>
                      <c:pt idx="75" formatCode="0">
                        <c:v>60.703972130758672</c:v>
                      </c:pt>
                      <c:pt idx="76" formatCode="0">
                        <c:v>57.617549711093673</c:v>
                      </c:pt>
                      <c:pt idx="77" formatCode="0">
                        <c:v>51.969595379218532</c:v>
                      </c:pt>
                      <c:pt idx="78" formatCode="0">
                        <c:v>49.969595379218532</c:v>
                      </c:pt>
                      <c:pt idx="79" formatCode="0">
                        <c:v>49.969595379218532</c:v>
                      </c:pt>
                      <c:pt idx="80" formatCode="0">
                        <c:v>47.882864268273558</c:v>
                      </c:pt>
                      <c:pt idx="81" formatCode="0">
                        <c:v>49.356720161837828</c:v>
                      </c:pt>
                      <c:pt idx="82" formatCode="0">
                        <c:v>47.506605078893884</c:v>
                      </c:pt>
                      <c:pt idx="83" formatCode="0">
                        <c:v>47.361507368616017</c:v>
                      </c:pt>
                      <c:pt idx="84" formatCode="0">
                        <c:v>44.335380145690692</c:v>
                      </c:pt>
                      <c:pt idx="85" formatCode="0">
                        <c:v>37.275701021206402</c:v>
                      </c:pt>
                      <c:pt idx="86" formatCode="0">
                        <c:v>36.516163398287986</c:v>
                      </c:pt>
                      <c:pt idx="87" formatCode="0">
                        <c:v>36.032192466379485</c:v>
                      </c:pt>
                      <c:pt idx="88" formatCode="0">
                        <c:v>36.299755067353559</c:v>
                      </c:pt>
                      <c:pt idx="89" formatCode="0">
                        <c:v>38.313728977801162</c:v>
                      </c:pt>
                      <c:pt idx="90" formatCode="0">
                        <c:v>39.510235383159966</c:v>
                      </c:pt>
                      <c:pt idx="91" formatCode="0">
                        <c:v>35.973913099340677</c:v>
                      </c:pt>
                      <c:pt idx="92" formatCode="0">
                        <c:v>33.785707653828581</c:v>
                      </c:pt>
                      <c:pt idx="93" formatCode="0">
                        <c:v>32.781170869686562</c:v>
                      </c:pt>
                      <c:pt idx="94" formatCode="0">
                        <c:v>29.329790278295881</c:v>
                      </c:pt>
                      <c:pt idx="95" formatCode="0">
                        <c:v>25.755212531486912</c:v>
                      </c:pt>
                      <c:pt idx="96" formatCode="0">
                        <c:v>24.596670982777912</c:v>
                      </c:pt>
                      <c:pt idx="97" formatCode="0">
                        <c:v>24.596670982777912</c:v>
                      </c:pt>
                      <c:pt idx="98" formatCode="0">
                        <c:v>27.02055867891551</c:v>
                      </c:pt>
                      <c:pt idx="99" formatCode="0">
                        <c:v>22.961128675296202</c:v>
                      </c:pt>
                      <c:pt idx="100" formatCode="0">
                        <c:v>22.506434079346405</c:v>
                      </c:pt>
                      <c:pt idx="101" formatCode="0">
                        <c:v>21.376903212491609</c:v>
                      </c:pt>
                      <c:pt idx="102" formatCode="0">
                        <c:v>21.376903212491609</c:v>
                      </c:pt>
                      <c:pt idx="103" formatCode="0">
                        <c:v>19.832674368721232</c:v>
                      </c:pt>
                    </c:numCache>
                  </c:numRef>
                </c:val>
                <c:smooth val="0"/>
                <c:extLst xmlns:c15="http://schemas.microsoft.com/office/drawing/2012/chart">
                  <c:ext xmlns:c16="http://schemas.microsoft.com/office/drawing/2014/chart" uri="{C3380CC4-5D6E-409C-BE32-E72D297353CC}">
                    <c16:uniqueId val="{00000021-705D-4F0A-A385-AB4DC8980013}"/>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'Table for graphs 25-26'!$A$32</c15:sqref>
                        </c15:formulaRef>
                      </c:ext>
                    </c:extLst>
                    <c:strCache>
                      <c:ptCount val="1"/>
                      <c:pt idx="0">
                        <c:v>Acute Leukaemia - Trajectory Total</c:v>
                      </c:pt>
                    </c:strCache>
                  </c:strRef>
                </c:tx>
                <c:spPr>
                  <a:ln w="28575" cap="rnd">
                    <a:solidFill>
                      <a:schemeClr val="accent5">
                        <a:shade val="7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25-26'!$B$32:$DA$32</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22-705D-4F0A-A385-AB4DC8980013}"/>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'Table for graphs 25-26'!$A$33</c15:sqref>
                        </c15:formulaRef>
                      </c:ext>
                    </c:extLst>
                    <c:strCache>
                      <c:ptCount val="1"/>
                      <c:pt idx="0">
                        <c:v>Brain/CNS - Trajectory Total</c:v>
                      </c:pt>
                    </c:strCache>
                  </c:strRef>
                </c:tx>
                <c:spPr>
                  <a:ln w="28575" cap="rnd">
                    <a:solidFill>
                      <a:schemeClr val="accent5">
                        <a:shade val="7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25-26'!$B$33:$DA$33</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23-705D-4F0A-A385-AB4DC8980013}"/>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'Table for graphs 25-26'!$A$34</c15:sqref>
                        </c15:formulaRef>
                      </c:ext>
                    </c:extLst>
                    <c:strCache>
                      <c:ptCount val="1"/>
                      <c:pt idx="0">
                        <c:v>Breast - Trajectory Total</c:v>
                      </c:pt>
                    </c:strCache>
                  </c:strRef>
                </c:tx>
                <c:spPr>
                  <a:ln w="28575" cap="rnd">
                    <a:solidFill>
                      <a:schemeClr val="accent5">
                        <a:shade val="7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25-26'!$B$34:$DA$34</c15:sqref>
                        </c15:formulaRef>
                      </c:ext>
                    </c:extLst>
                    <c:numCache>
                      <c:formatCode>General</c:formatCode>
                      <c:ptCount val="104"/>
                      <c:pt idx="52" formatCode="0">
                        <c:v>7</c:v>
                      </c:pt>
                      <c:pt idx="53" formatCode="0">
                        <c:v>7.25</c:v>
                      </c:pt>
                      <c:pt idx="54" formatCode="0">
                        <c:v>8.25</c:v>
                      </c:pt>
                      <c:pt idx="55" formatCode="0">
                        <c:v>9.4499999999999993</c:v>
                      </c:pt>
                      <c:pt idx="56" formatCode="0">
                        <c:v>9.4499999999999993</c:v>
                      </c:pt>
                      <c:pt idx="57" formatCode="0">
                        <c:v>9.4499999999999993</c:v>
                      </c:pt>
                      <c:pt idx="58" formatCode="0">
                        <c:v>11.295</c:v>
                      </c:pt>
                      <c:pt idx="59" formatCode="0">
                        <c:v>9.3892500000000005</c:v>
                      </c:pt>
                      <c:pt idx="60" formatCode="0">
                        <c:v>9.3892500000000005</c:v>
                      </c:pt>
                      <c:pt idx="61" formatCode="0">
                        <c:v>8.6764499999999991</c:v>
                      </c:pt>
                      <c:pt idx="62" formatCode="0">
                        <c:v>8.6764499999999991</c:v>
                      </c:pt>
                      <c:pt idx="63" formatCode="0">
                        <c:v>8.0349299999999992</c:v>
                      </c:pt>
                      <c:pt idx="64" formatCode="0">
                        <c:v>7.4575620000000002</c:v>
                      </c:pt>
                      <c:pt idx="65" formatCode="0">
                        <c:v>7.6836870000000008</c:v>
                      </c:pt>
                      <c:pt idx="66" formatCode="0">
                        <c:v>8.2033182000000018</c:v>
                      </c:pt>
                      <c:pt idx="67" formatCode="0">
                        <c:v>8.7749125200000027</c:v>
                      </c:pt>
                      <c:pt idx="68" formatCode="0">
                        <c:v>8.7749125200000027</c:v>
                      </c:pt>
                      <c:pt idx="69" formatCode="0">
                        <c:v>10.215518148000001</c:v>
                      </c:pt>
                      <c:pt idx="70" formatCode="0">
                        <c:v>9.4924513332000018</c:v>
                      </c:pt>
                      <c:pt idx="71" formatCode="0">
                        <c:v>10.089421333200001</c:v>
                      </c:pt>
                      <c:pt idx="72" formatCode="0">
                        <c:v>10.740181466520001</c:v>
                      </c:pt>
                      <c:pt idx="73" formatCode="0">
                        <c:v>11.814199613172002</c:v>
                      </c:pt>
                      <c:pt idx="74" formatCode="0">
                        <c:v>10.239069771196203</c:v>
                      </c:pt>
                      <c:pt idx="75" formatCode="0">
                        <c:v>9.2151627940765835</c:v>
                      </c:pt>
                      <c:pt idx="76" formatCode="0">
                        <c:v>8.8960226320765834</c:v>
                      </c:pt>
                      <c:pt idx="77" formatCode="0">
                        <c:v>8.3215703404765833</c:v>
                      </c:pt>
                      <c:pt idx="78" formatCode="0">
                        <c:v>8.3215703404765833</c:v>
                      </c:pt>
                      <c:pt idx="79" formatCode="0">
                        <c:v>8.3215703404765833</c:v>
                      </c:pt>
                      <c:pt idx="80" formatCode="0">
                        <c:v>7.719194223068925</c:v>
                      </c:pt>
                      <c:pt idx="81" formatCode="0">
                        <c:v>7.719194223068925</c:v>
                      </c:pt>
                      <c:pt idx="82" formatCode="0">
                        <c:v>8.2613327287358178</c:v>
                      </c:pt>
                      <c:pt idx="83" formatCode="0">
                        <c:v>8.2613327287358178</c:v>
                      </c:pt>
                      <c:pt idx="84" formatCode="0">
                        <c:v>7.1124281455358176</c:v>
                      </c:pt>
                      <c:pt idx="85" formatCode="0">
                        <c:v>6.0455639237054442</c:v>
                      </c:pt>
                      <c:pt idx="86" formatCode="0">
                        <c:v>6.0455639237054442</c:v>
                      </c:pt>
                      <c:pt idx="87" formatCode="0">
                        <c:v>6.0455639237054442</c:v>
                      </c:pt>
                      <c:pt idx="88" formatCode="0">
                        <c:v>5.0317649181083555</c:v>
                      </c:pt>
                      <c:pt idx="89" formatCode="0">
                        <c:v>6.3699796054965132</c:v>
                      </c:pt>
                      <c:pt idx="90" formatCode="0">
                        <c:v>7.9624745068706417</c:v>
                      </c:pt>
                      <c:pt idx="91" formatCode="0">
                        <c:v>6.3699796054965141</c:v>
                      </c:pt>
                      <c:pt idx="92" formatCode="0">
                        <c:v>5.6353247553748629</c:v>
                      </c:pt>
                      <c:pt idx="93" formatCode="0">
                        <c:v>5.6353247553748629</c:v>
                      </c:pt>
                      <c:pt idx="94" formatCode="0">
                        <c:v>4.9072143095550338</c:v>
                      </c:pt>
                      <c:pt idx="95" formatCode="0">
                        <c:v>4.4946183902571306</c:v>
                      </c:pt>
                      <c:pt idx="96" formatCode="0">
                        <c:v>4.4946183902571306</c:v>
                      </c:pt>
                      <c:pt idx="97" formatCode="0">
                        <c:v>4.4946183902571306</c:v>
                      </c:pt>
                      <c:pt idx="98" formatCode="0">
                        <c:v>4.865954717625244</c:v>
                      </c:pt>
                      <c:pt idx="99" formatCode="0">
                        <c:v>3.2677596808393954</c:v>
                      </c:pt>
                      <c:pt idx="100" formatCode="0">
                        <c:v>2.9409837127554561</c:v>
                      </c:pt>
                      <c:pt idx="101" formatCode="0">
                        <c:v>2.6468853414799107</c:v>
                      </c:pt>
                      <c:pt idx="102" formatCode="0">
                        <c:v>3.3086066768498883</c:v>
                      </c:pt>
                      <c:pt idx="103" formatCode="0">
                        <c:v>3.3086066768498883</c:v>
                      </c:pt>
                    </c:numCache>
                  </c:numRef>
                </c:val>
                <c:smooth val="0"/>
                <c:extLst xmlns:c15="http://schemas.microsoft.com/office/drawing/2012/chart">
                  <c:ext xmlns:c16="http://schemas.microsoft.com/office/drawing/2014/chart" uri="{C3380CC4-5D6E-409C-BE32-E72D297353CC}">
                    <c16:uniqueId val="{00000024-705D-4F0A-A385-AB4DC8980013}"/>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'Table for graphs 25-26'!$A$35</c15:sqref>
                        </c15:formulaRef>
                      </c:ext>
                    </c:extLst>
                    <c:strCache>
                      <c:ptCount val="1"/>
                      <c:pt idx="0">
                        <c:v>Children's cancer - Trajectory Total</c:v>
                      </c:pt>
                    </c:strCache>
                  </c:strRef>
                </c:tx>
                <c:spPr>
                  <a:ln w="28575" cap="rnd">
                    <a:solidFill>
                      <a:schemeClr val="accent5">
                        <a:shade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25-26'!$B$35:$DA$35</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25-705D-4F0A-A385-AB4DC8980013}"/>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'Table for graphs 25-26'!$A$36</c15:sqref>
                        </c15:formulaRef>
                      </c:ext>
                    </c:extLst>
                    <c:strCache>
                      <c:ptCount val="1"/>
                      <c:pt idx="0">
                        <c:v>Gynaecological - Trajectory Total</c:v>
                      </c:pt>
                    </c:strCache>
                  </c:strRef>
                </c:tx>
                <c:spPr>
                  <a:ln w="28575" cap="rnd">
                    <a:solidFill>
                      <a:schemeClr val="accent5">
                        <a:shade val="8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25-26'!$B$36:$DA$36</c15:sqref>
                        </c15:formulaRef>
                      </c:ext>
                    </c:extLst>
                    <c:numCache>
                      <c:formatCode>General</c:formatCode>
                      <c:ptCount val="104"/>
                      <c:pt idx="52" formatCode="0">
                        <c:v>14.6052</c:v>
                      </c:pt>
                      <c:pt idx="53" formatCode="0">
                        <c:v>15.140979000000002</c:v>
                      </c:pt>
                      <c:pt idx="54" formatCode="0">
                        <c:v>14.714547750000001</c:v>
                      </c:pt>
                      <c:pt idx="55" formatCode="0">
                        <c:v>14.3094380625</c:v>
                      </c:pt>
                      <c:pt idx="56" formatCode="0">
                        <c:v>13.648202662500001</c:v>
                      </c:pt>
                      <c:pt idx="57" formatCode="0">
                        <c:v>14.417911068750001</c:v>
                      </c:pt>
                      <c:pt idx="58" formatCode="0">
                        <c:v>15.264590315625002</c:v>
                      </c:pt>
                      <c:pt idx="59" formatCode="0">
                        <c:v>16.195937487187503</c:v>
                      </c:pt>
                      <c:pt idx="60" formatCode="0">
                        <c:v>17.815531235906256</c:v>
                      </c:pt>
                      <c:pt idx="61" formatCode="0">
                        <c:v>18.942461313496882</c:v>
                      </c:pt>
                      <c:pt idx="62" formatCode="0">
                        <c:v>20.182084398846573</c:v>
                      </c:pt>
                      <c:pt idx="63" formatCode="0">
                        <c:v>19.500291701904242</c:v>
                      </c:pt>
                      <c:pt idx="64" formatCode="0">
                        <c:v>18.845668655904241</c:v>
                      </c:pt>
                      <c:pt idx="65" formatCode="0">
                        <c:v>18.845668655904241</c:v>
                      </c:pt>
                      <c:pt idx="66" formatCode="0">
                        <c:v>17.60880485240903</c:v>
                      </c:pt>
                      <c:pt idx="67" formatCode="0">
                        <c:v>16.993486943418578</c:v>
                      </c:pt>
                      <c:pt idx="68" formatCode="0">
                        <c:v>17.874462818803138</c:v>
                      </c:pt>
                      <c:pt idx="69" formatCode="0">
                        <c:v>19.078639966697452</c:v>
                      </c:pt>
                      <c:pt idx="70" formatCode="0">
                        <c:v>19.740937398039325</c:v>
                      </c:pt>
                      <c:pt idx="71" formatCode="0">
                        <c:v>19.740937398039325</c:v>
                      </c:pt>
                      <c:pt idx="72" formatCode="0">
                        <c:v>21.019618834934292</c:v>
                      </c:pt>
                      <c:pt idx="73" formatCode="0">
                        <c:v>21.749801752988709</c:v>
                      </c:pt>
                      <c:pt idx="74" formatCode="0">
                        <c:v>20.341513641646973</c:v>
                      </c:pt>
                      <c:pt idx="75" formatCode="0">
                        <c:v>19.266694315300008</c:v>
                      </c:pt>
                      <c:pt idx="76" formatCode="0">
                        <c:v>19.266694315300008</c:v>
                      </c:pt>
                      <c:pt idx="77" formatCode="0">
                        <c:v>18.031964471491321</c:v>
                      </c:pt>
                      <c:pt idx="78" formatCode="0">
                        <c:v>17.374621863156072</c:v>
                      </c:pt>
                      <c:pt idx="79" formatCode="0">
                        <c:v>16.125670907319101</c:v>
                      </c:pt>
                      <c:pt idx="80" formatCode="0">
                        <c:v>14.855061677922235</c:v>
                      </c:pt>
                      <c:pt idx="81" formatCode="0">
                        <c:v>15.834742708600487</c:v>
                      </c:pt>
                      <c:pt idx="82" formatCode="0">
                        <c:v>16.896975496539831</c:v>
                      </c:pt>
                      <c:pt idx="83" formatCode="0">
                        <c:v>18.586673046193816</c:v>
                      </c:pt>
                      <c:pt idx="84" formatCode="0">
                        <c:v>17.944022209490512</c:v>
                      </c:pt>
                      <c:pt idx="85" formatCode="0">
                        <c:v>16.14961998854146</c:v>
                      </c:pt>
                      <c:pt idx="86" formatCode="0">
                        <c:v>16.14961998854146</c:v>
                      </c:pt>
                      <c:pt idx="87" formatCode="0">
                        <c:v>16.665649056632958</c:v>
                      </c:pt>
                      <c:pt idx="88" formatCode="0">
                        <c:v>17.764581987395609</c:v>
                      </c:pt>
                      <c:pt idx="89" formatCode="0">
                        <c:v>19.54104018613517</c:v>
                      </c:pt>
                      <c:pt idx="90" formatCode="0">
                        <c:v>20.20589460924657</c:v>
                      </c:pt>
                      <c:pt idx="91" formatCode="0">
                        <c:v>18.809700320712626</c:v>
                      </c:pt>
                      <c:pt idx="92" formatCode="0">
                        <c:v>17.560909975931203</c:v>
                      </c:pt>
                      <c:pt idx="93" formatCode="0">
                        <c:v>17.560909975931203</c:v>
                      </c:pt>
                      <c:pt idx="94" formatCode="0">
                        <c:v>16.932622546090926</c:v>
                      </c:pt>
                      <c:pt idx="95" formatCode="0">
                        <c:v>16.433106408178361</c:v>
                      </c:pt>
                      <c:pt idx="96" formatCode="0">
                        <c:v>15.309195097875079</c:v>
                      </c:pt>
                      <c:pt idx="97" formatCode="0">
                        <c:v>14.115448981178556</c:v>
                      </c:pt>
                      <c:pt idx="98" formatCode="0">
                        <c:v>15.189820486205431</c:v>
                      </c:pt>
                      <c:pt idx="99" formatCode="0">
                        <c:v>14.077148289005184</c:v>
                      </c:pt>
                      <c:pt idx="100" formatCode="0">
                        <c:v>14.077148289005184</c:v>
                      </c:pt>
                      <c:pt idx="101" formatCode="0">
                        <c:v>12.947617422150389</c:v>
                      </c:pt>
                      <c:pt idx="102" formatCode="0">
                        <c:v>11.765808766620829</c:v>
                      </c:pt>
                      <c:pt idx="103" formatCode="0">
                        <c:v>10.702180976644225</c:v>
                      </c:pt>
                    </c:numCache>
                  </c:numRef>
                </c:val>
                <c:smooth val="0"/>
                <c:extLst xmlns:c15="http://schemas.microsoft.com/office/drawing/2012/chart">
                  <c:ext xmlns:c16="http://schemas.microsoft.com/office/drawing/2014/chart" uri="{C3380CC4-5D6E-409C-BE32-E72D297353CC}">
                    <c16:uniqueId val="{00000026-705D-4F0A-A385-AB4DC8980013}"/>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'Table for graphs 25-26'!$A$37</c15:sqref>
                        </c15:formulaRef>
                      </c:ext>
                    </c:extLst>
                    <c:strCache>
                      <c:ptCount val="1"/>
                      <c:pt idx="0">
                        <c:v>Haematological - Trajectory Total</c:v>
                      </c:pt>
                    </c:strCache>
                  </c:strRef>
                </c:tx>
                <c:spPr>
                  <a:ln w="28575" cap="rnd">
                    <a:solidFill>
                      <a:schemeClr val="accent5">
                        <a:shade val="8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25-26'!$B$37:$DA$37</c15:sqref>
                        </c15:formulaRef>
                      </c:ext>
                    </c:extLst>
                    <c:numCache>
                      <c:formatCode>General</c:formatCode>
                      <c:ptCount val="104"/>
                      <c:pt idx="52" formatCode="0">
                        <c:v>10</c:v>
                      </c:pt>
                      <c:pt idx="53" formatCode="0">
                        <c:v>10</c:v>
                      </c:pt>
                      <c:pt idx="54" formatCode="0">
                        <c:v>9.5</c:v>
                      </c:pt>
                      <c:pt idx="55" formatCode="0">
                        <c:v>9.0500000000000007</c:v>
                      </c:pt>
                      <c:pt idx="56" formatCode="0">
                        <c:v>9.2874999999999996</c:v>
                      </c:pt>
                      <c:pt idx="57" formatCode="0">
                        <c:v>7.7249999999999996</c:v>
                      </c:pt>
                      <c:pt idx="58" formatCode="0">
                        <c:v>6.7874999999999996</c:v>
                      </c:pt>
                      <c:pt idx="59" formatCode="0">
                        <c:v>6.7874999999999996</c:v>
                      </c:pt>
                      <c:pt idx="60" formatCode="0">
                        <c:v>7.7898749999999994</c:v>
                      </c:pt>
                      <c:pt idx="61" formatCode="0">
                        <c:v>7.7898749999999994</c:v>
                      </c:pt>
                      <c:pt idx="62" formatCode="0">
                        <c:v>7.7898749999999994</c:v>
                      </c:pt>
                      <c:pt idx="63" formatCode="0">
                        <c:v>8.6549062499999998</c:v>
                      </c:pt>
                      <c:pt idx="64" formatCode="0">
                        <c:v>7.97990625</c:v>
                      </c:pt>
                      <c:pt idx="65" formatCode="0">
                        <c:v>7.97990625</c:v>
                      </c:pt>
                      <c:pt idx="66" formatCode="0">
                        <c:v>7.97990625</c:v>
                      </c:pt>
                      <c:pt idx="67" formatCode="0">
                        <c:v>7.8613593749999993</c:v>
                      </c:pt>
                      <c:pt idx="68" formatCode="0">
                        <c:v>9.1019812499999997</c:v>
                      </c:pt>
                      <c:pt idx="69" formatCode="0">
                        <c:v>10.375154999999999</c:v>
                      </c:pt>
                      <c:pt idx="70" formatCode="0">
                        <c:v>10.375154999999999</c:v>
                      </c:pt>
                      <c:pt idx="71" formatCode="0">
                        <c:v>9.7206952499999986</c:v>
                      </c:pt>
                      <c:pt idx="72" formatCode="0">
                        <c:v>10.309709025</c:v>
                      </c:pt>
                      <c:pt idx="73" formatCode="0">
                        <c:v>10.884292649999999</c:v>
                      </c:pt>
                      <c:pt idx="74" formatCode="0">
                        <c:v>10.22352148125</c:v>
                      </c:pt>
                      <c:pt idx="75" formatCode="0">
                        <c:v>10.22352148125</c:v>
                      </c:pt>
                      <c:pt idx="76" formatCode="0">
                        <c:v>10.22352148125</c:v>
                      </c:pt>
                      <c:pt idx="77" formatCode="0">
                        <c:v>9.5756063287499984</c:v>
                      </c:pt>
                      <c:pt idx="78" formatCode="0">
                        <c:v>9.5756063287499984</c:v>
                      </c:pt>
                      <c:pt idx="79" formatCode="0">
                        <c:v>9.5756063287499984</c:v>
                      </c:pt>
                      <c:pt idx="80" formatCode="0">
                        <c:v>8.3399642431874987</c:v>
                      </c:pt>
                      <c:pt idx="81" formatCode="0">
                        <c:v>8.3399642431874987</c:v>
                      </c:pt>
                      <c:pt idx="82" formatCode="0">
                        <c:v>9.167844440514374</c:v>
                      </c:pt>
                      <c:pt idx="83" formatCode="0">
                        <c:v>10.084628884565813</c:v>
                      </c:pt>
                      <c:pt idx="84" formatCode="0">
                        <c:v>9.3968839965967312</c:v>
                      </c:pt>
                      <c:pt idx="85" formatCode="0">
                        <c:v>8.7618776974001822</c:v>
                      </c:pt>
                      <c:pt idx="86" formatCode="0">
                        <c:v>8.1751379231001327</c:v>
                      </c:pt>
                      <c:pt idx="87" formatCode="0">
                        <c:v>8.1751379231001327</c:v>
                      </c:pt>
                      <c:pt idx="88" formatCode="0">
                        <c:v>8.4427005240742066</c:v>
                      </c:pt>
                      <c:pt idx="89" formatCode="0">
                        <c:v>10.681191820224988</c:v>
                      </c:pt>
                      <c:pt idx="90" formatCode="0">
                        <c:v>9.6087869971199034</c:v>
                      </c:pt>
                      <c:pt idx="91" formatCode="0">
                        <c:v>7.8428738306910244</c:v>
                      </c:pt>
                      <c:pt idx="92" formatCode="0">
                        <c:v>7.8428738306910244</c:v>
                      </c:pt>
                      <c:pt idx="93" formatCode="0">
                        <c:v>7.8428738306910244</c:v>
                      </c:pt>
                      <c:pt idx="94" formatCode="0">
                        <c:v>6.6274816978385962</c:v>
                      </c:pt>
                      <c:pt idx="95" formatCode="0">
                        <c:v>6.6274816978385962</c:v>
                      </c:pt>
                      <c:pt idx="96" formatCode="0">
                        <c:v>6.6274816978385962</c:v>
                      </c:pt>
                      <c:pt idx="97" formatCode="0">
                        <c:v>6.6274816978385962</c:v>
                      </c:pt>
                      <c:pt idx="98" formatCode="0">
                        <c:v>9.365708570549419</c:v>
                      </c:pt>
                      <c:pt idx="99" formatCode="0">
                        <c:v>8.200205880706358</c:v>
                      </c:pt>
                      <c:pt idx="100" formatCode="0">
                        <c:v>8.200205880706358</c:v>
                      </c:pt>
                      <c:pt idx="101" formatCode="0">
                        <c:v>8.200205880706358</c:v>
                      </c:pt>
                      <c:pt idx="102" formatCode="0">
                        <c:v>9.6586764401292733</c:v>
                      </c:pt>
                      <c:pt idx="103" formatCode="0">
                        <c:v>8.7121469829233931</c:v>
                      </c:pt>
                    </c:numCache>
                  </c:numRef>
                </c:val>
                <c:smooth val="0"/>
                <c:extLst xmlns:c15="http://schemas.microsoft.com/office/drawing/2012/chart">
                  <c:ext xmlns:c16="http://schemas.microsoft.com/office/drawing/2014/chart" uri="{C3380CC4-5D6E-409C-BE32-E72D297353CC}">
                    <c16:uniqueId val="{00000027-705D-4F0A-A385-AB4DC8980013}"/>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'Table for graphs 25-26'!$A$38</c15:sqref>
                        </c15:formulaRef>
                      </c:ext>
                    </c:extLst>
                    <c:strCache>
                      <c:ptCount val="1"/>
                      <c:pt idx="0">
                        <c:v>Head and neck - Trajectory Total</c:v>
                      </c:pt>
                    </c:strCache>
                  </c:strRef>
                </c:tx>
                <c:spPr>
                  <a:ln w="28575" cap="rnd">
                    <a:solidFill>
                      <a:schemeClr val="accent5">
                        <a:shade val="8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25-26'!$B$38:$DA$38</c15:sqref>
                        </c15:formulaRef>
                      </c:ext>
                    </c:extLst>
                    <c:numCache>
                      <c:formatCode>General</c:formatCode>
                      <c:ptCount val="104"/>
                      <c:pt idx="52" formatCode="0">
                        <c:v>3.78</c:v>
                      </c:pt>
                      <c:pt idx="53" formatCode="0">
                        <c:v>4.05</c:v>
                      </c:pt>
                      <c:pt idx="54" formatCode="0">
                        <c:v>3.33</c:v>
                      </c:pt>
                      <c:pt idx="55" formatCode="0">
                        <c:v>2.754</c:v>
                      </c:pt>
                      <c:pt idx="56" formatCode="0">
                        <c:v>3.2039999999999997</c:v>
                      </c:pt>
                      <c:pt idx="57" formatCode="0">
                        <c:v>3.2039999999999997</c:v>
                      </c:pt>
                      <c:pt idx="58" formatCode="0">
                        <c:v>3.2039999999999997</c:v>
                      </c:pt>
                      <c:pt idx="59" formatCode="0">
                        <c:v>3.2039999999999997</c:v>
                      </c:pt>
                      <c:pt idx="60" formatCode="0">
                        <c:v>5.2559999999999993</c:v>
                      </c:pt>
                      <c:pt idx="61" formatCode="0">
                        <c:v>5.4648000000000003</c:v>
                      </c:pt>
                      <c:pt idx="62" formatCode="0">
                        <c:v>5.4648000000000003</c:v>
                      </c:pt>
                      <c:pt idx="63" formatCode="0">
                        <c:v>5.18832</c:v>
                      </c:pt>
                      <c:pt idx="64" formatCode="0">
                        <c:v>4.29732</c:v>
                      </c:pt>
                      <c:pt idx="65" formatCode="0">
                        <c:v>4.29732</c:v>
                      </c:pt>
                      <c:pt idx="66" formatCode="0">
                        <c:v>4.5461520000000002</c:v>
                      </c:pt>
                      <c:pt idx="67" formatCode="0">
                        <c:v>3.949182</c:v>
                      </c:pt>
                      <c:pt idx="68" formatCode="0">
                        <c:v>3.949182</c:v>
                      </c:pt>
                      <c:pt idx="69" formatCode="0">
                        <c:v>4.7683107000000007</c:v>
                      </c:pt>
                      <c:pt idx="70" formatCode="0">
                        <c:v>6.0734615400000003</c:v>
                      </c:pt>
                      <c:pt idx="71" formatCode="0">
                        <c:v>6.0734615400000003</c:v>
                      </c:pt>
                      <c:pt idx="72" formatCode="0">
                        <c:v>6.9346088550000005</c:v>
                      </c:pt>
                      <c:pt idx="73" formatCode="0">
                        <c:v>7.4765649510000003</c:v>
                      </c:pt>
                      <c:pt idx="74" formatCode="0">
                        <c:v>5.6490951393</c:v>
                      </c:pt>
                      <c:pt idx="75" formatCode="0">
                        <c:v>5.1504955309800007</c:v>
                      </c:pt>
                      <c:pt idx="76" formatCode="0">
                        <c:v>4.6657530513630006</c:v>
                      </c:pt>
                      <c:pt idx="77" formatCode="0">
                        <c:v>3.6401336570487599</c:v>
                      </c:pt>
                      <c:pt idx="78" formatCode="0">
                        <c:v>3.6401336570487599</c:v>
                      </c:pt>
                      <c:pt idx="79" formatCode="0">
                        <c:v>3.6401336570487599</c:v>
                      </c:pt>
                      <c:pt idx="80" formatCode="0">
                        <c:v>3.9524813816808244</c:v>
                      </c:pt>
                      <c:pt idx="81" formatCode="0">
                        <c:v>4.7427211249999468</c:v>
                      </c:pt>
                      <c:pt idx="82" formatCode="0">
                        <c:v>6.0166833778659248</c:v>
                      </c:pt>
                      <c:pt idx="83" formatCode="0">
                        <c:v>6.0166833778659248</c:v>
                      </c:pt>
                      <c:pt idx="84" formatCode="0">
                        <c:v>6.0166833778659248</c:v>
                      </c:pt>
                      <c:pt idx="85" formatCode="0">
                        <c:v>5.2377756314484243</c:v>
                      </c:pt>
                      <c:pt idx="86" formatCode="0">
                        <c:v>5.2377756314484243</c:v>
                      </c:pt>
                      <c:pt idx="87" formatCode="0">
                        <c:v>5.2377756314484243</c:v>
                      </c:pt>
                      <c:pt idx="88" formatCode="0">
                        <c:v>3.7663492293882195</c:v>
                      </c:pt>
                      <c:pt idx="89" formatCode="0">
                        <c:v>4.7468819240561491</c:v>
                      </c:pt>
                      <c:pt idx="90" formatCode="0">
                        <c:v>5.291226280730279</c:v>
                      </c:pt>
                      <c:pt idx="91" formatCode="0">
                        <c:v>4.6190519470618669</c:v>
                      </c:pt>
                      <c:pt idx="92" formatCode="0">
                        <c:v>5.1904001306800165</c:v>
                      </c:pt>
                      <c:pt idx="93" formatCode="0">
                        <c:v>5.1904001306800165</c:v>
                      </c:pt>
                      <c:pt idx="94" formatCode="0">
                        <c:v>4.6713601176120143</c:v>
                      </c:pt>
                      <c:pt idx="95" formatCode="0">
                        <c:v>4.2406769883831519</c:v>
                      </c:pt>
                      <c:pt idx="96" formatCode="0">
                        <c:v>3.4964323059236881</c:v>
                      </c:pt>
                      <c:pt idx="97" formatCode="0">
                        <c:v>3.4964323059236881</c:v>
                      </c:pt>
                      <c:pt idx="98" formatCode="0">
                        <c:v>5.5736357237398915</c:v>
                      </c:pt>
                      <c:pt idx="99" formatCode="0">
                        <c:v>5.5736357237398915</c:v>
                      </c:pt>
                      <c:pt idx="100" formatCode="0">
                        <c:v>5.1478670573076464</c:v>
                      </c:pt>
                      <c:pt idx="101" formatCode="0">
                        <c:v>3.8833341180038774</c:v>
                      </c:pt>
                      <c:pt idx="102" formatCode="0">
                        <c:v>3.8833341180038774</c:v>
                      </c:pt>
                      <c:pt idx="103" formatCode="0">
                        <c:v>5.1670266472970967</c:v>
                      </c:pt>
                    </c:numCache>
                  </c:numRef>
                </c:val>
                <c:smooth val="0"/>
                <c:extLst xmlns:c15="http://schemas.microsoft.com/office/drawing/2012/chart">
                  <c:ext xmlns:c16="http://schemas.microsoft.com/office/drawing/2014/chart" uri="{C3380CC4-5D6E-409C-BE32-E72D297353CC}">
                    <c16:uniqueId val="{00000028-705D-4F0A-A385-AB4DC8980013}"/>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'Table for graphs 25-26'!$A$39</c15:sqref>
                        </c15:formulaRef>
                      </c:ext>
                    </c:extLst>
                    <c:strCache>
                      <c:ptCount val="1"/>
                      <c:pt idx="0">
                        <c:v>Lower Gastrointestinal - Trajectory Total</c:v>
                      </c:pt>
                    </c:strCache>
                  </c:strRef>
                </c:tx>
                <c:spPr>
                  <a:ln w="28575" cap="rnd">
                    <a:solidFill>
                      <a:schemeClr val="accent5">
                        <a:shade val="8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25-26'!$B$39:$DA$39</c15:sqref>
                        </c15:formulaRef>
                      </c:ext>
                    </c:extLst>
                    <c:numCache>
                      <c:formatCode>General</c:formatCode>
                      <c:ptCount val="104"/>
                      <c:pt idx="52" formatCode="0">
                        <c:v>37.869374999999998</c:v>
                      </c:pt>
                      <c:pt idx="53" formatCode="0">
                        <c:v>36.533199999999994</c:v>
                      </c:pt>
                      <c:pt idx="54" formatCode="0">
                        <c:v>35.263833749999996</c:v>
                      </c:pt>
                      <c:pt idx="55" formatCode="0">
                        <c:v>34.057935812499991</c:v>
                      </c:pt>
                      <c:pt idx="56" formatCode="0">
                        <c:v>33.500642062499992</c:v>
                      </c:pt>
                      <c:pt idx="57" formatCode="0">
                        <c:v>33.500642062499992</c:v>
                      </c:pt>
                      <c:pt idx="58" formatCode="0">
                        <c:v>35.175674165624997</c:v>
                      </c:pt>
                      <c:pt idx="59" formatCode="0">
                        <c:v>35.175674165624997</c:v>
                      </c:pt>
                      <c:pt idx="60" formatCode="0">
                        <c:v>35.175674165624997</c:v>
                      </c:pt>
                      <c:pt idx="61" formatCode="0">
                        <c:v>34.619773649999999</c:v>
                      </c:pt>
                      <c:pt idx="62" formatCode="0">
                        <c:v>34.619773649999999</c:v>
                      </c:pt>
                      <c:pt idx="63" formatCode="0">
                        <c:v>32.360679477656248</c:v>
                      </c:pt>
                      <c:pt idx="64" formatCode="0">
                        <c:v>29.316760681195305</c:v>
                      </c:pt>
                      <c:pt idx="65" formatCode="0">
                        <c:v>29.316760681195305</c:v>
                      </c:pt>
                      <c:pt idx="66" formatCode="0">
                        <c:v>28.556288775820306</c:v>
                      </c:pt>
                      <c:pt idx="67" formatCode="0">
                        <c:v>28.214076418401554</c:v>
                      </c:pt>
                      <c:pt idx="68" formatCode="0">
                        <c:v>28.86427989749718</c:v>
                      </c:pt>
                      <c:pt idx="69" formatCode="0">
                        <c:v>31.393095973744309</c:v>
                      </c:pt>
                      <c:pt idx="70" formatCode="0">
                        <c:v>32.587258263253801</c:v>
                      </c:pt>
                      <c:pt idx="71" formatCode="0">
                        <c:v>33.338243281609252</c:v>
                      </c:pt>
                      <c:pt idx="72" formatCode="0">
                        <c:v>35.005155445689709</c:v>
                      </c:pt>
                      <c:pt idx="73" formatCode="0">
                        <c:v>37.638283294058141</c:v>
                      </c:pt>
                      <c:pt idx="74" formatCode="0">
                        <c:v>33.87445496465233</c:v>
                      </c:pt>
                      <c:pt idx="75" formatCode="0">
                        <c:v>32.180732216419713</c:v>
                      </c:pt>
                      <c:pt idx="76" formatCode="0">
                        <c:v>30.942503845724453</c:v>
                      </c:pt>
                      <c:pt idx="77" formatCode="0">
                        <c:v>28.219061701277742</c:v>
                      </c:pt>
                      <c:pt idx="78" formatCode="0">
                        <c:v>28.219061701277742</c:v>
                      </c:pt>
                      <c:pt idx="79" formatCode="0">
                        <c:v>28.219061701277742</c:v>
                      </c:pt>
                      <c:pt idx="80" formatCode="0">
                        <c:v>25.39715553114997</c:v>
                      </c:pt>
                      <c:pt idx="81" formatCode="0">
                        <c:v>26.349972262399966</c:v>
                      </c:pt>
                      <c:pt idx="82" formatCode="0">
                        <c:v>24.715432603972467</c:v>
                      </c:pt>
                      <c:pt idx="83" formatCode="0">
                        <c:v>24.715432603972467</c:v>
                      </c:pt>
                      <c:pt idx="84" formatCode="0">
                        <c:v>24.144758722418967</c:v>
                      </c:pt>
                      <c:pt idx="85" formatCode="0">
                        <c:v>20.779848160755197</c:v>
                      </c:pt>
                      <c:pt idx="86" formatCode="0">
                        <c:v>19.509732830688268</c:v>
                      </c:pt>
                      <c:pt idx="87" formatCode="0">
                        <c:v>19.509732830688268</c:v>
                      </c:pt>
                      <c:pt idx="88" formatCode="0">
                        <c:v>19.509732830688268</c:v>
                      </c:pt>
                      <c:pt idx="89" formatCode="0">
                        <c:v>21.668716743583346</c:v>
                      </c:pt>
                      <c:pt idx="90" formatCode="0">
                        <c:v>23.835588417941683</c:v>
                      </c:pt>
                      <c:pt idx="91" formatCode="0">
                        <c:v>23.309321524481266</c:v>
                      </c:pt>
                      <c:pt idx="92" formatCode="0">
                        <c:v>22.38067555031439</c:v>
                      </c:pt>
                      <c:pt idx="93" formatCode="0">
                        <c:v>20.616248199397326</c:v>
                      </c:pt>
                      <c:pt idx="94" formatCode="0">
                        <c:v>19.668967791168576</c:v>
                      </c:pt>
                      <c:pt idx="95" formatCode="0">
                        <c:v>18.1171511566729</c:v>
                      </c:pt>
                      <c:pt idx="96" formatCode="0">
                        <c:v>17.362858464155856</c:v>
                      </c:pt>
                      <c:pt idx="97" formatCode="0">
                        <c:v>16.359649183108182</c:v>
                      </c:pt>
                      <c:pt idx="98" formatCode="0">
                        <c:v>19.025319558463419</c:v>
                      </c:pt>
                      <c:pt idx="99" formatCode="0">
                        <c:v>16.626216220643705</c:v>
                      </c:pt>
                      <c:pt idx="100" formatCode="0">
                        <c:v>16.171521624693906</c:v>
                      </c:pt>
                      <c:pt idx="101" formatCode="0">
                        <c:v>14.812029733262735</c:v>
                      </c:pt>
                      <c:pt idx="102" formatCode="0">
                        <c:v>16.03557243555079</c:v>
                      </c:pt>
                      <c:pt idx="103" formatCode="0">
                        <c:v>14.689675463033931</c:v>
                      </c:pt>
                    </c:numCache>
                  </c:numRef>
                </c:val>
                <c:smooth val="0"/>
                <c:extLst xmlns:c15="http://schemas.microsoft.com/office/drawing/2012/chart">
                  <c:ext xmlns:c16="http://schemas.microsoft.com/office/drawing/2014/chart" uri="{C3380CC4-5D6E-409C-BE32-E72D297353CC}">
                    <c16:uniqueId val="{00000029-705D-4F0A-A385-AB4DC8980013}"/>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'Table for graphs 25-26'!$A$40</c15:sqref>
                        </c15:formulaRef>
                      </c:ext>
                    </c:extLst>
                    <c:strCache>
                      <c:ptCount val="1"/>
                      <c:pt idx="0">
                        <c:v>Lung - Trajectory Total</c:v>
                      </c:pt>
                    </c:strCache>
                  </c:strRef>
                </c:tx>
                <c:spPr>
                  <a:ln w="28575" cap="rnd">
                    <a:solidFill>
                      <a:schemeClr val="accent5">
                        <a:shade val="8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25-26'!$B$40:$DA$40</c15:sqref>
                        </c15:formulaRef>
                      </c:ext>
                    </c:extLst>
                    <c:numCache>
                      <c:formatCode>General</c:formatCode>
                      <c:ptCount val="104"/>
                      <c:pt idx="52" formatCode="0">
                        <c:v>14.805</c:v>
                      </c:pt>
                      <c:pt idx="53" formatCode="0">
                        <c:v>15.435000000000002</c:v>
                      </c:pt>
                      <c:pt idx="54" formatCode="0">
                        <c:v>16.285500000000003</c:v>
                      </c:pt>
                      <c:pt idx="55" formatCode="0">
                        <c:v>17.221050000000002</c:v>
                      </c:pt>
                      <c:pt idx="56" formatCode="0">
                        <c:v>16.528050000000004</c:v>
                      </c:pt>
                      <c:pt idx="57" formatCode="0">
                        <c:v>16.528050000000004</c:v>
                      </c:pt>
                      <c:pt idx="58" formatCode="0">
                        <c:v>18.180855000000005</c:v>
                      </c:pt>
                      <c:pt idx="59" formatCode="0">
                        <c:v>18.180855000000005</c:v>
                      </c:pt>
                      <c:pt idx="60" formatCode="0">
                        <c:v>19.312870500000006</c:v>
                      </c:pt>
                      <c:pt idx="61" formatCode="0">
                        <c:v>19.872017550000006</c:v>
                      </c:pt>
                      <c:pt idx="62" formatCode="0">
                        <c:v>19.872017550000006</c:v>
                      </c:pt>
                      <c:pt idx="63" formatCode="0">
                        <c:v>17.884815795000009</c:v>
                      </c:pt>
                      <c:pt idx="64" formatCode="0">
                        <c:v>16.652050915500006</c:v>
                      </c:pt>
                      <c:pt idx="65" formatCode="0">
                        <c:v>16.652050915500006</c:v>
                      </c:pt>
                      <c:pt idx="66" formatCode="0">
                        <c:v>17.761539307050008</c:v>
                      </c:pt>
                      <c:pt idx="67" formatCode="0">
                        <c:v>18.98197653775501</c:v>
                      </c:pt>
                      <c:pt idx="68" formatCode="0">
                        <c:v>18.98197653775501</c:v>
                      </c:pt>
                      <c:pt idx="69" formatCode="0">
                        <c:v>19.537693237755011</c:v>
                      </c:pt>
                      <c:pt idx="70" formatCode="0">
                        <c:v>20.148981607755012</c:v>
                      </c:pt>
                      <c:pt idx="71" formatCode="0">
                        <c:v>20.148981607755012</c:v>
                      </c:pt>
                      <c:pt idx="72" formatCode="0">
                        <c:v>20.821398814755014</c:v>
                      </c:pt>
                      <c:pt idx="73" formatCode="0">
                        <c:v>23.506360722306017</c:v>
                      </c:pt>
                      <c:pt idx="74" formatCode="0">
                        <c:v>20.284406433244815</c:v>
                      </c:pt>
                      <c:pt idx="75" formatCode="0">
                        <c:v>18.255965789920332</c:v>
                      </c:pt>
                      <c:pt idx="76" formatCode="0">
                        <c:v>18.255965789920332</c:v>
                      </c:pt>
                      <c:pt idx="77" formatCode="0">
                        <c:v>16.430369210928301</c:v>
                      </c:pt>
                      <c:pt idx="78" formatCode="0">
                        <c:v>16.430369210928301</c:v>
                      </c:pt>
                      <c:pt idx="79" formatCode="0">
                        <c:v>17.029492942365302</c:v>
                      </c:pt>
                      <c:pt idx="80" formatCode="0">
                        <c:v>16.370456837784602</c:v>
                      </c:pt>
                      <c:pt idx="81" formatCode="0">
                        <c:v>17.556721826029861</c:v>
                      </c:pt>
                      <c:pt idx="82" formatCode="0">
                        <c:v>16.156929139900456</c:v>
                      </c:pt>
                      <c:pt idx="83" formatCode="0">
                        <c:v>16.833100183200251</c:v>
                      </c:pt>
                      <c:pt idx="84" formatCode="0">
                        <c:v>15.893578312510007</c:v>
                      </c:pt>
                      <c:pt idx="85" formatCode="0">
                        <c:v>13.458650797637784</c:v>
                      </c:pt>
                      <c:pt idx="86" formatCode="0">
                        <c:v>13.458650797637784</c:v>
                      </c:pt>
                      <c:pt idx="87" formatCode="0">
                        <c:v>14.797469463371385</c:v>
                      </c:pt>
                      <c:pt idx="88" formatCode="0">
                        <c:v>14.797469463371385</c:v>
                      </c:pt>
                      <c:pt idx="89" formatCode="0">
                        <c:v>15.600760662811547</c:v>
                      </c:pt>
                      <c:pt idx="90" formatCode="0">
                        <c:v>17.160836729092704</c:v>
                      </c:pt>
                      <c:pt idx="91" formatCode="0">
                        <c:v>16.674845553431407</c:v>
                      </c:pt>
                      <c:pt idx="92" formatCode="0">
                        <c:v>15.930744231844731</c:v>
                      </c:pt>
                      <c:pt idx="93" formatCode="0">
                        <c:v>14.926207447702719</c:v>
                      </c:pt>
                      <c:pt idx="94" formatCode="0">
                        <c:v>12.579730436411737</c:v>
                      </c:pt>
                      <c:pt idx="95" formatCode="0">
                        <c:v>10.467901126249853</c:v>
                      </c:pt>
                      <c:pt idx="96" formatCode="0">
                        <c:v>9.7199607069071163</c:v>
                      </c:pt>
                      <c:pt idx="97" formatCode="0">
                        <c:v>9.7199607069071163</c:v>
                      </c:pt>
                      <c:pt idx="98" formatCode="0">
                        <c:v>10.393107084315581</c:v>
                      </c:pt>
                      <c:pt idx="99" formatCode="0">
                        <c:v>8.541954546442307</c:v>
                      </c:pt>
                      <c:pt idx="100" formatCode="0">
                        <c:v>8.541954546442307</c:v>
                      </c:pt>
                      <c:pt idx="101" formatCode="0">
                        <c:v>8.541954546442307</c:v>
                      </c:pt>
                      <c:pt idx="102" formatCode="0">
                        <c:v>9.0973003078042893</c:v>
                      </c:pt>
                      <c:pt idx="103" formatCode="0">
                        <c:v>7.8887205837416117</c:v>
                      </c:pt>
                    </c:numCache>
                  </c:numRef>
                </c:val>
                <c:smooth val="0"/>
                <c:extLst xmlns:c15="http://schemas.microsoft.com/office/drawing/2012/chart">
                  <c:ext xmlns:c16="http://schemas.microsoft.com/office/drawing/2014/chart" uri="{C3380CC4-5D6E-409C-BE32-E72D297353CC}">
                    <c16:uniqueId val="{0000002A-705D-4F0A-A385-AB4DC8980013}"/>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'Table for graphs 25-26'!$A$41</c15:sqref>
                        </c15:formulaRef>
                      </c:ext>
                    </c:extLst>
                    <c:strCache>
                      <c:ptCount val="1"/>
                      <c:pt idx="0">
                        <c:v>Other - Trajectory Total</c:v>
                      </c:pt>
                    </c:strCache>
                  </c:strRef>
                </c:tx>
                <c:spPr>
                  <a:ln w="28575" cap="rnd">
                    <a:solidFill>
                      <a:schemeClr val="accent5">
                        <a:shade val="8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25-26'!$B$41:$DA$41</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1</c:v>
                      </c:pt>
                      <c:pt idx="64" formatCode="0">
                        <c:v>1</c:v>
                      </c:pt>
                      <c:pt idx="65" formatCode="0">
                        <c:v>1</c:v>
                      </c:pt>
                      <c:pt idx="66" formatCode="0">
                        <c:v>1</c:v>
                      </c:pt>
                      <c:pt idx="67" formatCode="0">
                        <c:v>1</c:v>
                      </c:pt>
                      <c:pt idx="68" formatCode="0">
                        <c:v>1</c:v>
                      </c:pt>
                      <c:pt idx="69" formatCode="0">
                        <c:v>1</c:v>
                      </c:pt>
                      <c:pt idx="70" formatCode="0">
                        <c:v>1</c:v>
                      </c:pt>
                      <c:pt idx="71" formatCode="0">
                        <c:v>1</c:v>
                      </c:pt>
                      <c:pt idx="72" formatCode="0">
                        <c:v>2</c:v>
                      </c:pt>
                      <c:pt idx="73" formatCode="0">
                        <c:v>2</c:v>
                      </c:pt>
                      <c:pt idx="74" formatCode="0">
                        <c:v>2</c:v>
                      </c:pt>
                      <c:pt idx="75" formatCode="0">
                        <c:v>2</c:v>
                      </c:pt>
                      <c:pt idx="76" formatCode="0">
                        <c:v>2</c:v>
                      </c:pt>
                      <c:pt idx="77" formatCode="0">
                        <c:v>2</c:v>
                      </c:pt>
                      <c:pt idx="78" formatCode="0">
                        <c:v>2</c:v>
                      </c:pt>
                      <c:pt idx="79" formatCode="0">
                        <c:v>2</c:v>
                      </c:pt>
                      <c:pt idx="80" formatCode="0">
                        <c:v>2</c:v>
                      </c:pt>
                      <c:pt idx="81" formatCode="0">
                        <c:v>2</c:v>
                      </c:pt>
                      <c:pt idx="82" formatCode="0">
                        <c:v>2</c:v>
                      </c:pt>
                      <c:pt idx="83" formatCode="0">
                        <c:v>2</c:v>
                      </c:pt>
                      <c:pt idx="84" formatCode="0">
                        <c:v>2</c:v>
                      </c:pt>
                      <c:pt idx="85" formatCode="0">
                        <c:v>2</c:v>
                      </c:pt>
                      <c:pt idx="86" formatCode="0">
                        <c:v>2</c:v>
                      </c:pt>
                      <c:pt idx="87" formatCode="0">
                        <c:v>2</c:v>
                      </c:pt>
                      <c:pt idx="88" formatCode="0">
                        <c:v>2</c:v>
                      </c:pt>
                      <c:pt idx="89" formatCode="0">
                        <c:v>2</c:v>
                      </c:pt>
                      <c:pt idx="90" formatCode="0">
                        <c:v>2</c:v>
                      </c:pt>
                      <c:pt idx="91" formatCode="0">
                        <c:v>2</c:v>
                      </c:pt>
                      <c:pt idx="92" formatCode="0">
                        <c:v>2</c:v>
                      </c:pt>
                      <c:pt idx="93" formatCode="0">
                        <c:v>2</c:v>
                      </c:pt>
                      <c:pt idx="94" formatCode="0">
                        <c:v>2</c:v>
                      </c:pt>
                      <c:pt idx="95" formatCode="0">
                        <c:v>2</c:v>
                      </c:pt>
                      <c:pt idx="96" formatCode="0">
                        <c:v>2</c:v>
                      </c:pt>
                      <c:pt idx="97" formatCode="0">
                        <c:v>2</c:v>
                      </c:pt>
                      <c:pt idx="98" formatCode="0">
                        <c:v>2</c:v>
                      </c:pt>
                      <c:pt idx="99" formatCode="0">
                        <c:v>2</c:v>
                      </c:pt>
                      <c:pt idx="100" formatCode="0">
                        <c:v>2</c:v>
                      </c:pt>
                      <c:pt idx="101" formatCode="0">
                        <c:v>2</c:v>
                      </c:pt>
                      <c:pt idx="102" formatCode="0">
                        <c:v>2</c:v>
                      </c:pt>
                      <c:pt idx="103" formatCode="0">
                        <c:v>2</c:v>
                      </c:pt>
                    </c:numCache>
                  </c:numRef>
                </c:val>
                <c:smooth val="0"/>
                <c:extLst xmlns:c15="http://schemas.microsoft.com/office/drawing/2012/chart">
                  <c:ext xmlns:c16="http://schemas.microsoft.com/office/drawing/2014/chart" uri="{C3380CC4-5D6E-409C-BE32-E72D297353CC}">
                    <c16:uniqueId val="{0000002B-705D-4F0A-A385-AB4DC8980013}"/>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'Table for graphs 25-26'!$A$42</c15:sqref>
                        </c15:formulaRef>
                      </c:ext>
                    </c:extLst>
                    <c:strCache>
                      <c:ptCount val="1"/>
                      <c:pt idx="0">
                        <c:v>Sarcoma - Trajectory Total</c:v>
                      </c:pt>
                    </c:strCache>
                  </c:strRef>
                </c:tx>
                <c:spPr>
                  <a:ln w="28575" cap="rnd">
                    <a:solidFill>
                      <a:schemeClr val="accent5">
                        <a:shade val="9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25-26'!$B$42:$DA$42</c15:sqref>
                        </c15:formulaRef>
                      </c:ext>
                    </c:extLst>
                    <c:numCache>
                      <c:formatCode>General</c:formatCode>
                      <c:ptCount val="104"/>
                      <c:pt idx="52" formatCode="0">
                        <c:v>7</c:v>
                      </c:pt>
                      <c:pt idx="53" formatCode="0">
                        <c:v>7</c:v>
                      </c:pt>
                      <c:pt idx="54" formatCode="0">
                        <c:v>7</c:v>
                      </c:pt>
                      <c:pt idx="55" formatCode="0">
                        <c:v>7</c:v>
                      </c:pt>
                      <c:pt idx="56" formatCode="0">
                        <c:v>7</c:v>
                      </c:pt>
                      <c:pt idx="57" formatCode="0">
                        <c:v>7</c:v>
                      </c:pt>
                      <c:pt idx="58" formatCode="0">
                        <c:v>6</c:v>
                      </c:pt>
                      <c:pt idx="59" formatCode="0">
                        <c:v>6</c:v>
                      </c:pt>
                      <c:pt idx="60" formatCode="0">
                        <c:v>5</c:v>
                      </c:pt>
                      <c:pt idx="61" formatCode="0">
                        <c:v>6</c:v>
                      </c:pt>
                      <c:pt idx="62" formatCode="0">
                        <c:v>6</c:v>
                      </c:pt>
                      <c:pt idx="63" formatCode="0">
                        <c:v>6</c:v>
                      </c:pt>
                      <c:pt idx="64" formatCode="0">
                        <c:v>6</c:v>
                      </c:pt>
                      <c:pt idx="65" formatCode="0">
                        <c:v>5</c:v>
                      </c:pt>
                      <c:pt idx="66" formatCode="0">
                        <c:v>5</c:v>
                      </c:pt>
                      <c:pt idx="67" formatCode="0">
                        <c:v>5</c:v>
                      </c:pt>
                      <c:pt idx="68" formatCode="0">
                        <c:v>5</c:v>
                      </c:pt>
                      <c:pt idx="69" formatCode="0">
                        <c:v>5</c:v>
                      </c:pt>
                      <c:pt idx="70" formatCode="0">
                        <c:v>5</c:v>
                      </c:pt>
                      <c:pt idx="71" formatCode="0">
                        <c:v>5</c:v>
                      </c:pt>
                      <c:pt idx="72" formatCode="0">
                        <c:v>4</c:v>
                      </c:pt>
                      <c:pt idx="73" formatCode="0">
                        <c:v>5</c:v>
                      </c:pt>
                      <c:pt idx="74" formatCode="0">
                        <c:v>5</c:v>
                      </c:pt>
                      <c:pt idx="75" formatCode="0">
                        <c:v>4</c:v>
                      </c:pt>
                      <c:pt idx="76" formatCode="0">
                        <c:v>4</c:v>
                      </c:pt>
                      <c:pt idx="77" formatCode="0">
                        <c:v>3</c:v>
                      </c:pt>
                      <c:pt idx="78" formatCode="0">
                        <c:v>3</c:v>
                      </c:pt>
                      <c:pt idx="79" formatCode="0">
                        <c:v>3</c:v>
                      </c:pt>
                      <c:pt idx="80" formatCode="0">
                        <c:v>3</c:v>
                      </c:pt>
                      <c:pt idx="81" formatCode="0">
                        <c:v>4</c:v>
                      </c:pt>
                      <c:pt idx="82" formatCode="0">
                        <c:v>4</c:v>
                      </c:pt>
                      <c:pt idx="83" formatCode="0">
                        <c:v>4</c:v>
                      </c:pt>
                      <c:pt idx="84" formatCode="0">
                        <c:v>4</c:v>
                      </c:pt>
                      <c:pt idx="85" formatCode="0">
                        <c:v>4</c:v>
                      </c:pt>
                      <c:pt idx="86" formatCode="0">
                        <c:v>4</c:v>
                      </c:pt>
                      <c:pt idx="87" formatCode="0">
                        <c:v>4</c:v>
                      </c:pt>
                      <c:pt idx="88" formatCode="0">
                        <c:v>4</c:v>
                      </c:pt>
                      <c:pt idx="89" formatCode="0">
                        <c:v>5</c:v>
                      </c:pt>
                      <c:pt idx="90" formatCode="0">
                        <c:v>6</c:v>
                      </c:pt>
                      <c:pt idx="91" formatCode="0">
                        <c:v>5</c:v>
                      </c:pt>
                      <c:pt idx="92" formatCode="0">
                        <c:v>5</c:v>
                      </c:pt>
                      <c:pt idx="93" formatCode="0">
                        <c:v>5</c:v>
                      </c:pt>
                      <c:pt idx="94" formatCode="0">
                        <c:v>4</c:v>
                      </c:pt>
                      <c:pt idx="95" formatCode="0">
                        <c:v>3</c:v>
                      </c:pt>
                      <c:pt idx="96" formatCode="0">
                        <c:v>3</c:v>
                      </c:pt>
                      <c:pt idx="97" formatCode="0">
                        <c:v>3</c:v>
                      </c:pt>
                      <c:pt idx="98" formatCode="0">
                        <c:v>4</c:v>
                      </c:pt>
                      <c:pt idx="99" formatCode="0">
                        <c:v>3</c:v>
                      </c:pt>
                      <c:pt idx="100" formatCode="0">
                        <c:v>3</c:v>
                      </c:pt>
                      <c:pt idx="101" formatCode="0">
                        <c:v>3</c:v>
                      </c:pt>
                      <c:pt idx="102" formatCode="0">
                        <c:v>3</c:v>
                      </c:pt>
                      <c:pt idx="103" formatCode="0">
                        <c:v>3</c:v>
                      </c:pt>
                    </c:numCache>
                  </c:numRef>
                </c:val>
                <c:smooth val="0"/>
                <c:extLst xmlns:c15="http://schemas.microsoft.com/office/drawing/2012/chart">
                  <c:ext xmlns:c16="http://schemas.microsoft.com/office/drawing/2014/chart" uri="{C3380CC4-5D6E-409C-BE32-E72D297353CC}">
                    <c16:uniqueId val="{0000002C-705D-4F0A-A385-AB4DC8980013}"/>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'Table for graphs 25-26'!$A$43</c15:sqref>
                        </c15:formulaRef>
                      </c:ext>
                    </c:extLst>
                    <c:strCache>
                      <c:ptCount val="1"/>
                      <c:pt idx="0">
                        <c:v>Skin - Trajectory Total</c:v>
                      </c:pt>
                    </c:strCache>
                  </c:strRef>
                </c:tx>
                <c:spPr>
                  <a:ln w="28575" cap="rnd">
                    <a:solidFill>
                      <a:schemeClr val="accent5">
                        <a:shade val="9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25-26'!$B$43:$DA$43</c15:sqref>
                        </c15:formulaRef>
                      </c:ext>
                    </c:extLst>
                    <c:numCache>
                      <c:formatCode>General</c:formatCode>
                      <c:ptCount val="104"/>
                      <c:pt idx="52" formatCode="0">
                        <c:v>27</c:v>
                      </c:pt>
                      <c:pt idx="53" formatCode="0">
                        <c:v>25</c:v>
                      </c:pt>
                      <c:pt idx="54" formatCode="0">
                        <c:v>24</c:v>
                      </c:pt>
                      <c:pt idx="55" formatCode="0">
                        <c:v>22</c:v>
                      </c:pt>
                      <c:pt idx="56" formatCode="0">
                        <c:v>20</c:v>
                      </c:pt>
                      <c:pt idx="57" formatCode="0">
                        <c:v>19</c:v>
                      </c:pt>
                      <c:pt idx="58" formatCode="0">
                        <c:v>18</c:v>
                      </c:pt>
                      <c:pt idx="59" formatCode="0">
                        <c:v>17</c:v>
                      </c:pt>
                      <c:pt idx="60" formatCode="0">
                        <c:v>15</c:v>
                      </c:pt>
                      <c:pt idx="61" formatCode="0">
                        <c:v>14</c:v>
                      </c:pt>
                      <c:pt idx="62" formatCode="0">
                        <c:v>12</c:v>
                      </c:pt>
                      <c:pt idx="63" formatCode="0">
                        <c:v>13</c:v>
                      </c:pt>
                      <c:pt idx="64" formatCode="0">
                        <c:v>14</c:v>
                      </c:pt>
                      <c:pt idx="65" formatCode="0">
                        <c:v>16</c:v>
                      </c:pt>
                      <c:pt idx="66" formatCode="0">
                        <c:v>17</c:v>
                      </c:pt>
                      <c:pt idx="67" formatCode="0">
                        <c:v>19</c:v>
                      </c:pt>
                      <c:pt idx="68" formatCode="0">
                        <c:v>22</c:v>
                      </c:pt>
                      <c:pt idx="69" formatCode="0">
                        <c:v>24</c:v>
                      </c:pt>
                      <c:pt idx="70" formatCode="0">
                        <c:v>27</c:v>
                      </c:pt>
                      <c:pt idx="71" formatCode="0">
                        <c:v>29</c:v>
                      </c:pt>
                      <c:pt idx="72" formatCode="0">
                        <c:v>32</c:v>
                      </c:pt>
                      <c:pt idx="73" formatCode="0">
                        <c:v>36</c:v>
                      </c:pt>
                      <c:pt idx="74" formatCode="0">
                        <c:v>41</c:v>
                      </c:pt>
                      <c:pt idx="75" formatCode="0">
                        <c:v>40</c:v>
                      </c:pt>
                      <c:pt idx="76" formatCode="0">
                        <c:v>38</c:v>
                      </c:pt>
                      <c:pt idx="77" formatCode="0">
                        <c:v>34</c:v>
                      </c:pt>
                      <c:pt idx="78" formatCode="0">
                        <c:v>33</c:v>
                      </c:pt>
                      <c:pt idx="79" formatCode="0">
                        <c:v>31</c:v>
                      </c:pt>
                      <c:pt idx="80" formatCode="0">
                        <c:v>29</c:v>
                      </c:pt>
                      <c:pt idx="81" formatCode="0">
                        <c:v>27</c:v>
                      </c:pt>
                      <c:pt idx="82" formatCode="0">
                        <c:v>26</c:v>
                      </c:pt>
                      <c:pt idx="83" formatCode="0">
                        <c:v>24</c:v>
                      </c:pt>
                      <c:pt idx="84" formatCode="0">
                        <c:v>22</c:v>
                      </c:pt>
                      <c:pt idx="85" formatCode="0">
                        <c:v>20</c:v>
                      </c:pt>
                      <c:pt idx="86" formatCode="0">
                        <c:v>20</c:v>
                      </c:pt>
                      <c:pt idx="87" formatCode="0">
                        <c:v>22</c:v>
                      </c:pt>
                      <c:pt idx="88" formatCode="0">
                        <c:v>23</c:v>
                      </c:pt>
                      <c:pt idx="89" formatCode="0">
                        <c:v>25</c:v>
                      </c:pt>
                      <c:pt idx="90" formatCode="0">
                        <c:v>28</c:v>
                      </c:pt>
                      <c:pt idx="91" formatCode="0">
                        <c:v>22</c:v>
                      </c:pt>
                      <c:pt idx="92" formatCode="0">
                        <c:v>20</c:v>
                      </c:pt>
                      <c:pt idx="93" formatCode="0">
                        <c:v>19</c:v>
                      </c:pt>
                      <c:pt idx="94" formatCode="0">
                        <c:v>18</c:v>
                      </c:pt>
                      <c:pt idx="95" formatCode="0">
                        <c:v>17</c:v>
                      </c:pt>
                      <c:pt idx="96" formatCode="0">
                        <c:v>16</c:v>
                      </c:pt>
                      <c:pt idx="97" formatCode="0">
                        <c:v>15</c:v>
                      </c:pt>
                      <c:pt idx="98" formatCode="0">
                        <c:v>14</c:v>
                      </c:pt>
                      <c:pt idx="99" formatCode="0">
                        <c:v>13</c:v>
                      </c:pt>
                      <c:pt idx="100" formatCode="0">
                        <c:v>15</c:v>
                      </c:pt>
                      <c:pt idx="101" formatCode="0">
                        <c:v>15</c:v>
                      </c:pt>
                      <c:pt idx="102" formatCode="0">
                        <c:v>14</c:v>
                      </c:pt>
                      <c:pt idx="103" formatCode="0">
                        <c:v>13</c:v>
                      </c:pt>
                    </c:numCache>
                  </c:numRef>
                </c:val>
                <c:smooth val="0"/>
                <c:extLst xmlns:c15="http://schemas.microsoft.com/office/drawing/2012/chart">
                  <c:ext xmlns:c16="http://schemas.microsoft.com/office/drawing/2014/chart" uri="{C3380CC4-5D6E-409C-BE32-E72D297353CC}">
                    <c16:uniqueId val="{0000002D-705D-4F0A-A385-AB4DC8980013}"/>
                  </c:ext>
                </c:extLst>
              </c15:ser>
            </c15:filteredLineSeries>
            <c15:filteredLineSeries>
              <c15:ser>
                <c:idx val="42"/>
                <c:order val="42"/>
                <c:tx>
                  <c:strRef>
                    <c:extLst xmlns:c15="http://schemas.microsoft.com/office/drawing/2012/chart">
                      <c:ext xmlns:c15="http://schemas.microsoft.com/office/drawing/2012/chart" uri="{02D57815-91ED-43cb-92C2-25804820EDAC}">
                        <c15:formulaRef>
                          <c15:sqref>'Table for graphs 25-26'!$A$44</c15:sqref>
                        </c15:formulaRef>
                      </c:ext>
                    </c:extLst>
                    <c:strCache>
                      <c:ptCount val="1"/>
                      <c:pt idx="0">
                        <c:v>Upper Gastrointestinal - Trajectory Total</c:v>
                      </c:pt>
                    </c:strCache>
                  </c:strRef>
                </c:tx>
                <c:spPr>
                  <a:ln w="28575" cap="rnd">
                    <a:solidFill>
                      <a:schemeClr val="accent5">
                        <a:shade val="9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25-26'!$B$44:$DA$44</c15:sqref>
                        </c15:formulaRef>
                      </c:ext>
                    </c:extLst>
                    <c:numCache>
                      <c:formatCode>General</c:formatCode>
                      <c:ptCount val="104"/>
                      <c:pt idx="52" formatCode="0">
                        <c:v>23</c:v>
                      </c:pt>
                      <c:pt idx="53" formatCode="0">
                        <c:v>23</c:v>
                      </c:pt>
                      <c:pt idx="54" formatCode="0">
                        <c:v>22</c:v>
                      </c:pt>
                      <c:pt idx="55" formatCode="0">
                        <c:v>21</c:v>
                      </c:pt>
                      <c:pt idx="56" formatCode="0">
                        <c:v>20</c:v>
                      </c:pt>
                      <c:pt idx="57" formatCode="0">
                        <c:v>20</c:v>
                      </c:pt>
                      <c:pt idx="58" formatCode="0">
                        <c:v>17</c:v>
                      </c:pt>
                      <c:pt idx="59" formatCode="0">
                        <c:v>17</c:v>
                      </c:pt>
                      <c:pt idx="60" formatCode="0">
                        <c:v>17</c:v>
                      </c:pt>
                      <c:pt idx="61" formatCode="0">
                        <c:v>18</c:v>
                      </c:pt>
                      <c:pt idx="62" formatCode="0">
                        <c:v>17</c:v>
                      </c:pt>
                      <c:pt idx="63" formatCode="0">
                        <c:v>16</c:v>
                      </c:pt>
                      <c:pt idx="64" formatCode="0">
                        <c:v>16</c:v>
                      </c:pt>
                      <c:pt idx="65" formatCode="0">
                        <c:v>18</c:v>
                      </c:pt>
                      <c:pt idx="66" formatCode="0">
                        <c:v>18</c:v>
                      </c:pt>
                      <c:pt idx="67" formatCode="0">
                        <c:v>18</c:v>
                      </c:pt>
                      <c:pt idx="68" formatCode="0">
                        <c:v>18</c:v>
                      </c:pt>
                      <c:pt idx="69" formatCode="0">
                        <c:v>19</c:v>
                      </c:pt>
                      <c:pt idx="70" formatCode="0">
                        <c:v>19</c:v>
                      </c:pt>
                      <c:pt idx="71" formatCode="0">
                        <c:v>18</c:v>
                      </c:pt>
                      <c:pt idx="72" formatCode="0">
                        <c:v>18</c:v>
                      </c:pt>
                      <c:pt idx="73" formatCode="0">
                        <c:v>17</c:v>
                      </c:pt>
                      <c:pt idx="74" formatCode="0">
                        <c:v>18</c:v>
                      </c:pt>
                      <c:pt idx="75" formatCode="0">
                        <c:v>19</c:v>
                      </c:pt>
                      <c:pt idx="76" formatCode="0">
                        <c:v>17</c:v>
                      </c:pt>
                      <c:pt idx="77" formatCode="0">
                        <c:v>16</c:v>
                      </c:pt>
                      <c:pt idx="78" formatCode="0">
                        <c:v>15</c:v>
                      </c:pt>
                      <c:pt idx="79" formatCode="0">
                        <c:v>14</c:v>
                      </c:pt>
                      <c:pt idx="80" formatCode="0">
                        <c:v>14</c:v>
                      </c:pt>
                      <c:pt idx="81" formatCode="0">
                        <c:v>14</c:v>
                      </c:pt>
                      <c:pt idx="82" formatCode="0">
                        <c:v>14</c:v>
                      </c:pt>
                      <c:pt idx="83" formatCode="0">
                        <c:v>16</c:v>
                      </c:pt>
                      <c:pt idx="84" formatCode="0">
                        <c:v>15</c:v>
                      </c:pt>
                      <c:pt idx="85" formatCode="0">
                        <c:v>15</c:v>
                      </c:pt>
                      <c:pt idx="86" formatCode="0">
                        <c:v>14</c:v>
                      </c:pt>
                      <c:pt idx="87" formatCode="0">
                        <c:v>13</c:v>
                      </c:pt>
                      <c:pt idx="88" formatCode="0">
                        <c:v>14</c:v>
                      </c:pt>
                      <c:pt idx="89" formatCode="0">
                        <c:v>15</c:v>
                      </c:pt>
                      <c:pt idx="90" formatCode="0">
                        <c:v>14</c:v>
                      </c:pt>
                      <c:pt idx="91" formatCode="0">
                        <c:v>13</c:v>
                      </c:pt>
                      <c:pt idx="92" formatCode="0">
                        <c:v>13</c:v>
                      </c:pt>
                      <c:pt idx="93" formatCode="0">
                        <c:v>12</c:v>
                      </c:pt>
                      <c:pt idx="94" formatCode="0">
                        <c:v>11</c:v>
                      </c:pt>
                      <c:pt idx="95" formatCode="0">
                        <c:v>10</c:v>
                      </c:pt>
                      <c:pt idx="96" formatCode="0">
                        <c:v>10</c:v>
                      </c:pt>
                      <c:pt idx="97" formatCode="0">
                        <c:v>10</c:v>
                      </c:pt>
                      <c:pt idx="98" formatCode="0">
                        <c:v>10</c:v>
                      </c:pt>
                      <c:pt idx="99" formatCode="0">
                        <c:v>10</c:v>
                      </c:pt>
                      <c:pt idx="100" formatCode="0">
                        <c:v>10</c:v>
                      </c:pt>
                      <c:pt idx="101" formatCode="0">
                        <c:v>10</c:v>
                      </c:pt>
                      <c:pt idx="102" formatCode="0">
                        <c:v>11</c:v>
                      </c:pt>
                      <c:pt idx="103" formatCode="0">
                        <c:v>11</c:v>
                      </c:pt>
                    </c:numCache>
                  </c:numRef>
                </c:val>
                <c:smooth val="0"/>
                <c:extLst xmlns:c15="http://schemas.microsoft.com/office/drawing/2012/chart">
                  <c:ext xmlns:c16="http://schemas.microsoft.com/office/drawing/2014/chart" uri="{C3380CC4-5D6E-409C-BE32-E72D297353CC}">
                    <c16:uniqueId val="{0000002E-705D-4F0A-A385-AB4DC8980013}"/>
                  </c:ext>
                </c:extLst>
              </c15:ser>
            </c15:filteredLineSeries>
            <c15:filteredLineSeries>
              <c15:ser>
                <c:idx val="43"/>
                <c:order val="43"/>
                <c:tx>
                  <c:strRef>
                    <c:extLst xmlns:c15="http://schemas.microsoft.com/office/drawing/2012/chart">
                      <c:ext xmlns:c15="http://schemas.microsoft.com/office/drawing/2012/chart" uri="{02D57815-91ED-43cb-92C2-25804820EDAC}">
                        <c15:formulaRef>
                          <c15:sqref>'Table for graphs 25-26'!$A$45</c15:sqref>
                        </c15:formulaRef>
                      </c:ext>
                    </c:extLst>
                    <c:strCache>
                      <c:ptCount val="1"/>
                      <c:pt idx="0">
                        <c:v>Urological - Trajectory Total</c:v>
                      </c:pt>
                    </c:strCache>
                  </c:strRef>
                </c:tx>
                <c:spPr>
                  <a:ln w="28575" cap="rnd">
                    <a:solidFill>
                      <a:schemeClr val="accent5">
                        <a:shade val="9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25-26'!$B$45:$DA$45</c15:sqref>
                        </c15:formulaRef>
                      </c:ext>
                    </c:extLst>
                    <c:numCache>
                      <c:formatCode>General</c:formatCode>
                      <c:ptCount val="104"/>
                      <c:pt idx="52" formatCode="0">
                        <c:v>34</c:v>
                      </c:pt>
                      <c:pt idx="53" formatCode="0">
                        <c:v>34</c:v>
                      </c:pt>
                      <c:pt idx="54" formatCode="0">
                        <c:v>34</c:v>
                      </c:pt>
                      <c:pt idx="55" formatCode="0">
                        <c:v>34</c:v>
                      </c:pt>
                      <c:pt idx="56" formatCode="0">
                        <c:v>33</c:v>
                      </c:pt>
                      <c:pt idx="57" formatCode="0">
                        <c:v>32</c:v>
                      </c:pt>
                      <c:pt idx="58" formatCode="0">
                        <c:v>32</c:v>
                      </c:pt>
                      <c:pt idx="59" formatCode="0">
                        <c:v>32</c:v>
                      </c:pt>
                      <c:pt idx="60" formatCode="0">
                        <c:v>31</c:v>
                      </c:pt>
                      <c:pt idx="61" formatCode="0">
                        <c:v>33</c:v>
                      </c:pt>
                      <c:pt idx="62" formatCode="0">
                        <c:v>32</c:v>
                      </c:pt>
                      <c:pt idx="63" formatCode="0">
                        <c:v>31</c:v>
                      </c:pt>
                      <c:pt idx="64" formatCode="0">
                        <c:v>31</c:v>
                      </c:pt>
                      <c:pt idx="65" formatCode="0">
                        <c:v>31</c:v>
                      </c:pt>
                      <c:pt idx="66" formatCode="0">
                        <c:v>30</c:v>
                      </c:pt>
                      <c:pt idx="67" formatCode="0">
                        <c:v>29</c:v>
                      </c:pt>
                      <c:pt idx="68" formatCode="0">
                        <c:v>29</c:v>
                      </c:pt>
                      <c:pt idx="69" formatCode="0">
                        <c:v>30</c:v>
                      </c:pt>
                      <c:pt idx="70" formatCode="0">
                        <c:v>29</c:v>
                      </c:pt>
                      <c:pt idx="71" formatCode="0">
                        <c:v>28</c:v>
                      </c:pt>
                      <c:pt idx="72" formatCode="0">
                        <c:v>29</c:v>
                      </c:pt>
                      <c:pt idx="73" formatCode="0">
                        <c:v>31</c:v>
                      </c:pt>
                      <c:pt idx="74" formatCode="0">
                        <c:v>28</c:v>
                      </c:pt>
                      <c:pt idx="75" formatCode="0">
                        <c:v>28</c:v>
                      </c:pt>
                      <c:pt idx="76" formatCode="0">
                        <c:v>28</c:v>
                      </c:pt>
                      <c:pt idx="77" formatCode="0">
                        <c:v>27</c:v>
                      </c:pt>
                      <c:pt idx="78" formatCode="0">
                        <c:v>27</c:v>
                      </c:pt>
                      <c:pt idx="79" formatCode="0">
                        <c:v>26</c:v>
                      </c:pt>
                      <c:pt idx="80" formatCode="0">
                        <c:v>25</c:v>
                      </c:pt>
                      <c:pt idx="81" formatCode="0">
                        <c:v>25</c:v>
                      </c:pt>
                      <c:pt idx="82" formatCode="0">
                        <c:v>24</c:v>
                      </c:pt>
                      <c:pt idx="83" formatCode="0">
                        <c:v>23</c:v>
                      </c:pt>
                      <c:pt idx="84" formatCode="0">
                        <c:v>22</c:v>
                      </c:pt>
                      <c:pt idx="85" formatCode="0">
                        <c:v>21</c:v>
                      </c:pt>
                      <c:pt idx="86" formatCode="0">
                        <c:v>20</c:v>
                      </c:pt>
                      <c:pt idx="87" formatCode="0">
                        <c:v>20</c:v>
                      </c:pt>
                      <c:pt idx="88" formatCode="0">
                        <c:v>21</c:v>
                      </c:pt>
                      <c:pt idx="89" formatCode="0">
                        <c:v>20</c:v>
                      </c:pt>
                      <c:pt idx="90" formatCode="0">
                        <c:v>20</c:v>
                      </c:pt>
                      <c:pt idx="91" formatCode="0">
                        <c:v>22</c:v>
                      </c:pt>
                      <c:pt idx="92" formatCode="0">
                        <c:v>21</c:v>
                      </c:pt>
                      <c:pt idx="93" formatCode="0">
                        <c:v>21</c:v>
                      </c:pt>
                      <c:pt idx="94" formatCode="0">
                        <c:v>19</c:v>
                      </c:pt>
                      <c:pt idx="95" formatCode="0">
                        <c:v>18</c:v>
                      </c:pt>
                      <c:pt idx="96" formatCode="0">
                        <c:v>17</c:v>
                      </c:pt>
                      <c:pt idx="97" formatCode="0">
                        <c:v>16</c:v>
                      </c:pt>
                      <c:pt idx="98" formatCode="0">
                        <c:v>18</c:v>
                      </c:pt>
                      <c:pt idx="99" formatCode="0">
                        <c:v>15</c:v>
                      </c:pt>
                      <c:pt idx="100" formatCode="0">
                        <c:v>14</c:v>
                      </c:pt>
                      <c:pt idx="101" formatCode="0">
                        <c:v>14</c:v>
                      </c:pt>
                      <c:pt idx="102" formatCode="0">
                        <c:v>14</c:v>
                      </c:pt>
                      <c:pt idx="103" formatCode="0">
                        <c:v>14</c:v>
                      </c:pt>
                    </c:numCache>
                  </c:numRef>
                </c:val>
                <c:smooth val="0"/>
                <c:extLst xmlns:c15="http://schemas.microsoft.com/office/drawing/2012/chart">
                  <c:ext xmlns:c16="http://schemas.microsoft.com/office/drawing/2014/chart" uri="{C3380CC4-5D6E-409C-BE32-E72D297353CC}">
                    <c16:uniqueId val="{0000002F-705D-4F0A-A385-AB4DC8980013}"/>
                  </c:ext>
                </c:extLst>
              </c15:ser>
            </c15:filteredLineSeries>
          </c:ext>
        </c:extLst>
      </c:lineChart>
      <c:dateAx>
        <c:axId val="5459956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45998543"/>
        <c:crosses val="autoZero"/>
        <c:auto val="1"/>
        <c:lblOffset val="100"/>
        <c:baseTimeUnit val="days"/>
        <c:majorUnit val="14"/>
        <c:majorTimeUnit val="days"/>
        <c:minorUnit val="7"/>
        <c:minorTimeUnit val="days"/>
      </c:dateAx>
      <c:valAx>
        <c:axId val="545998543"/>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995631"/>
        <c:crosses val="autoZero"/>
        <c:crossBetween val="between"/>
      </c:valAx>
      <c:spPr>
        <a:noFill/>
        <a:ln>
          <a:noFill/>
        </a:ln>
        <a:effectLst/>
      </c:spPr>
    </c:plotArea>
    <c:legend>
      <c:legendPos val="b"/>
      <c:layout>
        <c:manualLayout>
          <c:xMode val="edge"/>
          <c:yMode val="edge"/>
          <c:x val="2.1541785537677355E-2"/>
          <c:y val="0.95651202050500383"/>
          <c:w val="0.96211775868718619"/>
          <c:h val="4.096317316637537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317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000" b="1"/>
              <a:t>Graph 1 - NRIs/NE's Submitted Jan 2026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'NRI NE Rolling monthly summary'!$F$2</c:f>
              <c:strCache>
                <c:ptCount val="1"/>
                <c:pt idx="0">
                  <c:v>NRIs</c:v>
                </c:pt>
              </c:strCache>
            </c:strRef>
          </c:tx>
          <c:spPr>
            <a:ln w="28575" cap="rnd">
              <a:solidFill>
                <a:srgbClr val="FF0000"/>
              </a:solidFill>
              <a:round/>
            </a:ln>
            <a:effectLst/>
          </c:spPr>
          <c:marker>
            <c:symbol val="none"/>
          </c:marker>
          <c:cat>
            <c:numRef>
              <c:f>'NRI NE Rolling monthly summary'!$E$3:$E$9</c:f>
              <c:numCache>
                <c:formatCode>mmm\-yy</c:formatCode>
                <c:ptCount val="7"/>
                <c:pt idx="0">
                  <c:v>45839</c:v>
                </c:pt>
                <c:pt idx="1">
                  <c:v>45870</c:v>
                </c:pt>
                <c:pt idx="2">
                  <c:v>45901</c:v>
                </c:pt>
                <c:pt idx="3">
                  <c:v>45931</c:v>
                </c:pt>
                <c:pt idx="4">
                  <c:v>45962</c:v>
                </c:pt>
                <c:pt idx="5">
                  <c:v>45992</c:v>
                </c:pt>
                <c:pt idx="6">
                  <c:v>46023</c:v>
                </c:pt>
              </c:numCache>
            </c:numRef>
          </c:cat>
          <c:val>
            <c:numRef>
              <c:f>'NRI NE Rolling monthly summary'!$F$3:$F$9</c:f>
              <c:numCache>
                <c:formatCode>0</c:formatCode>
                <c:ptCount val="7"/>
                <c:pt idx="0">
                  <c:v>5</c:v>
                </c:pt>
                <c:pt idx="1">
                  <c:v>6</c:v>
                </c:pt>
                <c:pt idx="2">
                  <c:v>4</c:v>
                </c:pt>
                <c:pt idx="3">
                  <c:v>9</c:v>
                </c:pt>
                <c:pt idx="4">
                  <c:v>7</c:v>
                </c:pt>
                <c:pt idx="5">
                  <c:v>13</c:v>
                </c:pt>
                <c:pt idx="6">
                  <c:v>9</c:v>
                </c:pt>
              </c:numCache>
            </c:numRef>
          </c:val>
          <c:smooth val="0"/>
          <c:extLst>
            <c:ext xmlns:c16="http://schemas.microsoft.com/office/drawing/2014/chart" uri="{C3380CC4-5D6E-409C-BE32-E72D297353CC}">
              <c16:uniqueId val="{00000000-199F-48A5-AD91-342C4339C890}"/>
            </c:ext>
          </c:extLst>
        </c:ser>
        <c:ser>
          <c:idx val="1"/>
          <c:order val="1"/>
          <c:tx>
            <c:strRef>
              <c:f>'NRI NE Rolling monthly summary'!$G$2</c:f>
              <c:strCache>
                <c:ptCount val="1"/>
                <c:pt idx="0">
                  <c:v>Never Events</c:v>
                </c:pt>
              </c:strCache>
            </c:strRef>
          </c:tx>
          <c:spPr>
            <a:ln w="28575" cap="rnd">
              <a:solidFill>
                <a:srgbClr val="92D050"/>
              </a:solidFill>
              <a:round/>
            </a:ln>
            <a:effectLst/>
          </c:spPr>
          <c:marker>
            <c:symbol val="none"/>
          </c:marker>
          <c:cat>
            <c:numRef>
              <c:f>'NRI NE Rolling monthly summary'!$E$3:$E$9</c:f>
              <c:numCache>
                <c:formatCode>mmm\-yy</c:formatCode>
                <c:ptCount val="7"/>
                <c:pt idx="0">
                  <c:v>45839</c:v>
                </c:pt>
                <c:pt idx="1">
                  <c:v>45870</c:v>
                </c:pt>
                <c:pt idx="2">
                  <c:v>45901</c:v>
                </c:pt>
                <c:pt idx="3">
                  <c:v>45931</c:v>
                </c:pt>
                <c:pt idx="4">
                  <c:v>45962</c:v>
                </c:pt>
                <c:pt idx="5">
                  <c:v>45992</c:v>
                </c:pt>
                <c:pt idx="6">
                  <c:v>46023</c:v>
                </c:pt>
              </c:numCache>
            </c:numRef>
          </c:cat>
          <c:val>
            <c:numRef>
              <c:f>'NRI NE Rolling monthly summary'!$G$3:$G$9</c:f>
              <c:numCache>
                <c:formatCode>General</c:formatCode>
                <c:ptCount val="7"/>
                <c:pt idx="0">
                  <c:v>0</c:v>
                </c:pt>
                <c:pt idx="1">
                  <c:v>0</c:v>
                </c:pt>
                <c:pt idx="2">
                  <c:v>0</c:v>
                </c:pt>
                <c:pt idx="3">
                  <c:v>0</c:v>
                </c:pt>
                <c:pt idx="4">
                  <c:v>0</c:v>
                </c:pt>
                <c:pt idx="5">
                  <c:v>0</c:v>
                </c:pt>
                <c:pt idx="6">
                  <c:v>0</c:v>
                </c:pt>
              </c:numCache>
            </c:numRef>
          </c:val>
          <c:smooth val="0"/>
          <c:extLst>
            <c:ext xmlns:c16="http://schemas.microsoft.com/office/drawing/2014/chart" uri="{C3380CC4-5D6E-409C-BE32-E72D297353CC}">
              <c16:uniqueId val="{00000001-199F-48A5-AD91-342C4339C890}"/>
            </c:ext>
          </c:extLst>
        </c:ser>
        <c:dLbls>
          <c:showLegendKey val="0"/>
          <c:showVal val="0"/>
          <c:showCatName val="0"/>
          <c:showSerName val="0"/>
          <c:showPercent val="0"/>
          <c:showBubbleSize val="0"/>
        </c:dLbls>
        <c:smooth val="0"/>
        <c:axId val="412151903"/>
        <c:axId val="412168703"/>
      </c:lineChart>
      <c:dateAx>
        <c:axId val="412151903"/>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2168703"/>
        <c:crosses val="autoZero"/>
        <c:auto val="1"/>
        <c:lblOffset val="100"/>
        <c:baseTimeUnit val="months"/>
      </c:dateAx>
      <c:valAx>
        <c:axId val="41216870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21519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000" b="1"/>
              <a:t>Graph</a:t>
            </a:r>
            <a:r>
              <a:rPr lang="en-GB" sz="1000" b="1" baseline="0"/>
              <a:t> 2 - Open NRIs January 2026</a:t>
            </a:r>
            <a:endParaRPr lang="en-GB" sz="1000"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lineChart>
        <c:grouping val="standard"/>
        <c:varyColors val="0"/>
        <c:ser>
          <c:idx val="0"/>
          <c:order val="0"/>
          <c:tx>
            <c:strRef>
              <c:f>'Open NRIs'!$A$2</c:f>
              <c:strCache>
                <c:ptCount val="1"/>
                <c:pt idx="0">
                  <c:v>Total Open NRIs</c:v>
                </c:pt>
              </c:strCache>
            </c:strRef>
          </c:tx>
          <c:spPr>
            <a:ln w="28575" cap="rnd">
              <a:solidFill>
                <a:srgbClr val="92D050"/>
              </a:solidFill>
              <a:round/>
            </a:ln>
            <a:effectLst/>
          </c:spPr>
          <c:marker>
            <c:symbol val="circle"/>
            <c:size val="5"/>
            <c:spPr>
              <a:solidFill>
                <a:srgbClr val="92D050"/>
              </a:solidFill>
              <a:ln w="9525">
                <a:solidFill>
                  <a:srgbClr val="92D050"/>
                </a:solidFill>
              </a:ln>
              <a:effectLst/>
            </c:spPr>
          </c:marker>
          <c:cat>
            <c:numRef>
              <c:f>'Open NRIs'!$B$1:$D$1</c:f>
              <c:numCache>
                <c:formatCode>mmm\-yy</c:formatCode>
                <c:ptCount val="3"/>
                <c:pt idx="0">
                  <c:v>45962</c:v>
                </c:pt>
                <c:pt idx="1">
                  <c:v>45992</c:v>
                </c:pt>
                <c:pt idx="2">
                  <c:v>46023</c:v>
                </c:pt>
              </c:numCache>
            </c:numRef>
          </c:cat>
          <c:val>
            <c:numRef>
              <c:f>'Open NRIs'!$B$2:$D$2</c:f>
              <c:numCache>
                <c:formatCode>General</c:formatCode>
                <c:ptCount val="3"/>
                <c:pt idx="0">
                  <c:v>21</c:v>
                </c:pt>
                <c:pt idx="1">
                  <c:v>23</c:v>
                </c:pt>
                <c:pt idx="2">
                  <c:v>39</c:v>
                </c:pt>
              </c:numCache>
            </c:numRef>
          </c:val>
          <c:smooth val="0"/>
          <c:extLst>
            <c:ext xmlns:c16="http://schemas.microsoft.com/office/drawing/2014/chart" uri="{C3380CC4-5D6E-409C-BE32-E72D297353CC}">
              <c16:uniqueId val="{00000000-F476-41B7-AC2E-A0D3A6146EEC}"/>
            </c:ext>
          </c:extLst>
        </c:ser>
        <c:ser>
          <c:idx val="1"/>
          <c:order val="1"/>
          <c:tx>
            <c:strRef>
              <c:f>'Open NRIs'!$A$3</c:f>
              <c:strCache>
                <c:ptCount val="1"/>
                <c:pt idx="0">
                  <c:v>Total open &amp; overdue closure</c:v>
                </c:pt>
              </c:strCache>
            </c:strRef>
          </c:tx>
          <c:spPr>
            <a:ln w="28575" cap="rnd">
              <a:solidFill>
                <a:srgbClr val="FF0000"/>
              </a:solidFill>
              <a:round/>
            </a:ln>
            <a:effectLst/>
          </c:spPr>
          <c:marker>
            <c:symbol val="circle"/>
            <c:size val="5"/>
            <c:spPr>
              <a:solidFill>
                <a:srgbClr val="FF0000"/>
              </a:solidFill>
              <a:ln w="9525">
                <a:solidFill>
                  <a:srgbClr val="FF0000"/>
                </a:solidFill>
              </a:ln>
              <a:effectLst/>
            </c:spPr>
          </c:marker>
          <c:cat>
            <c:numRef>
              <c:f>'Open NRIs'!$B$1:$D$1</c:f>
              <c:numCache>
                <c:formatCode>mmm\-yy</c:formatCode>
                <c:ptCount val="3"/>
                <c:pt idx="0">
                  <c:v>45962</c:v>
                </c:pt>
                <c:pt idx="1">
                  <c:v>45992</c:v>
                </c:pt>
                <c:pt idx="2">
                  <c:v>46023</c:v>
                </c:pt>
              </c:numCache>
            </c:numRef>
          </c:cat>
          <c:val>
            <c:numRef>
              <c:f>'Open NRIs'!$B$3:$D$3</c:f>
              <c:numCache>
                <c:formatCode>General</c:formatCode>
                <c:ptCount val="3"/>
                <c:pt idx="0">
                  <c:v>12</c:v>
                </c:pt>
                <c:pt idx="1">
                  <c:v>14</c:v>
                </c:pt>
                <c:pt idx="2">
                  <c:v>17</c:v>
                </c:pt>
              </c:numCache>
            </c:numRef>
          </c:val>
          <c:smooth val="0"/>
          <c:extLst>
            <c:ext xmlns:c16="http://schemas.microsoft.com/office/drawing/2014/chart" uri="{C3380CC4-5D6E-409C-BE32-E72D297353CC}">
              <c16:uniqueId val="{00000001-F476-41B7-AC2E-A0D3A6146EEC}"/>
            </c:ext>
          </c:extLst>
        </c:ser>
        <c:dLbls>
          <c:showLegendKey val="0"/>
          <c:showVal val="0"/>
          <c:showCatName val="0"/>
          <c:showSerName val="0"/>
          <c:showPercent val="0"/>
          <c:showBubbleSize val="0"/>
        </c:dLbls>
        <c:marker val="1"/>
        <c:smooth val="0"/>
        <c:axId val="821510720"/>
        <c:axId val="821511200"/>
      </c:lineChart>
      <c:dateAx>
        <c:axId val="82151072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1511200"/>
        <c:crosses val="autoZero"/>
        <c:auto val="1"/>
        <c:lblOffset val="100"/>
        <c:baseTimeUnit val="months"/>
      </c:dateAx>
      <c:valAx>
        <c:axId val="8215112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15107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000" b="1"/>
              <a:t>Graph 3 - Outcome Forms Submitted May 2025-Jan 2026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'NRIs hit or missed'!$B$1</c:f>
              <c:strCache>
                <c:ptCount val="1"/>
                <c:pt idx="0">
                  <c:v>Submitted within target date</c:v>
                </c:pt>
              </c:strCache>
            </c:strRef>
          </c:tx>
          <c:spPr>
            <a:solidFill>
              <a:srgbClr val="92D050"/>
            </a:solidFill>
            <a:ln>
              <a:solidFill>
                <a:srgbClr val="92D050"/>
              </a:solidFill>
            </a:ln>
            <a:effectLst/>
          </c:spPr>
          <c:invertIfNegative val="0"/>
          <c:cat>
            <c:numRef>
              <c:f>'NRIs hit or missed'!$A$2:$A$10</c:f>
              <c:numCache>
                <c:formatCode>mmm\-yy</c:formatCode>
                <c:ptCount val="9"/>
                <c:pt idx="0">
                  <c:v>45778</c:v>
                </c:pt>
                <c:pt idx="1">
                  <c:v>45809</c:v>
                </c:pt>
                <c:pt idx="2">
                  <c:v>45839</c:v>
                </c:pt>
                <c:pt idx="3">
                  <c:v>45870</c:v>
                </c:pt>
                <c:pt idx="4">
                  <c:v>45901</c:v>
                </c:pt>
                <c:pt idx="5">
                  <c:v>45931</c:v>
                </c:pt>
                <c:pt idx="6">
                  <c:v>45962</c:v>
                </c:pt>
                <c:pt idx="7">
                  <c:v>45992</c:v>
                </c:pt>
                <c:pt idx="8">
                  <c:v>46023</c:v>
                </c:pt>
              </c:numCache>
            </c:numRef>
          </c:cat>
          <c:val>
            <c:numRef>
              <c:f>'NRIs hit or missed'!$B$2:$B$10</c:f>
              <c:numCache>
                <c:formatCode>General</c:formatCode>
                <c:ptCount val="9"/>
                <c:pt idx="0">
                  <c:v>4</c:v>
                </c:pt>
                <c:pt idx="1">
                  <c:v>2</c:v>
                </c:pt>
                <c:pt idx="2">
                  <c:v>4</c:v>
                </c:pt>
                <c:pt idx="3">
                  <c:v>1</c:v>
                </c:pt>
                <c:pt idx="4">
                  <c:v>2</c:v>
                </c:pt>
                <c:pt idx="5">
                  <c:v>4</c:v>
                </c:pt>
                <c:pt idx="6">
                  <c:v>1</c:v>
                </c:pt>
                <c:pt idx="7">
                  <c:v>6</c:v>
                </c:pt>
                <c:pt idx="8">
                  <c:v>4</c:v>
                </c:pt>
              </c:numCache>
            </c:numRef>
          </c:val>
          <c:extLst>
            <c:ext xmlns:c16="http://schemas.microsoft.com/office/drawing/2014/chart" uri="{C3380CC4-5D6E-409C-BE32-E72D297353CC}">
              <c16:uniqueId val="{00000000-7A84-4EBE-A318-5D850BB990F7}"/>
            </c:ext>
          </c:extLst>
        </c:ser>
        <c:ser>
          <c:idx val="1"/>
          <c:order val="1"/>
          <c:tx>
            <c:strRef>
              <c:f>'NRIs hit or missed'!$C$1</c:f>
              <c:strCache>
                <c:ptCount val="1"/>
                <c:pt idx="0">
                  <c:v>Submitted - Missed target</c:v>
                </c:pt>
              </c:strCache>
            </c:strRef>
          </c:tx>
          <c:spPr>
            <a:solidFill>
              <a:srgbClr val="FF0000"/>
            </a:solidFill>
            <a:ln>
              <a:solidFill>
                <a:srgbClr val="FF0000"/>
              </a:solidFill>
            </a:ln>
            <a:effectLst/>
          </c:spPr>
          <c:invertIfNegative val="0"/>
          <c:cat>
            <c:numRef>
              <c:f>'NRIs hit or missed'!$A$2:$A$10</c:f>
              <c:numCache>
                <c:formatCode>mmm\-yy</c:formatCode>
                <c:ptCount val="9"/>
                <c:pt idx="0">
                  <c:v>45778</c:v>
                </c:pt>
                <c:pt idx="1">
                  <c:v>45809</c:v>
                </c:pt>
                <c:pt idx="2">
                  <c:v>45839</c:v>
                </c:pt>
                <c:pt idx="3">
                  <c:v>45870</c:v>
                </c:pt>
                <c:pt idx="4">
                  <c:v>45901</c:v>
                </c:pt>
                <c:pt idx="5">
                  <c:v>45931</c:v>
                </c:pt>
                <c:pt idx="6">
                  <c:v>45962</c:v>
                </c:pt>
                <c:pt idx="7">
                  <c:v>45992</c:v>
                </c:pt>
                <c:pt idx="8">
                  <c:v>46023</c:v>
                </c:pt>
              </c:numCache>
            </c:numRef>
          </c:cat>
          <c:val>
            <c:numRef>
              <c:f>'NRIs hit or missed'!$C$2:$C$10</c:f>
              <c:numCache>
                <c:formatCode>General</c:formatCode>
                <c:ptCount val="9"/>
                <c:pt idx="0">
                  <c:v>6</c:v>
                </c:pt>
                <c:pt idx="1">
                  <c:v>5</c:v>
                </c:pt>
                <c:pt idx="2">
                  <c:v>3</c:v>
                </c:pt>
                <c:pt idx="3">
                  <c:v>8</c:v>
                </c:pt>
                <c:pt idx="4">
                  <c:v>4</c:v>
                </c:pt>
                <c:pt idx="5">
                  <c:v>7</c:v>
                </c:pt>
                <c:pt idx="6">
                  <c:v>10</c:v>
                </c:pt>
                <c:pt idx="7">
                  <c:v>3</c:v>
                </c:pt>
                <c:pt idx="8">
                  <c:v>5</c:v>
                </c:pt>
              </c:numCache>
            </c:numRef>
          </c:val>
          <c:extLst>
            <c:ext xmlns:c16="http://schemas.microsoft.com/office/drawing/2014/chart" uri="{C3380CC4-5D6E-409C-BE32-E72D297353CC}">
              <c16:uniqueId val="{00000001-7A84-4EBE-A318-5D850BB990F7}"/>
            </c:ext>
          </c:extLst>
        </c:ser>
        <c:dLbls>
          <c:showLegendKey val="0"/>
          <c:showVal val="0"/>
          <c:showCatName val="0"/>
          <c:showSerName val="0"/>
          <c:showPercent val="0"/>
          <c:showBubbleSize val="0"/>
        </c:dLbls>
        <c:gapWidth val="150"/>
        <c:overlap val="100"/>
        <c:axId val="412158623"/>
        <c:axId val="412152383"/>
      </c:barChart>
      <c:dateAx>
        <c:axId val="412158623"/>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2152383"/>
        <c:crosses val="autoZero"/>
        <c:auto val="1"/>
        <c:lblOffset val="100"/>
        <c:baseTimeUnit val="months"/>
      </c:dateAx>
      <c:valAx>
        <c:axId val="41215238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21586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rgbClr val="002060"/>
                </a:solidFill>
                <a:latin typeface="Arial" panose="020B0604020202020204" pitchFamily="34" charset="0"/>
                <a:ea typeface="+mn-ea"/>
                <a:cs typeface="Arial" panose="020B0604020202020204" pitchFamily="34" charset="0"/>
              </a:defRPr>
            </a:pPr>
            <a:r>
              <a:rPr lang="en-GB"/>
              <a:t>Weekly % of</a:t>
            </a:r>
            <a:r>
              <a:rPr lang="en-GB" baseline="0"/>
              <a:t> </a:t>
            </a:r>
            <a:r>
              <a:rPr lang="en-GB"/>
              <a:t>Patients who Received their First Dose on Time</a:t>
            </a:r>
          </a:p>
        </c:rich>
      </c:tx>
      <c:overlay val="0"/>
      <c:spPr>
        <a:noFill/>
        <a:ln>
          <a:noFill/>
        </a:ln>
        <a:effectLst/>
      </c:spPr>
      <c:txPr>
        <a:bodyPr rot="0" spcFirstLastPara="1" vertOverflow="ellipsis" vert="horz" wrap="square" anchor="ctr" anchorCtr="1"/>
        <a:lstStyle/>
        <a:p>
          <a:pPr>
            <a:defRPr sz="1320" b="0" i="0" u="none" strike="noStrike" kern="1200" spc="0" baseline="0">
              <a:solidFill>
                <a:srgbClr val="002060"/>
              </a:solidFill>
              <a:latin typeface="Arial" panose="020B0604020202020204" pitchFamily="34" charset="0"/>
              <a:ea typeface="+mn-ea"/>
              <a:cs typeface="Arial" panose="020B0604020202020204" pitchFamily="34" charset="0"/>
            </a:defRPr>
          </a:pPr>
          <a:endParaRPr lang="en-US"/>
        </a:p>
      </c:txPr>
    </c:title>
    <c:autoTitleDeleted val="0"/>
    <c:plotArea>
      <c:layout/>
      <c:lineChart>
        <c:grouping val="standard"/>
        <c:varyColors val="0"/>
        <c:ser>
          <c:idx val="0"/>
          <c:order val="0"/>
          <c:tx>
            <c:strRef>
              <c:f>Sheet2!$B$1</c:f>
              <c:strCache>
                <c:ptCount val="1"/>
                <c:pt idx="0">
                  <c:v>% Dose Received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Sheet2!$A$2:$A$26</c:f>
              <c:strCache>
                <c:ptCount val="23"/>
                <c:pt idx="0">
                  <c:v>Week 1</c:v>
                </c:pt>
                <c:pt idx="1">
                  <c:v>Week 2</c:v>
                </c:pt>
                <c:pt idx="2">
                  <c:v>Week 3</c:v>
                </c:pt>
                <c:pt idx="3">
                  <c:v>Week 4</c:v>
                </c:pt>
                <c:pt idx="4">
                  <c:v>Week 5</c:v>
                </c:pt>
                <c:pt idx="5">
                  <c:v>Week 6</c:v>
                </c:pt>
                <c:pt idx="6">
                  <c:v>Week 7</c:v>
                </c:pt>
                <c:pt idx="7">
                  <c:v>Week 8</c:v>
                </c:pt>
                <c:pt idx="8">
                  <c:v>Week 9</c:v>
                </c:pt>
                <c:pt idx="9">
                  <c:v>Week 10</c:v>
                </c:pt>
                <c:pt idx="10">
                  <c:v>Week 11</c:v>
                </c:pt>
                <c:pt idx="11">
                  <c:v>Week 12</c:v>
                </c:pt>
                <c:pt idx="12">
                  <c:v>Week 13</c:v>
                </c:pt>
                <c:pt idx="13">
                  <c:v>Week 14</c:v>
                </c:pt>
                <c:pt idx="14">
                  <c:v>Week 15</c:v>
                </c:pt>
                <c:pt idx="15">
                  <c:v>Week 16</c:v>
                </c:pt>
                <c:pt idx="16">
                  <c:v>Week 17</c:v>
                </c:pt>
                <c:pt idx="17">
                  <c:v>Week 18</c:v>
                </c:pt>
                <c:pt idx="18">
                  <c:v>Week 19</c:v>
                </c:pt>
                <c:pt idx="19">
                  <c:v>Week 20</c:v>
                </c:pt>
                <c:pt idx="20">
                  <c:v>Week 21</c:v>
                </c:pt>
                <c:pt idx="21">
                  <c:v>Week 22</c:v>
                </c:pt>
                <c:pt idx="22">
                  <c:v>Week 23</c:v>
                </c:pt>
              </c:strCache>
            </c:strRef>
          </c:cat>
          <c:val>
            <c:numRef>
              <c:f>Sheet2!$B$2:$B$26</c:f>
              <c:numCache>
                <c:formatCode>0%</c:formatCode>
                <c:ptCount val="25"/>
                <c:pt idx="0">
                  <c:v>0.9</c:v>
                </c:pt>
                <c:pt idx="1">
                  <c:v>0.7</c:v>
                </c:pt>
                <c:pt idx="2">
                  <c:v>0.8</c:v>
                </c:pt>
                <c:pt idx="3">
                  <c:v>0.7</c:v>
                </c:pt>
                <c:pt idx="4">
                  <c:v>0.9</c:v>
                </c:pt>
                <c:pt idx="5">
                  <c:v>0.8</c:v>
                </c:pt>
                <c:pt idx="6">
                  <c:v>0.8</c:v>
                </c:pt>
                <c:pt idx="7">
                  <c:v>0.7</c:v>
                </c:pt>
                <c:pt idx="8">
                  <c:v>0.7</c:v>
                </c:pt>
                <c:pt idx="9">
                  <c:v>0.8</c:v>
                </c:pt>
                <c:pt idx="10">
                  <c:v>0.6</c:v>
                </c:pt>
                <c:pt idx="11">
                  <c:v>1</c:v>
                </c:pt>
                <c:pt idx="12">
                  <c:v>0.8</c:v>
                </c:pt>
                <c:pt idx="13">
                  <c:v>0.8</c:v>
                </c:pt>
                <c:pt idx="14">
                  <c:v>0.7</c:v>
                </c:pt>
                <c:pt idx="15">
                  <c:v>0.7</c:v>
                </c:pt>
                <c:pt idx="16">
                  <c:v>0.9</c:v>
                </c:pt>
                <c:pt idx="17">
                  <c:v>1</c:v>
                </c:pt>
                <c:pt idx="18">
                  <c:v>0.9</c:v>
                </c:pt>
                <c:pt idx="19">
                  <c:v>1</c:v>
                </c:pt>
                <c:pt idx="20">
                  <c:v>1</c:v>
                </c:pt>
                <c:pt idx="21">
                  <c:v>0.9</c:v>
                </c:pt>
                <c:pt idx="22">
                  <c:v>0.9</c:v>
                </c:pt>
              </c:numCache>
            </c:numRef>
          </c:val>
          <c:smooth val="0"/>
          <c:extLst>
            <c:ext xmlns:c16="http://schemas.microsoft.com/office/drawing/2014/chart" uri="{C3380CC4-5D6E-409C-BE32-E72D297353CC}">
              <c16:uniqueId val="{00000000-42B8-4F3C-8F6D-C6CECC2CB7FA}"/>
            </c:ext>
          </c:extLst>
        </c:ser>
        <c:ser>
          <c:idx val="1"/>
          <c:order val="1"/>
          <c:tx>
            <c:v>Median</c:v>
          </c:tx>
          <c:spPr>
            <a:ln w="28575" cap="rnd">
              <a:solidFill>
                <a:schemeClr val="accent2">
                  <a:alpha val="50000"/>
                </a:schemeClr>
              </a:solidFill>
              <a:prstDash val="solid"/>
              <a:round/>
            </a:ln>
            <a:effectLst/>
          </c:spPr>
          <c:marker>
            <c:symbol val="none"/>
          </c:marker>
          <c:cat>
            <c:strRef>
              <c:f>Sheet2!$A$2:$A$26</c:f>
              <c:strCache>
                <c:ptCount val="23"/>
                <c:pt idx="0">
                  <c:v>Week 1</c:v>
                </c:pt>
                <c:pt idx="1">
                  <c:v>Week 2</c:v>
                </c:pt>
                <c:pt idx="2">
                  <c:v>Week 3</c:v>
                </c:pt>
                <c:pt idx="3">
                  <c:v>Week 4</c:v>
                </c:pt>
                <c:pt idx="4">
                  <c:v>Week 5</c:v>
                </c:pt>
                <c:pt idx="5">
                  <c:v>Week 6</c:v>
                </c:pt>
                <c:pt idx="6">
                  <c:v>Week 7</c:v>
                </c:pt>
                <c:pt idx="7">
                  <c:v>Week 8</c:v>
                </c:pt>
                <c:pt idx="8">
                  <c:v>Week 9</c:v>
                </c:pt>
                <c:pt idx="9">
                  <c:v>Week 10</c:v>
                </c:pt>
                <c:pt idx="10">
                  <c:v>Week 11</c:v>
                </c:pt>
                <c:pt idx="11">
                  <c:v>Week 12</c:v>
                </c:pt>
                <c:pt idx="12">
                  <c:v>Week 13</c:v>
                </c:pt>
                <c:pt idx="13">
                  <c:v>Week 14</c:v>
                </c:pt>
                <c:pt idx="14">
                  <c:v>Week 15</c:v>
                </c:pt>
                <c:pt idx="15">
                  <c:v>Week 16</c:v>
                </c:pt>
                <c:pt idx="16">
                  <c:v>Week 17</c:v>
                </c:pt>
                <c:pt idx="17">
                  <c:v>Week 18</c:v>
                </c:pt>
                <c:pt idx="18">
                  <c:v>Week 19</c:v>
                </c:pt>
                <c:pt idx="19">
                  <c:v>Week 20</c:v>
                </c:pt>
                <c:pt idx="20">
                  <c:v>Week 21</c:v>
                </c:pt>
                <c:pt idx="21">
                  <c:v>Week 22</c:v>
                </c:pt>
                <c:pt idx="22">
                  <c:v>Week 23</c:v>
                </c:pt>
              </c:strCache>
            </c:strRef>
          </c:cat>
          <c:val>
            <c:numRef>
              <c:f>Sheet2!$C$2:$C$26</c:f>
              <c:numCache>
                <c:formatCode>0%</c:formatCode>
                <c:ptCount val="25"/>
                <c:pt idx="0">
                  <c:v>0.8</c:v>
                </c:pt>
                <c:pt idx="1">
                  <c:v>0.8</c:v>
                </c:pt>
                <c:pt idx="2">
                  <c:v>0.8</c:v>
                </c:pt>
                <c:pt idx="3">
                  <c:v>0.8</c:v>
                </c:pt>
                <c:pt idx="4">
                  <c:v>0.8</c:v>
                </c:pt>
                <c:pt idx="5">
                  <c:v>0.8</c:v>
                </c:pt>
                <c:pt idx="6">
                  <c:v>0.8</c:v>
                </c:pt>
                <c:pt idx="7">
                  <c:v>0.8</c:v>
                </c:pt>
                <c:pt idx="8">
                  <c:v>0.8</c:v>
                </c:pt>
                <c:pt idx="9">
                  <c:v>0.8</c:v>
                </c:pt>
                <c:pt idx="10">
                  <c:v>0.8</c:v>
                </c:pt>
                <c:pt idx="11">
                  <c:v>0.8</c:v>
                </c:pt>
                <c:pt idx="12">
                  <c:v>0.8</c:v>
                </c:pt>
                <c:pt idx="13">
                  <c:v>0.8</c:v>
                </c:pt>
                <c:pt idx="14">
                  <c:v>0.8</c:v>
                </c:pt>
                <c:pt idx="15">
                  <c:v>0.8</c:v>
                </c:pt>
                <c:pt idx="16">
                  <c:v>0.9</c:v>
                </c:pt>
                <c:pt idx="17">
                  <c:v>0.9</c:v>
                </c:pt>
                <c:pt idx="18">
                  <c:v>0.9</c:v>
                </c:pt>
                <c:pt idx="19">
                  <c:v>0.9</c:v>
                </c:pt>
                <c:pt idx="20">
                  <c:v>0.9</c:v>
                </c:pt>
                <c:pt idx="21">
                  <c:v>0.9</c:v>
                </c:pt>
                <c:pt idx="22">
                  <c:v>0.9</c:v>
                </c:pt>
              </c:numCache>
            </c:numRef>
          </c:val>
          <c:smooth val="0"/>
          <c:extLst>
            <c:ext xmlns:c16="http://schemas.microsoft.com/office/drawing/2014/chart" uri="{C3380CC4-5D6E-409C-BE32-E72D297353CC}">
              <c16:uniqueId val="{00000001-42B8-4F3C-8F6D-C6CECC2CB7FA}"/>
            </c:ext>
          </c:extLst>
        </c:ser>
        <c:dLbls>
          <c:showLegendKey val="0"/>
          <c:showVal val="0"/>
          <c:showCatName val="0"/>
          <c:showSerName val="0"/>
          <c:showPercent val="0"/>
          <c:showBubbleSize val="0"/>
        </c:dLbls>
        <c:marker val="1"/>
        <c:smooth val="0"/>
        <c:axId val="148409440"/>
        <c:axId val="148416096"/>
      </c:lineChart>
      <c:catAx>
        <c:axId val="148409440"/>
        <c:scaling>
          <c:orientation val="minMax"/>
        </c:scaling>
        <c:delete val="0"/>
        <c:axPos val="b"/>
        <c:title>
          <c:tx>
            <c:rich>
              <a:bodyPr rot="0" spcFirstLastPara="1" vertOverflow="ellipsis" vert="horz" wrap="square" anchor="ctr" anchorCtr="1"/>
              <a:lstStyle/>
              <a:p>
                <a:pPr>
                  <a:defRPr sz="1100" b="0" i="0" u="none" strike="noStrike" kern="1200" baseline="0">
                    <a:solidFill>
                      <a:srgbClr val="002060"/>
                    </a:solidFill>
                    <a:latin typeface="Arial" panose="020B0604020202020204" pitchFamily="34" charset="0"/>
                    <a:ea typeface="+mn-ea"/>
                    <a:cs typeface="Arial" panose="020B0604020202020204" pitchFamily="34" charset="0"/>
                  </a:defRPr>
                </a:pPr>
                <a:r>
                  <a:rPr lang="en-GB"/>
                  <a:t>Weeks</a:t>
                </a:r>
              </a:p>
            </c:rich>
          </c:tx>
          <c:overlay val="0"/>
          <c:spPr>
            <a:noFill/>
            <a:ln>
              <a:noFill/>
            </a:ln>
            <a:effectLst/>
          </c:spPr>
          <c:txPr>
            <a:bodyPr rot="0" spcFirstLastPara="1" vertOverflow="ellipsis" vert="horz" wrap="square" anchor="ctr" anchorCtr="1"/>
            <a:lstStyle/>
            <a:p>
              <a:pPr>
                <a:defRPr sz="1100" b="0" i="0" u="none" strike="noStrike" kern="1200" baseline="0">
                  <a:solidFill>
                    <a:srgbClr val="00206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rgbClr val="002060"/>
                </a:solidFill>
                <a:latin typeface="Arial" panose="020B0604020202020204" pitchFamily="34" charset="0"/>
                <a:ea typeface="+mn-ea"/>
                <a:cs typeface="Arial" panose="020B0604020202020204" pitchFamily="34" charset="0"/>
              </a:defRPr>
            </a:pPr>
            <a:endParaRPr lang="en-US"/>
          </a:p>
        </c:txPr>
        <c:crossAx val="148416096"/>
        <c:crosses val="autoZero"/>
        <c:auto val="1"/>
        <c:lblAlgn val="ctr"/>
        <c:lblOffset val="100"/>
        <c:noMultiLvlLbl val="0"/>
      </c:catAx>
      <c:valAx>
        <c:axId val="1484160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rgbClr val="002060"/>
                    </a:solidFill>
                    <a:latin typeface="Arial" panose="020B0604020202020204" pitchFamily="34" charset="0"/>
                    <a:ea typeface="+mn-ea"/>
                    <a:cs typeface="Arial" panose="020B0604020202020204" pitchFamily="34" charset="0"/>
                  </a:defRPr>
                </a:pPr>
                <a:r>
                  <a:rPr lang="en-GB"/>
                  <a:t>%</a:t>
                </a:r>
                <a:r>
                  <a:rPr lang="en-GB" baseline="0"/>
                  <a:t> Doses Recieved on Time</a:t>
                </a:r>
                <a:endParaRPr lang="en-GB"/>
              </a:p>
            </c:rich>
          </c:tx>
          <c:overlay val="0"/>
          <c:spPr>
            <a:noFill/>
            <a:ln>
              <a:noFill/>
            </a:ln>
            <a:effectLst/>
          </c:spPr>
          <c:txPr>
            <a:bodyPr rot="-5400000" spcFirstLastPara="1" vertOverflow="ellipsis" vert="horz" wrap="square" anchor="ctr" anchorCtr="1"/>
            <a:lstStyle/>
            <a:p>
              <a:pPr>
                <a:defRPr sz="1100" b="0" i="0" u="none" strike="noStrike" kern="1200" baseline="0">
                  <a:solidFill>
                    <a:srgbClr val="002060"/>
                  </a:solidFill>
                  <a:latin typeface="Arial" panose="020B0604020202020204" pitchFamily="34" charset="0"/>
                  <a:ea typeface="+mn-ea"/>
                  <a:cs typeface="Arial" panose="020B0604020202020204" pitchFamily="34" charset="0"/>
                </a:defRPr>
              </a:pPr>
              <a:endParaRPr lang="en-GB"/>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rgbClr val="002060"/>
                </a:solidFill>
                <a:latin typeface="Arial" panose="020B0604020202020204" pitchFamily="34" charset="0"/>
                <a:ea typeface="+mn-ea"/>
                <a:cs typeface="Arial" panose="020B0604020202020204" pitchFamily="34" charset="0"/>
              </a:defRPr>
            </a:pPr>
            <a:endParaRPr lang="en-US"/>
          </a:p>
        </c:txPr>
        <c:crossAx val="14840944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rgbClr val="00206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050" b="1"/>
              <a:t>Formal</a:t>
            </a:r>
            <a:r>
              <a:rPr lang="en-GB" sz="1050" b="1" baseline="0"/>
              <a:t> c</a:t>
            </a:r>
            <a:r>
              <a:rPr lang="en-GB" sz="1050" b="1"/>
              <a:t>omplaints</a:t>
            </a:r>
            <a:r>
              <a:rPr lang="en-GB" sz="1050" b="1" baseline="0"/>
              <a:t> rec'd per month - closure against 30 working days</a:t>
            </a:r>
            <a:endParaRPr lang="en-GB" sz="1050"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stacked"/>
        <c:varyColors val="0"/>
        <c:ser>
          <c:idx val="0"/>
          <c:order val="0"/>
          <c:tx>
            <c:strRef>
              <c:f>'Closure against 30 days'!$B$1</c:f>
              <c:strCache>
                <c:ptCount val="1"/>
                <c:pt idx="0">
                  <c:v>Closed within 30 working days</c:v>
                </c:pt>
              </c:strCache>
            </c:strRef>
          </c:tx>
          <c:spPr>
            <a:solidFill>
              <a:schemeClr val="accent6"/>
            </a:solidFill>
            <a:ln>
              <a:noFill/>
            </a:ln>
            <a:effectLst/>
          </c:spPr>
          <c:invertIfNegative val="0"/>
          <c:cat>
            <c:strRef>
              <c:f>'Closure against 30 days'!$A$7:$A$12</c:f>
              <c:strCache>
                <c:ptCount val="6"/>
                <c:pt idx="0">
                  <c:v>Jun</c:v>
                </c:pt>
                <c:pt idx="1">
                  <c:v>Jul</c:v>
                </c:pt>
                <c:pt idx="2">
                  <c:v>Aug</c:v>
                </c:pt>
                <c:pt idx="3">
                  <c:v>Sep</c:v>
                </c:pt>
                <c:pt idx="4">
                  <c:v>Oct</c:v>
                </c:pt>
                <c:pt idx="5">
                  <c:v>Nov</c:v>
                </c:pt>
              </c:strCache>
            </c:strRef>
          </c:cat>
          <c:val>
            <c:numRef>
              <c:f>'Closure against 30 days'!$B$7:$B$12</c:f>
              <c:numCache>
                <c:formatCode>General</c:formatCode>
                <c:ptCount val="6"/>
                <c:pt idx="0">
                  <c:v>128</c:v>
                </c:pt>
                <c:pt idx="1">
                  <c:v>108</c:v>
                </c:pt>
                <c:pt idx="2">
                  <c:v>68</c:v>
                </c:pt>
                <c:pt idx="3">
                  <c:v>85</c:v>
                </c:pt>
                <c:pt idx="4">
                  <c:v>121</c:v>
                </c:pt>
                <c:pt idx="5">
                  <c:v>92</c:v>
                </c:pt>
              </c:numCache>
            </c:numRef>
          </c:val>
          <c:extLst>
            <c:ext xmlns:c16="http://schemas.microsoft.com/office/drawing/2014/chart" uri="{C3380CC4-5D6E-409C-BE32-E72D297353CC}">
              <c16:uniqueId val="{00000000-DCE2-441D-8088-E2BF1E243789}"/>
            </c:ext>
          </c:extLst>
        </c:ser>
        <c:ser>
          <c:idx val="1"/>
          <c:order val="1"/>
          <c:tx>
            <c:strRef>
              <c:f>'Closure against 30 days'!$C$1</c:f>
              <c:strCache>
                <c:ptCount val="1"/>
                <c:pt idx="0">
                  <c:v>Closed over 30 working days or still open</c:v>
                </c:pt>
              </c:strCache>
            </c:strRef>
          </c:tx>
          <c:spPr>
            <a:solidFill>
              <a:srgbClr val="FF0000"/>
            </a:solidFill>
            <a:ln>
              <a:noFill/>
            </a:ln>
            <a:effectLst/>
          </c:spPr>
          <c:invertIfNegative val="0"/>
          <c:cat>
            <c:strRef>
              <c:f>'Closure against 30 days'!$A$7:$A$12</c:f>
              <c:strCache>
                <c:ptCount val="6"/>
                <c:pt idx="0">
                  <c:v>Jun</c:v>
                </c:pt>
                <c:pt idx="1">
                  <c:v>Jul</c:v>
                </c:pt>
                <c:pt idx="2">
                  <c:v>Aug</c:v>
                </c:pt>
                <c:pt idx="3">
                  <c:v>Sep</c:v>
                </c:pt>
                <c:pt idx="4">
                  <c:v>Oct</c:v>
                </c:pt>
                <c:pt idx="5">
                  <c:v>Nov</c:v>
                </c:pt>
              </c:strCache>
            </c:strRef>
          </c:cat>
          <c:val>
            <c:numRef>
              <c:f>'Closure against 30 days'!$C$7:$C$12</c:f>
              <c:numCache>
                <c:formatCode>General</c:formatCode>
                <c:ptCount val="6"/>
                <c:pt idx="0">
                  <c:v>79</c:v>
                </c:pt>
                <c:pt idx="1">
                  <c:v>84</c:v>
                </c:pt>
                <c:pt idx="2">
                  <c:v>90</c:v>
                </c:pt>
                <c:pt idx="3">
                  <c:v>105</c:v>
                </c:pt>
                <c:pt idx="4">
                  <c:v>103</c:v>
                </c:pt>
                <c:pt idx="5">
                  <c:v>80</c:v>
                </c:pt>
              </c:numCache>
            </c:numRef>
          </c:val>
          <c:extLst>
            <c:ext xmlns:c16="http://schemas.microsoft.com/office/drawing/2014/chart" uri="{C3380CC4-5D6E-409C-BE32-E72D297353CC}">
              <c16:uniqueId val="{00000001-DCE2-441D-8088-E2BF1E243789}"/>
            </c:ext>
          </c:extLst>
        </c:ser>
        <c:dLbls>
          <c:showLegendKey val="0"/>
          <c:showVal val="0"/>
          <c:showCatName val="0"/>
          <c:showSerName val="0"/>
          <c:showPercent val="0"/>
          <c:showBubbleSize val="0"/>
        </c:dLbls>
        <c:gapWidth val="150"/>
        <c:overlap val="100"/>
        <c:axId val="298685408"/>
        <c:axId val="298702208"/>
      </c:barChart>
      <c:catAx>
        <c:axId val="298685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8702208"/>
        <c:crosses val="autoZero"/>
        <c:auto val="1"/>
        <c:lblAlgn val="ctr"/>
        <c:lblOffset val="100"/>
        <c:noMultiLvlLbl val="0"/>
      </c:catAx>
      <c:valAx>
        <c:axId val="2987022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8685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'Number of complaints rec''d'!$B$1</c:f>
              <c:strCache>
                <c:ptCount val="1"/>
                <c:pt idx="0">
                  <c:v>Number of formal complaints rec'd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'Number of complaints rec''d'!$A$6:$A$11</c:f>
              <c:numCache>
                <c:formatCode>mmm\-yy</c:formatCode>
                <c:ptCount val="6"/>
                <c:pt idx="0">
                  <c:v>45870</c:v>
                </c:pt>
                <c:pt idx="1">
                  <c:v>45901</c:v>
                </c:pt>
                <c:pt idx="2">
                  <c:v>45931</c:v>
                </c:pt>
                <c:pt idx="3">
                  <c:v>45962</c:v>
                </c:pt>
                <c:pt idx="4">
                  <c:v>45992</c:v>
                </c:pt>
                <c:pt idx="5">
                  <c:v>46023</c:v>
                </c:pt>
              </c:numCache>
            </c:numRef>
          </c:cat>
          <c:val>
            <c:numRef>
              <c:f>'Number of complaints rec''d'!$B$6:$B$11</c:f>
              <c:numCache>
                <c:formatCode>General</c:formatCode>
                <c:ptCount val="6"/>
                <c:pt idx="0">
                  <c:v>160</c:v>
                </c:pt>
                <c:pt idx="1">
                  <c:v>178</c:v>
                </c:pt>
                <c:pt idx="2">
                  <c:v>216</c:v>
                </c:pt>
                <c:pt idx="3">
                  <c:v>170</c:v>
                </c:pt>
                <c:pt idx="4">
                  <c:v>162</c:v>
                </c:pt>
                <c:pt idx="5">
                  <c:v>166</c:v>
                </c:pt>
              </c:numCache>
            </c:numRef>
          </c:val>
          <c:smooth val="0"/>
          <c:extLst>
            <c:ext xmlns:c16="http://schemas.microsoft.com/office/drawing/2014/chart" uri="{C3380CC4-5D6E-409C-BE32-E72D297353CC}">
              <c16:uniqueId val="{00000000-C177-4B01-894B-F7837C0A1B95}"/>
            </c:ext>
          </c:extLst>
        </c:ser>
        <c:dLbls>
          <c:showLegendKey val="0"/>
          <c:showVal val="0"/>
          <c:showCatName val="0"/>
          <c:showSerName val="0"/>
          <c:showPercent val="0"/>
          <c:showBubbleSize val="0"/>
        </c:dLbls>
        <c:marker val="1"/>
        <c:smooth val="0"/>
        <c:axId val="11910048"/>
        <c:axId val="11910528"/>
      </c:lineChart>
      <c:dateAx>
        <c:axId val="1191004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10528"/>
        <c:crosses val="autoZero"/>
        <c:auto val="1"/>
        <c:lblOffset val="100"/>
        <c:baseTimeUnit val="months"/>
      </c:dateAx>
      <c:valAx>
        <c:axId val="119105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100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8">
  <a:schemeClr val="accent5"/>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B81A5-91B0-40F2-BAEE-DFAF8BCFE0C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A234D1E4-870D-4C0F-95CE-D75C5CD14EC0}">
      <dgm:prSet phldrT="[Text]"/>
      <dgm:spPr>
        <a:solidFill>
          <a:srgbClr val="9E4ECA"/>
        </a:solidFill>
      </dgm:spPr>
      <dgm:t>
        <a:bodyPr/>
        <a:lstStyle/>
        <a:p>
          <a:pPr algn="ctr"/>
          <a:r>
            <a:rPr lang="en-GB" b="1" dirty="0"/>
            <a:t>Section 1: </a:t>
          </a:r>
          <a:r>
            <a:rPr lang="en-GB" dirty="0"/>
            <a:t>Updates against all Escalation areas with Welsh Government</a:t>
          </a:r>
        </a:p>
      </dgm:t>
    </dgm:pt>
    <dgm:pt modelId="{9DA472F7-1664-40F6-B438-D62D6F3C09E2}" type="parTrans" cxnId="{37826977-176F-40AD-8268-9564D1BE12FB}">
      <dgm:prSet/>
      <dgm:spPr/>
      <dgm:t>
        <a:bodyPr/>
        <a:lstStyle/>
        <a:p>
          <a:endParaRPr lang="en-GB"/>
        </a:p>
      </dgm:t>
    </dgm:pt>
    <dgm:pt modelId="{1ABC5F00-1D96-42C0-984F-5B39B031A9E7}" type="sibTrans" cxnId="{37826977-176F-40AD-8268-9564D1BE12FB}">
      <dgm:prSet/>
      <dgm:spPr/>
      <dgm:t>
        <a:bodyPr/>
        <a:lstStyle/>
        <a:p>
          <a:endParaRPr lang="en-GB"/>
        </a:p>
      </dgm:t>
    </dgm:pt>
    <dgm:pt modelId="{0986C25D-ACCD-455E-9E7A-A6DDC2F8DBD8}">
      <dgm:prSet phldrT="[Text]"/>
      <dgm:spPr>
        <a:solidFill>
          <a:schemeClr val="accent5">
            <a:lumMod val="60000"/>
            <a:lumOff val="40000"/>
          </a:schemeClr>
        </a:solidFill>
      </dgm:spPr>
      <dgm:t>
        <a:bodyPr/>
        <a:lstStyle/>
        <a:p>
          <a:pPr algn="ctr"/>
          <a:endParaRPr lang="en-GB" b="1" dirty="0"/>
        </a:p>
        <a:p>
          <a:pPr algn="ctr"/>
          <a:r>
            <a:rPr lang="en-GB" b="1" dirty="0"/>
            <a:t>Section 2</a:t>
          </a:r>
          <a:r>
            <a:rPr lang="en-GB" dirty="0"/>
            <a:t>: Performance against the Health Board’s Strategic Objectives</a:t>
          </a:r>
        </a:p>
      </dgm:t>
    </dgm:pt>
    <dgm:pt modelId="{96609BE5-B92D-4F92-8CB8-8D3C5BC1E3F5}" type="parTrans" cxnId="{5E297324-D474-424C-A20B-E2E9AEF18465}">
      <dgm:prSet/>
      <dgm:spPr/>
      <dgm:t>
        <a:bodyPr/>
        <a:lstStyle/>
        <a:p>
          <a:endParaRPr lang="en-GB"/>
        </a:p>
      </dgm:t>
    </dgm:pt>
    <dgm:pt modelId="{031278E4-47D8-40CC-8E9A-D8788D8D1381}" type="sibTrans" cxnId="{5E297324-D474-424C-A20B-E2E9AEF18465}">
      <dgm:prSet/>
      <dgm:spPr/>
      <dgm:t>
        <a:bodyPr/>
        <a:lstStyle/>
        <a:p>
          <a:endParaRPr lang="en-GB"/>
        </a:p>
      </dgm:t>
    </dgm:pt>
    <dgm:pt modelId="{FB9320CF-4C4C-46C8-9228-ECCB91AA990D}">
      <dgm:prSet/>
      <dgm:spPr>
        <a:solidFill>
          <a:schemeClr val="accent5">
            <a:lumMod val="60000"/>
            <a:lumOff val="40000"/>
          </a:schemeClr>
        </a:solidFill>
      </dgm:spPr>
      <dgm:t>
        <a:bodyPr/>
        <a:lstStyle/>
        <a:p>
          <a:pPr algn="l"/>
          <a:endParaRPr lang="en-GB" dirty="0"/>
        </a:p>
      </dgm:t>
    </dgm:pt>
    <dgm:pt modelId="{DCA3AF48-331A-4004-B0C9-0B02D352FEB4}" type="parTrans" cxnId="{67CF27F7-EB08-4567-A68B-EDF885977A72}">
      <dgm:prSet/>
      <dgm:spPr/>
      <dgm:t>
        <a:bodyPr/>
        <a:lstStyle/>
        <a:p>
          <a:endParaRPr lang="en-GB"/>
        </a:p>
      </dgm:t>
    </dgm:pt>
    <dgm:pt modelId="{1BD6215B-30CC-4468-AC86-462C69F0E2BC}" type="sibTrans" cxnId="{67CF27F7-EB08-4567-A68B-EDF885977A72}">
      <dgm:prSet/>
      <dgm:spPr/>
      <dgm:t>
        <a:bodyPr/>
        <a:lstStyle/>
        <a:p>
          <a:endParaRPr lang="en-GB"/>
        </a:p>
      </dgm:t>
    </dgm:pt>
    <dgm:pt modelId="{6FE8D014-F6A4-43E6-8B6E-27A7A69A9E0E}">
      <dgm:prSet phldrT="[Text]"/>
      <dgm:spPr>
        <a:solidFill>
          <a:srgbClr val="4EB3BE"/>
        </a:solidFill>
      </dgm:spPr>
      <dgm:t>
        <a:bodyPr/>
        <a:lstStyle/>
        <a:p>
          <a:pPr algn="ctr"/>
          <a:endParaRPr lang="en-GB" b="1" dirty="0"/>
        </a:p>
        <a:p>
          <a:pPr algn="ctr"/>
          <a:r>
            <a:rPr lang="en-GB" b="1" dirty="0"/>
            <a:t>Section 3</a:t>
          </a:r>
          <a:r>
            <a:rPr lang="en-GB" dirty="0"/>
            <a:t>: Service Specific Updates</a:t>
          </a:r>
        </a:p>
      </dgm:t>
    </dgm:pt>
    <dgm:pt modelId="{F5E7A9B1-4FDC-4139-97DE-84AFD44C58F3}" type="parTrans" cxnId="{39BE43D5-384F-4B4C-890C-CD9AA8C4179D}">
      <dgm:prSet/>
      <dgm:spPr/>
      <dgm:t>
        <a:bodyPr/>
        <a:lstStyle/>
        <a:p>
          <a:endParaRPr lang="en-GB"/>
        </a:p>
      </dgm:t>
    </dgm:pt>
    <dgm:pt modelId="{34756629-E74C-4A2B-986C-B90824477568}" type="sibTrans" cxnId="{39BE43D5-384F-4B4C-890C-CD9AA8C4179D}">
      <dgm:prSet/>
      <dgm:spPr/>
      <dgm:t>
        <a:bodyPr/>
        <a:lstStyle/>
        <a:p>
          <a:endParaRPr lang="en-GB"/>
        </a:p>
      </dgm:t>
    </dgm:pt>
    <dgm:pt modelId="{4F84AD97-1977-4A55-A108-C3807F42D8B5}">
      <dgm:prSet/>
      <dgm:spPr>
        <a:solidFill>
          <a:srgbClr val="4EB3BE"/>
        </a:solidFill>
      </dgm:spPr>
      <dgm:t>
        <a:bodyPr/>
        <a:lstStyle/>
        <a:p>
          <a:pPr algn="l"/>
          <a:endParaRPr lang="en-GB"/>
        </a:p>
      </dgm:t>
    </dgm:pt>
    <dgm:pt modelId="{C99259A3-04A2-4E4C-ACCC-CB24B54DEF5E}" type="parTrans" cxnId="{0F7E7BA3-D435-4C08-AAEB-D423F7745409}">
      <dgm:prSet/>
      <dgm:spPr/>
      <dgm:t>
        <a:bodyPr/>
        <a:lstStyle/>
        <a:p>
          <a:endParaRPr lang="en-GB"/>
        </a:p>
      </dgm:t>
    </dgm:pt>
    <dgm:pt modelId="{53F8A35F-BF8C-4EDB-97AF-86195C8FB655}" type="sibTrans" cxnId="{0F7E7BA3-D435-4C08-AAEB-D423F7745409}">
      <dgm:prSet/>
      <dgm:spPr/>
      <dgm:t>
        <a:bodyPr/>
        <a:lstStyle/>
        <a:p>
          <a:endParaRPr lang="en-GB"/>
        </a:p>
      </dgm:t>
    </dgm:pt>
    <dgm:pt modelId="{FEFE71CE-EB5C-4199-8D48-4A7544A10A1A}" type="pres">
      <dgm:prSet presAssocID="{6CCB81A5-91B0-40F2-BAEE-DFAF8BCFE0C7}" presName="linearFlow" presStyleCnt="0">
        <dgm:presLayoutVars>
          <dgm:dir/>
          <dgm:resizeHandles val="exact"/>
        </dgm:presLayoutVars>
      </dgm:prSet>
      <dgm:spPr/>
    </dgm:pt>
    <dgm:pt modelId="{18DB83F6-6A68-46FF-AC90-5333A3AE1AD8}" type="pres">
      <dgm:prSet presAssocID="{A234D1E4-870D-4C0F-95CE-D75C5CD14EC0}" presName="composite" presStyleCnt="0"/>
      <dgm:spPr/>
    </dgm:pt>
    <dgm:pt modelId="{F9E476B7-A246-4EEE-9E1A-6E631012DA9E}" type="pres">
      <dgm:prSet presAssocID="{A234D1E4-870D-4C0F-95CE-D75C5CD14EC0}" presName="imgShp"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2094783E-7C65-48B5-8ADA-5899B25B8974}" type="pres">
      <dgm:prSet presAssocID="{A234D1E4-870D-4C0F-95CE-D75C5CD14EC0}" presName="txShp" presStyleLbl="node1" presStyleIdx="0" presStyleCnt="3" custLinFactNeighborX="8345" custLinFactNeighborY="639">
        <dgm:presLayoutVars>
          <dgm:bulletEnabled val="1"/>
        </dgm:presLayoutVars>
      </dgm:prSet>
      <dgm:spPr/>
    </dgm:pt>
    <dgm:pt modelId="{D2E4F8DB-AD73-40B6-8430-D102E20CDADF}" type="pres">
      <dgm:prSet presAssocID="{1ABC5F00-1D96-42C0-984F-5B39B031A9E7}" presName="spacing" presStyleCnt="0"/>
      <dgm:spPr/>
    </dgm:pt>
    <dgm:pt modelId="{C72CFC3C-1B6E-449F-9600-CB2C06FA36D6}" type="pres">
      <dgm:prSet presAssocID="{0986C25D-ACCD-455E-9E7A-A6DDC2F8DBD8}" presName="composite" presStyleCnt="0"/>
      <dgm:spPr/>
    </dgm:pt>
    <dgm:pt modelId="{C0FBD90D-9B30-43B9-97E9-94BEF7DC7598}" type="pres">
      <dgm:prSet presAssocID="{0986C25D-ACCD-455E-9E7A-A6DDC2F8DBD8}" presName="imgShp" presStyleLbl="fgImgPlac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r graph with upward trend with solid fill"/>
        </a:ext>
      </dgm:extLst>
    </dgm:pt>
    <dgm:pt modelId="{D2AFC09E-EE91-46FC-A104-32B60545D046}" type="pres">
      <dgm:prSet presAssocID="{0986C25D-ACCD-455E-9E7A-A6DDC2F8DBD8}" presName="txShp" presStyleLbl="node1" presStyleIdx="1" presStyleCnt="3" custLinFactNeighborX="9008" custLinFactNeighborY="-5786">
        <dgm:presLayoutVars>
          <dgm:bulletEnabled val="1"/>
        </dgm:presLayoutVars>
      </dgm:prSet>
      <dgm:spPr/>
    </dgm:pt>
    <dgm:pt modelId="{25DE397E-79C9-4433-B8B0-D589D30F6C07}" type="pres">
      <dgm:prSet presAssocID="{031278E4-47D8-40CC-8E9A-D8788D8D1381}" presName="spacing" presStyleCnt="0"/>
      <dgm:spPr/>
    </dgm:pt>
    <dgm:pt modelId="{F7B9B2D7-A503-40E1-B12E-6ECD9441DFF3}" type="pres">
      <dgm:prSet presAssocID="{6FE8D014-F6A4-43E6-8B6E-27A7A69A9E0E}" presName="composite" presStyleCnt="0"/>
      <dgm:spPr/>
    </dgm:pt>
    <dgm:pt modelId="{5BFA6665-1F33-4D4C-9527-789645D89B43}" type="pres">
      <dgm:prSet presAssocID="{6FE8D014-F6A4-43E6-8B6E-27A7A69A9E0E}" presName="imgShp" presStyleLbl="fgImgPlac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usiness Growth with solid fill"/>
        </a:ext>
      </dgm:extLst>
    </dgm:pt>
    <dgm:pt modelId="{5DDC43BC-921E-45A5-8DDB-80AAB6F63EE0}" type="pres">
      <dgm:prSet presAssocID="{6FE8D014-F6A4-43E6-8B6E-27A7A69A9E0E}" presName="txShp" presStyleLbl="node1" presStyleIdx="2" presStyleCnt="3" custLinFactNeighborX="9008" custLinFactNeighborY="-5786">
        <dgm:presLayoutVars>
          <dgm:bulletEnabled val="1"/>
        </dgm:presLayoutVars>
      </dgm:prSet>
      <dgm:spPr/>
    </dgm:pt>
  </dgm:ptLst>
  <dgm:cxnLst>
    <dgm:cxn modelId="{5E297324-D474-424C-A20B-E2E9AEF18465}" srcId="{6CCB81A5-91B0-40F2-BAEE-DFAF8BCFE0C7}" destId="{0986C25D-ACCD-455E-9E7A-A6DDC2F8DBD8}" srcOrd="1" destOrd="0" parTransId="{96609BE5-B92D-4F92-8CB8-8D3C5BC1E3F5}" sibTransId="{031278E4-47D8-40CC-8E9A-D8788D8D1381}"/>
    <dgm:cxn modelId="{66CE8366-BAAE-470E-A092-92D8DA48C2C7}" type="presOf" srcId="{6CCB81A5-91B0-40F2-BAEE-DFAF8BCFE0C7}" destId="{FEFE71CE-EB5C-4199-8D48-4A7544A10A1A}" srcOrd="0" destOrd="0" presId="urn:microsoft.com/office/officeart/2005/8/layout/vList3"/>
    <dgm:cxn modelId="{84C46467-F15D-4E74-A288-154C81A432F8}" type="presOf" srcId="{6FE8D014-F6A4-43E6-8B6E-27A7A69A9E0E}" destId="{5DDC43BC-921E-45A5-8DDB-80AAB6F63EE0}" srcOrd="0" destOrd="0" presId="urn:microsoft.com/office/officeart/2005/8/layout/vList3"/>
    <dgm:cxn modelId="{38B7266C-DE8F-43AB-9200-640B1382F0D0}" type="presOf" srcId="{0986C25D-ACCD-455E-9E7A-A6DDC2F8DBD8}" destId="{D2AFC09E-EE91-46FC-A104-32B60545D046}" srcOrd="0" destOrd="0" presId="urn:microsoft.com/office/officeart/2005/8/layout/vList3"/>
    <dgm:cxn modelId="{E5404F74-C553-46FE-9E48-F5581C14FCC3}" type="presOf" srcId="{4F84AD97-1977-4A55-A108-C3807F42D8B5}" destId="{5DDC43BC-921E-45A5-8DDB-80AAB6F63EE0}" srcOrd="0" destOrd="1" presId="urn:microsoft.com/office/officeart/2005/8/layout/vList3"/>
    <dgm:cxn modelId="{37826977-176F-40AD-8268-9564D1BE12FB}" srcId="{6CCB81A5-91B0-40F2-BAEE-DFAF8BCFE0C7}" destId="{A234D1E4-870D-4C0F-95CE-D75C5CD14EC0}" srcOrd="0" destOrd="0" parTransId="{9DA472F7-1664-40F6-B438-D62D6F3C09E2}" sibTransId="{1ABC5F00-1D96-42C0-984F-5B39B031A9E7}"/>
    <dgm:cxn modelId="{0F7E7BA3-D435-4C08-AAEB-D423F7745409}" srcId="{6FE8D014-F6A4-43E6-8B6E-27A7A69A9E0E}" destId="{4F84AD97-1977-4A55-A108-C3807F42D8B5}" srcOrd="0" destOrd="0" parTransId="{C99259A3-04A2-4E4C-ACCC-CB24B54DEF5E}" sibTransId="{53F8A35F-BF8C-4EDB-97AF-86195C8FB655}"/>
    <dgm:cxn modelId="{B5D6A3C8-EDDE-482E-B402-8596C2E4D51F}" type="presOf" srcId="{FB9320CF-4C4C-46C8-9228-ECCB91AA990D}" destId="{D2AFC09E-EE91-46FC-A104-32B60545D046}" srcOrd="0" destOrd="1" presId="urn:microsoft.com/office/officeart/2005/8/layout/vList3"/>
    <dgm:cxn modelId="{39BE43D5-384F-4B4C-890C-CD9AA8C4179D}" srcId="{6CCB81A5-91B0-40F2-BAEE-DFAF8BCFE0C7}" destId="{6FE8D014-F6A4-43E6-8B6E-27A7A69A9E0E}" srcOrd="2" destOrd="0" parTransId="{F5E7A9B1-4FDC-4139-97DE-84AFD44C58F3}" sibTransId="{34756629-E74C-4A2B-986C-B90824477568}"/>
    <dgm:cxn modelId="{149C4ADC-DD30-48BD-8E18-57A2B525BED9}" type="presOf" srcId="{A234D1E4-870D-4C0F-95CE-D75C5CD14EC0}" destId="{2094783E-7C65-48B5-8ADA-5899B25B8974}" srcOrd="0" destOrd="0" presId="urn:microsoft.com/office/officeart/2005/8/layout/vList3"/>
    <dgm:cxn modelId="{67CF27F7-EB08-4567-A68B-EDF885977A72}" srcId="{0986C25D-ACCD-455E-9E7A-A6DDC2F8DBD8}" destId="{FB9320CF-4C4C-46C8-9228-ECCB91AA990D}" srcOrd="0" destOrd="0" parTransId="{DCA3AF48-331A-4004-B0C9-0B02D352FEB4}" sibTransId="{1BD6215B-30CC-4468-AC86-462C69F0E2BC}"/>
    <dgm:cxn modelId="{8F37962A-363B-403F-8436-894FBB8926A7}" type="presParOf" srcId="{FEFE71CE-EB5C-4199-8D48-4A7544A10A1A}" destId="{18DB83F6-6A68-46FF-AC90-5333A3AE1AD8}" srcOrd="0" destOrd="0" presId="urn:microsoft.com/office/officeart/2005/8/layout/vList3"/>
    <dgm:cxn modelId="{E8A452AA-BEB8-4ABB-B701-78B024B44AD0}" type="presParOf" srcId="{18DB83F6-6A68-46FF-AC90-5333A3AE1AD8}" destId="{F9E476B7-A246-4EEE-9E1A-6E631012DA9E}" srcOrd="0" destOrd="0" presId="urn:microsoft.com/office/officeart/2005/8/layout/vList3"/>
    <dgm:cxn modelId="{65249FB1-8416-44EB-989B-5722279B4A79}" type="presParOf" srcId="{18DB83F6-6A68-46FF-AC90-5333A3AE1AD8}" destId="{2094783E-7C65-48B5-8ADA-5899B25B8974}" srcOrd="1" destOrd="0" presId="urn:microsoft.com/office/officeart/2005/8/layout/vList3"/>
    <dgm:cxn modelId="{110981BC-0F5E-44FF-92B1-02494AC8C4DD}" type="presParOf" srcId="{FEFE71CE-EB5C-4199-8D48-4A7544A10A1A}" destId="{D2E4F8DB-AD73-40B6-8430-D102E20CDADF}" srcOrd="1" destOrd="0" presId="urn:microsoft.com/office/officeart/2005/8/layout/vList3"/>
    <dgm:cxn modelId="{6C1C195C-0C7F-4F21-87E2-640BAFD80EB2}" type="presParOf" srcId="{FEFE71CE-EB5C-4199-8D48-4A7544A10A1A}" destId="{C72CFC3C-1B6E-449F-9600-CB2C06FA36D6}" srcOrd="2" destOrd="0" presId="urn:microsoft.com/office/officeart/2005/8/layout/vList3"/>
    <dgm:cxn modelId="{CFA8043F-1D4F-4D3A-AA82-99D34F7EB314}" type="presParOf" srcId="{C72CFC3C-1B6E-449F-9600-CB2C06FA36D6}" destId="{C0FBD90D-9B30-43B9-97E9-94BEF7DC7598}" srcOrd="0" destOrd="0" presId="urn:microsoft.com/office/officeart/2005/8/layout/vList3"/>
    <dgm:cxn modelId="{746B31CC-D077-48F2-8109-78CDA3A20290}" type="presParOf" srcId="{C72CFC3C-1B6E-449F-9600-CB2C06FA36D6}" destId="{D2AFC09E-EE91-46FC-A104-32B60545D046}" srcOrd="1" destOrd="0" presId="urn:microsoft.com/office/officeart/2005/8/layout/vList3"/>
    <dgm:cxn modelId="{BE82FB04-3463-473E-B73C-8C32E073691E}" type="presParOf" srcId="{FEFE71CE-EB5C-4199-8D48-4A7544A10A1A}" destId="{25DE397E-79C9-4433-B8B0-D589D30F6C07}" srcOrd="3" destOrd="0" presId="urn:microsoft.com/office/officeart/2005/8/layout/vList3"/>
    <dgm:cxn modelId="{A93199D4-1081-4422-BF99-E6E3B82230F6}" type="presParOf" srcId="{FEFE71CE-EB5C-4199-8D48-4A7544A10A1A}" destId="{F7B9B2D7-A503-40E1-B12E-6ECD9441DFF3}" srcOrd="4" destOrd="0" presId="urn:microsoft.com/office/officeart/2005/8/layout/vList3"/>
    <dgm:cxn modelId="{D05897A7-0B20-4FDC-98B4-268F0D8A602C}" type="presParOf" srcId="{F7B9B2D7-A503-40E1-B12E-6ECD9441DFF3}" destId="{5BFA6665-1F33-4D4C-9527-789645D89B43}" srcOrd="0" destOrd="0" presId="urn:microsoft.com/office/officeart/2005/8/layout/vList3"/>
    <dgm:cxn modelId="{E24E4B37-2C4A-4465-A1AA-C325634CA1EF}" type="presParOf" srcId="{F7B9B2D7-A503-40E1-B12E-6ECD9441DFF3}" destId="{5DDC43BC-921E-45A5-8DDB-80AAB6F63EE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783E-7C65-48B5-8ADA-5899B25B8974}">
      <dsp:nvSpPr>
        <dsp:cNvPr id="0" name=""/>
        <dsp:cNvSpPr/>
      </dsp:nvSpPr>
      <dsp:spPr>
        <a:xfrm rot="10800000">
          <a:off x="4419565" y="17677"/>
          <a:ext cx="11502771" cy="2249379"/>
        </a:xfrm>
        <a:prstGeom prst="homePlate">
          <a:avLst/>
        </a:prstGeom>
        <a:solidFill>
          <a:srgbClr val="9E4EC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18110" rIns="220472" bIns="118110" numCol="1" spcCol="1270" anchor="ctr" anchorCtr="0">
          <a:noAutofit/>
        </a:bodyPr>
        <a:lstStyle/>
        <a:p>
          <a:pPr marL="0" lvl="0" indent="0" algn="ctr" defTabSz="1377950">
            <a:lnSpc>
              <a:spcPct val="90000"/>
            </a:lnSpc>
            <a:spcBef>
              <a:spcPct val="0"/>
            </a:spcBef>
            <a:spcAft>
              <a:spcPct val="35000"/>
            </a:spcAft>
            <a:buNone/>
          </a:pPr>
          <a:r>
            <a:rPr lang="en-GB" sz="3100" b="1" kern="1200" dirty="0"/>
            <a:t>Section 1: </a:t>
          </a:r>
          <a:r>
            <a:rPr lang="en-GB" sz="3100" kern="1200" dirty="0"/>
            <a:t>Updates against all Escalation areas with Welsh Government</a:t>
          </a:r>
        </a:p>
      </dsp:txBody>
      <dsp:txXfrm rot="10800000">
        <a:off x="4981910" y="17677"/>
        <a:ext cx="10940426" cy="2249379"/>
      </dsp:txXfrm>
    </dsp:sp>
    <dsp:sp modelId="{F9E476B7-A246-4EEE-9E1A-6E631012DA9E}">
      <dsp:nvSpPr>
        <dsp:cNvPr id="0" name=""/>
        <dsp:cNvSpPr/>
      </dsp:nvSpPr>
      <dsp:spPr>
        <a:xfrm>
          <a:off x="2334969" y="3303"/>
          <a:ext cx="2249379" cy="2249379"/>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2AFC09E-EE91-46FC-A104-32B60545D046}">
      <dsp:nvSpPr>
        <dsp:cNvPr id="0" name=""/>
        <dsp:cNvSpPr/>
      </dsp:nvSpPr>
      <dsp:spPr>
        <a:xfrm rot="10800000">
          <a:off x="4495829" y="2793991"/>
          <a:ext cx="11502771" cy="2249379"/>
        </a:xfrm>
        <a:prstGeom prst="homePlat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18110" rIns="220472" bIns="118110" numCol="1" spcCol="1270" anchor="t" anchorCtr="0">
          <a:noAutofit/>
        </a:bodyPr>
        <a:lstStyle/>
        <a:p>
          <a:pPr marL="0" lvl="0" indent="0" algn="ctr" defTabSz="1377950">
            <a:lnSpc>
              <a:spcPct val="90000"/>
            </a:lnSpc>
            <a:spcBef>
              <a:spcPct val="0"/>
            </a:spcBef>
            <a:spcAft>
              <a:spcPct val="35000"/>
            </a:spcAft>
            <a:buNone/>
          </a:pPr>
          <a:endParaRPr lang="en-GB" sz="3100" b="1" kern="1200" dirty="0"/>
        </a:p>
        <a:p>
          <a:pPr marL="0" lvl="0" indent="0" algn="ctr" defTabSz="1377950">
            <a:lnSpc>
              <a:spcPct val="90000"/>
            </a:lnSpc>
            <a:spcBef>
              <a:spcPct val="0"/>
            </a:spcBef>
            <a:spcAft>
              <a:spcPct val="35000"/>
            </a:spcAft>
            <a:buNone/>
          </a:pPr>
          <a:r>
            <a:rPr lang="en-GB" sz="3100" b="1" kern="1200" dirty="0"/>
            <a:t>Section 2</a:t>
          </a:r>
          <a:r>
            <a:rPr lang="en-GB" sz="3100" kern="1200" dirty="0"/>
            <a:t>: Performance against the Health Board’s Strategic Objectives</a:t>
          </a:r>
        </a:p>
        <a:p>
          <a:pPr marL="228600" lvl="1" indent="-228600" algn="l" defTabSz="1066800">
            <a:lnSpc>
              <a:spcPct val="90000"/>
            </a:lnSpc>
            <a:spcBef>
              <a:spcPct val="0"/>
            </a:spcBef>
            <a:spcAft>
              <a:spcPct val="15000"/>
            </a:spcAft>
            <a:buChar char="•"/>
          </a:pPr>
          <a:endParaRPr lang="en-GB" sz="2400" kern="1200" dirty="0"/>
        </a:p>
      </dsp:txBody>
      <dsp:txXfrm rot="10800000">
        <a:off x="5058174" y="2793991"/>
        <a:ext cx="10940426" cy="2249379"/>
      </dsp:txXfrm>
    </dsp:sp>
    <dsp:sp modelId="{C0FBD90D-9B30-43B9-97E9-94BEF7DC7598}">
      <dsp:nvSpPr>
        <dsp:cNvPr id="0" name=""/>
        <dsp:cNvSpPr/>
      </dsp:nvSpPr>
      <dsp:spPr>
        <a:xfrm>
          <a:off x="2334969" y="2924140"/>
          <a:ext cx="2249379" cy="2249379"/>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DDC43BC-921E-45A5-8DDB-80AAB6F63EE0}">
      <dsp:nvSpPr>
        <dsp:cNvPr id="0" name=""/>
        <dsp:cNvSpPr/>
      </dsp:nvSpPr>
      <dsp:spPr>
        <a:xfrm rot="10800000">
          <a:off x="4495829" y="5714828"/>
          <a:ext cx="11502771" cy="2249379"/>
        </a:xfrm>
        <a:prstGeom prst="homePlate">
          <a:avLst/>
        </a:prstGeom>
        <a:solidFill>
          <a:srgbClr val="4EB3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18110" rIns="220472" bIns="118110" numCol="1" spcCol="1270" anchor="t" anchorCtr="0">
          <a:noAutofit/>
        </a:bodyPr>
        <a:lstStyle/>
        <a:p>
          <a:pPr marL="0" lvl="0" indent="0" algn="ctr" defTabSz="1377950">
            <a:lnSpc>
              <a:spcPct val="90000"/>
            </a:lnSpc>
            <a:spcBef>
              <a:spcPct val="0"/>
            </a:spcBef>
            <a:spcAft>
              <a:spcPct val="35000"/>
            </a:spcAft>
            <a:buNone/>
          </a:pPr>
          <a:endParaRPr lang="en-GB" sz="3100" b="1" kern="1200" dirty="0"/>
        </a:p>
        <a:p>
          <a:pPr marL="0" lvl="0" indent="0" algn="ctr" defTabSz="1377950">
            <a:lnSpc>
              <a:spcPct val="90000"/>
            </a:lnSpc>
            <a:spcBef>
              <a:spcPct val="0"/>
            </a:spcBef>
            <a:spcAft>
              <a:spcPct val="35000"/>
            </a:spcAft>
            <a:buNone/>
          </a:pPr>
          <a:r>
            <a:rPr lang="en-GB" sz="3100" b="1" kern="1200" dirty="0"/>
            <a:t>Section 3</a:t>
          </a:r>
          <a:r>
            <a:rPr lang="en-GB" sz="3100" kern="1200" dirty="0"/>
            <a:t>: Service Specific Updates</a:t>
          </a:r>
        </a:p>
        <a:p>
          <a:pPr marL="228600" lvl="1" indent="-228600" algn="l" defTabSz="1066800">
            <a:lnSpc>
              <a:spcPct val="90000"/>
            </a:lnSpc>
            <a:spcBef>
              <a:spcPct val="0"/>
            </a:spcBef>
            <a:spcAft>
              <a:spcPct val="15000"/>
            </a:spcAft>
            <a:buChar char="•"/>
          </a:pPr>
          <a:endParaRPr lang="en-GB" sz="2400" kern="1200"/>
        </a:p>
      </dsp:txBody>
      <dsp:txXfrm rot="10800000">
        <a:off x="5058174" y="5714828"/>
        <a:ext cx="10940426" cy="2249379"/>
      </dsp:txXfrm>
    </dsp:sp>
    <dsp:sp modelId="{5BFA6665-1F33-4D4C-9527-789645D89B43}">
      <dsp:nvSpPr>
        <dsp:cNvPr id="0" name=""/>
        <dsp:cNvSpPr/>
      </dsp:nvSpPr>
      <dsp:spPr>
        <a:xfrm>
          <a:off x="2334969" y="5844977"/>
          <a:ext cx="2249379" cy="2249379"/>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20/02/2026</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20/02/2026</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45</a:t>
            </a:fld>
            <a:endParaRPr lang="pt-BR"/>
          </a:p>
        </p:txBody>
      </p:sp>
    </p:spTree>
    <p:extLst>
      <p:ext uri="{BB962C8B-B14F-4D97-AF65-F5344CB8AC3E}">
        <p14:creationId xmlns:p14="http://schemas.microsoft.com/office/powerpoint/2010/main" val="4128392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307C47-EE90-455D-A900-0D0922A8F95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160427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0A04D-F516-ED81-4F98-D17A76076E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7F9049-5B5F-E7EB-EC76-ACB7B37D25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C17986-ECC9-9B5A-D8B3-356D02BB176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7262DE8-A38A-DCC7-EA70-CC322A9CCC2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D267A-3C4D-4751-844D-141815D54B0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7241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50</a:t>
            </a:fld>
            <a:endParaRPr lang="pt-BR"/>
          </a:p>
        </p:txBody>
      </p:sp>
    </p:spTree>
    <p:extLst>
      <p:ext uri="{BB962C8B-B14F-4D97-AF65-F5344CB8AC3E}">
        <p14:creationId xmlns:p14="http://schemas.microsoft.com/office/powerpoint/2010/main" val="32212410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88DA12-68FA-46D7-A7F5-37BA9FC3181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904102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46AEFB-0653-4324-91FD-C86045907DC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507650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53</a:t>
            </a:fld>
            <a:endParaRPr lang="pt-BR"/>
          </a:p>
        </p:txBody>
      </p:sp>
    </p:spTree>
    <p:extLst>
      <p:ext uri="{BB962C8B-B14F-4D97-AF65-F5344CB8AC3E}">
        <p14:creationId xmlns:p14="http://schemas.microsoft.com/office/powerpoint/2010/main" val="26183657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2BAC2-554B-000F-1C13-380728FD4D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1491C5-DB70-527F-E41A-E5A0845399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DC2E28-4EB8-F0E1-6845-5143DA23D80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492F457-101B-DFDB-45CF-D2A5E461421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D267A-3C4D-4751-844D-141815D54B0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00544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E99A1-211D-92D7-5E9B-0CCB117133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8EF7D6-E710-4BBB-D723-E9AE9C09852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F679083-9DB6-1CD4-61B9-2AF5AFEB513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51438EE-EC7A-F78E-F7BC-A78E71FEC8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5678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18E61-EADB-7F9E-65B2-7F5FA144DF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967B93-CA46-7E82-3A04-60D221F49B8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F188680-9EE3-BAFB-C501-9A239EEAFF4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D4621D9-61D0-68D6-20E5-F82B920C850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1972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1251575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31B6-C296-6073-EE37-5D16E7D4AC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61278E-4451-81F4-0098-0F1B49B62F8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89305BA-8624-E708-586A-ACF4EA556A4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F96C64C-0C58-6D49-3EE6-7FDC30AF3B2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00942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FD86F-BA81-799F-7FB4-D2379CABFF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096422-694D-A694-D6FC-9B8AB05CC9A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4099234-216B-199F-7215-7352CB44ACD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448078D-51A7-F63D-637C-407291EA9DA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43818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8C49A-5A58-631D-B35D-E2B6D39154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93E272-C28D-562E-3F94-D2775F8CDC0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7DC5A6B-216A-827A-C2B9-D5B5347070B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DD18DC5-F941-9CB7-F90D-6766FA70B5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98837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65</a:t>
            </a:fld>
            <a:endParaRPr lang="pt-BR"/>
          </a:p>
        </p:txBody>
      </p:sp>
    </p:spTree>
    <p:extLst>
      <p:ext uri="{BB962C8B-B14F-4D97-AF65-F5344CB8AC3E}">
        <p14:creationId xmlns:p14="http://schemas.microsoft.com/office/powerpoint/2010/main" val="11397135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66</a:t>
            </a:fld>
            <a:endParaRPr lang="pt-BR"/>
          </a:p>
        </p:txBody>
      </p:sp>
    </p:spTree>
    <p:extLst>
      <p:ext uri="{BB962C8B-B14F-4D97-AF65-F5344CB8AC3E}">
        <p14:creationId xmlns:p14="http://schemas.microsoft.com/office/powerpoint/2010/main" val="30556891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D013E-1EC9-8FB3-B777-2EA3D30B15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82CD59-D645-F70D-F662-80CF5E1B56F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F7C9D97-5C3B-676A-5A29-D98D1F7867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B9D41D2-2923-80AD-0C1D-58446F74B56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79446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55C39B-0386-4C56-AF1E-A3524FFB53E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84242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55C39B-0386-4C56-AF1E-A3524FFB53E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2625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B9F4E-2992-E913-074E-D6F111C2EB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477961-55F4-07FC-1730-82EE804FB1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20DD96-78E3-8FB3-749D-7422867CCF8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5EFA975-A244-2C04-0819-A32BB1F53F8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55C39B-0386-4C56-AF1E-A3524FFB53E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58604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DFFCE-2D07-20E6-90A7-023B925057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71401A-B22B-EE72-4DDE-A6D84FC314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77DD52-7A44-6D89-550B-6DD11CA9B45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604F90F-D077-5635-0C0E-5E4AEEAEE7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0D43C8-2539-4D1D-B73A-3E4FECED10AF}"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1338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38859-7C18-9628-6B3A-5713580782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77F2FD-FC3E-8AB2-EB06-96A9DFBE6B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86E237-FC77-7E8D-1C56-EBA408B4203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E09EEA4-E32F-18BB-3DD5-9C50BBD5ED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21F573-1FD7-4402-A0AC-70555B10AB4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36171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43C8A-4AF7-404B-61B2-B8ABED40A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7767D2-E782-FDD3-B38F-B43B1C3EDF8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99CF8A5-BFF1-D955-F4D1-A44065E8B46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1D88F8D-5200-F954-AD33-86AB81CBE0B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32293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4261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52 week &amp; 104 week</a:t>
            </a:r>
          </a:p>
          <a:p>
            <a:r>
              <a:rPr lang="en-GB" dirty="0"/>
              <a:t>8 week</a:t>
            </a:r>
          </a:p>
          <a:p>
            <a:r>
              <a:rPr lang="en-GB" dirty="0"/>
              <a:t>14-week therapies</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47589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9F93F-4BBB-9FCB-5DBE-2E1A58B9B7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D21CD4-31EC-6D61-2970-38DA2252E0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3CA846-FC5C-9921-66D1-E3F15CB76B36}"/>
              </a:ext>
            </a:extLst>
          </p:cNvPr>
          <p:cNvSpPr>
            <a:spLocks noGrp="1"/>
          </p:cNvSpPr>
          <p:nvPr>
            <p:ph type="body" idx="1"/>
          </p:nvPr>
        </p:nvSpPr>
        <p:spPr/>
        <p:txBody>
          <a:bodyPr/>
          <a:lstStyle/>
          <a:p>
            <a:r>
              <a:rPr lang="en-GB" dirty="0"/>
              <a:t>52 week &amp; 104 week</a:t>
            </a:r>
          </a:p>
          <a:p>
            <a:r>
              <a:rPr lang="en-GB" dirty="0"/>
              <a:t>8 week</a:t>
            </a:r>
          </a:p>
          <a:p>
            <a:r>
              <a:rPr lang="en-GB" dirty="0"/>
              <a:t>14-week therapies</a:t>
            </a:r>
          </a:p>
          <a:p>
            <a:endParaRPr lang="en-GB" dirty="0"/>
          </a:p>
        </p:txBody>
      </p:sp>
      <p:sp>
        <p:nvSpPr>
          <p:cNvPr id="4" name="Slide Number Placeholder 3">
            <a:extLst>
              <a:ext uri="{FF2B5EF4-FFF2-40B4-BE49-F238E27FC236}">
                <a16:creationId xmlns:a16="http://schemas.microsoft.com/office/drawing/2014/main" id="{51A86EB7-0675-25C6-4BB7-FB70FC53008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76555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83511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F9AF0-EFA1-5CD5-E3F3-556BD9D5BB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7EE421-77B4-2D77-D855-2983EAF20B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01A62C-D610-EF9B-E2DE-1F2327B77F22}"/>
              </a:ext>
            </a:extLst>
          </p:cNvPr>
          <p:cNvSpPr>
            <a:spLocks noGrp="1"/>
          </p:cNvSpPr>
          <p:nvPr>
            <p:ph type="body" idx="1"/>
          </p:nvPr>
        </p:nvSpPr>
        <p:spPr/>
        <p:txBody>
          <a:bodyPr/>
          <a:lstStyle/>
          <a:p>
            <a:r>
              <a:rPr lang="en-GB" dirty="0"/>
              <a:t>52 week &amp; 104 week</a:t>
            </a:r>
          </a:p>
          <a:p>
            <a:r>
              <a:rPr lang="en-GB" dirty="0"/>
              <a:t>8 week</a:t>
            </a:r>
          </a:p>
          <a:p>
            <a:r>
              <a:rPr lang="en-GB" dirty="0"/>
              <a:t>14-week therapies</a:t>
            </a:r>
          </a:p>
          <a:p>
            <a:endParaRPr lang="en-GB" dirty="0"/>
          </a:p>
        </p:txBody>
      </p:sp>
      <p:sp>
        <p:nvSpPr>
          <p:cNvPr id="4" name="Slide Number Placeholder 3">
            <a:extLst>
              <a:ext uri="{FF2B5EF4-FFF2-40B4-BE49-F238E27FC236}">
                <a16:creationId xmlns:a16="http://schemas.microsoft.com/office/drawing/2014/main" id="{4B888239-0142-A8E7-A85B-E0C41A61B6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3123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27FAB-E63F-096C-FA83-AD9DD711F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937627-B672-79C6-1608-4B507A7E1AB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58C5E1A-3AD5-2713-9EB8-28EBFD4CDB6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A151C64-9541-3F79-3224-8480C419FC4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0467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EB9C5-9D3E-BD76-DB1C-B5642EC732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EEEE0C-C022-913F-55A5-8D6C2DF3278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5E3CB4A-41F1-3D15-3401-8CA4F0272C5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37445D7-5E96-F7F9-50A8-CBA6E0385B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77227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49ED7-B01E-5D50-14BE-6A3506333B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E5C9D4-ABAE-DB20-2209-AFBEABC3D7F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16D2952-0BB0-FD93-D9B3-B57C91639E7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6636A57-EE4F-7DB1-25DB-A291FACEE1E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5976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33</a:t>
            </a:fld>
            <a:endParaRPr lang="pt-BR"/>
          </a:p>
        </p:txBody>
      </p:sp>
    </p:spTree>
    <p:extLst>
      <p:ext uri="{BB962C8B-B14F-4D97-AF65-F5344CB8AC3E}">
        <p14:creationId xmlns:p14="http://schemas.microsoft.com/office/powerpoint/2010/main" val="35295400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39</a:t>
            </a:fld>
            <a:endParaRPr lang="pt-BR"/>
          </a:p>
        </p:txBody>
      </p:sp>
    </p:spTree>
    <p:extLst>
      <p:ext uri="{BB962C8B-B14F-4D97-AF65-F5344CB8AC3E}">
        <p14:creationId xmlns:p14="http://schemas.microsoft.com/office/powerpoint/2010/main" val="28312551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7E11C-42BC-CE84-B4F2-9CAC74C968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257F94-7232-DC81-ED4A-B773F8E4B5A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4991615-E595-BADD-3B45-4D442E6852E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FD49B8E-1107-EDDF-1965-898366A389F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43664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4.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1160987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96329151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9079847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5429497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4A7C8-A73F-889E-F13A-01E0096BF5B4}"/>
              </a:ext>
            </a:extLst>
          </p:cNvPr>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a:extLst>
              <a:ext uri="{FF2B5EF4-FFF2-40B4-BE49-F238E27FC236}">
                <a16:creationId xmlns:a16="http://schemas.microsoft.com/office/drawing/2014/main" id="{CC40C8EF-7BA6-B0E3-734A-B30DC2A88589}"/>
              </a:ext>
            </a:extLst>
          </p:cNvPr>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8601133-9609-5F41-6C33-23526C3C9CF9}"/>
              </a:ext>
            </a:extLst>
          </p:cNvPr>
          <p:cNvSpPr>
            <a:spLocks noGrp="1"/>
          </p:cNvSpPr>
          <p:nvPr>
            <p:ph type="dt" sz="half" idx="10"/>
          </p:nvPr>
        </p:nvSpPr>
        <p:spPr/>
        <p:txBody>
          <a:bodyPr/>
          <a:lstStyle/>
          <a:p>
            <a:fld id="{A09C4C1D-3BB8-461D-80CC-FC89362C9C6D}" type="datetimeFigureOut">
              <a:rPr lang="en-GB" smtClean="0"/>
              <a:t>20/02/2026</a:t>
            </a:fld>
            <a:endParaRPr lang="en-GB"/>
          </a:p>
        </p:txBody>
      </p:sp>
      <p:sp>
        <p:nvSpPr>
          <p:cNvPr id="5" name="Footer Placeholder 4">
            <a:extLst>
              <a:ext uri="{FF2B5EF4-FFF2-40B4-BE49-F238E27FC236}">
                <a16:creationId xmlns:a16="http://schemas.microsoft.com/office/drawing/2014/main" id="{EA673C26-6C1E-4B01-C663-922D198E4C6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0DBB0C-009E-16B6-0419-FDA1DCB7E93E}"/>
              </a:ext>
            </a:extLst>
          </p:cNvPr>
          <p:cNvSpPr>
            <a:spLocks noGrp="1"/>
          </p:cNvSpPr>
          <p:nvPr>
            <p:ph type="sldNum" sz="quarter" idx="12"/>
          </p:nvPr>
        </p:nvSpPr>
        <p:spPr/>
        <p:txBody>
          <a:bodyPr/>
          <a:lstStyle/>
          <a:p>
            <a:fld id="{87E9BA3F-5F31-4FC6-9DE3-E23B3C46D09C}" type="slidenum">
              <a:rPr lang="en-GB" smtClean="0"/>
              <a:t>‹#›</a:t>
            </a:fld>
            <a:endParaRPr lang="en-GB"/>
          </a:p>
        </p:txBody>
      </p:sp>
    </p:spTree>
    <p:extLst>
      <p:ext uri="{BB962C8B-B14F-4D97-AF65-F5344CB8AC3E}">
        <p14:creationId xmlns:p14="http://schemas.microsoft.com/office/powerpoint/2010/main" val="274439731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B474E-5E35-4E45-72C9-DCE95C8ED1A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B9B5DF0-56C9-922E-471C-0B34E53BB46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1EF409-D6AD-D4D9-38A1-4E43830CB4B8}"/>
              </a:ext>
            </a:extLst>
          </p:cNvPr>
          <p:cNvSpPr>
            <a:spLocks noGrp="1"/>
          </p:cNvSpPr>
          <p:nvPr>
            <p:ph type="dt" sz="half" idx="10"/>
          </p:nvPr>
        </p:nvSpPr>
        <p:spPr/>
        <p:txBody>
          <a:bodyPr/>
          <a:lstStyle/>
          <a:p>
            <a:fld id="{A09C4C1D-3BB8-461D-80CC-FC89362C9C6D}" type="datetimeFigureOut">
              <a:rPr lang="en-GB" smtClean="0"/>
              <a:t>20/02/2026</a:t>
            </a:fld>
            <a:endParaRPr lang="en-GB"/>
          </a:p>
        </p:txBody>
      </p:sp>
      <p:sp>
        <p:nvSpPr>
          <p:cNvPr id="5" name="Footer Placeholder 4">
            <a:extLst>
              <a:ext uri="{FF2B5EF4-FFF2-40B4-BE49-F238E27FC236}">
                <a16:creationId xmlns:a16="http://schemas.microsoft.com/office/drawing/2014/main" id="{1B14CEE9-E940-D4C9-7E49-E5C4606F234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1C0C1B-CD18-A19C-4FCC-BE6F387134FC}"/>
              </a:ext>
            </a:extLst>
          </p:cNvPr>
          <p:cNvSpPr>
            <a:spLocks noGrp="1"/>
          </p:cNvSpPr>
          <p:nvPr>
            <p:ph type="sldNum" sz="quarter" idx="12"/>
          </p:nvPr>
        </p:nvSpPr>
        <p:spPr/>
        <p:txBody>
          <a:bodyPr/>
          <a:lstStyle/>
          <a:p>
            <a:fld id="{87E9BA3F-5F31-4FC6-9DE3-E23B3C46D09C}" type="slidenum">
              <a:rPr lang="en-GB" smtClean="0"/>
              <a:t>‹#›</a:t>
            </a:fld>
            <a:endParaRPr lang="en-GB"/>
          </a:p>
        </p:txBody>
      </p:sp>
    </p:spTree>
    <p:extLst>
      <p:ext uri="{BB962C8B-B14F-4D97-AF65-F5344CB8AC3E}">
        <p14:creationId xmlns:p14="http://schemas.microsoft.com/office/powerpoint/2010/main" val="131751203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095A9-F0A5-7841-08C1-D83CA2FECB60}"/>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16DE0B-38B7-EA3D-B5C4-26E86F3DC210}"/>
              </a:ext>
            </a:extLst>
          </p:cNvPr>
          <p:cNvSpPr>
            <a:spLocks noGrp="1"/>
          </p:cNvSpPr>
          <p:nvPr>
            <p:ph type="body" idx="1"/>
          </p:nvPr>
        </p:nvSpPr>
        <p:spPr>
          <a:xfrm>
            <a:off x="1371794" y="7568366"/>
            <a:ext cx="17341156" cy="2473919"/>
          </a:xfrm>
        </p:spPr>
        <p:txBody>
          <a:bodyPr/>
          <a:lstStyle>
            <a:lvl1pPr marL="0" indent="0">
              <a:buNone/>
              <a:defRPr sz="3958">
                <a:solidFill>
                  <a:schemeClr val="tx1">
                    <a:tint val="82000"/>
                  </a:schemeClr>
                </a:solidFill>
              </a:defRPr>
            </a:lvl1pPr>
            <a:lvl2pPr marL="753969" indent="0">
              <a:buNone/>
              <a:defRPr sz="3298">
                <a:solidFill>
                  <a:schemeClr val="tx1">
                    <a:tint val="82000"/>
                  </a:schemeClr>
                </a:solidFill>
              </a:defRPr>
            </a:lvl2pPr>
            <a:lvl3pPr marL="1507937" indent="0">
              <a:buNone/>
              <a:defRPr sz="2968">
                <a:solidFill>
                  <a:schemeClr val="tx1">
                    <a:tint val="82000"/>
                  </a:schemeClr>
                </a:solidFill>
              </a:defRPr>
            </a:lvl3pPr>
            <a:lvl4pPr marL="2261906" indent="0">
              <a:buNone/>
              <a:defRPr sz="2639">
                <a:solidFill>
                  <a:schemeClr val="tx1">
                    <a:tint val="82000"/>
                  </a:schemeClr>
                </a:solidFill>
              </a:defRPr>
            </a:lvl4pPr>
            <a:lvl5pPr marL="3015874" indent="0">
              <a:buNone/>
              <a:defRPr sz="2639">
                <a:solidFill>
                  <a:schemeClr val="tx1">
                    <a:tint val="82000"/>
                  </a:schemeClr>
                </a:solidFill>
              </a:defRPr>
            </a:lvl5pPr>
            <a:lvl6pPr marL="3769843" indent="0">
              <a:buNone/>
              <a:defRPr sz="2639">
                <a:solidFill>
                  <a:schemeClr val="tx1">
                    <a:tint val="82000"/>
                  </a:schemeClr>
                </a:solidFill>
              </a:defRPr>
            </a:lvl6pPr>
            <a:lvl7pPr marL="4523811" indent="0">
              <a:buNone/>
              <a:defRPr sz="2639">
                <a:solidFill>
                  <a:schemeClr val="tx1">
                    <a:tint val="82000"/>
                  </a:schemeClr>
                </a:solidFill>
              </a:defRPr>
            </a:lvl7pPr>
            <a:lvl8pPr marL="5277780" indent="0">
              <a:buNone/>
              <a:defRPr sz="2639">
                <a:solidFill>
                  <a:schemeClr val="tx1">
                    <a:tint val="82000"/>
                  </a:schemeClr>
                </a:solidFill>
              </a:defRPr>
            </a:lvl8pPr>
            <a:lvl9pPr marL="6031748" indent="0">
              <a:buNone/>
              <a:defRPr sz="2639">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B05FFD-8BCA-F832-7585-D8134C74AB6B}"/>
              </a:ext>
            </a:extLst>
          </p:cNvPr>
          <p:cNvSpPr>
            <a:spLocks noGrp="1"/>
          </p:cNvSpPr>
          <p:nvPr>
            <p:ph type="dt" sz="half" idx="10"/>
          </p:nvPr>
        </p:nvSpPr>
        <p:spPr/>
        <p:txBody>
          <a:bodyPr/>
          <a:lstStyle/>
          <a:p>
            <a:fld id="{A09C4C1D-3BB8-461D-80CC-FC89362C9C6D}" type="datetimeFigureOut">
              <a:rPr lang="en-GB" smtClean="0"/>
              <a:t>20/02/2026</a:t>
            </a:fld>
            <a:endParaRPr lang="en-GB"/>
          </a:p>
        </p:txBody>
      </p:sp>
      <p:sp>
        <p:nvSpPr>
          <p:cNvPr id="5" name="Footer Placeholder 4">
            <a:extLst>
              <a:ext uri="{FF2B5EF4-FFF2-40B4-BE49-F238E27FC236}">
                <a16:creationId xmlns:a16="http://schemas.microsoft.com/office/drawing/2014/main" id="{EF94D730-3511-2559-94A9-29B8061E21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3182B9-5C71-DEA3-1D8A-F21445502538}"/>
              </a:ext>
            </a:extLst>
          </p:cNvPr>
          <p:cNvSpPr>
            <a:spLocks noGrp="1"/>
          </p:cNvSpPr>
          <p:nvPr>
            <p:ph type="sldNum" sz="quarter" idx="12"/>
          </p:nvPr>
        </p:nvSpPr>
        <p:spPr/>
        <p:txBody>
          <a:bodyPr/>
          <a:lstStyle/>
          <a:p>
            <a:fld id="{87E9BA3F-5F31-4FC6-9DE3-E23B3C46D09C}" type="slidenum">
              <a:rPr lang="en-GB" smtClean="0"/>
              <a:t>‹#›</a:t>
            </a:fld>
            <a:endParaRPr lang="en-GB"/>
          </a:p>
        </p:txBody>
      </p:sp>
    </p:spTree>
    <p:extLst>
      <p:ext uri="{BB962C8B-B14F-4D97-AF65-F5344CB8AC3E}">
        <p14:creationId xmlns:p14="http://schemas.microsoft.com/office/powerpoint/2010/main" val="287235521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B74AA-4345-94C3-8224-55D2013F5D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0C2D923-0D47-9343-0D8C-87369DE78594}"/>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CB54E36-7053-073D-5CD7-F85C2DDF79BA}"/>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D8A8F37-969D-4A2C-2FB2-9B210C21451D}"/>
              </a:ext>
            </a:extLst>
          </p:cNvPr>
          <p:cNvSpPr>
            <a:spLocks noGrp="1"/>
          </p:cNvSpPr>
          <p:nvPr>
            <p:ph type="dt" sz="half" idx="10"/>
          </p:nvPr>
        </p:nvSpPr>
        <p:spPr/>
        <p:txBody>
          <a:bodyPr/>
          <a:lstStyle/>
          <a:p>
            <a:fld id="{A09C4C1D-3BB8-461D-80CC-FC89362C9C6D}" type="datetimeFigureOut">
              <a:rPr lang="en-GB" smtClean="0"/>
              <a:t>20/02/2026</a:t>
            </a:fld>
            <a:endParaRPr lang="en-GB"/>
          </a:p>
        </p:txBody>
      </p:sp>
      <p:sp>
        <p:nvSpPr>
          <p:cNvPr id="6" name="Footer Placeholder 5">
            <a:extLst>
              <a:ext uri="{FF2B5EF4-FFF2-40B4-BE49-F238E27FC236}">
                <a16:creationId xmlns:a16="http://schemas.microsoft.com/office/drawing/2014/main" id="{508632DB-EB94-3900-9C52-C6BEB3EB1DD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8FE01AF-9C26-579C-59E9-919E3DFCF08D}"/>
              </a:ext>
            </a:extLst>
          </p:cNvPr>
          <p:cNvSpPr>
            <a:spLocks noGrp="1"/>
          </p:cNvSpPr>
          <p:nvPr>
            <p:ph type="sldNum" sz="quarter" idx="12"/>
          </p:nvPr>
        </p:nvSpPr>
        <p:spPr/>
        <p:txBody>
          <a:bodyPr/>
          <a:lstStyle/>
          <a:p>
            <a:fld id="{87E9BA3F-5F31-4FC6-9DE3-E23B3C46D09C}" type="slidenum">
              <a:rPr lang="en-GB" smtClean="0"/>
              <a:t>‹#›</a:t>
            </a:fld>
            <a:endParaRPr lang="en-GB"/>
          </a:p>
        </p:txBody>
      </p:sp>
    </p:spTree>
    <p:extLst>
      <p:ext uri="{BB962C8B-B14F-4D97-AF65-F5344CB8AC3E}">
        <p14:creationId xmlns:p14="http://schemas.microsoft.com/office/powerpoint/2010/main" val="228736930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3AD3E-ACEE-7007-C339-969B20420C7F}"/>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62CBFBA-48D8-77D2-CF82-CD7387236DE4}"/>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0EE7566B-9115-5723-9D52-2E9940949481}"/>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1797623-8870-B1F4-B947-91CD5CE12793}"/>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190BB7BC-0523-E24A-9D75-66831B995C0A}"/>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D9BD476-DB81-E01B-849F-AFAE0A4A47CE}"/>
              </a:ext>
            </a:extLst>
          </p:cNvPr>
          <p:cNvSpPr>
            <a:spLocks noGrp="1"/>
          </p:cNvSpPr>
          <p:nvPr>
            <p:ph type="dt" sz="half" idx="10"/>
          </p:nvPr>
        </p:nvSpPr>
        <p:spPr/>
        <p:txBody>
          <a:bodyPr/>
          <a:lstStyle/>
          <a:p>
            <a:fld id="{A09C4C1D-3BB8-461D-80CC-FC89362C9C6D}" type="datetimeFigureOut">
              <a:rPr lang="en-GB" smtClean="0"/>
              <a:t>20/02/2026</a:t>
            </a:fld>
            <a:endParaRPr lang="en-GB"/>
          </a:p>
        </p:txBody>
      </p:sp>
      <p:sp>
        <p:nvSpPr>
          <p:cNvPr id="8" name="Footer Placeholder 7">
            <a:extLst>
              <a:ext uri="{FF2B5EF4-FFF2-40B4-BE49-F238E27FC236}">
                <a16:creationId xmlns:a16="http://schemas.microsoft.com/office/drawing/2014/main" id="{A35CE64F-DFE3-9337-BD7B-6AF70F1636E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C579F32-13C0-35D3-2121-9577A80F2CAC}"/>
              </a:ext>
            </a:extLst>
          </p:cNvPr>
          <p:cNvSpPr>
            <a:spLocks noGrp="1"/>
          </p:cNvSpPr>
          <p:nvPr>
            <p:ph type="sldNum" sz="quarter" idx="12"/>
          </p:nvPr>
        </p:nvSpPr>
        <p:spPr/>
        <p:txBody>
          <a:bodyPr/>
          <a:lstStyle/>
          <a:p>
            <a:fld id="{87E9BA3F-5F31-4FC6-9DE3-E23B3C46D09C}" type="slidenum">
              <a:rPr lang="en-GB" smtClean="0"/>
              <a:t>‹#›</a:t>
            </a:fld>
            <a:endParaRPr lang="en-GB"/>
          </a:p>
        </p:txBody>
      </p:sp>
    </p:spTree>
    <p:extLst>
      <p:ext uri="{BB962C8B-B14F-4D97-AF65-F5344CB8AC3E}">
        <p14:creationId xmlns:p14="http://schemas.microsoft.com/office/powerpoint/2010/main" val="21487550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FB7E4-EC73-597C-B175-8ECF72C5E4C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974B530-E31D-306F-0B4F-210B2EC3A26A}"/>
              </a:ext>
            </a:extLst>
          </p:cNvPr>
          <p:cNvSpPr>
            <a:spLocks noGrp="1"/>
          </p:cNvSpPr>
          <p:nvPr>
            <p:ph type="dt" sz="half" idx="10"/>
          </p:nvPr>
        </p:nvSpPr>
        <p:spPr/>
        <p:txBody>
          <a:bodyPr/>
          <a:lstStyle/>
          <a:p>
            <a:fld id="{A09C4C1D-3BB8-461D-80CC-FC89362C9C6D}" type="datetimeFigureOut">
              <a:rPr lang="en-GB" smtClean="0"/>
              <a:t>20/02/2026</a:t>
            </a:fld>
            <a:endParaRPr lang="en-GB"/>
          </a:p>
        </p:txBody>
      </p:sp>
      <p:sp>
        <p:nvSpPr>
          <p:cNvPr id="4" name="Footer Placeholder 3">
            <a:extLst>
              <a:ext uri="{FF2B5EF4-FFF2-40B4-BE49-F238E27FC236}">
                <a16:creationId xmlns:a16="http://schemas.microsoft.com/office/drawing/2014/main" id="{9910AF7C-DBD3-78EA-490B-EB976DA70A2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11FA830-6441-BC6E-0DA3-9520AD72AA03}"/>
              </a:ext>
            </a:extLst>
          </p:cNvPr>
          <p:cNvSpPr>
            <a:spLocks noGrp="1"/>
          </p:cNvSpPr>
          <p:nvPr>
            <p:ph type="sldNum" sz="quarter" idx="12"/>
          </p:nvPr>
        </p:nvSpPr>
        <p:spPr/>
        <p:txBody>
          <a:bodyPr/>
          <a:lstStyle/>
          <a:p>
            <a:fld id="{87E9BA3F-5F31-4FC6-9DE3-E23B3C46D09C}" type="slidenum">
              <a:rPr lang="en-GB" smtClean="0"/>
              <a:t>‹#›</a:t>
            </a:fld>
            <a:endParaRPr lang="en-GB"/>
          </a:p>
        </p:txBody>
      </p:sp>
    </p:spTree>
    <p:extLst>
      <p:ext uri="{BB962C8B-B14F-4D97-AF65-F5344CB8AC3E}">
        <p14:creationId xmlns:p14="http://schemas.microsoft.com/office/powerpoint/2010/main" val="415331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07F289-771E-53ED-A8A8-5BA4B0E32528}"/>
              </a:ext>
            </a:extLst>
          </p:cNvPr>
          <p:cNvSpPr>
            <a:spLocks noGrp="1"/>
          </p:cNvSpPr>
          <p:nvPr>
            <p:ph type="dt" sz="half" idx="10"/>
          </p:nvPr>
        </p:nvSpPr>
        <p:spPr/>
        <p:txBody>
          <a:bodyPr/>
          <a:lstStyle/>
          <a:p>
            <a:fld id="{A09C4C1D-3BB8-461D-80CC-FC89362C9C6D}" type="datetimeFigureOut">
              <a:rPr lang="en-GB" smtClean="0"/>
              <a:t>20/02/2026</a:t>
            </a:fld>
            <a:endParaRPr lang="en-GB"/>
          </a:p>
        </p:txBody>
      </p:sp>
      <p:sp>
        <p:nvSpPr>
          <p:cNvPr id="3" name="Footer Placeholder 2">
            <a:extLst>
              <a:ext uri="{FF2B5EF4-FFF2-40B4-BE49-F238E27FC236}">
                <a16:creationId xmlns:a16="http://schemas.microsoft.com/office/drawing/2014/main" id="{45F0D050-82B8-FAD0-628F-984C4629014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7C947B6-CBC5-FA32-F1EA-98847ACFB1CE}"/>
              </a:ext>
            </a:extLst>
          </p:cNvPr>
          <p:cNvSpPr>
            <a:spLocks noGrp="1"/>
          </p:cNvSpPr>
          <p:nvPr>
            <p:ph type="sldNum" sz="quarter" idx="12"/>
          </p:nvPr>
        </p:nvSpPr>
        <p:spPr/>
        <p:txBody>
          <a:bodyPr/>
          <a:lstStyle/>
          <a:p>
            <a:fld id="{87E9BA3F-5F31-4FC6-9DE3-E23B3C46D09C}" type="slidenum">
              <a:rPr lang="en-GB" smtClean="0"/>
              <a:t>‹#›</a:t>
            </a:fld>
            <a:endParaRPr lang="en-GB"/>
          </a:p>
        </p:txBody>
      </p:sp>
    </p:spTree>
    <p:extLst>
      <p:ext uri="{BB962C8B-B14F-4D97-AF65-F5344CB8AC3E}">
        <p14:creationId xmlns:p14="http://schemas.microsoft.com/office/powerpoint/2010/main" val="143058225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8A080-1647-EF2B-7C55-F40F51CDBA17}"/>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362D644-1BEB-6101-C038-4891D693D56B}"/>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C7680B8-12BC-A8F3-15D3-E14F6332E9F6}"/>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EAB41A34-8541-F862-5A36-4F63267C7BEF}"/>
              </a:ext>
            </a:extLst>
          </p:cNvPr>
          <p:cNvSpPr>
            <a:spLocks noGrp="1"/>
          </p:cNvSpPr>
          <p:nvPr>
            <p:ph type="dt" sz="half" idx="10"/>
          </p:nvPr>
        </p:nvSpPr>
        <p:spPr/>
        <p:txBody>
          <a:bodyPr/>
          <a:lstStyle/>
          <a:p>
            <a:fld id="{A09C4C1D-3BB8-461D-80CC-FC89362C9C6D}" type="datetimeFigureOut">
              <a:rPr lang="en-GB" smtClean="0"/>
              <a:t>20/02/2026</a:t>
            </a:fld>
            <a:endParaRPr lang="en-GB"/>
          </a:p>
        </p:txBody>
      </p:sp>
      <p:sp>
        <p:nvSpPr>
          <p:cNvPr id="6" name="Footer Placeholder 5">
            <a:extLst>
              <a:ext uri="{FF2B5EF4-FFF2-40B4-BE49-F238E27FC236}">
                <a16:creationId xmlns:a16="http://schemas.microsoft.com/office/drawing/2014/main" id="{75CC2047-20E3-CDA5-5BC8-A99C1AD7712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88540E3-5C40-A343-25A4-217EDC576C17}"/>
              </a:ext>
            </a:extLst>
          </p:cNvPr>
          <p:cNvSpPr>
            <a:spLocks noGrp="1"/>
          </p:cNvSpPr>
          <p:nvPr>
            <p:ph type="sldNum" sz="quarter" idx="12"/>
          </p:nvPr>
        </p:nvSpPr>
        <p:spPr/>
        <p:txBody>
          <a:bodyPr/>
          <a:lstStyle/>
          <a:p>
            <a:fld id="{87E9BA3F-5F31-4FC6-9DE3-E23B3C46D09C}" type="slidenum">
              <a:rPr lang="en-GB" smtClean="0"/>
              <a:t>‹#›</a:t>
            </a:fld>
            <a:endParaRPr lang="en-GB"/>
          </a:p>
        </p:txBody>
      </p:sp>
    </p:spTree>
    <p:extLst>
      <p:ext uri="{BB962C8B-B14F-4D97-AF65-F5344CB8AC3E}">
        <p14:creationId xmlns:p14="http://schemas.microsoft.com/office/powerpoint/2010/main" val="189372486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3FC74-792D-C7FC-E49D-4640E61D6481}"/>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A446543-C635-09DF-0703-874F35E606D5}"/>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D883240D-A207-B089-DE39-DF092E7D98AD}"/>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9D80F36F-19A5-5A56-9A06-5BB560D02229}"/>
              </a:ext>
            </a:extLst>
          </p:cNvPr>
          <p:cNvSpPr>
            <a:spLocks noGrp="1"/>
          </p:cNvSpPr>
          <p:nvPr>
            <p:ph type="dt" sz="half" idx="10"/>
          </p:nvPr>
        </p:nvSpPr>
        <p:spPr/>
        <p:txBody>
          <a:bodyPr/>
          <a:lstStyle/>
          <a:p>
            <a:fld id="{A09C4C1D-3BB8-461D-80CC-FC89362C9C6D}" type="datetimeFigureOut">
              <a:rPr lang="en-GB" smtClean="0"/>
              <a:t>20/02/2026</a:t>
            </a:fld>
            <a:endParaRPr lang="en-GB"/>
          </a:p>
        </p:txBody>
      </p:sp>
      <p:sp>
        <p:nvSpPr>
          <p:cNvPr id="6" name="Footer Placeholder 5">
            <a:extLst>
              <a:ext uri="{FF2B5EF4-FFF2-40B4-BE49-F238E27FC236}">
                <a16:creationId xmlns:a16="http://schemas.microsoft.com/office/drawing/2014/main" id="{C4FF066C-3E50-BC41-EECD-8F4F68DC121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1858F6-B517-08D9-21BF-07F744028670}"/>
              </a:ext>
            </a:extLst>
          </p:cNvPr>
          <p:cNvSpPr>
            <a:spLocks noGrp="1"/>
          </p:cNvSpPr>
          <p:nvPr>
            <p:ph type="sldNum" sz="quarter" idx="12"/>
          </p:nvPr>
        </p:nvSpPr>
        <p:spPr/>
        <p:txBody>
          <a:bodyPr/>
          <a:lstStyle/>
          <a:p>
            <a:fld id="{87E9BA3F-5F31-4FC6-9DE3-E23B3C46D09C}" type="slidenum">
              <a:rPr lang="en-GB" smtClean="0"/>
              <a:t>‹#›</a:t>
            </a:fld>
            <a:endParaRPr lang="en-GB"/>
          </a:p>
        </p:txBody>
      </p:sp>
    </p:spTree>
    <p:extLst>
      <p:ext uri="{BB962C8B-B14F-4D97-AF65-F5344CB8AC3E}">
        <p14:creationId xmlns:p14="http://schemas.microsoft.com/office/powerpoint/2010/main" val="214987857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B2F6D-9498-4E99-53C2-9CBB883ADB7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1B43E7B-D42A-25D1-5D15-A191BBBD81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A2FB62-FAE9-38EF-F12C-B275E9D84384}"/>
              </a:ext>
            </a:extLst>
          </p:cNvPr>
          <p:cNvSpPr>
            <a:spLocks noGrp="1"/>
          </p:cNvSpPr>
          <p:nvPr>
            <p:ph type="dt" sz="half" idx="10"/>
          </p:nvPr>
        </p:nvSpPr>
        <p:spPr/>
        <p:txBody>
          <a:bodyPr/>
          <a:lstStyle/>
          <a:p>
            <a:fld id="{A09C4C1D-3BB8-461D-80CC-FC89362C9C6D}" type="datetimeFigureOut">
              <a:rPr lang="en-GB" smtClean="0"/>
              <a:t>20/02/2026</a:t>
            </a:fld>
            <a:endParaRPr lang="en-GB"/>
          </a:p>
        </p:txBody>
      </p:sp>
      <p:sp>
        <p:nvSpPr>
          <p:cNvPr id="5" name="Footer Placeholder 4">
            <a:extLst>
              <a:ext uri="{FF2B5EF4-FFF2-40B4-BE49-F238E27FC236}">
                <a16:creationId xmlns:a16="http://schemas.microsoft.com/office/drawing/2014/main" id="{25F1383F-0168-9FE2-8ADD-E24703C20C3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EE3DBB-F374-1A3D-99F7-D9ECA908B77B}"/>
              </a:ext>
            </a:extLst>
          </p:cNvPr>
          <p:cNvSpPr>
            <a:spLocks noGrp="1"/>
          </p:cNvSpPr>
          <p:nvPr>
            <p:ph type="sldNum" sz="quarter" idx="12"/>
          </p:nvPr>
        </p:nvSpPr>
        <p:spPr/>
        <p:txBody>
          <a:bodyPr/>
          <a:lstStyle/>
          <a:p>
            <a:fld id="{87E9BA3F-5F31-4FC6-9DE3-E23B3C46D09C}" type="slidenum">
              <a:rPr lang="en-GB" smtClean="0"/>
              <a:t>‹#›</a:t>
            </a:fld>
            <a:endParaRPr lang="en-GB"/>
          </a:p>
        </p:txBody>
      </p:sp>
    </p:spTree>
    <p:extLst>
      <p:ext uri="{BB962C8B-B14F-4D97-AF65-F5344CB8AC3E}">
        <p14:creationId xmlns:p14="http://schemas.microsoft.com/office/powerpoint/2010/main" val="104828716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82B6CF-6FE7-24FA-AD6F-C1451830154A}"/>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F4F30F1-EC54-8993-B6E7-B159F7ABE8DE}"/>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5C278FC-765D-C3E8-5BAD-6046C55214A5}"/>
              </a:ext>
            </a:extLst>
          </p:cNvPr>
          <p:cNvSpPr>
            <a:spLocks noGrp="1"/>
          </p:cNvSpPr>
          <p:nvPr>
            <p:ph type="dt" sz="half" idx="10"/>
          </p:nvPr>
        </p:nvSpPr>
        <p:spPr/>
        <p:txBody>
          <a:bodyPr/>
          <a:lstStyle/>
          <a:p>
            <a:fld id="{A09C4C1D-3BB8-461D-80CC-FC89362C9C6D}" type="datetimeFigureOut">
              <a:rPr lang="en-GB" smtClean="0"/>
              <a:t>20/02/2026</a:t>
            </a:fld>
            <a:endParaRPr lang="en-GB"/>
          </a:p>
        </p:txBody>
      </p:sp>
      <p:sp>
        <p:nvSpPr>
          <p:cNvPr id="5" name="Footer Placeholder 4">
            <a:extLst>
              <a:ext uri="{FF2B5EF4-FFF2-40B4-BE49-F238E27FC236}">
                <a16:creationId xmlns:a16="http://schemas.microsoft.com/office/drawing/2014/main" id="{C93E0E01-7C09-3DDD-C55C-8643ED5B3F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12F9E7-808B-B594-317D-DFA92C47A62F}"/>
              </a:ext>
            </a:extLst>
          </p:cNvPr>
          <p:cNvSpPr>
            <a:spLocks noGrp="1"/>
          </p:cNvSpPr>
          <p:nvPr>
            <p:ph type="sldNum" sz="quarter" idx="12"/>
          </p:nvPr>
        </p:nvSpPr>
        <p:spPr/>
        <p:txBody>
          <a:bodyPr/>
          <a:lstStyle/>
          <a:p>
            <a:fld id="{87E9BA3F-5F31-4FC6-9DE3-E23B3C46D09C}" type="slidenum">
              <a:rPr lang="en-GB" smtClean="0"/>
              <a:t>‹#›</a:t>
            </a:fld>
            <a:endParaRPr lang="en-GB"/>
          </a:p>
        </p:txBody>
      </p:sp>
    </p:spTree>
    <p:extLst>
      <p:ext uri="{BB962C8B-B14F-4D97-AF65-F5344CB8AC3E}">
        <p14:creationId xmlns:p14="http://schemas.microsoft.com/office/powerpoint/2010/main" val="301137382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6"/>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85502007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6"/>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60" y="9694841"/>
            <a:ext cx="18414787" cy="1141845"/>
          </a:xfrm>
          <a:prstGeom prst="rect">
            <a:avLst/>
          </a:prstGeom>
        </p:spPr>
      </p:pic>
    </p:spTree>
    <p:extLst>
      <p:ext uri="{BB962C8B-B14F-4D97-AF65-F5344CB8AC3E}">
        <p14:creationId xmlns:p14="http://schemas.microsoft.com/office/powerpoint/2010/main" val="16438939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20/02/2026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106369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20/02/2026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722207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20/02/2026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5604199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20/02/2026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793878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20/02/2026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479765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20/02/2026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568712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20/02/2026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209097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20/02/2026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6422156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20/02/2026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2037356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20/02/2026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296662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20/02/2026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648730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80" indent="0" algn="ctr">
              <a:buNone/>
              <a:defRPr sz="3298"/>
            </a:lvl2pPr>
            <a:lvl3pPr marL="1507958" indent="0" algn="ctr">
              <a:buNone/>
              <a:defRPr sz="2968"/>
            </a:lvl3pPr>
            <a:lvl4pPr marL="2261939" indent="0" algn="ctr">
              <a:buNone/>
              <a:defRPr sz="2639"/>
            </a:lvl4pPr>
            <a:lvl5pPr marL="3015917" indent="0" algn="ctr">
              <a:buNone/>
              <a:defRPr sz="2639"/>
            </a:lvl5pPr>
            <a:lvl6pPr marL="3769897" indent="0" algn="ctr">
              <a:buNone/>
              <a:defRPr sz="2639"/>
            </a:lvl6pPr>
            <a:lvl7pPr marL="4523875" indent="0" algn="ctr">
              <a:buNone/>
              <a:defRPr sz="2639"/>
            </a:lvl7pPr>
            <a:lvl8pPr marL="5277855" indent="0" algn="ctr">
              <a:buNone/>
              <a:defRPr sz="2639"/>
            </a:lvl8pPr>
            <a:lvl9pPr marL="6031834"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20/02/2026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834528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20/02/2026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928500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7"/>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7"/>
            <a:ext cx="17341156" cy="2473919"/>
          </a:xfrm>
        </p:spPr>
        <p:txBody>
          <a:bodyPr/>
          <a:lstStyle>
            <a:lvl1pPr marL="0" indent="0">
              <a:buNone/>
              <a:defRPr sz="3958">
                <a:solidFill>
                  <a:schemeClr val="tx1">
                    <a:tint val="75000"/>
                  </a:schemeClr>
                </a:solidFill>
              </a:defRPr>
            </a:lvl1pPr>
            <a:lvl2pPr marL="753980" indent="0">
              <a:buNone/>
              <a:defRPr sz="3298">
                <a:solidFill>
                  <a:schemeClr val="tx1">
                    <a:tint val="75000"/>
                  </a:schemeClr>
                </a:solidFill>
              </a:defRPr>
            </a:lvl2pPr>
            <a:lvl3pPr marL="1507958" indent="0">
              <a:buNone/>
              <a:defRPr sz="2968">
                <a:solidFill>
                  <a:schemeClr val="tx1">
                    <a:tint val="75000"/>
                  </a:schemeClr>
                </a:solidFill>
              </a:defRPr>
            </a:lvl3pPr>
            <a:lvl4pPr marL="2261939" indent="0">
              <a:buNone/>
              <a:defRPr sz="2639">
                <a:solidFill>
                  <a:schemeClr val="tx1">
                    <a:tint val="75000"/>
                  </a:schemeClr>
                </a:solidFill>
              </a:defRPr>
            </a:lvl4pPr>
            <a:lvl5pPr marL="3015917" indent="0">
              <a:buNone/>
              <a:defRPr sz="2639">
                <a:solidFill>
                  <a:schemeClr val="tx1">
                    <a:tint val="75000"/>
                  </a:schemeClr>
                </a:solidFill>
              </a:defRPr>
            </a:lvl5pPr>
            <a:lvl6pPr marL="3769897" indent="0">
              <a:buNone/>
              <a:defRPr sz="2639">
                <a:solidFill>
                  <a:schemeClr val="tx1">
                    <a:tint val="75000"/>
                  </a:schemeClr>
                </a:solidFill>
              </a:defRPr>
            </a:lvl6pPr>
            <a:lvl7pPr marL="4523875" indent="0">
              <a:buNone/>
              <a:defRPr sz="2639">
                <a:solidFill>
                  <a:schemeClr val="tx1">
                    <a:tint val="75000"/>
                  </a:schemeClr>
                </a:solidFill>
              </a:defRPr>
            </a:lvl7pPr>
            <a:lvl8pPr marL="5277855" indent="0">
              <a:buNone/>
              <a:defRPr sz="2639">
                <a:solidFill>
                  <a:schemeClr val="tx1">
                    <a:tint val="75000"/>
                  </a:schemeClr>
                </a:solidFill>
              </a:defRPr>
            </a:lvl8pPr>
            <a:lvl9pPr marL="6031834"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20/02/2026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8760719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20/02/2026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616454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20"/>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20/02/2026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26932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20/02/2026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874074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20/02/2026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773442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9"/>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20/02/2026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940796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9"/>
            <a:ext cx="10178505" cy="8036969"/>
          </a:xfrm>
        </p:spPr>
        <p:txBody>
          <a:bodyPr/>
          <a:lstStyle>
            <a:lvl1pPr marL="0" indent="0">
              <a:buNone/>
              <a:defRPr sz="5277"/>
            </a:lvl1pPr>
            <a:lvl2pPr marL="753980" indent="0">
              <a:buNone/>
              <a:defRPr sz="4617"/>
            </a:lvl2pPr>
            <a:lvl3pPr marL="1507958" indent="0">
              <a:buNone/>
              <a:defRPr sz="3958"/>
            </a:lvl3pPr>
            <a:lvl4pPr marL="2261939" indent="0">
              <a:buNone/>
              <a:defRPr sz="3298"/>
            </a:lvl4pPr>
            <a:lvl5pPr marL="3015917" indent="0">
              <a:buNone/>
              <a:defRPr sz="3298"/>
            </a:lvl5pPr>
            <a:lvl6pPr marL="3769897" indent="0">
              <a:buNone/>
              <a:defRPr sz="3298"/>
            </a:lvl6pPr>
            <a:lvl7pPr marL="4523875" indent="0">
              <a:buNone/>
              <a:defRPr sz="3298"/>
            </a:lvl7pPr>
            <a:lvl8pPr marL="5277855" indent="0">
              <a:buNone/>
              <a:defRPr sz="3298"/>
            </a:lvl8pPr>
            <a:lvl9pPr marL="6031834" indent="0">
              <a:buNone/>
              <a:defRPr sz="3298"/>
            </a:lvl9pPr>
          </a:lstStyle>
          <a:p>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20/02/2026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631312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20/02/2026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3115538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20/02/2026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1724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Cover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424BA-8B5F-BCB5-D819-AA5D61D2B23C}"/>
              </a:ext>
            </a:extLst>
          </p:cNvPr>
          <p:cNvSpPr>
            <a:spLocks noGrp="1"/>
          </p:cNvSpPr>
          <p:nvPr>
            <p:ph type="ctrTitle"/>
          </p:nvPr>
        </p:nvSpPr>
        <p:spPr>
          <a:xfrm>
            <a:off x="2513211" y="4178177"/>
            <a:ext cx="15079266" cy="3133633"/>
          </a:xfrm>
        </p:spPr>
        <p:txBody>
          <a:bodyPr anchor="b"/>
          <a:lstStyle>
            <a:lvl1pPr algn="ctr">
              <a:defRPr sz="9895">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498F876-8D23-C4F8-2AC4-2F833E8DFA0E}"/>
              </a:ext>
            </a:extLst>
          </p:cNvPr>
          <p:cNvSpPr>
            <a:spLocks noGrp="1"/>
          </p:cNvSpPr>
          <p:nvPr>
            <p:ph type="subTitle" idx="1"/>
          </p:nvPr>
        </p:nvSpPr>
        <p:spPr>
          <a:xfrm>
            <a:off x="2513211" y="7447942"/>
            <a:ext cx="15079266" cy="1489587"/>
          </a:xfrm>
        </p:spPr>
        <p:txBody>
          <a:bodyPr/>
          <a:lstStyle>
            <a:lvl1pPr marL="0" indent="0" algn="ctr">
              <a:buNone/>
              <a:defRPr sz="3958">
                <a:solidFill>
                  <a:schemeClr val="bg1"/>
                </a:solidFill>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dirty="0"/>
              <a:t>Click to edit Master subtitle style</a:t>
            </a:r>
            <a:endParaRPr lang="en-GB" dirty="0"/>
          </a:p>
        </p:txBody>
      </p:sp>
      <p:pic>
        <p:nvPicPr>
          <p:cNvPr id="8" name="Picture 7" descr="Text&#10;&#10;Description automatically generated">
            <a:extLst>
              <a:ext uri="{FF2B5EF4-FFF2-40B4-BE49-F238E27FC236}">
                <a16:creationId xmlns:a16="http://schemas.microsoft.com/office/drawing/2014/main" id="{124AB827-6F30-98D9-8515-07546545986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9622" y="565468"/>
            <a:ext cx="12452469" cy="2957080"/>
          </a:xfrm>
          <a:prstGeom prst="rect">
            <a:avLst/>
          </a:prstGeom>
        </p:spPr>
      </p:pic>
    </p:spTree>
    <p:extLst>
      <p:ext uri="{BB962C8B-B14F-4D97-AF65-F5344CB8AC3E}">
        <p14:creationId xmlns:p14="http://schemas.microsoft.com/office/powerpoint/2010/main" val="21022711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3F174-2B9D-1E35-5A83-955058D7E6B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1E3FC60-EB28-55E1-F92F-EC460CF65B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B7AF451A-3556-A1C0-EB4B-FBCEA87C5C2D}"/>
              </a:ext>
            </a:extLst>
          </p:cNvPr>
          <p:cNvSpPr>
            <a:spLocks noGrp="1"/>
          </p:cNvSpPr>
          <p:nvPr>
            <p:ph type="sldNum" sz="quarter" idx="12"/>
          </p:nvPr>
        </p:nvSpPr>
        <p:spPr>
          <a:xfrm>
            <a:off x="18461122" y="10406173"/>
            <a:ext cx="1257824" cy="602118"/>
          </a:xfrm>
          <a:prstGeom prst="rect">
            <a:avLst/>
          </a:prstGeom>
        </p:spPr>
        <p:txBody>
          <a:bodyPr/>
          <a:lstStyle/>
          <a:p>
            <a:fld id="{054D9515-E067-4B07-9E35-AF8EAC4D9AAE}" type="slidenum">
              <a:rPr lang="en-GB" smtClean="0"/>
              <a:t>‹#›</a:t>
            </a:fld>
            <a:endParaRPr lang="en-GB" dirty="0"/>
          </a:p>
        </p:txBody>
      </p:sp>
    </p:spTree>
    <p:extLst>
      <p:ext uri="{BB962C8B-B14F-4D97-AF65-F5344CB8AC3E}">
        <p14:creationId xmlns:p14="http://schemas.microsoft.com/office/powerpoint/2010/main" val="5747005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23F14-93B3-08BD-571F-586A5A3ACD6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1C2F75A-A5DF-B3C8-0A4C-636B24B0EDEB}"/>
              </a:ext>
            </a:extLst>
          </p:cNvPr>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AFA38468-A6F6-2B8B-EB0D-2F7E8559FCDA}"/>
              </a:ext>
            </a:extLst>
          </p:cNvPr>
          <p:cNvSpPr>
            <a:spLocks noGrp="1"/>
          </p:cNvSpPr>
          <p:nvPr>
            <p:ph type="sldNum" sz="quarter" idx="12"/>
          </p:nvPr>
        </p:nvSpPr>
        <p:spPr>
          <a:xfrm>
            <a:off x="18712950" y="10434971"/>
            <a:ext cx="103146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0180318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B1DF-59C9-2B8C-4C7C-E2052274DFF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151983-7002-636C-4D7C-A3D41E7C9A03}"/>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B0E3599-4A02-D96C-C1A6-89E5F002744F}"/>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80D3DB69-4620-C4C0-B1EF-623319F0FC4C}"/>
              </a:ext>
            </a:extLst>
          </p:cNvPr>
          <p:cNvSpPr>
            <a:spLocks noGrp="1"/>
          </p:cNvSpPr>
          <p:nvPr>
            <p:ph type="sldNum" sz="quarter" idx="12"/>
          </p:nvPr>
        </p:nvSpPr>
        <p:spPr>
          <a:xfrm>
            <a:off x="18723423" y="10408792"/>
            <a:ext cx="113094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43807387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23131-6AF1-01B3-CDFF-6A978FF1AA08}"/>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CE3ED76-2A3F-D322-A519-7F8EB68F8B16}"/>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02B1F82C-3143-8AE9-CD56-77525B5BACE3}"/>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87BFB4F-2E83-A643-A653-CCD6A2B57594}"/>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D956472F-0E1A-FDFF-ADFA-28BEF7F1317E}"/>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a:extLst>
              <a:ext uri="{FF2B5EF4-FFF2-40B4-BE49-F238E27FC236}">
                <a16:creationId xmlns:a16="http://schemas.microsoft.com/office/drawing/2014/main" id="{8999BE3E-F91E-2986-701E-71023E3CFBD2}"/>
              </a:ext>
            </a:extLst>
          </p:cNvPr>
          <p:cNvSpPr>
            <a:spLocks noGrp="1"/>
          </p:cNvSpPr>
          <p:nvPr>
            <p:ph type="sldNum" sz="quarter" idx="12"/>
          </p:nvPr>
        </p:nvSpPr>
        <p:spPr>
          <a:xfrm>
            <a:off x="18726041" y="10406173"/>
            <a:ext cx="108120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82958394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E589B-11BE-A445-1CBC-AA238ED298E6}"/>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62A099FA-09E8-74A6-4D66-B011FAC585C2}"/>
              </a:ext>
            </a:extLst>
          </p:cNvPr>
          <p:cNvSpPr>
            <a:spLocks noGrp="1"/>
          </p:cNvSpPr>
          <p:nvPr>
            <p:ph type="sldNum" sz="quarter" idx="12"/>
          </p:nvPr>
        </p:nvSpPr>
        <p:spPr>
          <a:xfrm>
            <a:off x="18723422" y="10406173"/>
            <a:ext cx="1083821"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1847414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8B3645-4DD2-49F2-F9B0-EA8EBF72AB1F}"/>
              </a:ext>
            </a:extLst>
          </p:cNvPr>
          <p:cNvSpPr>
            <a:spLocks noGrp="1"/>
          </p:cNvSpPr>
          <p:nvPr>
            <p:ph type="sldNum" sz="quarter" idx="12"/>
          </p:nvPr>
        </p:nvSpPr>
        <p:spPr>
          <a:xfrm>
            <a:off x="18786253" y="1041926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6706160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90D46-BA4C-9A5C-B218-74AF51EF0F59}"/>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6331063-AA51-D81C-C4ED-7E07303362D5}"/>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5032455-2A10-18B5-F7E4-B31A85049D25}"/>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61DC1C7A-D602-FE95-2C39-EB5F68E17A8F}"/>
              </a:ext>
            </a:extLst>
          </p:cNvPr>
          <p:cNvSpPr>
            <a:spLocks noGrp="1"/>
          </p:cNvSpPr>
          <p:nvPr>
            <p:ph type="sldNum" sz="quarter" idx="12"/>
          </p:nvPr>
        </p:nvSpPr>
        <p:spPr>
          <a:xfrm>
            <a:off x="18726041" y="10434971"/>
            <a:ext cx="1128325"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79155652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7595E-C5BB-383F-EA05-522EC0E4FF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9F153BE-0966-1C70-7320-83D7CA9B228E}"/>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274FD499-5355-4CC8-FC99-69D17EFA3B2D}"/>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D23F2848-84A5-AF5C-3838-392AFA02E134}"/>
              </a:ext>
            </a:extLst>
          </p:cNvPr>
          <p:cNvSpPr>
            <a:spLocks noGrp="1"/>
          </p:cNvSpPr>
          <p:nvPr>
            <p:ph type="sldNum" sz="quarter" idx="12"/>
          </p:nvPr>
        </p:nvSpPr>
        <p:spPr>
          <a:xfrm>
            <a:off x="18726042" y="10434971"/>
            <a:ext cx="1065494"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51160373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04AAD-8454-7A9E-44F8-13E973888D9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0DFA29C-8D93-0C19-33AE-6FF8A44A19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510E934B-6E49-CE4B-A228-DB7EBA4CB1FC}"/>
              </a:ext>
            </a:extLst>
          </p:cNvPr>
          <p:cNvSpPr>
            <a:spLocks noGrp="1"/>
          </p:cNvSpPr>
          <p:nvPr>
            <p:ph type="sldNum" sz="quarter" idx="12"/>
          </p:nvPr>
        </p:nvSpPr>
        <p:spPr>
          <a:xfrm>
            <a:off x="18723423" y="10429735"/>
            <a:ext cx="1099528"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814767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CF5740-0195-7F2B-A96E-77D8442D4669}"/>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E1EA67C-F929-357F-6ED9-61AC46731179}"/>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C04A0AEC-217C-23BD-E075-9C0809F1EC2C}"/>
              </a:ext>
            </a:extLst>
          </p:cNvPr>
          <p:cNvSpPr>
            <a:spLocks noGrp="1"/>
          </p:cNvSpPr>
          <p:nvPr>
            <p:ph type="sldNum" sz="quarter" idx="12"/>
          </p:nvPr>
        </p:nvSpPr>
        <p:spPr>
          <a:xfrm>
            <a:off x="18723421" y="1040617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8235295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845397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2961349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441440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7967273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93488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2735839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DCB6C-0320-CBCE-685B-FAB745D6E08C}"/>
              </a:ext>
            </a:extLst>
          </p:cNvPr>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a:extLst>
              <a:ext uri="{FF2B5EF4-FFF2-40B4-BE49-F238E27FC236}">
                <a16:creationId xmlns:a16="http://schemas.microsoft.com/office/drawing/2014/main" id="{6A7B1A7E-FEF9-F1B7-25D4-C4D5F43C90C5}"/>
              </a:ext>
            </a:extLst>
          </p:cNvPr>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2F98FEB-E644-CC87-3DF9-1FEB1E980C9D}"/>
              </a:ext>
            </a:extLst>
          </p:cNvPr>
          <p:cNvSpPr>
            <a:spLocks noGrp="1"/>
          </p:cNvSpPr>
          <p:nvPr>
            <p:ph type="dt" sz="half" idx="10"/>
          </p:nvPr>
        </p:nvSpPr>
        <p:spPr/>
        <p:txBody>
          <a:bodyPr/>
          <a:lstStyle/>
          <a:p>
            <a:fld id="{983591C0-8E51-4E72-897B-D13A95DE2F86}" type="datetimeFigureOut">
              <a:rPr lang="en-GB" smtClean="0"/>
              <a:t>20/02/2026</a:t>
            </a:fld>
            <a:endParaRPr lang="en-GB"/>
          </a:p>
        </p:txBody>
      </p:sp>
      <p:sp>
        <p:nvSpPr>
          <p:cNvPr id="5" name="Footer Placeholder 4">
            <a:extLst>
              <a:ext uri="{FF2B5EF4-FFF2-40B4-BE49-F238E27FC236}">
                <a16:creationId xmlns:a16="http://schemas.microsoft.com/office/drawing/2014/main" id="{2407EEAC-21BC-A937-9C6D-8D3A80043F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787F0D-D9BA-7395-1E72-2EB4193C94E2}"/>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5486408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23E51-7C40-1C1E-C3E9-939B01DD97B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5D3CB2-825C-D43A-4F6C-17A1B33BF9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02A43C-6D3D-70E0-B93C-43DE6BD91FAF}"/>
              </a:ext>
            </a:extLst>
          </p:cNvPr>
          <p:cNvSpPr>
            <a:spLocks noGrp="1"/>
          </p:cNvSpPr>
          <p:nvPr>
            <p:ph type="dt" sz="half" idx="10"/>
          </p:nvPr>
        </p:nvSpPr>
        <p:spPr/>
        <p:txBody>
          <a:bodyPr/>
          <a:lstStyle/>
          <a:p>
            <a:fld id="{983591C0-8E51-4E72-897B-D13A95DE2F86}" type="datetimeFigureOut">
              <a:rPr lang="en-GB" smtClean="0"/>
              <a:t>20/02/2026</a:t>
            </a:fld>
            <a:endParaRPr lang="en-GB"/>
          </a:p>
        </p:txBody>
      </p:sp>
      <p:sp>
        <p:nvSpPr>
          <p:cNvPr id="5" name="Footer Placeholder 4">
            <a:extLst>
              <a:ext uri="{FF2B5EF4-FFF2-40B4-BE49-F238E27FC236}">
                <a16:creationId xmlns:a16="http://schemas.microsoft.com/office/drawing/2014/main" id="{C28060F8-EB45-6C37-2AE1-FECE2BA758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324763-A928-D735-6C48-8E7AF84962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73383621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7213D-C636-01CD-BED0-5DC9FAEE63D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A42D305-7845-4CA9-5ADA-EF759E25B08C}"/>
              </a:ext>
            </a:extLst>
          </p:cNvPr>
          <p:cNvSpPr>
            <a:spLocks noGrp="1"/>
          </p:cNvSpPr>
          <p:nvPr>
            <p:ph type="body" idx="1"/>
          </p:nvPr>
        </p:nvSpPr>
        <p:spPr>
          <a:xfrm>
            <a:off x="1371794" y="7568366"/>
            <a:ext cx="17341156" cy="2473919"/>
          </a:xfrm>
        </p:spPr>
        <p:txBody>
          <a:bodyPr/>
          <a:lstStyle>
            <a:lvl1pPr marL="0" indent="0">
              <a:buNone/>
              <a:defRPr sz="3958">
                <a:solidFill>
                  <a:schemeClr val="tx1">
                    <a:tint val="82000"/>
                  </a:schemeClr>
                </a:solidFill>
              </a:defRPr>
            </a:lvl1pPr>
            <a:lvl2pPr marL="753969" indent="0">
              <a:buNone/>
              <a:defRPr sz="3298">
                <a:solidFill>
                  <a:schemeClr val="tx1">
                    <a:tint val="82000"/>
                  </a:schemeClr>
                </a:solidFill>
              </a:defRPr>
            </a:lvl2pPr>
            <a:lvl3pPr marL="1507937" indent="0">
              <a:buNone/>
              <a:defRPr sz="2968">
                <a:solidFill>
                  <a:schemeClr val="tx1">
                    <a:tint val="82000"/>
                  </a:schemeClr>
                </a:solidFill>
              </a:defRPr>
            </a:lvl3pPr>
            <a:lvl4pPr marL="2261906" indent="0">
              <a:buNone/>
              <a:defRPr sz="2639">
                <a:solidFill>
                  <a:schemeClr val="tx1">
                    <a:tint val="82000"/>
                  </a:schemeClr>
                </a:solidFill>
              </a:defRPr>
            </a:lvl4pPr>
            <a:lvl5pPr marL="3015874" indent="0">
              <a:buNone/>
              <a:defRPr sz="2639">
                <a:solidFill>
                  <a:schemeClr val="tx1">
                    <a:tint val="82000"/>
                  </a:schemeClr>
                </a:solidFill>
              </a:defRPr>
            </a:lvl5pPr>
            <a:lvl6pPr marL="3769843" indent="0">
              <a:buNone/>
              <a:defRPr sz="2639">
                <a:solidFill>
                  <a:schemeClr val="tx1">
                    <a:tint val="82000"/>
                  </a:schemeClr>
                </a:solidFill>
              </a:defRPr>
            </a:lvl6pPr>
            <a:lvl7pPr marL="4523811" indent="0">
              <a:buNone/>
              <a:defRPr sz="2639">
                <a:solidFill>
                  <a:schemeClr val="tx1">
                    <a:tint val="82000"/>
                  </a:schemeClr>
                </a:solidFill>
              </a:defRPr>
            </a:lvl7pPr>
            <a:lvl8pPr marL="5277780" indent="0">
              <a:buNone/>
              <a:defRPr sz="2639">
                <a:solidFill>
                  <a:schemeClr val="tx1">
                    <a:tint val="82000"/>
                  </a:schemeClr>
                </a:solidFill>
              </a:defRPr>
            </a:lvl8pPr>
            <a:lvl9pPr marL="6031748" indent="0">
              <a:buNone/>
              <a:defRPr sz="2639">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CB1B78-C15E-9026-6457-0D8B1C96CE64}"/>
              </a:ext>
            </a:extLst>
          </p:cNvPr>
          <p:cNvSpPr>
            <a:spLocks noGrp="1"/>
          </p:cNvSpPr>
          <p:nvPr>
            <p:ph type="dt" sz="half" idx="10"/>
          </p:nvPr>
        </p:nvSpPr>
        <p:spPr/>
        <p:txBody>
          <a:bodyPr/>
          <a:lstStyle/>
          <a:p>
            <a:fld id="{983591C0-8E51-4E72-897B-D13A95DE2F86}" type="datetimeFigureOut">
              <a:rPr lang="en-GB" smtClean="0"/>
              <a:t>20/02/2026</a:t>
            </a:fld>
            <a:endParaRPr lang="en-GB"/>
          </a:p>
        </p:txBody>
      </p:sp>
      <p:sp>
        <p:nvSpPr>
          <p:cNvPr id="5" name="Footer Placeholder 4">
            <a:extLst>
              <a:ext uri="{FF2B5EF4-FFF2-40B4-BE49-F238E27FC236}">
                <a16:creationId xmlns:a16="http://schemas.microsoft.com/office/drawing/2014/main" id="{06560A08-F951-A480-50C1-56DEB5676D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8E6B84-F7F2-5D01-94C0-4B6FB851279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65082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42C2E-627E-814C-EC9E-DADD3DE9FF1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3868E7-03AE-1D51-45FB-FC5FB94BAEB8}"/>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A3D79C-495D-ECE0-588A-2837A0606E46}"/>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7F61AAD-CA34-3EB9-2037-B30EC5E21BAF}"/>
              </a:ext>
            </a:extLst>
          </p:cNvPr>
          <p:cNvSpPr>
            <a:spLocks noGrp="1"/>
          </p:cNvSpPr>
          <p:nvPr>
            <p:ph type="dt" sz="half" idx="10"/>
          </p:nvPr>
        </p:nvSpPr>
        <p:spPr/>
        <p:txBody>
          <a:bodyPr/>
          <a:lstStyle/>
          <a:p>
            <a:fld id="{983591C0-8E51-4E72-897B-D13A95DE2F86}" type="datetimeFigureOut">
              <a:rPr lang="en-GB" smtClean="0"/>
              <a:t>20/02/2026</a:t>
            </a:fld>
            <a:endParaRPr lang="en-GB"/>
          </a:p>
        </p:txBody>
      </p:sp>
      <p:sp>
        <p:nvSpPr>
          <p:cNvPr id="6" name="Footer Placeholder 5">
            <a:extLst>
              <a:ext uri="{FF2B5EF4-FFF2-40B4-BE49-F238E27FC236}">
                <a16:creationId xmlns:a16="http://schemas.microsoft.com/office/drawing/2014/main" id="{291AF2A2-B5E9-F6E3-0E5C-85D0C4B910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F98B93-06A0-C511-A4B8-4F46288D7C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242384493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E1F29-B57D-0CAE-9C92-1F85B8AD89B7}"/>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D714219-2D46-5D88-1132-326CB0166699}"/>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E61B2026-086E-144F-26EE-D67F27C02CC0}"/>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09E9022-7E85-BD36-B8D9-6E6D241A3FF1}"/>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F678242B-020C-56FF-4064-1BAF3DF83FA3}"/>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5F52889-C29C-2D2B-C191-75CB219CCB8D}"/>
              </a:ext>
            </a:extLst>
          </p:cNvPr>
          <p:cNvSpPr>
            <a:spLocks noGrp="1"/>
          </p:cNvSpPr>
          <p:nvPr>
            <p:ph type="dt" sz="half" idx="10"/>
          </p:nvPr>
        </p:nvSpPr>
        <p:spPr/>
        <p:txBody>
          <a:bodyPr/>
          <a:lstStyle/>
          <a:p>
            <a:fld id="{983591C0-8E51-4E72-897B-D13A95DE2F86}" type="datetimeFigureOut">
              <a:rPr lang="en-GB" smtClean="0"/>
              <a:t>20/02/2026</a:t>
            </a:fld>
            <a:endParaRPr lang="en-GB"/>
          </a:p>
        </p:txBody>
      </p:sp>
      <p:sp>
        <p:nvSpPr>
          <p:cNvPr id="8" name="Footer Placeholder 7">
            <a:extLst>
              <a:ext uri="{FF2B5EF4-FFF2-40B4-BE49-F238E27FC236}">
                <a16:creationId xmlns:a16="http://schemas.microsoft.com/office/drawing/2014/main" id="{D6879492-39EB-EBBA-436D-CB87227D23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32F72E0-869D-0596-2314-208614F1E8CA}"/>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0820510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E385C-DFE1-02B6-80F3-2F94C97B915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F9E9F60-D19C-1069-DBDA-4773146E1FEC}"/>
              </a:ext>
            </a:extLst>
          </p:cNvPr>
          <p:cNvSpPr>
            <a:spLocks noGrp="1"/>
          </p:cNvSpPr>
          <p:nvPr>
            <p:ph type="dt" sz="half" idx="10"/>
          </p:nvPr>
        </p:nvSpPr>
        <p:spPr/>
        <p:txBody>
          <a:bodyPr/>
          <a:lstStyle/>
          <a:p>
            <a:fld id="{983591C0-8E51-4E72-897B-D13A95DE2F86}" type="datetimeFigureOut">
              <a:rPr lang="en-GB" smtClean="0"/>
              <a:t>20/02/2026</a:t>
            </a:fld>
            <a:endParaRPr lang="en-GB"/>
          </a:p>
        </p:txBody>
      </p:sp>
      <p:sp>
        <p:nvSpPr>
          <p:cNvPr id="4" name="Footer Placeholder 3">
            <a:extLst>
              <a:ext uri="{FF2B5EF4-FFF2-40B4-BE49-F238E27FC236}">
                <a16:creationId xmlns:a16="http://schemas.microsoft.com/office/drawing/2014/main" id="{5875BC4E-1749-6818-6512-11E0FFE1924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C04F7B1-D99A-568F-88D9-27658A241522}"/>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10760138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EB3CC5-0E86-3254-ADB0-ADB245E65AAB}"/>
              </a:ext>
            </a:extLst>
          </p:cNvPr>
          <p:cNvSpPr>
            <a:spLocks noGrp="1"/>
          </p:cNvSpPr>
          <p:nvPr>
            <p:ph type="dt" sz="half" idx="10"/>
          </p:nvPr>
        </p:nvSpPr>
        <p:spPr/>
        <p:txBody>
          <a:bodyPr/>
          <a:lstStyle/>
          <a:p>
            <a:fld id="{983591C0-8E51-4E72-897B-D13A95DE2F86}" type="datetimeFigureOut">
              <a:rPr lang="en-GB" smtClean="0"/>
              <a:t>20/02/2026</a:t>
            </a:fld>
            <a:endParaRPr lang="en-GB"/>
          </a:p>
        </p:txBody>
      </p:sp>
      <p:sp>
        <p:nvSpPr>
          <p:cNvPr id="3" name="Footer Placeholder 2">
            <a:extLst>
              <a:ext uri="{FF2B5EF4-FFF2-40B4-BE49-F238E27FC236}">
                <a16:creationId xmlns:a16="http://schemas.microsoft.com/office/drawing/2014/main" id="{42BB924F-8D28-C737-6A28-50B38A23A86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2EAA5E9-C6CC-A5F3-8306-0FF12EEC2C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234849226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D0A51-080F-B670-7A60-F79C3DA95CE7}"/>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2343DF2-430E-A82E-9036-06382D0D21E7}"/>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4CD2402-D02D-6A22-76EE-4722E30C37D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7A568690-992C-7740-94ED-54FECC646CF4}"/>
              </a:ext>
            </a:extLst>
          </p:cNvPr>
          <p:cNvSpPr>
            <a:spLocks noGrp="1"/>
          </p:cNvSpPr>
          <p:nvPr>
            <p:ph type="dt" sz="half" idx="10"/>
          </p:nvPr>
        </p:nvSpPr>
        <p:spPr/>
        <p:txBody>
          <a:bodyPr/>
          <a:lstStyle/>
          <a:p>
            <a:fld id="{983591C0-8E51-4E72-897B-D13A95DE2F86}" type="datetimeFigureOut">
              <a:rPr lang="en-GB" smtClean="0"/>
              <a:t>20/02/2026</a:t>
            </a:fld>
            <a:endParaRPr lang="en-GB"/>
          </a:p>
        </p:txBody>
      </p:sp>
      <p:sp>
        <p:nvSpPr>
          <p:cNvPr id="6" name="Footer Placeholder 5">
            <a:extLst>
              <a:ext uri="{FF2B5EF4-FFF2-40B4-BE49-F238E27FC236}">
                <a16:creationId xmlns:a16="http://schemas.microsoft.com/office/drawing/2014/main" id="{CD2338B9-410C-B385-6548-F0F810A0298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7B7FC4-1595-EB80-B5E1-1827EDFF357C}"/>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72298010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4534C-7721-CDE5-3250-F9D68BE3E3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7A301BB-F117-AC16-A0F4-80EC1EF42959}"/>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DA63D211-32D8-24FD-EF92-E39066799A2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EE97AEC8-E650-F6F2-93E9-2D5AEA398D75}"/>
              </a:ext>
            </a:extLst>
          </p:cNvPr>
          <p:cNvSpPr>
            <a:spLocks noGrp="1"/>
          </p:cNvSpPr>
          <p:nvPr>
            <p:ph type="dt" sz="half" idx="10"/>
          </p:nvPr>
        </p:nvSpPr>
        <p:spPr/>
        <p:txBody>
          <a:bodyPr/>
          <a:lstStyle/>
          <a:p>
            <a:fld id="{983591C0-8E51-4E72-897B-D13A95DE2F86}" type="datetimeFigureOut">
              <a:rPr lang="en-GB" smtClean="0"/>
              <a:t>20/02/2026</a:t>
            </a:fld>
            <a:endParaRPr lang="en-GB"/>
          </a:p>
        </p:txBody>
      </p:sp>
      <p:sp>
        <p:nvSpPr>
          <p:cNvPr id="6" name="Footer Placeholder 5">
            <a:extLst>
              <a:ext uri="{FF2B5EF4-FFF2-40B4-BE49-F238E27FC236}">
                <a16:creationId xmlns:a16="http://schemas.microsoft.com/office/drawing/2014/main" id="{31977942-9898-5757-019D-488DE07AA6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1AFF1-E297-A3C4-74EE-C6EC4EFAEBF0}"/>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09742413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7B680-BC3B-E16E-E74D-FA86C070985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36BB8E9-4A04-1775-3B44-9AE8728018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80C0BE-8EDE-72B3-3487-86788AB333F5}"/>
              </a:ext>
            </a:extLst>
          </p:cNvPr>
          <p:cNvSpPr>
            <a:spLocks noGrp="1"/>
          </p:cNvSpPr>
          <p:nvPr>
            <p:ph type="dt" sz="half" idx="10"/>
          </p:nvPr>
        </p:nvSpPr>
        <p:spPr/>
        <p:txBody>
          <a:bodyPr/>
          <a:lstStyle/>
          <a:p>
            <a:fld id="{983591C0-8E51-4E72-897B-D13A95DE2F86}" type="datetimeFigureOut">
              <a:rPr lang="en-GB" smtClean="0"/>
              <a:t>20/02/2026</a:t>
            </a:fld>
            <a:endParaRPr lang="en-GB"/>
          </a:p>
        </p:txBody>
      </p:sp>
      <p:sp>
        <p:nvSpPr>
          <p:cNvPr id="5" name="Footer Placeholder 4">
            <a:extLst>
              <a:ext uri="{FF2B5EF4-FFF2-40B4-BE49-F238E27FC236}">
                <a16:creationId xmlns:a16="http://schemas.microsoft.com/office/drawing/2014/main" id="{F66B6842-982F-E6F9-62BE-7C610E87F1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B12E7B-BF07-45D1-584E-03EFA0A1C1FC}"/>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92640651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75010C-E395-B3EB-396F-F484E1E55F50}"/>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D78A8E-F2DB-E91E-4D30-F5980BB4A552}"/>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6BFB25-07D8-9134-5607-C789489EEAE1}"/>
              </a:ext>
            </a:extLst>
          </p:cNvPr>
          <p:cNvSpPr>
            <a:spLocks noGrp="1"/>
          </p:cNvSpPr>
          <p:nvPr>
            <p:ph type="dt" sz="half" idx="10"/>
          </p:nvPr>
        </p:nvSpPr>
        <p:spPr/>
        <p:txBody>
          <a:bodyPr/>
          <a:lstStyle/>
          <a:p>
            <a:fld id="{983591C0-8E51-4E72-897B-D13A95DE2F86}" type="datetimeFigureOut">
              <a:rPr lang="en-GB" smtClean="0"/>
              <a:t>20/02/2026</a:t>
            </a:fld>
            <a:endParaRPr lang="en-GB"/>
          </a:p>
        </p:txBody>
      </p:sp>
      <p:sp>
        <p:nvSpPr>
          <p:cNvPr id="5" name="Footer Placeholder 4">
            <a:extLst>
              <a:ext uri="{FF2B5EF4-FFF2-40B4-BE49-F238E27FC236}">
                <a16:creationId xmlns:a16="http://schemas.microsoft.com/office/drawing/2014/main" id="{E08369F6-CA4B-D2E5-0E35-4F018A6911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94C49E-D98C-BC34-F6C0-4AC9F02B8BC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30582745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7"/>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187344632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65398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2440162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8688008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1819874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8570245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7730782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926" y="3505899"/>
            <a:ext cx="17089836"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853" y="6333237"/>
            <a:ext cx="1407398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2/20/2026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419050082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2/20/2026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42768884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1005284" y="2601151"/>
            <a:ext cx="874597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4429" y="2601151"/>
            <a:ext cx="8745975"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2/20/2026</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425844964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2/20/2026</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60117406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2/20/2026</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659665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35931887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0003398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83088985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0669017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7524289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465739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0103851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08772453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35455898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993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63.xml"/><Relationship Id="rId7" Type="http://schemas.openxmlformats.org/officeDocument/2006/relationships/theme" Target="../theme/theme10.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5" Type="http://schemas.openxmlformats.org/officeDocument/2006/relationships/slideLayout" Target="../slideLayouts/slideLayout65.xml"/><Relationship Id="rId4" Type="http://schemas.openxmlformats.org/officeDocument/2006/relationships/slideLayout" Target="../slideLayouts/slideLayout64.xml"/><Relationship Id="rId9" Type="http://schemas.openxmlformats.org/officeDocument/2006/relationships/image" Target="../media/image5.emf"/></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theme" Target="../theme/theme11.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81.xml"/><Relationship Id="rId7" Type="http://schemas.openxmlformats.org/officeDocument/2006/relationships/theme" Target="../theme/theme12.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5" Type="http://schemas.openxmlformats.org/officeDocument/2006/relationships/slideLayout" Target="../slideLayouts/slideLayout83.xml"/><Relationship Id="rId4" Type="http://schemas.openxmlformats.org/officeDocument/2006/relationships/slideLayout" Target="../slideLayouts/slideLayout82.xml"/><Relationship Id="rId9" Type="http://schemas.openxmlformats.org/officeDocument/2006/relationships/image" Target="../media/image5.emf"/></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87.xml"/><Relationship Id="rId7" Type="http://schemas.openxmlformats.org/officeDocument/2006/relationships/theme" Target="../theme/theme13.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5" Type="http://schemas.openxmlformats.org/officeDocument/2006/relationships/slideLayout" Target="../slideLayouts/slideLayout89.xml"/><Relationship Id="rId4" Type="http://schemas.openxmlformats.org/officeDocument/2006/relationships/slideLayout" Target="../slideLayouts/slideLayout88.xml"/></Relationships>
</file>

<file path=ppt/slideMasters/_rels/slideMaster14.xml.rels><?xml version="1.0" encoding="UTF-8" standalone="yes"?>
<Relationships xmlns="http://schemas.openxmlformats.org/package/2006/relationships"><Relationship Id="rId8" Type="http://schemas.openxmlformats.org/officeDocument/2006/relationships/theme" Target="../theme/theme14.xml"/><Relationship Id="rId3" Type="http://schemas.openxmlformats.org/officeDocument/2006/relationships/slideLayout" Target="../slideLayouts/slideLayout93.xml"/><Relationship Id="rId7" Type="http://schemas.openxmlformats.org/officeDocument/2006/relationships/slideLayout" Target="../slideLayouts/slideLayout97.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5" Type="http://schemas.openxmlformats.org/officeDocument/2006/relationships/slideLayout" Target="../slideLayouts/slideLayout95.xml"/><Relationship Id="rId10" Type="http://schemas.openxmlformats.org/officeDocument/2006/relationships/image" Target="../media/image5.emf"/><Relationship Id="rId4" Type="http://schemas.openxmlformats.org/officeDocument/2006/relationships/slideLayout" Target="../slideLayouts/slideLayout94.xml"/><Relationship Id="rId9" Type="http://schemas.openxmlformats.org/officeDocument/2006/relationships/image" Target="../media/image4.png"/></Relationships>
</file>

<file path=ppt/slideMasters/_rels/slideMaster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00.xml"/><Relationship Id="rId7" Type="http://schemas.openxmlformats.org/officeDocument/2006/relationships/theme" Target="../theme/theme15.xml"/><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5" Type="http://schemas.openxmlformats.org/officeDocument/2006/relationships/slideLayout" Target="../slideLayouts/slideLayout102.xml"/><Relationship Id="rId4" Type="http://schemas.openxmlformats.org/officeDocument/2006/relationships/slideLayout" Target="../slideLayouts/slideLayout101.xml"/><Relationship Id="rId9" Type="http://schemas.openxmlformats.org/officeDocument/2006/relationships/image" Target="../media/image5.emf"/></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slideLayout" Target="../slideLayouts/slideLayout116.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theme" Target="../theme/theme16.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7.xml"/><Relationship Id="rId5" Type="http://schemas.openxmlformats.org/officeDocument/2006/relationships/image" Target="../media/image2.png"/><Relationship Id="rId4" Type="http://schemas.openxmlformats.org/officeDocument/2006/relationships/image" Target="../media/image8.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7.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8.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9.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828365108"/>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09B4E6-EF76-11EE-3392-28FE1CA692F4}"/>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7299631-5E1D-B74C-5B03-ACA7B7BCAE5A}"/>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806085-D5A7-96E0-B49A-0F268514BAED}"/>
              </a:ext>
            </a:extLst>
          </p:cNvPr>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82000"/>
                  </a:schemeClr>
                </a:solidFill>
              </a:defRPr>
            </a:lvl1pPr>
          </a:lstStyle>
          <a:p>
            <a:fld id="{983591C0-8E51-4E72-897B-D13A95DE2F86}" type="datetimeFigureOut">
              <a:rPr lang="en-GB" smtClean="0"/>
              <a:t>20/02/2026</a:t>
            </a:fld>
            <a:endParaRPr lang="en-GB"/>
          </a:p>
        </p:txBody>
      </p:sp>
      <p:sp>
        <p:nvSpPr>
          <p:cNvPr id="5" name="Footer Placeholder 4">
            <a:extLst>
              <a:ext uri="{FF2B5EF4-FFF2-40B4-BE49-F238E27FC236}">
                <a16:creationId xmlns:a16="http://schemas.microsoft.com/office/drawing/2014/main" id="{C4E7CD44-1EFD-A41D-5367-DEBA919612D7}"/>
              </a:ext>
            </a:extLst>
          </p:cNvPr>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F6FE003-AA84-18AD-6F96-372DDF212F50}"/>
              </a:ext>
            </a:extLst>
          </p:cNvPr>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8A25A9B9-B2CC-4CE9-9E9A-F0E085E3F9B2}" type="slidenum">
              <a:rPr lang="en-GB" smtClean="0"/>
              <a:t>‹#›</a:t>
            </a:fld>
            <a:endParaRPr lang="en-GB"/>
          </a:p>
        </p:txBody>
      </p:sp>
    </p:spTree>
    <p:extLst>
      <p:ext uri="{BB962C8B-B14F-4D97-AF65-F5344CB8AC3E}">
        <p14:creationId xmlns:p14="http://schemas.microsoft.com/office/powerpoint/2010/main" val="230621454"/>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3611620162"/>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05285" y="452374"/>
            <a:ext cx="18095119"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1005285" y="2601151"/>
            <a:ext cx="18095119"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934" y="10517697"/>
            <a:ext cx="6433820" cy="276999"/>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1005285" y="10517697"/>
            <a:ext cx="4624308"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2/20/2026</a:t>
            </a:fld>
            <a:endParaRPr lang="en-US" dirty="0"/>
          </a:p>
        </p:txBody>
      </p:sp>
      <p:sp>
        <p:nvSpPr>
          <p:cNvPr id="6" name="Holder 6"/>
          <p:cNvSpPr>
            <a:spLocks noGrp="1"/>
          </p:cNvSpPr>
          <p:nvPr>
            <p:ph type="sldNum" sz="quarter" idx="7"/>
          </p:nvPr>
        </p:nvSpPr>
        <p:spPr>
          <a:xfrm>
            <a:off x="14476097" y="10517697"/>
            <a:ext cx="4624308"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453952945"/>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9"/>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10"/>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2210149835"/>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1" r:id="rId7"/>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3698760878"/>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DE232B-73B8-6D3D-E3A7-669BB248C371}"/>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3C3FBBB-5B85-6B92-BA11-40B719D76A58}"/>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7BEF2CC-0595-64A1-1735-CD2215126409}"/>
              </a:ext>
            </a:extLst>
          </p:cNvPr>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82000"/>
                  </a:schemeClr>
                </a:solidFill>
              </a:defRPr>
            </a:lvl1pPr>
          </a:lstStyle>
          <a:p>
            <a:fld id="{A09C4C1D-3BB8-461D-80CC-FC89362C9C6D}" type="datetimeFigureOut">
              <a:rPr lang="en-GB" smtClean="0"/>
              <a:t>20/02/2026</a:t>
            </a:fld>
            <a:endParaRPr lang="en-GB"/>
          </a:p>
        </p:txBody>
      </p:sp>
      <p:sp>
        <p:nvSpPr>
          <p:cNvPr id="5" name="Footer Placeholder 4">
            <a:extLst>
              <a:ext uri="{FF2B5EF4-FFF2-40B4-BE49-F238E27FC236}">
                <a16:creationId xmlns:a16="http://schemas.microsoft.com/office/drawing/2014/main" id="{C193F315-CBE5-6FA3-8C84-42C574F31F75}"/>
              </a:ext>
            </a:extLst>
          </p:cNvPr>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080ABF60-09C2-8CB3-6D85-72EDED7039A6}"/>
              </a:ext>
            </a:extLst>
          </p:cNvPr>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87E9BA3F-5F31-4FC6-9DE3-E23B3C46D09C}" type="slidenum">
              <a:rPr lang="en-GB" smtClean="0"/>
              <a:t>‹#›</a:t>
            </a:fld>
            <a:endParaRPr lang="en-GB"/>
          </a:p>
        </p:txBody>
      </p:sp>
    </p:spTree>
    <p:extLst>
      <p:ext uri="{BB962C8B-B14F-4D97-AF65-F5344CB8AC3E}">
        <p14:creationId xmlns:p14="http://schemas.microsoft.com/office/powerpoint/2010/main" val="1407100764"/>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3" r:id="rId12"/>
    <p:sldLayoutId id="2147483854" r:id="rId13"/>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20/02/2026</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707498423"/>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20"/>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5"/>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20/02/2026</a:t>
            </a:fld>
            <a:endParaRPr lang="en-GB"/>
          </a:p>
        </p:txBody>
      </p:sp>
      <p:sp>
        <p:nvSpPr>
          <p:cNvPr id="5" name="Footer Placeholder 4"/>
          <p:cNvSpPr>
            <a:spLocks noGrp="1"/>
          </p:cNvSpPr>
          <p:nvPr>
            <p:ph type="ftr" sz="quarter" idx="3"/>
          </p:nvPr>
        </p:nvSpPr>
        <p:spPr>
          <a:xfrm>
            <a:off x="6660009" y="10482095"/>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5"/>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499625728"/>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1507958"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9" indent="-376989" algn="l" defTabSz="1507958"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69" indent="-376989" algn="l" defTabSz="1507958"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48" indent="-376989" algn="l" defTabSz="1507958"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928"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906"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86"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865"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845"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823"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58" rtl="0" eaLnBrk="1" latinLnBrk="0" hangingPunct="1">
        <a:defRPr sz="2968" kern="1200">
          <a:solidFill>
            <a:schemeClr val="tx1"/>
          </a:solidFill>
          <a:latin typeface="+mn-lt"/>
          <a:ea typeface="+mn-ea"/>
          <a:cs typeface="+mn-cs"/>
        </a:defRPr>
      </a:lvl1pPr>
      <a:lvl2pPr marL="753980" algn="l" defTabSz="1507958" rtl="0" eaLnBrk="1" latinLnBrk="0" hangingPunct="1">
        <a:defRPr sz="2968" kern="1200">
          <a:solidFill>
            <a:schemeClr val="tx1"/>
          </a:solidFill>
          <a:latin typeface="+mn-lt"/>
          <a:ea typeface="+mn-ea"/>
          <a:cs typeface="+mn-cs"/>
        </a:defRPr>
      </a:lvl2pPr>
      <a:lvl3pPr marL="1507958" algn="l" defTabSz="1507958" rtl="0" eaLnBrk="1" latinLnBrk="0" hangingPunct="1">
        <a:defRPr sz="2968" kern="1200">
          <a:solidFill>
            <a:schemeClr val="tx1"/>
          </a:solidFill>
          <a:latin typeface="+mn-lt"/>
          <a:ea typeface="+mn-ea"/>
          <a:cs typeface="+mn-cs"/>
        </a:defRPr>
      </a:lvl3pPr>
      <a:lvl4pPr marL="2261939" algn="l" defTabSz="1507958" rtl="0" eaLnBrk="1" latinLnBrk="0" hangingPunct="1">
        <a:defRPr sz="2968" kern="1200">
          <a:solidFill>
            <a:schemeClr val="tx1"/>
          </a:solidFill>
          <a:latin typeface="+mn-lt"/>
          <a:ea typeface="+mn-ea"/>
          <a:cs typeface="+mn-cs"/>
        </a:defRPr>
      </a:lvl4pPr>
      <a:lvl5pPr marL="3015917" algn="l" defTabSz="1507958" rtl="0" eaLnBrk="1" latinLnBrk="0" hangingPunct="1">
        <a:defRPr sz="2968" kern="1200">
          <a:solidFill>
            <a:schemeClr val="tx1"/>
          </a:solidFill>
          <a:latin typeface="+mn-lt"/>
          <a:ea typeface="+mn-ea"/>
          <a:cs typeface="+mn-cs"/>
        </a:defRPr>
      </a:lvl5pPr>
      <a:lvl6pPr marL="3769897" algn="l" defTabSz="1507958" rtl="0" eaLnBrk="1" latinLnBrk="0" hangingPunct="1">
        <a:defRPr sz="2968" kern="1200">
          <a:solidFill>
            <a:schemeClr val="tx1"/>
          </a:solidFill>
          <a:latin typeface="+mn-lt"/>
          <a:ea typeface="+mn-ea"/>
          <a:cs typeface="+mn-cs"/>
        </a:defRPr>
      </a:lvl6pPr>
      <a:lvl7pPr marL="4523875" algn="l" defTabSz="1507958" rtl="0" eaLnBrk="1" latinLnBrk="0" hangingPunct="1">
        <a:defRPr sz="2968" kern="1200">
          <a:solidFill>
            <a:schemeClr val="tx1"/>
          </a:solidFill>
          <a:latin typeface="+mn-lt"/>
          <a:ea typeface="+mn-ea"/>
          <a:cs typeface="+mn-cs"/>
        </a:defRPr>
      </a:lvl7pPr>
      <a:lvl8pPr marL="5277855" algn="l" defTabSz="1507958" rtl="0" eaLnBrk="1" latinLnBrk="0" hangingPunct="1">
        <a:defRPr sz="2968" kern="1200">
          <a:solidFill>
            <a:schemeClr val="tx1"/>
          </a:solidFill>
          <a:latin typeface="+mn-lt"/>
          <a:ea typeface="+mn-ea"/>
          <a:cs typeface="+mn-cs"/>
        </a:defRPr>
      </a:lvl8pPr>
      <a:lvl9pPr marL="6031834" algn="l" defTabSz="1507958" rtl="0" eaLnBrk="1" latinLnBrk="0" hangingPunct="1">
        <a:defRPr sz="2968"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98EECB-4590-D42A-F2D2-A4717BF3596A}"/>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6AEEDB8-C292-448E-02AB-3D82FCB043C8}"/>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765532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3" Type="http://schemas.openxmlformats.org/officeDocument/2006/relationships/image" Target="cid:image002.png@01DC9F4A.651D0830" TargetMode="External"/><Relationship Id="rId2" Type="http://schemas.openxmlformats.org/officeDocument/2006/relationships/image" Target="../media/image25.pn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3" Type="http://schemas.openxmlformats.org/officeDocument/2006/relationships/image" Target="cid:image003.png@01DC9F4A.651D0830" TargetMode="External"/><Relationship Id="rId2" Type="http://schemas.openxmlformats.org/officeDocument/2006/relationships/image" Target="../media/image26.png"/><Relationship Id="rId1" Type="http://schemas.openxmlformats.org/officeDocument/2006/relationships/slideLayout" Target="../slideLayouts/slideLayout34.xml"/><Relationship Id="rId5" Type="http://schemas.openxmlformats.org/officeDocument/2006/relationships/image" Target="cid:image004.png@01DC9F4A.651D0830" TargetMode="Externa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image" Target="cid:image005.png@01DC9F4A.651D0830" TargetMode="External"/><Relationship Id="rId2" Type="http://schemas.openxmlformats.org/officeDocument/2006/relationships/image" Target="../media/image28.png"/><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4.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4.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9.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68.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Layout" Target="../slideLayouts/slideLayout3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34.xml"/></Relationships>
</file>

<file path=ppt/slides/_rels/slide2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0.xml"/></Relationships>
</file>

<file path=ppt/slides/_rels/slide2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17.png"/><Relationship Id="rId7" Type="http://schemas.openxmlformats.org/officeDocument/2006/relationships/image" Target="../media/image52.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18.svg"/></Relationships>
</file>

<file path=ppt/slides/_rels/slide29.xml.rels><?xml version="1.0" encoding="UTF-8" standalone="yes"?>
<Relationships xmlns="http://schemas.openxmlformats.org/package/2006/relationships"><Relationship Id="rId8" Type="http://schemas.openxmlformats.org/officeDocument/2006/relationships/image" Target="../media/image57.svg"/><Relationship Id="rId13" Type="http://schemas.openxmlformats.org/officeDocument/2006/relationships/image" Target="../media/image62.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56.png"/><Relationship Id="rId12" Type="http://schemas.openxmlformats.org/officeDocument/2006/relationships/image" Target="../media/image61.svg"/><Relationship Id="rId2" Type="http://schemas.openxmlformats.org/officeDocument/2006/relationships/notesSlide" Target="../notesSlides/notesSlide5.xml"/><Relationship Id="rId1" Type="http://schemas.openxmlformats.org/officeDocument/2006/relationships/slideLayout" Target="../slideLayouts/slideLayout28.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60.png"/><Relationship Id="rId5" Type="http://schemas.openxmlformats.org/officeDocument/2006/relationships/image" Target="../media/image55.svg"/><Relationship Id="rId10" Type="http://schemas.openxmlformats.org/officeDocument/2006/relationships/image" Target="../media/image59.svg"/><Relationship Id="rId4" Type="http://schemas.openxmlformats.org/officeDocument/2006/relationships/image" Target="../media/image54.png"/><Relationship Id="rId9" Type="http://schemas.openxmlformats.org/officeDocument/2006/relationships/image" Target="../media/image5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17.png"/><Relationship Id="rId7" Type="http://schemas.openxmlformats.org/officeDocument/2006/relationships/image" Target="../media/image65.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18.svg"/></Relationships>
</file>

<file path=ppt/slides/_rels/slide3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3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0.xml"/></Relationships>
</file>

<file path=ppt/slides/_rels/slide33.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hyperlink" Target="https://app.powerbi.com/groups/me/apps/91f92297-8f0c-4d0e-9794-74bc601cc644/reports/e37586d0-c6f1-423f-9bc9-f80a86000651/ReportSection2b5d36c03ec96e829905?ctid=bb5628b8-e328-4082-a856-433c9edc8fae&amp;experience=power-bi" TargetMode="External"/><Relationship Id="rId7" Type="http://schemas.openxmlformats.org/officeDocument/2006/relationships/image" Target="../media/image70.png"/><Relationship Id="rId2" Type="http://schemas.openxmlformats.org/officeDocument/2006/relationships/notesSlide" Target="../notesSlides/notesSlide7.xml"/><Relationship Id="rId1" Type="http://schemas.openxmlformats.org/officeDocument/2006/relationships/slideLayout" Target="../slideLayouts/slideLayout34.xml"/><Relationship Id="rId6" Type="http://schemas.openxmlformats.org/officeDocument/2006/relationships/image" Target="../media/image6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72.png"/></Relationships>
</file>

<file path=ppt/slides/_rels/slide3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chart" Target="../charts/chart2.xml"/><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chart" Target="../charts/chart3.xml"/><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34.xml"/><Relationship Id="rId5" Type="http://schemas.openxmlformats.org/officeDocument/2006/relationships/image" Target="../media/image80.png"/><Relationship Id="rId4" Type="http://schemas.openxmlformats.org/officeDocument/2006/relationships/image" Target="../media/image79.png"/></Relationships>
</file>

<file path=ppt/slides/_rels/slide3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34.xml"/><Relationship Id="rId5" Type="http://schemas.openxmlformats.org/officeDocument/2006/relationships/image" Target="../media/image84.png"/><Relationship Id="rId4" Type="http://schemas.openxmlformats.org/officeDocument/2006/relationships/image" Target="../media/image83.png"/></Relationships>
</file>

<file path=ppt/slides/_rels/slide3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xml"/><Relationship Id="rId1" Type="http://schemas.openxmlformats.org/officeDocument/2006/relationships/slideLayout" Target="../slideLayouts/slideLayout34.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app.powerbi.com/groups/me/reports/c95606a2-0de4-4e5b-ad29-cdce3dcd9431/ReportSection0340fdbd0019b01d0e40?ctid=bb5628b8-e328-4082-a856-433c9edc8fae&amp;experience=power-bi" TargetMode="External"/><Relationship Id="rId1" Type="http://schemas.openxmlformats.org/officeDocument/2006/relationships/slideLayout" Target="../slideLayouts/slideLayout34.xml"/><Relationship Id="rId4" Type="http://schemas.openxmlformats.org/officeDocument/2006/relationships/image" Target="../media/image18.svg"/></Relationships>
</file>

<file path=ppt/slides/_rels/slide4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34.xml"/><Relationship Id="rId5" Type="http://schemas.openxmlformats.org/officeDocument/2006/relationships/image" Target="../media/image92.png"/><Relationship Id="rId4" Type="http://schemas.openxmlformats.org/officeDocument/2006/relationships/image" Target="../media/image91.png"/></Relationships>
</file>

<file path=ppt/slides/_rels/slide41.xml.rels><?xml version="1.0" encoding="UTF-8" standalone="yes"?>
<Relationships xmlns="http://schemas.openxmlformats.org/package/2006/relationships"><Relationship Id="rId3" Type="http://schemas.openxmlformats.org/officeDocument/2006/relationships/image" Target="../media/image94.png"/><Relationship Id="rId7" Type="http://schemas.openxmlformats.org/officeDocument/2006/relationships/image" Target="../media/image98.png"/><Relationship Id="rId2" Type="http://schemas.openxmlformats.org/officeDocument/2006/relationships/image" Target="../media/image93.png"/><Relationship Id="rId1" Type="http://schemas.openxmlformats.org/officeDocument/2006/relationships/slideLayout" Target="../slideLayouts/slideLayout34.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42.xml.rels><?xml version="1.0" encoding="UTF-8" standalone="yes"?>
<Relationships xmlns="http://schemas.openxmlformats.org/package/2006/relationships"><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image" Target="../media/image99.png"/><Relationship Id="rId1" Type="http://schemas.openxmlformats.org/officeDocument/2006/relationships/slideLayout" Target="../slideLayouts/slideLayout34.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0.xml"/></Relationships>
</file>

<file path=ppt/slides/_rels/slide44.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7.png"/><Relationship Id="rId7" Type="http://schemas.openxmlformats.org/officeDocument/2006/relationships/image" Target="../media/image107.png"/><Relationship Id="rId2" Type="http://schemas.openxmlformats.org/officeDocument/2006/relationships/hyperlink" Target="https://app.powerbi.com/groups/me/reports/a676d2c5-f997-44a4-8c95-1d527e5c0f3b/ReportSection457f3cc2c520a4bee1e1?experience=power-bi" TargetMode="External"/><Relationship Id="rId1" Type="http://schemas.openxmlformats.org/officeDocument/2006/relationships/slideLayout" Target="../slideLayouts/slideLayout34.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8.svg"/></Relationships>
</file>

<file path=ppt/slides/_rels/slide4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0.xml"/><Relationship Id="rId1" Type="http://schemas.openxmlformats.org/officeDocument/2006/relationships/slideLayout" Target="../slideLayouts/slideLayout34.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4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png"/><Relationship Id="rId1" Type="http://schemas.openxmlformats.org/officeDocument/2006/relationships/slideLayout" Target="../slideLayouts/slideLayout73.xml"/><Relationship Id="rId5" Type="http://schemas.openxmlformats.org/officeDocument/2006/relationships/chart" Target="../charts/chart6.xml"/><Relationship Id="rId4" Type="http://schemas.openxmlformats.org/officeDocument/2006/relationships/chart" Target="../charts/chart5.xml"/></Relationships>
</file>

<file path=ppt/slides/_rels/slide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3.xml"/></Relationships>
</file>

<file path=ppt/slides/_rels/slide4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1.xml"/><Relationship Id="rId1" Type="http://schemas.openxmlformats.org/officeDocument/2006/relationships/slideLayout" Target="../slideLayouts/slideLayout116.xml"/><Relationship Id="rId4" Type="http://schemas.openxmlformats.org/officeDocument/2006/relationships/image" Target="../media/image113.png"/></Relationships>
</file>

<file path=ppt/slides/_rels/slide49.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2.xml"/><Relationship Id="rId1" Type="http://schemas.openxmlformats.org/officeDocument/2006/relationships/slideLayout" Target="../slideLayouts/slideLayout78.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0.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3.xml"/><Relationship Id="rId1" Type="http://schemas.openxmlformats.org/officeDocument/2006/relationships/slideLayout" Target="../slideLayouts/slideLayout34.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chart" Target="../charts/chart11.xml"/><Relationship Id="rId2" Type="http://schemas.openxmlformats.org/officeDocument/2006/relationships/notesSlide" Target="../notesSlides/notesSlide14.xml"/><Relationship Id="rId1" Type="http://schemas.openxmlformats.org/officeDocument/2006/relationships/slideLayout" Target="../slideLayouts/slideLayout73.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chart" Target="../charts/chart8.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25.png"/><Relationship Id="rId2" Type="http://schemas.openxmlformats.org/officeDocument/2006/relationships/notesSlide" Target="../notesSlides/notesSlide15.xml"/><Relationship Id="rId1" Type="http://schemas.openxmlformats.org/officeDocument/2006/relationships/slideLayout" Target="../slideLayouts/slideLayout73.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s>
</file>

<file path=ppt/slides/_rels/slide53.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6.xml"/><Relationship Id="rId1" Type="http://schemas.openxmlformats.org/officeDocument/2006/relationships/slideLayout" Target="../slideLayouts/slideLayout34.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s>
</file>

<file path=ppt/slides/_rels/slide54.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7.xml"/><Relationship Id="rId1" Type="http://schemas.openxmlformats.org/officeDocument/2006/relationships/slideLayout" Target="../slideLayouts/slideLayout78.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130.png"/></Relationships>
</file>

<file path=ppt/slides/_rels/slide55.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56.png"/><Relationship Id="rId12" Type="http://schemas.openxmlformats.org/officeDocument/2006/relationships/image" Target="../media/image134.png"/><Relationship Id="rId2" Type="http://schemas.openxmlformats.org/officeDocument/2006/relationships/notesSlide" Target="../notesSlides/notesSlide18.xml"/><Relationship Id="rId1" Type="http://schemas.openxmlformats.org/officeDocument/2006/relationships/slideLayout" Target="../slideLayouts/slideLayout39.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133.png"/><Relationship Id="rId5" Type="http://schemas.openxmlformats.org/officeDocument/2006/relationships/image" Target="../media/image55.svg"/><Relationship Id="rId10" Type="http://schemas.openxmlformats.org/officeDocument/2006/relationships/image" Target="../media/image59.svg"/><Relationship Id="rId4" Type="http://schemas.openxmlformats.org/officeDocument/2006/relationships/image" Target="../media/image54.png"/><Relationship Id="rId9" Type="http://schemas.openxmlformats.org/officeDocument/2006/relationships/image" Target="../media/image58.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0.xml"/></Relationships>
</file>

<file path=ppt/slides/_rels/slide57.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20.xml"/><Relationship Id="rId1" Type="http://schemas.openxmlformats.org/officeDocument/2006/relationships/slideLayout" Target="../slideLayouts/slideLayout34.xml"/><Relationship Id="rId6" Type="http://schemas.openxmlformats.org/officeDocument/2006/relationships/image" Target="../media/image138.png"/><Relationship Id="rId5" Type="http://schemas.openxmlformats.org/officeDocument/2006/relationships/image" Target="../media/image137.png"/><Relationship Id="rId4" Type="http://schemas.openxmlformats.org/officeDocument/2006/relationships/image" Target="../media/image136.png"/></Relationships>
</file>

<file path=ppt/slides/_rels/slide58.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21.xml"/><Relationship Id="rId1" Type="http://schemas.openxmlformats.org/officeDocument/2006/relationships/slideLayout" Target="../slideLayouts/slideLayout34.xml"/><Relationship Id="rId4" Type="http://schemas.openxmlformats.org/officeDocument/2006/relationships/image" Target="../media/image140.png"/></Relationships>
</file>

<file path=ppt/slides/_rels/slide59.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22.xml"/><Relationship Id="rId1" Type="http://schemas.openxmlformats.org/officeDocument/2006/relationships/slideLayout" Target="../slideLayouts/slideLayout34.xml"/><Relationship Id="rId5" Type="http://schemas.openxmlformats.org/officeDocument/2006/relationships/image" Target="../media/image143.png"/><Relationship Id="rId4" Type="http://schemas.openxmlformats.org/officeDocument/2006/relationships/image" Target="../media/image142.png"/></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4.xml"/></Relationships>
</file>

<file path=ppt/slides/_rels/slide60.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34.xml"/></Relationships>
</file>

<file path=ppt/slides/_rels/slide61.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34.xml"/><Relationship Id="rId4" Type="http://schemas.openxmlformats.org/officeDocument/2006/relationships/image" Target="../media/image146.png"/></Relationships>
</file>

<file path=ppt/slides/_rels/slide62.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3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5.xml.rels><?xml version="1.0" encoding="UTF-8" standalone="yes"?>
<Relationships xmlns="http://schemas.openxmlformats.org/package/2006/relationships"><Relationship Id="rId8" Type="http://schemas.openxmlformats.org/officeDocument/2006/relationships/image" Target="../media/image149.png"/><Relationship Id="rId3" Type="http://schemas.openxmlformats.org/officeDocument/2006/relationships/image" Target="../media/image147.png"/><Relationship Id="rId7" Type="http://schemas.openxmlformats.org/officeDocument/2006/relationships/image" Target="../media/image148.png"/><Relationship Id="rId2" Type="http://schemas.openxmlformats.org/officeDocument/2006/relationships/notesSlide" Target="../notesSlides/notesSlide23.xml"/><Relationship Id="rId1" Type="http://schemas.openxmlformats.org/officeDocument/2006/relationships/slideLayout" Target="../slideLayouts/slideLayout34.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hyperlink" Target="https://app.powerbi.com/groups/me/reports/8df0bdaa-716f-4f38-ae5a-e355db1c9496/ReportSectionab0307511235a56572da?ctid=bb5628b8-e328-4082-a856-433c9edc8fae&amp;experience=power-bi"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24.xml"/><Relationship Id="rId1" Type="http://schemas.openxmlformats.org/officeDocument/2006/relationships/slideLayout" Target="../slideLayouts/slideLayout34.xml"/></Relationships>
</file>

<file path=ppt/slides/_rels/slide67.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34.xml"/></Relationships>
</file>

<file path=ppt/slides/_rels/slide68.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34.xml"/></Relationships>
</file>

<file path=ppt/slides/_rels/slide69.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5.png"/><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4.png"/><Relationship Id="rId1" Type="http://schemas.openxmlformats.org/officeDocument/2006/relationships/slideLayout" Target="../slideLayouts/slideLayout73.xml"/></Relationships>
</file>

<file path=ppt/slides/_rels/slide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3.xml"/></Relationships>
</file>

<file path=ppt/slides/_rels/slide74.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26.xml"/><Relationship Id="rId1" Type="http://schemas.openxmlformats.org/officeDocument/2006/relationships/slideLayout" Target="../slideLayouts/slideLayout67.xml"/></Relationships>
</file>

<file path=ppt/slides/_rels/slide75.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4.png"/><Relationship Id="rId1" Type="http://schemas.openxmlformats.org/officeDocument/2006/relationships/slideLayout" Target="../slideLayouts/slideLayout73.xml"/><Relationship Id="rId4" Type="http://schemas.openxmlformats.org/officeDocument/2006/relationships/image" Target="../media/image160.png"/></Relationships>
</file>

<file path=ppt/slides/_rels/slide76.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27.xml"/><Relationship Id="rId1" Type="http://schemas.openxmlformats.org/officeDocument/2006/relationships/slideLayout" Target="../slideLayouts/slideLayout67.xml"/><Relationship Id="rId5" Type="http://schemas.openxmlformats.org/officeDocument/2006/relationships/image" Target="../media/image163.png"/><Relationship Id="rId4" Type="http://schemas.openxmlformats.org/officeDocument/2006/relationships/image" Target="../media/image162.png"/></Relationships>
</file>

<file path=ppt/slides/_rels/slide77.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28.xml"/><Relationship Id="rId1" Type="http://schemas.openxmlformats.org/officeDocument/2006/relationships/slideLayout" Target="../slideLayouts/slideLayout67.xml"/><Relationship Id="rId4" Type="http://schemas.openxmlformats.org/officeDocument/2006/relationships/image" Target="../media/image165.png"/></Relationships>
</file>

<file path=ppt/slides/_rels/slide78.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4.png"/><Relationship Id="rId1" Type="http://schemas.openxmlformats.org/officeDocument/2006/relationships/slideLayout" Target="../slideLayouts/slideLayout73.xml"/></Relationships>
</file>

<file path=ppt/slides/_rels/slide79.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image" Target="../media/image167.png"/><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4.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31.xml"/><Relationship Id="rId1" Type="http://schemas.openxmlformats.org/officeDocument/2006/relationships/slideLayout" Target="../slideLayouts/slideLayout25.xml"/></Relationships>
</file>

<file path=ppt/slides/_rels/slide83.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32.xml"/><Relationship Id="rId1" Type="http://schemas.openxmlformats.org/officeDocument/2006/relationships/slideLayout" Target="../slideLayouts/slideLayout89.xml"/></Relationships>
</file>

<file path=ppt/slides/_rels/slide84.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33.xml"/><Relationship Id="rId1" Type="http://schemas.openxmlformats.org/officeDocument/2006/relationships/slideLayout" Target="../slideLayouts/slideLayout89.xml"/><Relationship Id="rId4" Type="http://schemas.openxmlformats.org/officeDocument/2006/relationships/image" Target="../media/image172.png"/></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6.xml"/></Relationships>
</file>

<file path=ppt/slides/_rels/slide86.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35.xml"/><Relationship Id="rId1" Type="http://schemas.openxmlformats.org/officeDocument/2006/relationships/slideLayout" Target="../slideLayouts/slideLayout89.xml"/><Relationship Id="rId4" Type="http://schemas.openxmlformats.org/officeDocument/2006/relationships/image" Target="../media/image174.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375444" y="3597275"/>
            <a:ext cx="17409186" cy="2810464"/>
          </a:xfrm>
        </p:spPr>
        <p:txBody>
          <a:bodyPr/>
          <a:lstStyle/>
          <a:p>
            <a:r>
              <a:rPr lang="pt-BR" sz="6000" b="1" dirty="0">
                <a:latin typeface="Verdana" panose="020B0604030504040204" pitchFamily="34" charset="0"/>
                <a:ea typeface="Verdana" panose="020B0604030504040204" pitchFamily="34" charset="0"/>
              </a:rPr>
              <a:t>Swansea Bay University Health Board </a:t>
            </a:r>
          </a:p>
          <a:p>
            <a:r>
              <a:rPr lang="pt-BR" sz="6000" b="1" dirty="0">
                <a:latin typeface="Verdana" panose="020B0604030504040204" pitchFamily="34" charset="0"/>
                <a:ea typeface="Verdana" panose="020B0604030504040204" pitchFamily="34" charset="0"/>
              </a:rPr>
              <a:t>Integrated Performance Report</a:t>
            </a:r>
          </a:p>
          <a:p>
            <a:r>
              <a:rPr lang="pt-BR" sz="6000" dirty="0">
                <a:latin typeface="Verdana" panose="020B0604030504040204" pitchFamily="34" charset="0"/>
                <a:ea typeface="Verdana" panose="020B0604030504040204" pitchFamily="34" charset="0"/>
                <a:cs typeface="Arial" panose="020B0604020202020204" pitchFamily="34" charset="0"/>
              </a:rPr>
              <a:t>February</a:t>
            </a:r>
            <a:r>
              <a:rPr lang="pt-BR" sz="5400" dirty="0">
                <a:latin typeface="Arial" panose="020B0604020202020204" pitchFamily="34" charset="0"/>
                <a:cs typeface="Arial" panose="020B0604020202020204" pitchFamily="34" charset="0"/>
              </a:rPr>
              <a:t> 2026</a:t>
            </a:r>
          </a:p>
          <a:p>
            <a:endParaRPr lang="pt-BR" dirty="0"/>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AFD73-6D20-5877-5CBC-306B5716AF2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3BB94D2-62DA-7AE7-4470-10E9AE0164D5}"/>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Healthcare Acquired Infections</a:t>
            </a:r>
          </a:p>
        </p:txBody>
      </p:sp>
      <p:graphicFrame>
        <p:nvGraphicFramePr>
          <p:cNvPr id="3" name="Table 2">
            <a:extLst>
              <a:ext uri="{FF2B5EF4-FFF2-40B4-BE49-F238E27FC236}">
                <a16:creationId xmlns:a16="http://schemas.microsoft.com/office/drawing/2014/main" id="{D4BBDAA8-1147-5FBF-1BEE-3D4B1C1CB552}"/>
              </a:ext>
            </a:extLst>
          </p:cNvPr>
          <p:cNvGraphicFramePr>
            <a:graphicFrameLocks noGrp="1"/>
          </p:cNvGraphicFramePr>
          <p:nvPr>
            <p:extLst>
              <p:ext uri="{D42A27DB-BD31-4B8C-83A1-F6EECF244321}">
                <p14:modId xmlns:p14="http://schemas.microsoft.com/office/powerpoint/2010/main" val="2695015928"/>
              </p:ext>
            </p:extLst>
          </p:nvPr>
        </p:nvGraphicFramePr>
        <p:xfrm>
          <a:off x="565944" y="777876"/>
          <a:ext cx="18973800" cy="2423903"/>
        </p:xfrm>
        <a:graphic>
          <a:graphicData uri="http://schemas.openxmlformats.org/drawingml/2006/table">
            <a:tbl>
              <a:tblPr firstRow="1" firstCol="1" bandRow="1">
                <a:tableStyleId>{5C22544A-7EE6-4342-B048-85BDC9FD1C3A}</a:tableStyleId>
              </a:tblPr>
              <a:tblGrid>
                <a:gridCol w="10773609">
                  <a:extLst>
                    <a:ext uri="{9D8B030D-6E8A-4147-A177-3AD203B41FA5}">
                      <a16:colId xmlns:a16="http://schemas.microsoft.com/office/drawing/2014/main" val="1591008720"/>
                    </a:ext>
                  </a:extLst>
                </a:gridCol>
                <a:gridCol w="8200191">
                  <a:extLst>
                    <a:ext uri="{9D8B030D-6E8A-4147-A177-3AD203B41FA5}">
                      <a16:colId xmlns:a16="http://schemas.microsoft.com/office/drawing/2014/main" val="374824490"/>
                    </a:ext>
                  </a:extLst>
                </a:gridCol>
              </a:tblGrid>
              <a:tr h="360117">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1038458">
                <a:tc>
                  <a:txBody>
                    <a:bodyPr/>
                    <a:lstStyle/>
                    <a:p>
                      <a:pPr marL="285750" indent="-285750">
                        <a:buFont typeface="Arial" panose="020B0604020202020204" pitchFamily="34" charset="0"/>
                        <a:buChar char="•"/>
                      </a:pPr>
                      <a:r>
                        <a:rPr lang="en-GB" sz="1800" b="1" i="0" dirty="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p>
                  </a:txBody>
                  <a:tcPr marL="75396" marR="75396" marT="75396" marB="75396">
                    <a:solidFill>
                      <a:srgbClr val="FFC000"/>
                    </a:solidFill>
                  </a:tcPr>
                </a:tc>
                <a:tc>
                  <a:txBody>
                    <a:bodyPr/>
                    <a:lstStyle/>
                    <a:p>
                      <a:pPr marL="342900" lvl="0" indent="-342900">
                        <a:lnSpc>
                          <a:spcPct val="107000"/>
                        </a:lnSpc>
                        <a:buFont typeface="Symbol" panose="05050102010706020507" pitchFamily="18" charset="2"/>
                        <a:buChar char=""/>
                      </a:pPr>
                      <a:r>
                        <a:rPr lang="en-GB" sz="2000">
                          <a:effectLst/>
                          <a:latin typeface="Verdana" panose="020B0604030504040204" pitchFamily="34" charset="0"/>
                          <a:ea typeface="Calibri" panose="020F0502020204030204" pitchFamily="34" charset="0"/>
                          <a:cs typeface="Arial" panose="020B0604020202020204" pitchFamily="34" charset="0"/>
                        </a:rPr>
                        <a:t>November – 5</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2000">
                          <a:effectLst/>
                          <a:latin typeface="Verdana" panose="020B0604030504040204" pitchFamily="34" charset="0"/>
                          <a:ea typeface="Calibri" panose="020F0502020204030204" pitchFamily="34" charset="0"/>
                          <a:cs typeface="Arial" panose="020B0604020202020204" pitchFamily="34" charset="0"/>
                        </a:rPr>
                        <a:t>December – 4</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a:effectLst/>
                          <a:latin typeface="Verdana" panose="020B0604030504040204" pitchFamily="34" charset="0"/>
                          <a:ea typeface="Calibri" panose="020F0502020204030204" pitchFamily="34" charset="0"/>
                          <a:cs typeface="Arial" panose="020B0604020202020204" pitchFamily="34" charset="0"/>
                        </a:rPr>
                        <a:t>January -3</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5810822"/>
                  </a:ext>
                </a:extLst>
              </a:tr>
              <a:tr h="1011430">
                <a:tc>
                  <a:txBody>
                    <a:bodyPr/>
                    <a:lstStyle/>
                    <a:p>
                      <a:pPr marL="285750" indent="-285750">
                        <a:buFont typeface="Arial" panose="020B0604020202020204" pitchFamily="34" charset="0"/>
                        <a:buChar char="•"/>
                      </a:pPr>
                      <a:r>
                        <a:rPr lang="en-GB" sz="1800" b="1"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solidFill>
                      <a:srgbClr val="FFC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November – 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7</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- 2</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63541243"/>
                  </a:ext>
                </a:extLst>
              </a:tr>
            </a:tbl>
          </a:graphicData>
        </a:graphic>
      </p:graphicFrame>
      <p:pic>
        <p:nvPicPr>
          <p:cNvPr id="7" name="Picture 6">
            <a:extLst>
              <a:ext uri="{FF2B5EF4-FFF2-40B4-BE49-F238E27FC236}">
                <a16:creationId xmlns:a16="http://schemas.microsoft.com/office/drawing/2014/main" id="{7F976540-23D0-4C11-DF63-752D0886853F}"/>
              </a:ext>
            </a:extLst>
          </p:cNvPr>
          <p:cNvPicPr>
            <a:picLocks noChangeAspect="1"/>
          </p:cNvPicPr>
          <p:nvPr/>
        </p:nvPicPr>
        <p:blipFill>
          <a:blip r:embed="rId2"/>
          <a:stretch>
            <a:fillRect/>
          </a:stretch>
        </p:blipFill>
        <p:spPr>
          <a:xfrm>
            <a:off x="556377" y="4130675"/>
            <a:ext cx="9725067" cy="5638800"/>
          </a:xfrm>
          <a:prstGeom prst="rect">
            <a:avLst/>
          </a:prstGeom>
        </p:spPr>
      </p:pic>
      <p:pic>
        <p:nvPicPr>
          <p:cNvPr id="9" name="Picture 8">
            <a:extLst>
              <a:ext uri="{FF2B5EF4-FFF2-40B4-BE49-F238E27FC236}">
                <a16:creationId xmlns:a16="http://schemas.microsoft.com/office/drawing/2014/main" id="{606AFB33-DB07-FF6A-26E1-A53BF3972F3D}"/>
              </a:ext>
            </a:extLst>
          </p:cNvPr>
          <p:cNvPicPr>
            <a:picLocks noChangeAspect="1"/>
          </p:cNvPicPr>
          <p:nvPr/>
        </p:nvPicPr>
        <p:blipFill>
          <a:blip r:embed="rId3"/>
          <a:stretch>
            <a:fillRect/>
          </a:stretch>
        </p:blipFill>
        <p:spPr>
          <a:xfrm>
            <a:off x="10662444" y="4146549"/>
            <a:ext cx="9144000" cy="5638799"/>
          </a:xfrm>
          <a:prstGeom prst="rect">
            <a:avLst/>
          </a:prstGeom>
        </p:spPr>
      </p:pic>
    </p:spTree>
    <p:extLst>
      <p:ext uri="{BB962C8B-B14F-4D97-AF65-F5344CB8AC3E}">
        <p14:creationId xmlns:p14="http://schemas.microsoft.com/office/powerpoint/2010/main" val="1438111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86B87-CC82-8E07-7C4C-33E05C3DDBB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2067891-525D-73EC-0A53-EA52E75BDD0B}"/>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Finance</a:t>
            </a:r>
          </a:p>
        </p:txBody>
      </p:sp>
      <p:sp>
        <p:nvSpPr>
          <p:cNvPr id="4" name="TextBox 3">
            <a:extLst>
              <a:ext uri="{FF2B5EF4-FFF2-40B4-BE49-F238E27FC236}">
                <a16:creationId xmlns:a16="http://schemas.microsoft.com/office/drawing/2014/main" id="{EE206FC8-F1A0-37EC-044B-C4B092526E86}"/>
              </a:ext>
            </a:extLst>
          </p:cNvPr>
          <p:cNvSpPr txBox="1"/>
          <p:nvPr/>
        </p:nvSpPr>
        <p:spPr>
          <a:xfrm>
            <a:off x="604043" y="930275"/>
            <a:ext cx="9296399" cy="4356193"/>
          </a:xfrm>
          <a:prstGeom prst="rect">
            <a:avLst/>
          </a:prstGeom>
          <a:noFill/>
        </p:spPr>
        <p:txBody>
          <a:bodyPr wrap="square">
            <a:spAutoFit/>
          </a:bodyPr>
          <a:lstStyle/>
          <a:p>
            <a:pPr algn="just">
              <a:lnSpc>
                <a:spcPct val="107000"/>
              </a:lnSpc>
              <a:spcAft>
                <a:spcPts val="800"/>
              </a:spcAft>
              <a:buNone/>
            </a:pPr>
            <a:r>
              <a:rPr lang="en-GB" sz="2400" dirty="0">
                <a:effectLst/>
                <a:latin typeface="Verdana" panose="020B0604030504040204" pitchFamily="34" charset="0"/>
                <a:ea typeface="Times New Roman" panose="02020603050405020304" pitchFamily="18" charset="0"/>
                <a:cs typeface="Arial" panose="020B0604020202020204" pitchFamily="34" charset="0"/>
              </a:rPr>
              <a:t>The Health Board’s assessment on performance against the £58.7m deficit has three components Operational Pressure, Savings Target, and Planned Deficit. Performance against these three elements at Month 10 is summarised in Table 1 below. At Month 10 there was an In-Month deficit of £2.1m, which is £2.8m below the £58.7m planned deficit, with the YTD position reporting a £57.3m deficit, which is £8.46m above £58.7m plan.</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None/>
            </a:pPr>
            <a:r>
              <a:rPr lang="en-GB" sz="2400" dirty="0">
                <a:effectLst/>
                <a:latin typeface="Verdana" panose="020B0604030504040204" pitchFamily="34" charset="0"/>
                <a:ea typeface="Times New Roman" panose="02020603050405020304" pitchFamily="18" charset="0"/>
                <a:cs typeface="Arial" panose="020B0604020202020204" pitchFamily="34" charset="0"/>
              </a:rPr>
              <a:t>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2400" b="1" i="1" dirty="0">
                <a:effectLst/>
                <a:latin typeface="Verdana" panose="020B0604030504040204" pitchFamily="34" charset="0"/>
                <a:ea typeface="Times New Roman" panose="02020603050405020304" pitchFamily="18" charset="0"/>
                <a:cs typeface="Arial" panose="020B0604020202020204" pitchFamily="34" charset="0"/>
              </a:rPr>
              <a:t>Table 1: Delivery YTD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AA1967D7-BBEF-6090-F531-2CF0E205D90B}"/>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623985" y="5286468"/>
            <a:ext cx="7256514" cy="5334000"/>
          </a:xfrm>
          <a:prstGeom prst="rect">
            <a:avLst/>
          </a:prstGeom>
          <a:noFill/>
          <a:ln>
            <a:noFill/>
          </a:ln>
        </p:spPr>
      </p:pic>
      <p:sp>
        <p:nvSpPr>
          <p:cNvPr id="7" name="TextBox 6">
            <a:extLst>
              <a:ext uri="{FF2B5EF4-FFF2-40B4-BE49-F238E27FC236}">
                <a16:creationId xmlns:a16="http://schemas.microsoft.com/office/drawing/2014/main" id="{BCEC6389-5F0E-286A-CA4C-9F0A6511486D}"/>
              </a:ext>
            </a:extLst>
          </p:cNvPr>
          <p:cNvSpPr txBox="1"/>
          <p:nvPr/>
        </p:nvSpPr>
        <p:spPr>
          <a:xfrm>
            <a:off x="10510044" y="894013"/>
            <a:ext cx="9296400" cy="7904985"/>
          </a:xfrm>
          <a:prstGeom prst="rect">
            <a:avLst/>
          </a:prstGeom>
          <a:noFill/>
        </p:spPr>
        <p:txBody>
          <a:bodyPr wrap="square">
            <a:spAutoFit/>
          </a:bodyPr>
          <a:lstStyle/>
          <a:p>
            <a:pPr algn="just">
              <a:lnSpc>
                <a:spcPct val="107000"/>
              </a:lnSpc>
              <a:spcAft>
                <a:spcPts val="800"/>
              </a:spcAft>
              <a:buNone/>
            </a:pPr>
            <a:r>
              <a:rPr lang="en-GB" sz="2800" dirty="0">
                <a:effectLst/>
                <a:latin typeface="Verdana" panose="020B0604030504040204" pitchFamily="34" charset="0"/>
                <a:ea typeface="Times New Roman" panose="02020603050405020304" pitchFamily="18" charset="0"/>
                <a:cs typeface="Arial" panose="020B0604020202020204" pitchFamily="34" charset="0"/>
              </a:rPr>
              <a:t>It is clear from Table 1 that the Year-to-Date issue remains the non-delivery of savings. This shortfall in delivery YTD is in part mitigated by ‘Delegated Budget’ position underspending and the central N/R opportunities as set out in the 11 September 2025 submission delivering. Whilst excluding the non-delivery of saving most areas are within the delegated operational budgets, the key exception to this is Mental Health &amp; LD Services.  Throughout the year there have been pressures linked to pay, CHC and also Temporary Adult Placements. The latter issue has resulted in an in-month pressure of £0.8m, with YTD expenditure of £6.1m. At its peak during November 2025 Temporary Adult Placements stood at 33, and at the time of closing the ledger for Month 10 this was at 27.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81116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7F0FB-153B-89A6-D603-78156431F67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C438E18-EDDA-ED29-C217-7D80F8C2EA6E}"/>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Finance</a:t>
            </a:r>
          </a:p>
        </p:txBody>
      </p:sp>
      <p:sp>
        <p:nvSpPr>
          <p:cNvPr id="4" name="TextBox 3">
            <a:extLst>
              <a:ext uri="{FF2B5EF4-FFF2-40B4-BE49-F238E27FC236}">
                <a16:creationId xmlns:a16="http://schemas.microsoft.com/office/drawing/2014/main" id="{39792291-CEFD-EFB9-93CF-99AD2B188572}"/>
              </a:ext>
            </a:extLst>
          </p:cNvPr>
          <p:cNvSpPr txBox="1"/>
          <p:nvPr/>
        </p:nvSpPr>
        <p:spPr>
          <a:xfrm>
            <a:off x="375444" y="730737"/>
            <a:ext cx="10058400" cy="4685129"/>
          </a:xfrm>
          <a:prstGeom prst="rect">
            <a:avLst/>
          </a:prstGeom>
          <a:noFill/>
        </p:spPr>
        <p:txBody>
          <a:bodyPr wrap="square">
            <a:spAutoFit/>
          </a:bodyPr>
          <a:lstStyle/>
          <a:p>
            <a:pPr algn="just">
              <a:lnSpc>
                <a:spcPct val="107000"/>
              </a:lnSpc>
              <a:spcAft>
                <a:spcPts val="800"/>
              </a:spcAft>
              <a:buNone/>
            </a:pPr>
            <a:r>
              <a:rPr lang="en-GB" sz="2000" dirty="0">
                <a:effectLst/>
                <a:latin typeface="Verdana" panose="020B0604030504040204" pitchFamily="34" charset="0"/>
                <a:ea typeface="Times New Roman" panose="02020603050405020304" pitchFamily="18" charset="0"/>
                <a:cs typeface="Arial" panose="020B0604020202020204" pitchFamily="34" charset="0"/>
              </a:rPr>
              <a:t>On savings performance the submission made on 11 September 2025 set out the Plan to deliver the £55.4m savings in 2025/26. This was a combination of (1) Part A - budgetary releasing savings delivery supported by our external strategic partner; alongside (2) Part B - delivery of underspends in the operational budgets specifically around the corporate directorates and N/R opportunities. The monitoring of the performance for Part A is undertaken through the existing governance arrangements, using the Health Board’s savings trackers. This data is then used to complete the WG Monthly Monitoring Return (MMR) Savings Tables. However, as Part B are improvements in run rate and not a formal budgetary savings this element of the plan is not reported in Savings Tables of the WG MMR, but is incorporated in the wider monitoring tables, within the return. A summary of the assessed performance and the profile of delivery over 2025/26 is provided in Tables 2a: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68123651-7CCE-DC0F-41B2-5E5FAC6318D4}"/>
              </a:ext>
            </a:extLst>
          </p:cNvPr>
          <p:cNvSpPr txBox="1"/>
          <p:nvPr/>
        </p:nvSpPr>
        <p:spPr>
          <a:xfrm>
            <a:off x="375444" y="5369153"/>
            <a:ext cx="10058400" cy="372794"/>
          </a:xfrm>
          <a:prstGeom prst="rect">
            <a:avLst/>
          </a:prstGeom>
          <a:noFill/>
        </p:spPr>
        <p:txBody>
          <a:bodyPr wrap="square">
            <a:spAutoFit/>
          </a:bodyPr>
          <a:lstStyle/>
          <a:p>
            <a:pPr>
              <a:lnSpc>
                <a:spcPct val="107000"/>
              </a:lnSpc>
              <a:spcAft>
                <a:spcPts val="800"/>
              </a:spcAft>
              <a:buNone/>
            </a:pPr>
            <a:r>
              <a:rPr lang="en-GB" sz="1800" b="1" i="1" dirty="0">
                <a:effectLst/>
                <a:latin typeface="Verdana" panose="020B0604030504040204" pitchFamily="34" charset="0"/>
                <a:ea typeface="Times New Roman" panose="02020603050405020304" pitchFamily="18" charset="0"/>
                <a:cs typeface="Arial" panose="020B0604020202020204" pitchFamily="34" charset="0"/>
              </a:rPr>
              <a:t>Table 2a: Summary Performance against £55.4m</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3ACCEB41-A7BA-84AF-E9A0-A599C691154B}"/>
              </a:ext>
            </a:extLst>
          </p:cNvPr>
          <p:cNvPicPr>
            <a:picLocks noChangeAspect="1"/>
          </p:cNvPicPr>
          <p:nvPr/>
        </p:nvPicPr>
        <p:blipFill rotWithShape="1">
          <a:blip r:embed="rId2" r:link="rId3">
            <a:extLst>
              <a:ext uri="{28A0092B-C50C-407E-A947-70E740481C1C}">
                <a14:useLocalDpi xmlns:a14="http://schemas.microsoft.com/office/drawing/2010/main" val="0"/>
              </a:ext>
            </a:extLst>
          </a:blip>
          <a:srcRect r="46667"/>
          <a:stretch>
            <a:fillRect/>
          </a:stretch>
        </p:blipFill>
        <p:spPr bwMode="auto">
          <a:xfrm>
            <a:off x="3423444" y="5836508"/>
            <a:ext cx="3962400" cy="2856163"/>
          </a:xfrm>
          <a:prstGeom prst="rect">
            <a:avLst/>
          </a:prstGeom>
          <a:noFill/>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2471B543-FF04-9388-9FCE-43169F91F0F4}"/>
              </a:ext>
            </a:extLst>
          </p:cNvPr>
          <p:cNvSpPr txBox="1"/>
          <p:nvPr/>
        </p:nvSpPr>
        <p:spPr>
          <a:xfrm>
            <a:off x="375444" y="8692671"/>
            <a:ext cx="10058400" cy="2379882"/>
          </a:xfrm>
          <a:prstGeom prst="rect">
            <a:avLst/>
          </a:prstGeom>
          <a:noFill/>
        </p:spPr>
        <p:txBody>
          <a:bodyPr wrap="square">
            <a:spAutoFit/>
          </a:bodyPr>
          <a:lstStyle/>
          <a:p>
            <a:pPr>
              <a:lnSpc>
                <a:spcPct val="107000"/>
              </a:lnSpc>
              <a:spcAft>
                <a:spcPts val="800"/>
              </a:spcAft>
              <a:buNone/>
            </a:pPr>
            <a:r>
              <a:rPr lang="en-GB" sz="2000" dirty="0">
                <a:effectLst/>
                <a:latin typeface="Verdana" panose="020B0604030504040204" pitchFamily="34" charset="0"/>
                <a:ea typeface="Times New Roman" panose="02020603050405020304" pitchFamily="18" charset="0"/>
                <a:cs typeface="Arial" panose="020B0604020202020204" pitchFamily="34" charset="0"/>
              </a:rPr>
              <a:t>Regarding the delivery of the £46.8m the top section of Table 2b below demonstrates the original plan at 11 September 2025, the plans as per the trackers at Month 10 and the forecast delivery at Month 10. The scheme type is split based on the Amber and Green as per the MMR, Local Red schemes, Local Pipeline ideas and those schemes presented by Deloitte. As the Local Red schemes, Local Pipeline ideas and those schemes presented by Deloitte move to Green and Amber the value of the Plan figure will reduce. </a:t>
            </a:r>
            <a:endParaRPr lang="en-GB" sz="2000" dirty="0"/>
          </a:p>
        </p:txBody>
      </p:sp>
      <p:sp>
        <p:nvSpPr>
          <p:cNvPr id="11" name="TextBox 10">
            <a:extLst>
              <a:ext uri="{FF2B5EF4-FFF2-40B4-BE49-F238E27FC236}">
                <a16:creationId xmlns:a16="http://schemas.microsoft.com/office/drawing/2014/main" id="{51B2739C-BBFF-C552-4195-9233690615DE}"/>
              </a:ext>
            </a:extLst>
          </p:cNvPr>
          <p:cNvSpPr txBox="1"/>
          <p:nvPr/>
        </p:nvSpPr>
        <p:spPr>
          <a:xfrm>
            <a:off x="10814844" y="730737"/>
            <a:ext cx="8915400" cy="1819985"/>
          </a:xfrm>
          <a:prstGeom prst="rect">
            <a:avLst/>
          </a:prstGeom>
          <a:noFill/>
        </p:spPr>
        <p:txBody>
          <a:bodyPr wrap="square">
            <a:spAutoFit/>
          </a:bodyPr>
          <a:lstStyle/>
          <a:p>
            <a:pPr>
              <a:lnSpc>
                <a:spcPct val="107000"/>
              </a:lnSpc>
              <a:spcAft>
                <a:spcPts val="800"/>
              </a:spcAft>
              <a:buNone/>
            </a:pPr>
            <a:r>
              <a:rPr lang="en-GB" sz="2000" dirty="0">
                <a:effectLst/>
                <a:latin typeface="Verdana" panose="020B0604030504040204" pitchFamily="34" charset="0"/>
                <a:ea typeface="Times New Roman" panose="02020603050405020304" pitchFamily="18" charset="0"/>
                <a:cs typeface="Arial" panose="020B0604020202020204" pitchFamily="34" charset="0"/>
              </a:rPr>
              <a:t>As you will see from the table there is still significant work to be completed to ensure the two parts of the Deloitte schemes translate to Green and Amber, although there has been some improvement since Month 9.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en-GB" sz="2000" b="1" i="1" dirty="0">
                <a:effectLst/>
                <a:latin typeface="Verdana" panose="020B0604030504040204" pitchFamily="34" charset="0"/>
                <a:ea typeface="Times New Roman" panose="02020603050405020304" pitchFamily="18" charset="0"/>
                <a:cs typeface="Arial" panose="020B0604020202020204" pitchFamily="34" charset="0"/>
              </a:rPr>
              <a:t>Table 2b: Summary of Savings </a:t>
            </a:r>
            <a:endParaRPr lang="en-GB" sz="2000" dirty="0"/>
          </a:p>
        </p:txBody>
      </p:sp>
      <p:pic>
        <p:nvPicPr>
          <p:cNvPr id="12" name="Picture 11">
            <a:extLst>
              <a:ext uri="{FF2B5EF4-FFF2-40B4-BE49-F238E27FC236}">
                <a16:creationId xmlns:a16="http://schemas.microsoft.com/office/drawing/2014/main" id="{AD808C47-2FB2-B1F7-B2FE-52A165ED89E8}"/>
              </a:ext>
            </a:extLst>
          </p:cNvPr>
          <p:cNvPicPr>
            <a:picLocks noChangeAspect="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12491244" y="2704157"/>
            <a:ext cx="5463880" cy="4570889"/>
          </a:xfrm>
          <a:prstGeom prst="rect">
            <a:avLst/>
          </a:prstGeom>
          <a:noFill/>
          <a:ln>
            <a:noFill/>
          </a:ln>
        </p:spPr>
      </p:pic>
      <p:sp>
        <p:nvSpPr>
          <p:cNvPr id="14" name="TextBox 13">
            <a:extLst>
              <a:ext uri="{FF2B5EF4-FFF2-40B4-BE49-F238E27FC236}">
                <a16:creationId xmlns:a16="http://schemas.microsoft.com/office/drawing/2014/main" id="{D8B73496-526F-1603-2017-BFAAF4693145}"/>
              </a:ext>
            </a:extLst>
          </p:cNvPr>
          <p:cNvSpPr txBox="1"/>
          <p:nvPr/>
        </p:nvSpPr>
        <p:spPr>
          <a:xfrm>
            <a:off x="11005344" y="7502730"/>
            <a:ext cx="8534400" cy="2379882"/>
          </a:xfrm>
          <a:prstGeom prst="rect">
            <a:avLst/>
          </a:prstGeom>
          <a:noFill/>
        </p:spPr>
        <p:txBody>
          <a:bodyPr wrap="square">
            <a:spAutoFit/>
          </a:bodyPr>
          <a:lstStyle/>
          <a:p>
            <a:pPr algn="just">
              <a:lnSpc>
                <a:spcPct val="107000"/>
              </a:lnSpc>
              <a:spcAft>
                <a:spcPts val="800"/>
              </a:spcAft>
              <a:buNone/>
            </a:pPr>
            <a:r>
              <a:rPr lang="en-GB" sz="2000" dirty="0">
                <a:effectLst/>
                <a:latin typeface="Verdana" panose="020B0604030504040204" pitchFamily="34" charset="0"/>
                <a:ea typeface="Times New Roman" panose="02020603050405020304" pitchFamily="18" charset="0"/>
                <a:cs typeface="Arial" panose="020B0604020202020204" pitchFamily="34" charset="0"/>
              </a:rPr>
              <a:t>As well as non-delivery of the £55.4m savings target summarised in table 2b, the Health Board has seen pressures in operational areas such as Mental Health (as noted above), alongside the pressures linked to Employers National Insurance Contribution (ENIC) funding and additional Nurse Streamline numbers. This has culminated in the Health Board needing to identify further actions to address the £58.7m deficit plan.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972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B07A3-1A2C-B9E9-5A21-71596088E88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D28494A-91F9-8B03-894E-A7564783098E}"/>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Finance</a:t>
            </a:r>
          </a:p>
        </p:txBody>
      </p:sp>
      <p:sp>
        <p:nvSpPr>
          <p:cNvPr id="4" name="TextBox 3">
            <a:extLst>
              <a:ext uri="{FF2B5EF4-FFF2-40B4-BE49-F238E27FC236}">
                <a16:creationId xmlns:a16="http://schemas.microsoft.com/office/drawing/2014/main" id="{353B94E2-9D20-CF8C-EAB0-4427B3FFD510}"/>
              </a:ext>
            </a:extLst>
          </p:cNvPr>
          <p:cNvSpPr txBox="1"/>
          <p:nvPr/>
        </p:nvSpPr>
        <p:spPr>
          <a:xfrm>
            <a:off x="1188541" y="917602"/>
            <a:ext cx="17728605" cy="10367518"/>
          </a:xfrm>
          <a:prstGeom prst="rect">
            <a:avLst/>
          </a:prstGeom>
          <a:noFill/>
        </p:spPr>
        <p:txBody>
          <a:bodyPr wrap="square">
            <a:spAutoFit/>
          </a:bodyPr>
          <a:lstStyle/>
          <a:p>
            <a:pPr algn="just">
              <a:lnSpc>
                <a:spcPct val="107000"/>
              </a:lnSpc>
              <a:spcAft>
                <a:spcPts val="800"/>
              </a:spcAft>
              <a:buNone/>
            </a:pPr>
            <a:r>
              <a:rPr lang="en-GB" sz="2000" dirty="0">
                <a:effectLst/>
                <a:latin typeface="Verdana" panose="020B0604030504040204" pitchFamily="34" charset="0"/>
                <a:ea typeface="Times New Roman" panose="02020603050405020304" pitchFamily="18" charset="0"/>
                <a:cs typeface="Arial" panose="020B0604020202020204" pitchFamily="34" charset="0"/>
              </a:rPr>
              <a:t>Post Month 9 closedown the Health Board undertook an assessment of the 2025/26 outturn based on data provided by Service Areas in November 2025 and the actual trend over Quarter 3 and concluded that without further intervention and actions, the Health Board would likely end the year £10m-£12m above plan. Following Month 10 closedown and some non-recurrent improvements in Morriston and NPTS Service Groups this assessment has been reduced to range from £7.5m-£10m but the actions and mitigations must still be delivered: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None/>
            </a:pPr>
            <a:r>
              <a:rPr lang="en-GB" sz="2000" dirty="0">
                <a:effectLst/>
                <a:latin typeface="Verdana" panose="020B0604030504040204" pitchFamily="34" charset="0"/>
                <a:ea typeface="Times New Roman" panose="02020603050405020304" pitchFamily="18" charset="0"/>
                <a:cs typeface="Arial" panose="020B0604020202020204" pitchFamily="34"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None/>
            </a:pPr>
            <a:r>
              <a:rPr lang="en-GB" sz="2000" dirty="0">
                <a:effectLst/>
                <a:latin typeface="Verdana" panose="020B0604030504040204" pitchFamily="34" charset="0"/>
                <a:ea typeface="Times New Roman" panose="02020603050405020304" pitchFamily="18" charset="0"/>
                <a:cs typeface="Arial" panose="020B0604020202020204" pitchFamily="34" charset="0"/>
              </a:rPr>
              <a:t>On 16 December 2025 the Board agreed a series of actions, and at the Board meeting on 29 January 2026 a series of further actions were agreed to complement those from December and are summarised below:</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2000" dirty="0">
                <a:effectLst/>
                <a:latin typeface="Verdana" panose="020B0604030504040204" pitchFamily="34" charset="0"/>
                <a:ea typeface="Times New Roman" panose="02020603050405020304" pitchFamily="18" charset="0"/>
                <a:cs typeface="Arial" panose="020B0604020202020204" pitchFamily="34"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b="1" dirty="0">
                <a:effectLst/>
                <a:latin typeface="Verdana" panose="020B0604030504040204" pitchFamily="34" charset="0"/>
                <a:ea typeface="Times New Roman" panose="02020603050405020304" pitchFamily="18" charset="0"/>
                <a:cs typeface="Arial" panose="020B0604020202020204" pitchFamily="34" charset="0"/>
              </a:rPr>
              <a:t>29 January 2026 Board meeting</a:t>
            </a:r>
            <a:r>
              <a:rPr lang="en-GB" sz="2000" dirty="0">
                <a:effectLst/>
                <a:latin typeface="Verdana" panose="020B0604030504040204" pitchFamily="34" charset="0"/>
                <a:ea typeface="Times New Roman" panose="02020603050405020304" pitchFamily="18" charset="0"/>
                <a:cs typeface="Arial" panose="020B0604020202020204" pitchFamily="34" charset="0"/>
              </a:rPr>
              <a:t>, approved a paper that set out further actions to address the savings shortfall, which are summarised below:</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2000" dirty="0">
                <a:effectLst/>
                <a:latin typeface="Verdana" panose="020B0604030504040204" pitchFamily="34" charset="0"/>
                <a:ea typeface="Times New Roman" panose="02020603050405020304" pitchFamily="18" charset="0"/>
                <a:cs typeface="Arial" panose="020B0604020202020204" pitchFamily="34" charset="0"/>
              </a:rPr>
              <a:t>Increase in variable pay restriction. It was estimated that December 2025 action would need to reduce Variable Pay by £2.3m per month for Month 10-12. If this is not delivered the target would need to increase to £3.5m in Month 11 and 12.</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2000" dirty="0">
                <a:effectLst/>
                <a:latin typeface="Verdana" panose="020B0604030504040204" pitchFamily="34" charset="0"/>
                <a:ea typeface="Times New Roman" panose="02020603050405020304" pitchFamily="18" charset="0"/>
                <a:cs typeface="Arial" panose="020B0604020202020204" pitchFamily="34" charset="0"/>
              </a:rPr>
              <a:t>The Health Board has committed to the continued delivery of its 104 week planned care target through months 10-12. This remains the case. Analysis is anticipated by 2 February 2026 which will identify theatre lists with non cohort patients in them (outside of emergency, urgent and cancer care). The plan is to move any 104 week premium rate cases into planned cases to reduce variable pay and consumable spend. The commitment to 104 week delivery will not be affected.</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2000" dirty="0">
                <a:effectLst/>
                <a:latin typeface="Verdana" panose="020B0604030504040204" pitchFamily="34" charset="0"/>
                <a:ea typeface="Times New Roman" panose="02020603050405020304" pitchFamily="18" charset="0"/>
                <a:cs typeface="Arial" panose="020B0604020202020204" pitchFamily="34" charset="0"/>
              </a:rPr>
              <a:t>A detailed analysis will set out the optimal bed model for the 3 acute hospitals across the Health Board. The intention of this analysis is to identify the highest cost beds within the Health Board and to set out how those bed numbers can be reduced in line with pathway improvements service realignment.</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2000" dirty="0">
                <a:effectLst/>
                <a:latin typeface="Verdana" panose="020B0604030504040204" pitchFamily="34" charset="0"/>
                <a:ea typeface="Times New Roman" panose="02020603050405020304" pitchFamily="18" charset="0"/>
                <a:cs typeface="Arial" panose="020B0604020202020204" pitchFamily="34" charset="0"/>
              </a:rPr>
              <a:t>Non pay restrictions are already in place with plans to reduce spend by 50% for months 10-12. Following receipt of the month 10 financial position further one-off restrictions will be assessed, with further updates provided in section below on Informal Executive Meeting (09/02/26).</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endParaRPr lang="en-GB" sz="1600" dirty="0"/>
          </a:p>
          <a:p>
            <a:r>
              <a:rPr lang="en-GB" sz="2000" dirty="0">
                <a:latin typeface="Verdana" panose="020B0604030504040204" pitchFamily="34" charset="0"/>
                <a:cs typeface="Arial" panose="020B0604020202020204" pitchFamily="34" charset="0"/>
              </a:rPr>
              <a:t>As well as the actions set out by the Board in both December 2025 and January 2026 further non-recurrent opportunities were identified. Post Month 10 these were reviewed again and summarised in Table 3 below. For clarity only those schemes rated green are confirmed as deliverable, with the viability and value of those Red and Amber schemes continuing to be assessment through Month 11 and 12, to  support the delivery of the £58.7m on a non-recurrent basis.</a:t>
            </a:r>
          </a:p>
          <a:p>
            <a:pPr lvl="1">
              <a:lnSpc>
                <a:spcPct val="107000"/>
              </a:lnSpc>
              <a:spcAft>
                <a:spcPts val="800"/>
              </a:spcAft>
            </a:pPr>
            <a:endParaRPr lang="en-GB" sz="2000" dirty="0">
              <a:effectLst/>
              <a:latin typeface="Verdana" panose="020B060403050404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99987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D1CD4-3F8E-820A-C0DF-E8398C301D2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9E2CA16-A988-7184-DBA0-49BFA45A899A}"/>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a:ln>
                  <a:noFill/>
                </a:ln>
                <a:solidFill>
                  <a:prstClr val="white"/>
                </a:solidFill>
                <a:effectLst/>
                <a:uLnTx/>
                <a:uFillTx/>
                <a:latin typeface="Aptos Black" panose="020F0502020204030204" pitchFamily="34" charset="0"/>
                <a:ea typeface="+mn-ea"/>
                <a:cs typeface="+mn-cs"/>
              </a:rPr>
              <a:t>Level 4 – Finance</a:t>
            </a:r>
            <a:endPar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endParaRPr>
          </a:p>
        </p:txBody>
      </p:sp>
      <p:sp>
        <p:nvSpPr>
          <p:cNvPr id="4" name="TextBox 3">
            <a:extLst>
              <a:ext uri="{FF2B5EF4-FFF2-40B4-BE49-F238E27FC236}">
                <a16:creationId xmlns:a16="http://schemas.microsoft.com/office/drawing/2014/main" id="{A20FA18C-A2CD-D868-A828-0D9C94578C23}"/>
              </a:ext>
            </a:extLst>
          </p:cNvPr>
          <p:cNvSpPr txBox="1"/>
          <p:nvPr/>
        </p:nvSpPr>
        <p:spPr>
          <a:xfrm>
            <a:off x="345825" y="2073275"/>
            <a:ext cx="10058400" cy="372794"/>
          </a:xfrm>
          <a:prstGeom prst="rect">
            <a:avLst/>
          </a:prstGeom>
          <a:noFill/>
        </p:spPr>
        <p:txBody>
          <a:bodyPr wrap="square">
            <a:spAutoFit/>
          </a:bodyPr>
          <a:lstStyle/>
          <a:p>
            <a:pPr>
              <a:lnSpc>
                <a:spcPct val="107000"/>
              </a:lnSpc>
              <a:spcAft>
                <a:spcPts val="800"/>
              </a:spcAft>
              <a:buNone/>
            </a:pPr>
            <a:r>
              <a:rPr lang="en-GB" sz="1800" b="1" i="1" dirty="0">
                <a:effectLst/>
                <a:latin typeface="Verdana" panose="020B0604030504040204" pitchFamily="34" charset="0"/>
                <a:ea typeface="Times New Roman" panose="02020603050405020304" pitchFamily="18" charset="0"/>
                <a:cs typeface="Arial" panose="020B0604020202020204" pitchFamily="34" charset="0"/>
              </a:rPr>
              <a:t>Table 3: Summary N/R Opportunities @ Month 10</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E1025ED4-ED77-C378-B161-1A778B7E8320}"/>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352321" y="2446069"/>
            <a:ext cx="9826806" cy="5673661"/>
          </a:xfrm>
          <a:prstGeom prst="rect">
            <a:avLst/>
          </a:prstGeom>
          <a:noFill/>
          <a:ln>
            <a:noFill/>
          </a:ln>
        </p:spPr>
      </p:pic>
      <p:sp>
        <p:nvSpPr>
          <p:cNvPr id="7" name="TextBox 6">
            <a:extLst>
              <a:ext uri="{FF2B5EF4-FFF2-40B4-BE49-F238E27FC236}">
                <a16:creationId xmlns:a16="http://schemas.microsoft.com/office/drawing/2014/main" id="{B707B807-EC7B-768D-D3D5-D306AFC1C3E3}"/>
              </a:ext>
            </a:extLst>
          </p:cNvPr>
          <p:cNvSpPr txBox="1"/>
          <p:nvPr/>
        </p:nvSpPr>
        <p:spPr>
          <a:xfrm>
            <a:off x="10404225" y="1141773"/>
            <a:ext cx="9355638" cy="9355125"/>
          </a:xfrm>
          <a:prstGeom prst="rect">
            <a:avLst/>
          </a:prstGeom>
          <a:noFill/>
        </p:spPr>
        <p:txBody>
          <a:bodyPr wrap="square">
            <a:spAutoFit/>
          </a:bodyPr>
          <a:lstStyle/>
          <a:p>
            <a:pPr>
              <a:lnSpc>
                <a:spcPct val="107000"/>
              </a:lnSpc>
              <a:spcAft>
                <a:spcPts val="800"/>
              </a:spcAft>
              <a:buNone/>
            </a:pPr>
            <a:r>
              <a:rPr lang="en-GB" sz="2000" dirty="0">
                <a:effectLst/>
                <a:latin typeface="Verdana" panose="020B0604030504040204" pitchFamily="34" charset="0"/>
                <a:ea typeface="Times New Roman" panose="02020603050405020304" pitchFamily="18" charset="0"/>
                <a:cs typeface="Arial" panose="020B0604020202020204" pitchFamily="34" charset="0"/>
              </a:rPr>
              <a:t>Further discussions have been undertaken Post Month 10:</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b="1" dirty="0">
                <a:effectLst/>
                <a:latin typeface="Verdana" panose="020B0604030504040204" pitchFamily="34" charset="0"/>
                <a:ea typeface="Times New Roman" panose="02020603050405020304" pitchFamily="18" charset="0"/>
                <a:cs typeface="Arial" panose="020B0604020202020204" pitchFamily="34" charset="0"/>
              </a:rPr>
              <a:t>Informal Executive Meeting (09/02/26) -</a:t>
            </a:r>
            <a:r>
              <a:rPr lang="en-GB" sz="2000" dirty="0">
                <a:effectLst/>
                <a:latin typeface="Verdana" panose="020B0604030504040204" pitchFamily="34" charset="0"/>
                <a:ea typeface="Times New Roman" panose="02020603050405020304" pitchFamily="18" charset="0"/>
                <a:cs typeface="Arial" panose="020B0604020202020204" pitchFamily="34" charset="0"/>
              </a:rPr>
              <a:t> the following further actions were agreed, which will support the delivery of the Board actions from December 2025 and January 2026:</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2000" dirty="0">
                <a:effectLst/>
                <a:latin typeface="Verdana" panose="020B0604030504040204" pitchFamily="34" charset="0"/>
                <a:ea typeface="Times New Roman" panose="02020603050405020304" pitchFamily="18" charset="0"/>
                <a:cs typeface="Arial" panose="020B0604020202020204" pitchFamily="34" charset="0"/>
              </a:rPr>
              <a:t>HB will assess </a:t>
            </a:r>
            <a:r>
              <a:rPr lang="en-GB" sz="2000" dirty="0" err="1">
                <a:effectLst/>
                <a:latin typeface="Verdana" panose="020B0604030504040204" pitchFamily="34" charset="0"/>
                <a:ea typeface="Times New Roman" panose="02020603050405020304" pitchFamily="18" charset="0"/>
                <a:cs typeface="Arial" panose="020B0604020202020204" pitchFamily="34" charset="0"/>
              </a:rPr>
              <a:t>cohorting</a:t>
            </a:r>
            <a:r>
              <a:rPr lang="en-GB" sz="2000" dirty="0">
                <a:effectLst/>
                <a:latin typeface="Verdana" panose="020B0604030504040204" pitchFamily="34" charset="0"/>
                <a:ea typeface="Times New Roman" panose="02020603050405020304" pitchFamily="18" charset="0"/>
                <a:cs typeface="Arial" panose="020B0604020202020204" pitchFamily="34" charset="0"/>
              </a:rPr>
              <a:t> Clinically Optimised Patients at Morriston Hospital to follow Singleton model. De-classify as NSA wards and staff accordingly and releasing the demand for Variable Pay across Nursing and Health Care Support Workers.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2000" dirty="0">
                <a:effectLst/>
                <a:latin typeface="Verdana" panose="020B0604030504040204" pitchFamily="34" charset="0"/>
                <a:ea typeface="Times New Roman" panose="02020603050405020304" pitchFamily="18" charset="0"/>
                <a:cs typeface="Arial" panose="020B0604020202020204" pitchFamily="34" charset="0"/>
              </a:rPr>
              <a:t>In addition to reducing out of hours premium rate planned care capacity; assessment now underway of non 104 week cohort capacity planned in last 7 weeks of 2025/26 for decision. This will exclude paediatric, emergency, urgent, follow on and cancer treatment.</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2000" dirty="0">
                <a:effectLst/>
                <a:latin typeface="Verdana" panose="020B0604030504040204" pitchFamily="34" charset="0"/>
                <a:ea typeface="Times New Roman" panose="02020603050405020304" pitchFamily="18" charset="0"/>
                <a:cs typeface="Arial" panose="020B0604020202020204" pitchFamily="34" charset="0"/>
              </a:rPr>
              <a:t>Of the list presented on 4 February (referenced in Touchpoint Pack 11/02/26) an urgent review of the outputs is being undertaken to assess what can be brought forward into 2025/26.</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2000" dirty="0">
                <a:effectLst/>
                <a:latin typeface="Verdana" panose="020B0604030504040204" pitchFamily="34" charset="0"/>
                <a:ea typeface="Times New Roman" panose="02020603050405020304" pitchFamily="18" charset="0"/>
                <a:cs typeface="Arial" panose="020B0604020202020204" pitchFamily="34" charset="0"/>
              </a:rPr>
              <a:t>B/F non pay system controls, which will include additional justification of requests on Oracle for certain non-pay categories as well as weekly panel to assess requests.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2000" dirty="0">
                <a:effectLst/>
                <a:latin typeface="Verdana" panose="020B0604030504040204" pitchFamily="34" charset="0"/>
                <a:ea typeface="Times New Roman" panose="02020603050405020304" pitchFamily="18" charset="0"/>
                <a:cs typeface="Arial" panose="020B0604020202020204" pitchFamily="34"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None/>
            </a:pPr>
            <a:r>
              <a:rPr lang="en-GB" sz="2000" b="1" i="1" dirty="0">
                <a:effectLst/>
                <a:latin typeface="Verdana" panose="020B0604030504040204" pitchFamily="34" charset="0"/>
                <a:ea typeface="Times New Roman" panose="02020603050405020304" pitchFamily="18" charset="0"/>
                <a:cs typeface="Arial" panose="020B0604020202020204" pitchFamily="34" charset="0"/>
              </a:rPr>
              <a:t>The Health Board will need a combination of the actions agreed at December 2025 and January 2026 Board meetings, and materialisation of some of the further opportunities in Table 3 to achieve the deficit plan of £58.7m, although it is the first set of actions that will be critical in delivering the recurrent position in 2026/27</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97423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FE449-626F-6336-C6AD-B24F252C090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120C630-CE1E-61D3-4FEF-B99FEB1776C3}"/>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Strategy &amp; Planning</a:t>
            </a:r>
          </a:p>
        </p:txBody>
      </p:sp>
      <p:graphicFrame>
        <p:nvGraphicFramePr>
          <p:cNvPr id="4" name="Table 3">
            <a:extLst>
              <a:ext uri="{FF2B5EF4-FFF2-40B4-BE49-F238E27FC236}">
                <a16:creationId xmlns:a16="http://schemas.microsoft.com/office/drawing/2014/main" id="{0124A3E0-8319-20B4-C529-910099248D1B}"/>
              </a:ext>
            </a:extLst>
          </p:cNvPr>
          <p:cNvGraphicFramePr>
            <a:graphicFrameLocks noGrp="1"/>
          </p:cNvGraphicFramePr>
          <p:nvPr>
            <p:extLst>
              <p:ext uri="{D42A27DB-BD31-4B8C-83A1-F6EECF244321}">
                <p14:modId xmlns:p14="http://schemas.microsoft.com/office/powerpoint/2010/main" val="3704723759"/>
              </p:ext>
            </p:extLst>
          </p:nvPr>
        </p:nvGraphicFramePr>
        <p:xfrm>
          <a:off x="1023144" y="1344726"/>
          <a:ext cx="18059400" cy="9255043"/>
        </p:xfrm>
        <a:graphic>
          <a:graphicData uri="http://schemas.openxmlformats.org/drawingml/2006/table">
            <a:tbl>
              <a:tblPr firstRow="1" firstCol="1" bandRow="1"/>
              <a:tblGrid>
                <a:gridCol w="7329648">
                  <a:extLst>
                    <a:ext uri="{9D8B030D-6E8A-4147-A177-3AD203B41FA5}">
                      <a16:colId xmlns:a16="http://schemas.microsoft.com/office/drawing/2014/main" val="2805236835"/>
                    </a:ext>
                  </a:extLst>
                </a:gridCol>
                <a:gridCol w="10729752">
                  <a:extLst>
                    <a:ext uri="{9D8B030D-6E8A-4147-A177-3AD203B41FA5}">
                      <a16:colId xmlns:a16="http://schemas.microsoft.com/office/drawing/2014/main" val="2249111253"/>
                    </a:ext>
                  </a:extLst>
                </a:gridCol>
              </a:tblGrid>
              <a:tr h="289511">
                <a:tc>
                  <a:txBody>
                    <a:bodyPr/>
                    <a:lstStyle/>
                    <a:p>
                      <a:pPr>
                        <a:lnSpc>
                          <a:spcPct val="107000"/>
                        </a:lnSpc>
                        <a:spcAft>
                          <a:spcPts val="800"/>
                        </a:spcAft>
                        <a:buNone/>
                      </a:pPr>
                      <a:r>
                        <a:rPr lang="en-GB" sz="1800" b="1">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De-escalation Criteria</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800"/>
                        </a:spcAft>
                        <a:buNone/>
                      </a:pPr>
                      <a:r>
                        <a:rPr lang="en-GB" sz="1800" b="1">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Actions – Updated Feb 2026</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679385796"/>
                  </a:ext>
                </a:extLst>
              </a:tr>
              <a:tr h="3560570">
                <a:tc>
                  <a:txBody>
                    <a:bodyPr/>
                    <a:lstStyle/>
                    <a:p>
                      <a:pPr>
                        <a:lnSpc>
                          <a:spcPct val="107000"/>
                        </a:lnSpc>
                        <a:spcAft>
                          <a:spcPts val="800"/>
                        </a:spcAft>
                        <a:buNone/>
                      </a:pPr>
                      <a:r>
                        <a:rPr lang="en-GB" sz="1800">
                          <a:effectLst/>
                          <a:latin typeface="Verdana" panose="020B0604030504040204" pitchFamily="34" charset="0"/>
                          <a:ea typeface="Calibri" panose="020F0502020204030204" pitchFamily="34" charset="0"/>
                          <a:cs typeface="Times New Roman" panose="02020603050405020304" pitchFamily="18" charset="0"/>
                        </a:rPr>
                        <a:t>Submission of a balanced and credible three-year medium-term plan or acceptable annual plan in line with the current planning framework.</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nSpc>
                          <a:spcPct val="107000"/>
                        </a:lnSpc>
                        <a:spcAft>
                          <a:spcPts val="800"/>
                        </a:spcAft>
                        <a:buSzPts val="1000"/>
                        <a:buFont typeface="Symbol" panose="05050102010706020507" pitchFamily="18" charset="2"/>
                        <a:buChar char=""/>
                        <a:tabLst>
                          <a:tab pos="228600" algn="l"/>
                        </a:tabLst>
                      </a:pPr>
                      <a:r>
                        <a:rPr lang="en-GB" sz="1800" dirty="0">
                          <a:solidFill>
                            <a:srgbClr val="FFFFFF"/>
                          </a:solidFill>
                          <a:effectLst/>
                          <a:latin typeface="Verdana" panose="020B0604030504040204" pitchFamily="34" charset="0"/>
                          <a:ea typeface="Times New Roman" panose="02020603050405020304" pitchFamily="18" charset="0"/>
                          <a:cs typeface="Times New Roman" panose="02020603050405020304" pitchFamily="18" charset="0"/>
                        </a:rPr>
                        <a:t>Accountable Officer letter submitted on 12th Feb to Welsh Government which confirms that the Health Board will not be able to submit the statutory balanced Integrated Medium-Term Plan for 26/29.</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228600" algn="l"/>
                        </a:tabLst>
                      </a:pPr>
                      <a:r>
                        <a:rPr lang="en-GB" sz="1800" dirty="0">
                          <a:solidFill>
                            <a:srgbClr val="FFFFFF"/>
                          </a:solidFill>
                          <a:effectLst/>
                          <a:latin typeface="Verdana" panose="020B0604030504040204" pitchFamily="34" charset="0"/>
                          <a:ea typeface="Times New Roman" panose="02020603050405020304" pitchFamily="18" charset="0"/>
                          <a:cs typeface="Times New Roman" panose="02020603050405020304" pitchFamily="18" charset="0"/>
                        </a:rPr>
                        <a:t>Health Board remains focused on delivery of our 2025/26 plan (forecast £58.7m deficit position). This is in addition to urgent work working on reducing our run rate from 2025/2026 into 2026/2027 to improve the opening position.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228600" algn="l"/>
                        </a:tabLst>
                      </a:pPr>
                      <a:r>
                        <a:rPr lang="en-GB" sz="1800" dirty="0">
                          <a:solidFill>
                            <a:srgbClr val="FFFFFF"/>
                          </a:solidFill>
                          <a:effectLst/>
                          <a:latin typeface="Verdana" panose="020B0604030504040204" pitchFamily="34" charset="0"/>
                          <a:ea typeface="Times New Roman" panose="02020603050405020304" pitchFamily="18" charset="0"/>
                          <a:cs typeface="Times New Roman" panose="02020603050405020304" pitchFamily="18" charset="0"/>
                        </a:rPr>
                        <a:t>Work is ongoing with Deloitte to define the ‘flight path’ to a sustainable financial position and a sustainable model of service provision. The flight path will be completed for inclusion in our end of March 2026 submission and will set out the sequenced actions required over the planning period. Indications are that a multi-year financial recovery programme is required, underpinned by service reconfiguration, site rationalisation and organisational restructure.</a:t>
                      </a:r>
                    </a:p>
                    <a:p>
                      <a:pPr marL="342900" lvl="0" indent="-342900">
                        <a:lnSpc>
                          <a:spcPct val="107000"/>
                        </a:lnSpc>
                        <a:spcAft>
                          <a:spcPts val="800"/>
                        </a:spcAft>
                        <a:buSzPts val="1000"/>
                        <a:buFont typeface="Symbol" panose="05050102010706020507" pitchFamily="18" charset="2"/>
                        <a:buChar char=""/>
                        <a:tabLst>
                          <a:tab pos="228600" algn="l"/>
                        </a:tabLs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938411372"/>
                  </a:ext>
                </a:extLst>
              </a:tr>
              <a:tr h="1207092">
                <a:tc>
                  <a:txBody>
                    <a:bodyPr/>
                    <a:lstStyle/>
                    <a:p>
                      <a:pPr>
                        <a:lnSpc>
                          <a:spcPct val="107000"/>
                        </a:lnSpc>
                        <a:spcAft>
                          <a:spcPts val="800"/>
                        </a:spcAft>
                        <a:buNone/>
                      </a:pPr>
                      <a:r>
                        <a:rPr lang="en-GB" sz="1800">
                          <a:effectLst/>
                          <a:latin typeface="Verdana" panose="020B0604030504040204" pitchFamily="34" charset="0"/>
                          <a:ea typeface="Calibri" panose="020F0502020204030204" pitchFamily="34" charset="0"/>
                          <a:cs typeface="Times New Roman" panose="02020603050405020304" pitchFamily="18" charset="0"/>
                        </a:rPr>
                        <a:t>Evidence of a clear roadmap and implementation of the health board’s Clinical Services Plan.</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nSpc>
                          <a:spcPct val="107000"/>
                        </a:lnSpc>
                        <a:spcAft>
                          <a:spcPts val="800"/>
                        </a:spcAft>
                        <a:buSzPts val="1000"/>
                        <a:buFont typeface="Symbol" panose="05050102010706020507" pitchFamily="18" charset="2"/>
                        <a:buChar char=""/>
                        <a:tabLst>
                          <a:tab pos="228600" algn="l"/>
                        </a:tabLst>
                      </a:pPr>
                      <a:r>
                        <a:rPr lang="en-GB" sz="180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Second meeting of the Clinical Reference Groups for Integrated Community Care and Networked Hospitals to be held 25</a:t>
                      </a:r>
                      <a:r>
                        <a:rPr lang="en-GB" sz="1800" baseline="3000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th</a:t>
                      </a:r>
                      <a:r>
                        <a:rPr lang="en-GB" sz="180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February.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228600" algn="l"/>
                        </a:tabLst>
                      </a:pPr>
                      <a:r>
                        <a:rPr lang="en-GB" sz="180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Further plan for patient, public and clinical engagement  being refreshed in February/March 26</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83063658"/>
                  </a:ext>
                </a:extLst>
              </a:tr>
              <a:tr h="931433">
                <a:tc>
                  <a:txBody>
                    <a:bodyPr/>
                    <a:lstStyle/>
                    <a:p>
                      <a:pPr>
                        <a:lnSpc>
                          <a:spcPct val="107000"/>
                        </a:lnSpc>
                        <a:spcAft>
                          <a:spcPts val="800"/>
                        </a:spcAft>
                        <a:buNone/>
                      </a:pPr>
                      <a:r>
                        <a:rPr lang="en-GB" sz="1800">
                          <a:effectLst/>
                          <a:latin typeface="Verdana" panose="020B0604030504040204" pitchFamily="34" charset="0"/>
                          <a:ea typeface="Calibri" panose="020F0502020204030204" pitchFamily="34" charset="0"/>
                          <a:cs typeface="Times New Roman" panose="02020603050405020304" pitchFamily="18" charset="0"/>
                        </a:rPr>
                        <a:t>Welsh Government’s confidence in delivery based on an assessment against an agreed planning maturity matrix</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nSpc>
                          <a:spcPct val="107000"/>
                        </a:lnSpc>
                        <a:spcAft>
                          <a:spcPts val="800"/>
                        </a:spcAft>
                        <a:buSzPts val="1000"/>
                        <a:buFont typeface="Symbol" panose="05050102010706020507" pitchFamily="18" charset="2"/>
                        <a:buChar char=""/>
                        <a:tabLst>
                          <a:tab pos="228600" algn="l"/>
                        </a:tabLst>
                      </a:pPr>
                      <a:r>
                        <a:rPr lang="en-GB" sz="180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Re-assessment submitted to Welsh Government 28 November.</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228600" algn="l"/>
                        </a:tabLst>
                      </a:pPr>
                      <a:r>
                        <a:rPr lang="en-GB" sz="1800">
                          <a:solidFill>
                            <a:srgbClr val="000000"/>
                          </a:solidFill>
                          <a:effectLst/>
                          <a:latin typeface="Verdana" panose="020B0604030504040204" pitchFamily="34" charset="0"/>
                          <a:ea typeface="Times New Roman" panose="02020603050405020304" pitchFamily="18" charset="0"/>
                          <a:cs typeface="Aptos" panose="020B0004020202020204" pitchFamily="34" charset="0"/>
                        </a:rPr>
                        <a:t>Positive follow up discussion held with WG to discuss submission</a:t>
                      </a:r>
                      <a:endParaRPr lang="en-GB" sz="1800">
                        <a:effectLst/>
                        <a:latin typeface="Aptos" panose="020B0004020202020204" pitchFamily="34" charset="0"/>
                        <a:ea typeface="Calibri" panose="020F0502020204030204" pitchFamily="34" charset="0"/>
                        <a:cs typeface="Aptos" panose="020B0004020202020204" pitchFamily="34"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289587316"/>
                  </a:ext>
                </a:extLst>
              </a:tr>
              <a:tr h="2698194">
                <a:tc>
                  <a:txBody>
                    <a:bodyPr/>
                    <a:lstStyle/>
                    <a:p>
                      <a:pPr>
                        <a:lnSpc>
                          <a:spcPct val="107000"/>
                        </a:lnSpc>
                        <a:spcAft>
                          <a:spcPts val="800"/>
                        </a:spcAft>
                        <a:buNone/>
                      </a:pPr>
                      <a:r>
                        <a:rPr lang="en-GB" sz="1800">
                          <a:effectLst/>
                          <a:latin typeface="Verdana" panose="020B0604030504040204" pitchFamily="34" charset="0"/>
                          <a:ea typeface="Calibri" panose="020F0502020204030204" pitchFamily="34" charset="0"/>
                          <a:cs typeface="Times New Roman" panose="02020603050405020304" pitchFamily="18" charset="0"/>
                        </a:rPr>
                        <a:t>Progress made with regional planning</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nSpc>
                          <a:spcPct val="107000"/>
                        </a:lnSpc>
                        <a:spcAft>
                          <a:spcPts val="800"/>
                        </a:spcAft>
                        <a:buSzPts val="1000"/>
                        <a:buFont typeface="Symbol" panose="05050102010706020507" pitchFamily="18" charset="2"/>
                        <a:buChar char=""/>
                        <a:tabLst>
                          <a:tab pos="228600" algn="l"/>
                        </a:tabLst>
                      </a:pPr>
                      <a:r>
                        <a:rPr lang="en-GB"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Previous Regional Joint Committee 18th August. Subgroup updates were received for: Regional Health Economy, Clinical Services Planning, Workforce and OD, Data and Digital, Finance and Commissioning, Research and Innovation.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228600" algn="l"/>
                        </a:tabLst>
                      </a:pPr>
                      <a:r>
                        <a:rPr lang="en-GB"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The Regional Drive and Delivery Group, Chaired jointly by Abi Harris and Phil Kloer, met on 16 October and provides oversight of subgroup work programmes.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228600" algn="l"/>
                        </a:tabLst>
                      </a:pPr>
                      <a:r>
                        <a:rPr lang="en-GB"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Full updates are scheduled to be reviewed at the next RJC meeting 22 January.</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159486673"/>
                  </a:ext>
                </a:extLst>
              </a:tr>
            </a:tbl>
          </a:graphicData>
        </a:graphic>
      </p:graphicFrame>
      <p:sp>
        <p:nvSpPr>
          <p:cNvPr id="6" name="TextBox 5">
            <a:extLst>
              <a:ext uri="{FF2B5EF4-FFF2-40B4-BE49-F238E27FC236}">
                <a16:creationId xmlns:a16="http://schemas.microsoft.com/office/drawing/2014/main" id="{65DE9C0D-F5EE-5C6D-6E98-B233882BECB5}"/>
              </a:ext>
            </a:extLst>
          </p:cNvPr>
          <p:cNvSpPr txBox="1"/>
          <p:nvPr/>
        </p:nvSpPr>
        <p:spPr>
          <a:xfrm>
            <a:off x="756444" y="693372"/>
            <a:ext cx="14020800" cy="372794"/>
          </a:xfrm>
          <a:prstGeom prst="rect">
            <a:avLst/>
          </a:prstGeom>
          <a:noFill/>
        </p:spPr>
        <p:txBody>
          <a:bodyPr wrap="square">
            <a:spAutoFit/>
          </a:bodyPr>
          <a:lstStyle/>
          <a:p>
            <a:pPr marL="228600">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Updates against the de-escalation criteria outlined by Welsh Government can be found below; </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8478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0D3DD-7D69-64AC-5156-300DB46C510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260347B-B2C2-569E-F4FC-7FDF1909AF45}"/>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Maternity &amp; Neonates</a:t>
            </a:r>
          </a:p>
        </p:txBody>
      </p:sp>
      <p:graphicFrame>
        <p:nvGraphicFramePr>
          <p:cNvPr id="7" name="Table 6">
            <a:extLst>
              <a:ext uri="{FF2B5EF4-FFF2-40B4-BE49-F238E27FC236}">
                <a16:creationId xmlns:a16="http://schemas.microsoft.com/office/drawing/2014/main" id="{2925D6B2-6DFE-660F-A884-99A2E8D9B3CF}"/>
              </a:ext>
            </a:extLst>
          </p:cNvPr>
          <p:cNvGraphicFramePr>
            <a:graphicFrameLocks noGrp="1"/>
          </p:cNvGraphicFramePr>
          <p:nvPr>
            <p:extLst>
              <p:ext uri="{D42A27DB-BD31-4B8C-83A1-F6EECF244321}">
                <p14:modId xmlns:p14="http://schemas.microsoft.com/office/powerpoint/2010/main" val="2143400318"/>
              </p:ext>
            </p:extLst>
          </p:nvPr>
        </p:nvGraphicFramePr>
        <p:xfrm>
          <a:off x="489744" y="914756"/>
          <a:ext cx="19126200" cy="10207628"/>
        </p:xfrm>
        <a:graphic>
          <a:graphicData uri="http://schemas.openxmlformats.org/drawingml/2006/table">
            <a:tbl>
              <a:tblPr firstRow="1" bandRow="1">
                <a:tableStyleId>{5C22544A-7EE6-4342-B048-85BDC9FD1C3A}</a:tableStyleId>
              </a:tblPr>
              <a:tblGrid>
                <a:gridCol w="8572500">
                  <a:extLst>
                    <a:ext uri="{9D8B030D-6E8A-4147-A177-3AD203B41FA5}">
                      <a16:colId xmlns:a16="http://schemas.microsoft.com/office/drawing/2014/main" val="2050005337"/>
                    </a:ext>
                  </a:extLst>
                </a:gridCol>
                <a:gridCol w="10553700">
                  <a:extLst>
                    <a:ext uri="{9D8B030D-6E8A-4147-A177-3AD203B41FA5}">
                      <a16:colId xmlns:a16="http://schemas.microsoft.com/office/drawing/2014/main" val="3256999765"/>
                    </a:ext>
                  </a:extLst>
                </a:gridCol>
              </a:tblGrid>
              <a:tr h="370840">
                <a:tc>
                  <a:txBody>
                    <a:bodyPr/>
                    <a:lstStyle/>
                    <a:p>
                      <a:pPr>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Criteria to Achieve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Current Performance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5729567"/>
                  </a:ext>
                </a:extLst>
              </a:tr>
              <a:tr h="370840">
                <a:tc>
                  <a:txBody>
                    <a:bodyPr/>
                    <a:lstStyle/>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Ensure that the recommendations and actions in the Independent Review are progressed in line with agreed timescales and report progress to Welsh Government monthly, highlighting risks to delivery.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Calibri" panose="020F0502020204030204" pitchFamily="34" charset="0"/>
                          <a:cs typeface="Arial" panose="020B0604020202020204" pitchFamily="34" charset="0"/>
                        </a:rPr>
                        <a:t>Perinatal improvement programme has been established Dec 2025 </a:t>
                      </a:r>
                      <a:endParaRPr lang="en-GB" sz="180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Calibri" panose="020F0502020204030204" pitchFamily="34" charset="0"/>
                          <a:cs typeface="Arial" panose="020B0604020202020204" pitchFamily="34" charset="0"/>
                        </a:rPr>
                        <a:t>Exec led workstreams are underway Dec 2025</a:t>
                      </a:r>
                      <a:endParaRPr lang="en-GB" sz="180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Calibri" panose="020F0502020204030204" pitchFamily="34" charset="0"/>
                          <a:cs typeface="Arial" panose="020B0604020202020204" pitchFamily="34" charset="0"/>
                        </a:rPr>
                        <a:t>Quarterly Perinatal updates to Board ongoing </a:t>
                      </a:r>
                      <a:endParaRPr lang="en-GB" sz="180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Calibri" panose="020F0502020204030204" pitchFamily="34" charset="0"/>
                          <a:cs typeface="Arial" panose="020B0604020202020204" pitchFamily="34" charset="0"/>
                        </a:rPr>
                        <a:t>Perinatal Improvement Programme agreed in principle by Health Board Jan 2026; with Independent Oversight Panel for scrutiny.</a:t>
                      </a:r>
                      <a:endParaRPr lang="en-GB"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081941963"/>
                  </a:ext>
                </a:extLst>
              </a:tr>
              <a:tr h="370840">
                <a:tc>
                  <a:txBody>
                    <a:bodyPr/>
                    <a:lstStyle/>
                    <a:p>
                      <a:pPr marL="342900" lvl="0" indent="-342900">
                        <a:lnSpc>
                          <a:spcPct val="107000"/>
                        </a:lnSpc>
                        <a:buFont typeface="Symbol" panose="05050102010706020507" pitchFamily="18" charset="2"/>
                        <a:buChar char=""/>
                      </a:pPr>
                      <a:r>
                        <a:rPr lang="en-GB" sz="1800">
                          <a:effectLst/>
                          <a:latin typeface="Verdana" panose="020B0604030504040204" pitchFamily="34" charset="0"/>
                          <a:ea typeface="Calibri" panose="020F0502020204030204" pitchFamily="34" charset="0"/>
                          <a:cs typeface="Arial" panose="020B0604020202020204" pitchFamily="34" charset="0"/>
                        </a:rPr>
                        <a:t>Ensure that the agreed actions in the family-led review into Swansea Bay maternity services are progressed in line with agreed timescales and report progress to Welsh Government monthly, highlighting risks to delivery.</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agreed actions of the family led review have been integrated to the Independent Review improvement plan – Jan 2026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dirty="0">
                          <a:effectLst/>
                          <a:latin typeface="Verdana" panose="020B0604030504040204" pitchFamily="34" charset="0"/>
                          <a:ea typeface="Calibri" panose="020F0502020204030204" pitchFamily="34" charset="0"/>
                          <a:cs typeface="Arial" panose="020B060402020202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12782796"/>
                  </a:ext>
                </a:extLst>
              </a:tr>
              <a:tr h="370840">
                <a:tc>
                  <a:txBody>
                    <a:bodyPr/>
                    <a:lstStyle/>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Receive a positive assessment from the Welsh Government independent</a:t>
                      </a:r>
                    </a:p>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observer on progress against the agreed maternity and neonatal action plan.</a:t>
                      </a:r>
                    </a:p>
                  </a:txBody>
                  <a:tcPr marL="68580" marR="68580" marT="0" marB="0"/>
                </a:tc>
                <a:tc>
                  <a:txBody>
                    <a:bodyPr/>
                    <a:lstStyle/>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a:solidFill>
                            <a:schemeClr val="dk1"/>
                          </a:solidFill>
                          <a:effectLst/>
                          <a:latin typeface="Verdana" panose="020B0604030504040204" pitchFamily="34" charset="0"/>
                          <a:ea typeface="Calibri" panose="020F0502020204030204" pitchFamily="34" charset="0"/>
                          <a:cs typeface="Arial" panose="020B0604020202020204" pitchFamily="34" charset="0"/>
                        </a:rPr>
                        <a:t>We await the outcome of the assessment process – anticipated Feb 2026</a:t>
                      </a:r>
                    </a:p>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a:solidFill>
                            <a:schemeClr val="dk1"/>
                          </a:solidFill>
                          <a:effectLst/>
                          <a:latin typeface="Verdana" panose="020B0604030504040204" pitchFamily="34" charset="0"/>
                          <a:ea typeface="Calibri" panose="020F0502020204030204" pitchFamily="34" charset="0"/>
                          <a:cs typeface="Arial" panose="020B0604020202020204" pitchFamily="34" charset="0"/>
                        </a:rPr>
                        <a:t> </a:t>
                      </a:r>
                    </a:p>
                  </a:txBody>
                  <a:tcPr marL="68580" marR="68580" marT="0" marB="0"/>
                </a:tc>
                <a:extLst>
                  <a:ext uri="{0D108BD9-81ED-4DB2-BD59-A6C34878D82A}">
                    <a16:rowId xmlns:a16="http://schemas.microsoft.com/office/drawing/2014/main" val="1434591134"/>
                  </a:ext>
                </a:extLst>
              </a:tr>
              <a:tr h="370840">
                <a:tc>
                  <a:txBody>
                    <a:bodyPr/>
                    <a:lstStyle/>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Agree a set of sustainability conditions with Welsh Government that can be used to track improvements.</a:t>
                      </a:r>
                    </a:p>
                  </a:txBody>
                  <a:tcPr marL="68580" marR="68580" marT="0" marB="0"/>
                </a:tc>
                <a:tc>
                  <a:txBody>
                    <a:bodyPr/>
                    <a:lstStyle/>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Have developed Perinatal reporting to Board through Quality &amp; Safety committee Jul 2025</a:t>
                      </a:r>
                    </a:p>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Routinely reviewing staff retention and well-being plan – revised plan signed off Jan 2026</a:t>
                      </a:r>
                    </a:p>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Pulse surveys underway – quarterly </a:t>
                      </a:r>
                    </a:p>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Robust Governance processes in place – Dec 2025</a:t>
                      </a:r>
                    </a:p>
                  </a:txBody>
                  <a:tcPr marL="68580" marR="68580" marT="0" marB="0"/>
                </a:tc>
                <a:extLst>
                  <a:ext uri="{0D108BD9-81ED-4DB2-BD59-A6C34878D82A}">
                    <a16:rowId xmlns:a16="http://schemas.microsoft.com/office/drawing/2014/main" val="120436488"/>
                  </a:ext>
                </a:extLst>
              </a:tr>
              <a:tr h="670686">
                <a:tc>
                  <a:txBody>
                    <a:bodyPr/>
                    <a:lstStyle/>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Evidence effective Board scrutiny and oversight of maternity and neonatal services.</a:t>
                      </a:r>
                    </a:p>
                  </a:txBody>
                  <a:tcPr marL="68580" marR="68580" marT="0" marB="0"/>
                </a:tc>
                <a:tc>
                  <a:txBody>
                    <a:bodyPr/>
                    <a:lstStyle/>
                    <a:p>
                      <a:r>
                        <a:rPr lang="en-GB" sz="1800" b="1" kern="1200" dirty="0">
                          <a:solidFill>
                            <a:schemeClr val="dk1"/>
                          </a:solidFill>
                          <a:effectLst/>
                          <a:latin typeface="Verdana" panose="020B0604030504040204" pitchFamily="34" charset="0"/>
                          <a:ea typeface="Verdana" panose="020B0604030504040204" pitchFamily="34" charset="0"/>
                          <a:cs typeface="+mn-cs"/>
                        </a:rPr>
                        <a:t>Complete</a:t>
                      </a:r>
                      <a:endParaRPr lang="en-GB" sz="1800" kern="1200" dirty="0">
                        <a:solidFill>
                          <a:schemeClr val="dk1"/>
                        </a:solidFill>
                        <a:effectLst/>
                        <a:latin typeface="Verdana" panose="020B0604030504040204" pitchFamily="34" charset="0"/>
                        <a:ea typeface="Verdana" panose="020B0604030504040204" pitchFamily="34" charset="0"/>
                        <a:cs typeface="+mn-cs"/>
                      </a:endParaRPr>
                    </a:p>
                    <a:p>
                      <a:pPr lvl="0"/>
                      <a:r>
                        <a:rPr lang="en-GB" sz="1800" kern="1200" dirty="0">
                          <a:solidFill>
                            <a:schemeClr val="dk1"/>
                          </a:solidFill>
                          <a:effectLst/>
                          <a:latin typeface="Verdana" panose="020B0604030504040204" pitchFamily="34" charset="0"/>
                          <a:ea typeface="Verdana" panose="020B0604030504040204" pitchFamily="34" charset="0"/>
                          <a:cs typeface="+mn-cs"/>
                        </a:rPr>
                        <a:t>Governance structure in place – July 2025; updated Dec 2025</a:t>
                      </a:r>
                      <a:endParaRPr lang="en-GB" sz="1800" dirty="0">
                        <a:latin typeface="Verdana" panose="020B0604030504040204" pitchFamily="34" charset="0"/>
                        <a:ea typeface="Verdana" panose="020B0604030504040204" pitchFamily="34" charset="0"/>
                      </a:endParaRPr>
                    </a:p>
                    <a:p>
                      <a:endParaRPr lang="en-GB" sz="18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096599463"/>
                  </a:ext>
                </a:extLst>
              </a:tr>
              <a:tr h="454658">
                <a:tc>
                  <a:txBody>
                    <a:bodyPr/>
                    <a:lstStyle/>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Embed the maternity and neo-natal dashboard across the service to</a:t>
                      </a:r>
                    </a:p>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demonstrate that data is driving real decision making.</a:t>
                      </a: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Complete</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buNone/>
                      </a:pPr>
                      <a:r>
                        <a:rPr lang="en-GB" sz="1800" dirty="0">
                          <a:effectLst/>
                          <a:latin typeface="Verdana" panose="020B0604030504040204" pitchFamily="34" charset="0"/>
                          <a:ea typeface="Verdana" panose="020B0604030504040204" pitchFamily="34" charset="0"/>
                          <a:cs typeface="Arial" panose="020B0604020202020204" pitchFamily="34" charset="0"/>
                        </a:rPr>
                        <a:t> </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04737449"/>
                  </a:ext>
                </a:extLst>
              </a:tr>
              <a:tr h="462214">
                <a:tc>
                  <a:txBody>
                    <a:bodyPr/>
                    <a:lstStyle/>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Regularly review the risk register, appropriate risk management, and mitigations.</a:t>
                      </a: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The risk register is reviewed at monthly Perinatal committee and flagged at Quality &amp; Safety Committee and through to the Board</a:t>
                      </a:r>
                    </a:p>
                  </a:txBody>
                  <a:tcPr marL="68580" marR="68580" marT="0" marB="0"/>
                </a:tc>
                <a:extLst>
                  <a:ext uri="{0D108BD9-81ED-4DB2-BD59-A6C34878D82A}">
                    <a16:rowId xmlns:a16="http://schemas.microsoft.com/office/drawing/2014/main" val="3256335798"/>
                  </a:ext>
                </a:extLst>
              </a:tr>
              <a:tr h="462214">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Regularly review against agreed outcomes to demonstrate that there is continued embedding of the LRI/NRIs, complaints and concerns process within quality governance, ensuring responses in a timely manner.</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a:effectLst/>
                          <a:latin typeface="Verdana" panose="020B0604030504040204" pitchFamily="34" charset="0"/>
                          <a:ea typeface="Verdana" panose="020B0604030504040204" pitchFamily="34" charset="0"/>
                          <a:cs typeface="Arial" panose="020B0604020202020204" pitchFamily="34" charset="0"/>
                        </a:rPr>
                        <a:t>Ongoing</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Monthly reporting through Perinatal Committee and Board</a:t>
                      </a: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Ward to Board reporting</a:t>
                      </a:r>
                    </a:p>
                  </a:txBody>
                  <a:tcPr marL="68580" marR="68580" marT="0" marB="0"/>
                </a:tc>
                <a:extLst>
                  <a:ext uri="{0D108BD9-81ED-4DB2-BD59-A6C34878D82A}">
                    <a16:rowId xmlns:a16="http://schemas.microsoft.com/office/drawing/2014/main" val="514377706"/>
                  </a:ext>
                </a:extLst>
              </a:tr>
              <a:tr h="462214">
                <a:tc>
                  <a:txBody>
                    <a:bodyPr/>
                    <a:lstStyle/>
                    <a:p>
                      <a:pPr marL="342900" lvl="0" indent="-342900">
                        <a:lnSpc>
                          <a:spcPct val="107000"/>
                        </a:lnSpc>
                        <a:buFont typeface="Symbol" panose="05050102010706020507" pitchFamily="18" charset="2"/>
                        <a:buChar char=""/>
                      </a:pPr>
                      <a:r>
                        <a:rPr lang="en-GB" sz="1800">
                          <a:effectLst/>
                          <a:latin typeface="Verdana" panose="020B0604030504040204" pitchFamily="34" charset="0"/>
                          <a:ea typeface="Verdana" panose="020B0604030504040204" pitchFamily="34" charset="0"/>
                          <a:cs typeface="Arial" panose="020B0604020202020204" pitchFamily="34" charset="0"/>
                        </a:rPr>
                        <a:t>Evidence a joint and effective PMRT meetings across the service with</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228600">
                        <a:lnSpc>
                          <a:spcPct val="107000"/>
                        </a:lnSpc>
                        <a:spcAft>
                          <a:spcPts val="800"/>
                        </a:spcAft>
                        <a:buNone/>
                      </a:pPr>
                      <a:r>
                        <a:rPr lang="en-GB" sz="1800">
                          <a:effectLst/>
                          <a:latin typeface="Verdana" panose="020B0604030504040204" pitchFamily="34" charset="0"/>
                          <a:ea typeface="Verdana" panose="020B0604030504040204" pitchFamily="34" charset="0"/>
                          <a:cs typeface="Arial" panose="020B0604020202020204" pitchFamily="34" charset="0"/>
                        </a:rPr>
                        <a:t>engagement of affected families.</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Part of the improvement plan and reported through Perinatal committee</a:t>
                      </a:r>
                    </a:p>
                  </a:txBody>
                  <a:tcPr marL="68580" marR="68580" marT="0" marB="0"/>
                </a:tc>
                <a:extLst>
                  <a:ext uri="{0D108BD9-81ED-4DB2-BD59-A6C34878D82A}">
                    <a16:rowId xmlns:a16="http://schemas.microsoft.com/office/drawing/2014/main" val="3186426611"/>
                  </a:ext>
                </a:extLst>
              </a:tr>
            </a:tbl>
          </a:graphicData>
        </a:graphic>
      </p:graphicFrame>
      <p:pic>
        <p:nvPicPr>
          <p:cNvPr id="9" name="Picture 8">
            <a:extLst>
              <a:ext uri="{FF2B5EF4-FFF2-40B4-BE49-F238E27FC236}">
                <a16:creationId xmlns:a16="http://schemas.microsoft.com/office/drawing/2014/main" id="{BF21019C-2E7B-4C14-3456-D8B8980C9E67}"/>
              </a:ext>
            </a:extLst>
          </p:cNvPr>
          <p:cNvPicPr>
            <a:picLocks noChangeAspect="1"/>
          </p:cNvPicPr>
          <p:nvPr/>
        </p:nvPicPr>
        <p:blipFill>
          <a:blip r:embed="rId2"/>
          <a:stretch>
            <a:fillRect/>
          </a:stretch>
        </p:blipFill>
        <p:spPr>
          <a:xfrm>
            <a:off x="16910844" y="6873875"/>
            <a:ext cx="1000000" cy="657143"/>
          </a:xfrm>
          <a:prstGeom prst="rect">
            <a:avLst/>
          </a:prstGeom>
        </p:spPr>
      </p:pic>
    </p:spTree>
    <p:extLst>
      <p:ext uri="{BB962C8B-B14F-4D97-AF65-F5344CB8AC3E}">
        <p14:creationId xmlns:p14="http://schemas.microsoft.com/office/powerpoint/2010/main" val="2752050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E1F52-CEAC-E4A1-7AED-D8160239E45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6C6C810-8381-F782-CBCF-0A81D9AFA2DA}"/>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Maternity &amp; Neonates</a:t>
            </a:r>
          </a:p>
        </p:txBody>
      </p:sp>
      <p:graphicFrame>
        <p:nvGraphicFramePr>
          <p:cNvPr id="7" name="Table 6">
            <a:extLst>
              <a:ext uri="{FF2B5EF4-FFF2-40B4-BE49-F238E27FC236}">
                <a16:creationId xmlns:a16="http://schemas.microsoft.com/office/drawing/2014/main" id="{A7615B1C-E0CD-D916-0DDA-7AEF2974AD5C}"/>
              </a:ext>
            </a:extLst>
          </p:cNvPr>
          <p:cNvGraphicFramePr>
            <a:graphicFrameLocks noGrp="1"/>
          </p:cNvGraphicFramePr>
          <p:nvPr>
            <p:extLst>
              <p:ext uri="{D42A27DB-BD31-4B8C-83A1-F6EECF244321}">
                <p14:modId xmlns:p14="http://schemas.microsoft.com/office/powerpoint/2010/main" val="3151057151"/>
              </p:ext>
            </p:extLst>
          </p:nvPr>
        </p:nvGraphicFramePr>
        <p:xfrm>
          <a:off x="489744" y="777875"/>
          <a:ext cx="19240500" cy="10151313"/>
        </p:xfrm>
        <a:graphic>
          <a:graphicData uri="http://schemas.openxmlformats.org/drawingml/2006/table">
            <a:tbl>
              <a:tblPr firstRow="1" bandRow="1">
                <a:tableStyleId>{5C22544A-7EE6-4342-B048-85BDC9FD1C3A}</a:tableStyleId>
              </a:tblPr>
              <a:tblGrid>
                <a:gridCol w="6286500">
                  <a:extLst>
                    <a:ext uri="{9D8B030D-6E8A-4147-A177-3AD203B41FA5}">
                      <a16:colId xmlns:a16="http://schemas.microsoft.com/office/drawing/2014/main" val="2050005337"/>
                    </a:ext>
                  </a:extLst>
                </a:gridCol>
                <a:gridCol w="12954000">
                  <a:extLst>
                    <a:ext uri="{9D8B030D-6E8A-4147-A177-3AD203B41FA5}">
                      <a16:colId xmlns:a16="http://schemas.microsoft.com/office/drawing/2014/main" val="3256999765"/>
                    </a:ext>
                  </a:extLst>
                </a:gridCol>
              </a:tblGrid>
              <a:tr h="407235">
                <a:tc>
                  <a:txBody>
                    <a:bodyPr/>
                    <a:lstStyle/>
                    <a:p>
                      <a:pPr>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Criteria to Achieve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Current Performance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5729567"/>
                  </a:ext>
                </a:extLst>
              </a:tr>
              <a:tr h="744808">
                <a:tc>
                  <a:txBody>
                    <a:bodyPr/>
                    <a:lstStyle/>
                    <a:p>
                      <a:pPr marL="342900" lvl="0" indent="-342900">
                        <a:lnSpc>
                          <a:spcPct val="107000"/>
                        </a:lnSpc>
                        <a:spcAft>
                          <a:spcPts val="800"/>
                        </a:spcAft>
                        <a:buFont typeface="Symbol" panose="05050102010706020507" pitchFamily="18" charset="2"/>
                        <a:buChar char=""/>
                      </a:pPr>
                      <a:r>
                        <a:rPr lang="en-GB" sz="1800">
                          <a:effectLst/>
                          <a:latin typeface="Verdana" panose="020B0604030504040204" pitchFamily="34" charset="0"/>
                          <a:ea typeface="Verdana" panose="020B0604030504040204" pitchFamily="34" charset="0"/>
                          <a:cs typeface="Arial" panose="020B0604020202020204" pitchFamily="34" charset="0"/>
                        </a:rPr>
                        <a:t>Maintain the required staffing establishment at appropriate numbers and grades.</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a:effectLst/>
                          <a:latin typeface="Verdana" panose="020B0604030504040204" pitchFamily="34" charset="0"/>
                          <a:ea typeface="Verdana" panose="020B0604030504040204" pitchFamily="34" charset="0"/>
                          <a:cs typeface="Arial" panose="020B0604020202020204" pitchFamily="34" charset="0"/>
                        </a:rPr>
                        <a:t>Ongoing</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Reported monthly through Perinatal committee, into Quality &amp; Safety committee and into Board. </a:t>
                      </a: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Key element of performance report</a:t>
                      </a:r>
                    </a:p>
                  </a:txBody>
                  <a:tcPr marL="68580" marR="68580" marT="0" marB="0"/>
                </a:tc>
                <a:extLst>
                  <a:ext uri="{0D108BD9-81ED-4DB2-BD59-A6C34878D82A}">
                    <a16:rowId xmlns:a16="http://schemas.microsoft.com/office/drawing/2014/main" val="2081941963"/>
                  </a:ext>
                </a:extLst>
              </a:tr>
              <a:tr h="529894">
                <a:tc>
                  <a:txBody>
                    <a:bodyPr/>
                    <a:lstStyle/>
                    <a:p>
                      <a:pPr marL="342900" lvl="0" indent="-342900">
                        <a:lnSpc>
                          <a:spcPct val="107000"/>
                        </a:lnSpc>
                        <a:spcAft>
                          <a:spcPts val="800"/>
                        </a:spcAft>
                        <a:buFont typeface="Symbol" panose="05050102010706020507" pitchFamily="18" charset="2"/>
                        <a:buChar char=""/>
                      </a:pPr>
                      <a:r>
                        <a:rPr lang="en-GB" sz="1800">
                          <a:effectLst/>
                          <a:latin typeface="Verdana" panose="020B0604030504040204" pitchFamily="34" charset="0"/>
                          <a:ea typeface="Verdana" panose="020B0604030504040204" pitchFamily="34" charset="0"/>
                          <a:cs typeface="Arial" panose="020B0604020202020204" pitchFamily="34" charset="0"/>
                        </a:rPr>
                        <a:t>Achieve and maintain training compliance rates for all staff in maternity and neonatal services.</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a:effectLst/>
                          <a:latin typeface="Verdana" panose="020B0604030504040204" pitchFamily="34" charset="0"/>
                          <a:ea typeface="Verdana" panose="020B0604030504040204" pitchFamily="34" charset="0"/>
                          <a:cs typeface="Arial" panose="020B0604020202020204" pitchFamily="34" charset="0"/>
                        </a:rPr>
                        <a:t>Complete</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Reviewed at monthly performance and perinatal committee – key element of the report</a:t>
                      </a:r>
                    </a:p>
                  </a:txBody>
                  <a:tcPr marL="68580" marR="68580" marT="0" marB="0"/>
                </a:tc>
                <a:extLst>
                  <a:ext uri="{0D108BD9-81ED-4DB2-BD59-A6C34878D82A}">
                    <a16:rowId xmlns:a16="http://schemas.microsoft.com/office/drawing/2014/main" val="2012782796"/>
                  </a:ext>
                </a:extLst>
              </a:tr>
              <a:tr h="744808">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Demonstrate required corrective action against Patient Reported Outcome Measures and Patient Reported Experience Measures data for maternity and neonatal services.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All reported monthly through Perinatal committee, into Quality &amp; Safety committee and into Board. </a:t>
                      </a:r>
                    </a:p>
                    <a:p>
                      <a:pPr marL="342900" lvl="0" indent="-342900">
                        <a:lnSpc>
                          <a:spcPct val="107000"/>
                        </a:lnSpc>
                        <a:spcAft>
                          <a:spcPts val="800"/>
                        </a:spcAft>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Additional requirements included in perinatal improvement plan</a:t>
                      </a:r>
                    </a:p>
                  </a:txBody>
                  <a:tcPr marL="68580" marR="68580" marT="0" marB="0"/>
                </a:tc>
                <a:extLst>
                  <a:ext uri="{0D108BD9-81ED-4DB2-BD59-A6C34878D82A}">
                    <a16:rowId xmlns:a16="http://schemas.microsoft.com/office/drawing/2014/main" val="1434591134"/>
                  </a:ext>
                </a:extLst>
              </a:tr>
              <a:tr h="2249206">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Evidence how women and family feedback shapes service design within the health board.</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 – </a:t>
                      </a:r>
                      <a:r>
                        <a:rPr lang="en-GB" sz="1800" dirty="0">
                          <a:effectLst/>
                          <a:latin typeface="Verdana" panose="020B0604030504040204" pitchFamily="34" charset="0"/>
                          <a:ea typeface="Verdana" panose="020B0604030504040204" pitchFamily="34" charset="0"/>
                          <a:cs typeface="Arial" panose="020B0604020202020204" pitchFamily="34" charset="0"/>
                        </a:rPr>
                        <a:t>Perinatal Improvement Plan</a:t>
                      </a:r>
                      <a:r>
                        <a:rPr lang="en-GB" sz="1800" b="1" dirty="0">
                          <a:effectLst/>
                          <a:latin typeface="Verdana" panose="020B0604030504040204" pitchFamily="34" charset="0"/>
                          <a:ea typeface="Verdana" panose="020B0604030504040204" pitchFamily="34" charset="0"/>
                          <a:cs typeface="Arial" panose="020B0604020202020204" pitchFamily="34" charset="0"/>
                        </a:rPr>
                        <a:t> </a:t>
                      </a:r>
                      <a:r>
                        <a:rPr lang="en-GB" sz="1800" dirty="0">
                          <a:effectLst/>
                          <a:latin typeface="Verdana" panose="020B0604030504040204" pitchFamily="34" charset="0"/>
                          <a:ea typeface="Verdana" panose="020B0604030504040204" pitchFamily="34" charset="0"/>
                          <a:cs typeface="Arial" panose="020B0604020202020204" pitchFamily="34" charset="0"/>
                        </a:rPr>
                        <a:t>outlines engagement blueprint as follows: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Service specific engagement undertaken by the service itself, mostly using its own contact with service users; ongoing rolling programme with reporting through Perinatal Committee.</a:t>
                      </a: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Service specific engagement undertaken by corporate teams, particularly DICE and the independent review’s engagement lead </a:t>
                      </a: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“Always on” engagement at a pan-Health Board level which sees generic engagement activity offering up insights and feedback relevant to the maternity and neonatal services. Ongoing  </a:t>
                      </a: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Mapping of groups across the Swansea and Neath Port Talbot areas – to be completed April 2026</a:t>
                      </a:r>
                    </a:p>
                    <a:p>
                      <a:pPr marL="342900" lvl="0" indent="-342900">
                        <a:lnSpc>
                          <a:spcPct val="107000"/>
                        </a:lnSpc>
                        <a:spcAft>
                          <a:spcPts val="800"/>
                        </a:spcAft>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Develop a Network of Sounding Boards that builds on work being undertaken as part of the Women’s Health Plan – April 2026</a:t>
                      </a:r>
                    </a:p>
                  </a:txBody>
                  <a:tcPr marL="68580" marR="68580" marT="0" marB="0"/>
                </a:tc>
                <a:extLst>
                  <a:ext uri="{0D108BD9-81ED-4DB2-BD59-A6C34878D82A}">
                    <a16:rowId xmlns:a16="http://schemas.microsoft.com/office/drawing/2014/main" val="350607485"/>
                  </a:ext>
                </a:extLst>
              </a:tr>
              <a:tr h="1174636">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Provide assurance that clinical leadership is consistent, visible, effective, and that leadership development support is in place.</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a:effectLst/>
                          <a:latin typeface="Verdana" panose="020B0604030504040204" pitchFamily="34" charset="0"/>
                          <a:ea typeface="Verdana" panose="020B0604030504040204" pitchFamily="34" charset="0"/>
                          <a:cs typeface="Arial" panose="020B0604020202020204" pitchFamily="34" charset="0"/>
                        </a:rPr>
                        <a:t>Ongoing</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Senior clinical staff present as required by BAPM guidance; underpinned by audit cycle and key indicators which include care planning in decision making. Reported to Perinatal Committee on monthly basis. </a:t>
                      </a: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Multidisciplinary Team Development Programme rooted in compassionate leadership, culture and behaviours to be delivered between Feb and April 2026; first session held 6 Feb 2026.</a:t>
                      </a:r>
                    </a:p>
                  </a:txBody>
                  <a:tcPr marL="68580" marR="68580" marT="0" marB="0"/>
                </a:tc>
                <a:extLst>
                  <a:ext uri="{0D108BD9-81ED-4DB2-BD59-A6C34878D82A}">
                    <a16:rowId xmlns:a16="http://schemas.microsoft.com/office/drawing/2014/main" val="1689982056"/>
                  </a:ext>
                </a:extLst>
              </a:tr>
              <a:tr h="1819378">
                <a:tc>
                  <a:txBody>
                    <a:bodyPr/>
                    <a:lstStyle/>
                    <a:p>
                      <a:pPr marL="342900" lvl="0" indent="-342900">
                        <a:lnSpc>
                          <a:spcPct val="107000"/>
                        </a:lnSpc>
                        <a:spcAft>
                          <a:spcPts val="800"/>
                        </a:spcAft>
                        <a:buFont typeface="Symbol" panose="05050102010706020507" pitchFamily="18" charset="2"/>
                        <a:buChar char=""/>
                      </a:pPr>
                      <a:r>
                        <a:rPr lang="en-GB" sz="1800">
                          <a:effectLst/>
                          <a:latin typeface="Verdana" panose="020B0604030504040204" pitchFamily="34" charset="0"/>
                          <a:ea typeface="Verdana" panose="020B0604030504040204" pitchFamily="34" charset="0"/>
                          <a:cs typeface="Arial" panose="020B0604020202020204" pitchFamily="34" charset="0"/>
                        </a:rPr>
                        <a:t>Provide assurance and evidence of an improving culture through appropriate surveys, and/or qualitative assessment for maternity and neo-natal services.</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Reported through monthly Perinatal committee and includes:</a:t>
                      </a: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Workforce heat maps that cover staff feedback</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Patient feedback</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Guardian service</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Patient voices forum</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Pulse surveys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Feedback from all visitors reporting positive change</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05126706"/>
                  </a:ext>
                </a:extLst>
              </a:tr>
            </a:tbl>
          </a:graphicData>
        </a:graphic>
      </p:graphicFrame>
    </p:spTree>
    <p:extLst>
      <p:ext uri="{BB962C8B-B14F-4D97-AF65-F5344CB8AC3E}">
        <p14:creationId xmlns:p14="http://schemas.microsoft.com/office/powerpoint/2010/main" val="15057708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8CB37-0DF1-B143-B6A9-5CD00D5CBD6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EE410FE-7552-C655-F98A-CF0F23A8860B}"/>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a:t>
            </a:r>
            <a:r>
              <a:rPr lang="en-GB" sz="2968" b="1" dirty="0">
                <a:solidFill>
                  <a:prstClr val="white"/>
                </a:solidFill>
                <a:latin typeface="Aptos Black" panose="020F0502020204030204" pitchFamily="34" charset="0"/>
              </a:rPr>
              <a:t>3</a:t>
            </a: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 – CAMHS</a:t>
            </a:r>
          </a:p>
        </p:txBody>
      </p:sp>
      <p:graphicFrame>
        <p:nvGraphicFramePr>
          <p:cNvPr id="3" name="Table 2">
            <a:extLst>
              <a:ext uri="{FF2B5EF4-FFF2-40B4-BE49-F238E27FC236}">
                <a16:creationId xmlns:a16="http://schemas.microsoft.com/office/drawing/2014/main" id="{822EE40B-1695-6E29-6917-FBD0EC9B60F7}"/>
              </a:ext>
            </a:extLst>
          </p:cNvPr>
          <p:cNvGraphicFramePr>
            <a:graphicFrameLocks noGrp="1"/>
          </p:cNvGraphicFramePr>
          <p:nvPr>
            <p:extLst>
              <p:ext uri="{D42A27DB-BD31-4B8C-83A1-F6EECF244321}">
                <p14:modId xmlns:p14="http://schemas.microsoft.com/office/powerpoint/2010/main" val="2486187862"/>
              </p:ext>
            </p:extLst>
          </p:nvPr>
        </p:nvGraphicFramePr>
        <p:xfrm>
          <a:off x="451644" y="777875"/>
          <a:ext cx="19278600" cy="3912580"/>
        </p:xfrm>
        <a:graphic>
          <a:graphicData uri="http://schemas.openxmlformats.org/drawingml/2006/table">
            <a:tbl>
              <a:tblPr firstRow="1" firstCol="1" bandRow="1">
                <a:tableStyleId>{5C22544A-7EE6-4342-B048-85BDC9FD1C3A}</a:tableStyleId>
              </a:tblPr>
              <a:tblGrid>
                <a:gridCol w="11381342">
                  <a:extLst>
                    <a:ext uri="{9D8B030D-6E8A-4147-A177-3AD203B41FA5}">
                      <a16:colId xmlns:a16="http://schemas.microsoft.com/office/drawing/2014/main" val="1591008720"/>
                    </a:ext>
                  </a:extLst>
                </a:gridCol>
                <a:gridCol w="7897258">
                  <a:extLst>
                    <a:ext uri="{9D8B030D-6E8A-4147-A177-3AD203B41FA5}">
                      <a16:colId xmlns:a16="http://schemas.microsoft.com/office/drawing/2014/main" val="374824490"/>
                    </a:ext>
                  </a:extLst>
                </a:gridCol>
              </a:tblGrid>
              <a:tr h="401126">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1122874">
                <a:tc>
                  <a:txBody>
                    <a:bodyPr/>
                    <a:lstStyle/>
                    <a:p>
                      <a:r>
                        <a:rPr lang="en-GB" sz="1800" b="1"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solidFill>
                      <a:srgbClr val="00BC62"/>
                    </a:solidFill>
                  </a:tcPr>
                </a:tc>
                <a:tc>
                  <a:txBody>
                    <a:bodyPr/>
                    <a:lstStyle/>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November – 97%</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December – 98%</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January – 93.5%</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7710139"/>
                  </a:ext>
                </a:extLst>
              </a:tr>
              <a:tr h="1066800">
                <a:tc>
                  <a:txBody>
                    <a:bodyPr/>
                    <a:lstStyle/>
                    <a:p>
                      <a:r>
                        <a:rPr lang="en-GB" sz="1800" b="1"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solidFill>
                      <a:srgbClr val="00BC62"/>
                    </a:solidFill>
                  </a:tcPr>
                </a:tc>
                <a:tc>
                  <a:txBody>
                    <a:bodyPr/>
                    <a:lstStyle/>
                    <a:p>
                      <a:pPr marL="342900" lvl="0" indent="-342900">
                        <a:lnSpc>
                          <a:spcPct val="107000"/>
                        </a:lnSpc>
                        <a:buFont typeface="Symbol" panose="05050102010706020507" pitchFamily="18" charset="2"/>
                        <a:buChar char=""/>
                      </a:pPr>
                      <a:r>
                        <a:rPr lang="en-GB" sz="1800">
                          <a:effectLst/>
                          <a:latin typeface="Verdana" panose="020B0604030504040204" pitchFamily="34" charset="0"/>
                          <a:ea typeface="Verdana" panose="020B0604030504040204" pitchFamily="34" charset="0"/>
                          <a:cs typeface="Arial" panose="020B0604020202020204" pitchFamily="34" charset="0"/>
                        </a:rPr>
                        <a:t>November – 66%</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a:effectLst/>
                          <a:latin typeface="Verdana" panose="020B0604030504040204" pitchFamily="34" charset="0"/>
                          <a:ea typeface="Verdana" panose="020B0604030504040204" pitchFamily="34" charset="0"/>
                          <a:cs typeface="Arial" panose="020B0604020202020204" pitchFamily="34" charset="0"/>
                        </a:rPr>
                        <a:t>December – 70%</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a:effectLst/>
                          <a:latin typeface="Verdana" panose="020B0604030504040204" pitchFamily="34" charset="0"/>
                          <a:ea typeface="Verdana" panose="020B0604030504040204" pitchFamily="34" charset="0"/>
                          <a:cs typeface="Arial" panose="020B0604020202020204" pitchFamily="34" charset="0"/>
                        </a:rPr>
                        <a:t>January – 75.6%</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228600">
                        <a:lnSpc>
                          <a:spcPct val="107000"/>
                        </a:lnSpc>
                        <a:spcAft>
                          <a:spcPts val="800"/>
                        </a:spcAft>
                        <a:buNone/>
                      </a:pPr>
                      <a:r>
                        <a:rPr lang="en-GB" sz="1800">
                          <a:effectLst/>
                          <a:latin typeface="Verdana" panose="020B0604030504040204" pitchFamily="34" charset="0"/>
                          <a:ea typeface="Verdana" panose="020B0604030504040204" pitchFamily="34" charset="0"/>
                          <a:cs typeface="Arial" panose="020B0604020202020204" pitchFamily="34" charset="0"/>
                        </a:rPr>
                        <a:t> </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97590235"/>
                  </a:ext>
                </a:extLst>
              </a:tr>
              <a:tr h="1240563">
                <a:tc>
                  <a:txBody>
                    <a:bodyPr/>
                    <a:lstStyle/>
                    <a:p>
                      <a:r>
                        <a:rPr lang="en-GB" sz="1800" b="1"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solidFill>
                      <a:srgbClr val="00BC62"/>
                    </a:solidFill>
                  </a:tcPr>
                </a:tc>
                <a:tc>
                  <a:txBody>
                    <a:bodyPr/>
                    <a:lstStyle/>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November – 92%</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December -98%</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January – 97%</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76142807"/>
                  </a:ext>
                </a:extLst>
              </a:tr>
            </a:tbl>
          </a:graphicData>
        </a:graphic>
      </p:graphicFrame>
      <p:pic>
        <p:nvPicPr>
          <p:cNvPr id="5" name="Picture 4">
            <a:extLst>
              <a:ext uri="{FF2B5EF4-FFF2-40B4-BE49-F238E27FC236}">
                <a16:creationId xmlns:a16="http://schemas.microsoft.com/office/drawing/2014/main" id="{A1C6328B-CB6D-C6DB-8962-1B96E58E4A0B}"/>
              </a:ext>
            </a:extLst>
          </p:cNvPr>
          <p:cNvPicPr>
            <a:picLocks noChangeAspect="1"/>
          </p:cNvPicPr>
          <p:nvPr/>
        </p:nvPicPr>
        <p:blipFill>
          <a:blip r:embed="rId2"/>
          <a:stretch>
            <a:fillRect/>
          </a:stretch>
        </p:blipFill>
        <p:spPr>
          <a:xfrm>
            <a:off x="6944187" y="5654674"/>
            <a:ext cx="5969208" cy="3500597"/>
          </a:xfrm>
          <a:prstGeom prst="rect">
            <a:avLst/>
          </a:prstGeom>
        </p:spPr>
      </p:pic>
      <p:pic>
        <p:nvPicPr>
          <p:cNvPr id="7" name="Picture 6">
            <a:extLst>
              <a:ext uri="{FF2B5EF4-FFF2-40B4-BE49-F238E27FC236}">
                <a16:creationId xmlns:a16="http://schemas.microsoft.com/office/drawing/2014/main" id="{D84CE1D6-74F9-39E4-0C40-1A87551EFF41}"/>
              </a:ext>
            </a:extLst>
          </p:cNvPr>
          <p:cNvPicPr>
            <a:picLocks noChangeAspect="1"/>
          </p:cNvPicPr>
          <p:nvPr/>
        </p:nvPicPr>
        <p:blipFill>
          <a:blip r:embed="rId3"/>
          <a:stretch>
            <a:fillRect/>
          </a:stretch>
        </p:blipFill>
        <p:spPr>
          <a:xfrm>
            <a:off x="426035" y="5702633"/>
            <a:ext cx="5994819" cy="3500597"/>
          </a:xfrm>
          <a:prstGeom prst="rect">
            <a:avLst/>
          </a:prstGeom>
        </p:spPr>
      </p:pic>
      <p:pic>
        <p:nvPicPr>
          <p:cNvPr id="9" name="Picture 8">
            <a:extLst>
              <a:ext uri="{FF2B5EF4-FFF2-40B4-BE49-F238E27FC236}">
                <a16:creationId xmlns:a16="http://schemas.microsoft.com/office/drawing/2014/main" id="{80B014D1-301B-F34F-1286-1CD2147E5550}"/>
              </a:ext>
            </a:extLst>
          </p:cNvPr>
          <p:cNvPicPr>
            <a:picLocks noChangeAspect="1"/>
          </p:cNvPicPr>
          <p:nvPr/>
        </p:nvPicPr>
        <p:blipFill>
          <a:blip r:embed="rId4"/>
          <a:stretch>
            <a:fillRect/>
          </a:stretch>
        </p:blipFill>
        <p:spPr>
          <a:xfrm>
            <a:off x="13436728" y="5654674"/>
            <a:ext cx="6060950" cy="3500597"/>
          </a:xfrm>
          <a:prstGeom prst="rect">
            <a:avLst/>
          </a:prstGeom>
        </p:spPr>
      </p:pic>
    </p:spTree>
    <p:extLst>
      <p:ext uri="{BB962C8B-B14F-4D97-AF65-F5344CB8AC3E}">
        <p14:creationId xmlns:p14="http://schemas.microsoft.com/office/powerpoint/2010/main" val="22449515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ED7AA-EBB2-2C14-7CC4-76470B2BAD2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CA4E5F6-1AFF-BDD7-F087-EF4808FD6E88}"/>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3 – Planned Care</a:t>
            </a:r>
          </a:p>
        </p:txBody>
      </p:sp>
      <p:graphicFrame>
        <p:nvGraphicFramePr>
          <p:cNvPr id="3" name="Table 2">
            <a:extLst>
              <a:ext uri="{FF2B5EF4-FFF2-40B4-BE49-F238E27FC236}">
                <a16:creationId xmlns:a16="http://schemas.microsoft.com/office/drawing/2014/main" id="{10E95488-CB47-2402-F2BA-A681449A7C1B}"/>
              </a:ext>
            </a:extLst>
          </p:cNvPr>
          <p:cNvGraphicFramePr>
            <a:graphicFrameLocks noGrp="1"/>
          </p:cNvGraphicFramePr>
          <p:nvPr>
            <p:extLst>
              <p:ext uri="{D42A27DB-BD31-4B8C-83A1-F6EECF244321}">
                <p14:modId xmlns:p14="http://schemas.microsoft.com/office/powerpoint/2010/main" val="3972422736"/>
              </p:ext>
            </p:extLst>
          </p:nvPr>
        </p:nvGraphicFramePr>
        <p:xfrm>
          <a:off x="527844" y="777875"/>
          <a:ext cx="19050000" cy="6248401"/>
        </p:xfrm>
        <a:graphic>
          <a:graphicData uri="http://schemas.openxmlformats.org/drawingml/2006/table">
            <a:tbl>
              <a:tblPr firstRow="1" firstCol="1" bandRow="1">
                <a:tableStyleId>{5C22544A-7EE6-4342-B048-85BDC9FD1C3A}</a:tableStyleId>
              </a:tblPr>
              <a:tblGrid>
                <a:gridCol w="13712716">
                  <a:extLst>
                    <a:ext uri="{9D8B030D-6E8A-4147-A177-3AD203B41FA5}">
                      <a16:colId xmlns:a16="http://schemas.microsoft.com/office/drawing/2014/main" val="1715366069"/>
                    </a:ext>
                  </a:extLst>
                </a:gridCol>
                <a:gridCol w="5337284">
                  <a:extLst>
                    <a:ext uri="{9D8B030D-6E8A-4147-A177-3AD203B41FA5}">
                      <a16:colId xmlns:a16="http://schemas.microsoft.com/office/drawing/2014/main" val="3338111523"/>
                    </a:ext>
                  </a:extLst>
                </a:gridCol>
              </a:tblGrid>
              <a:tr h="673250">
                <a:tc>
                  <a:txBody>
                    <a:bodyPr/>
                    <a:lstStyle/>
                    <a:p>
                      <a:pPr>
                        <a:lnSpc>
                          <a:spcPct val="107000"/>
                        </a:lnSpc>
                        <a:spcAft>
                          <a:spcPts val="800"/>
                        </a:spcAft>
                        <a:buNone/>
                      </a:pPr>
                      <a:r>
                        <a:rPr lang="en-GB" sz="1800">
                          <a:effectLst/>
                          <a:latin typeface="Verdana" panose="020B0604030504040204" pitchFamily="34" charset="0"/>
                          <a:ea typeface="Verdana" panose="020B0604030504040204" pitchFamily="34" charset="0"/>
                        </a:rPr>
                        <a:t>Criteria to Achieve</a:t>
                      </a:r>
                      <a:endParaRPr lang="en-GB" sz="160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tc>
                  <a:txBody>
                    <a:bodyPr/>
                    <a:lstStyle/>
                    <a:p>
                      <a:pPr>
                        <a:lnSpc>
                          <a:spcPct val="107000"/>
                        </a:lnSpc>
                        <a:spcAft>
                          <a:spcPts val="800"/>
                        </a:spcAft>
                        <a:buNone/>
                      </a:pPr>
                      <a:r>
                        <a:rPr lang="en-GB" sz="1800">
                          <a:effectLst/>
                          <a:latin typeface="Verdana" panose="020B0604030504040204" pitchFamily="34" charset="0"/>
                          <a:ea typeface="Verdana" panose="020B0604030504040204" pitchFamily="34" charset="0"/>
                        </a:rPr>
                        <a:t>Current Performance  </a:t>
                      </a:r>
                      <a:endParaRPr lang="en-GB" sz="1600">
                        <a:effectLst/>
                        <a:latin typeface="Verdana" panose="020B0604030504040204" pitchFamily="34" charset="0"/>
                        <a:ea typeface="Verdana" panose="020B0604030504040204" pitchFamily="34" charset="0"/>
                      </a:endParaRPr>
                    </a:p>
                    <a:p>
                      <a:pPr>
                        <a:lnSpc>
                          <a:spcPct val="107000"/>
                        </a:lnSpc>
                        <a:spcAft>
                          <a:spcPts val="800"/>
                        </a:spcAft>
                        <a:buNone/>
                      </a:pPr>
                      <a:r>
                        <a:rPr lang="en-GB" sz="1800">
                          <a:effectLst/>
                          <a:latin typeface="Verdana" panose="020B0604030504040204" pitchFamily="34" charset="0"/>
                          <a:ea typeface="Verdana" panose="020B0604030504040204" pitchFamily="34" charset="0"/>
                        </a:rPr>
                        <a:t>(January 2026)</a:t>
                      </a:r>
                      <a:endParaRPr lang="en-GB" sz="160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1906803581"/>
                  </a:ext>
                </a:extLst>
              </a:tr>
              <a:tr h="492436">
                <a:tc>
                  <a:txBody>
                    <a:bodyPr/>
                    <a:lstStyle/>
                    <a:p>
                      <a:pPr marL="342900" lvl="0" indent="-342900">
                        <a:lnSpc>
                          <a:spcPct val="107000"/>
                        </a:lnSpc>
                        <a:buFont typeface="Symbol" panose="05050102010706020507" pitchFamily="18" charset="2"/>
                        <a:buChar char=""/>
                      </a:pPr>
                      <a:r>
                        <a:rPr lang="en-GB" sz="1800">
                          <a:solidFill>
                            <a:schemeClr val="tx1"/>
                          </a:solidFill>
                          <a:effectLst/>
                          <a:latin typeface="Verdana" panose="020B0604030504040204" pitchFamily="34" charset="0"/>
                          <a:ea typeface="Verdana" panose="020B0604030504040204" pitchFamily="34" charset="0"/>
                        </a:rPr>
                        <a:t>100% of open outpatient pathways to be waiting less than 52 weeks and maintained for 3 months.</a:t>
                      </a:r>
                      <a:endParaRPr lang="en-GB" sz="160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C62"/>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100% </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3654065728"/>
                  </a:ext>
                </a:extLst>
              </a:tr>
              <a:tr h="492436">
                <a:tc>
                  <a:txBody>
                    <a:bodyPr/>
                    <a:lstStyle/>
                    <a:p>
                      <a:pPr marL="342900" lvl="0" indent="-342900" fontAlgn="base">
                        <a:lnSpc>
                          <a:spcPct val="107000"/>
                        </a:lnSpc>
                        <a:spcAft>
                          <a:spcPts val="800"/>
                        </a:spcAft>
                        <a:buFont typeface="Symbol" panose="05050102010706020507" pitchFamily="18" charset="2"/>
                        <a:buChar char=""/>
                      </a:pPr>
                      <a:r>
                        <a:rPr lang="en-GB" sz="1800">
                          <a:solidFill>
                            <a:schemeClr val="tx1"/>
                          </a:solidFill>
                          <a:effectLst/>
                          <a:latin typeface="Verdana" panose="020B0604030504040204" pitchFamily="34" charset="0"/>
                          <a:ea typeface="Verdana" panose="020B0604030504040204" pitchFamily="34" charset="0"/>
                        </a:rPr>
                        <a:t>Continuous improvement towards 75% of all open outpatient pathways waiting less than 26 weeks. </a:t>
                      </a:r>
                      <a:endParaRPr lang="en-GB" sz="160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C62"/>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80.33%</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1517686131"/>
                  </a:ext>
                </a:extLst>
              </a:tr>
              <a:tr h="391503">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100% of open pathways to be waiting less than 104 weeks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C62"/>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100%</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3959432145"/>
                  </a:ext>
                </a:extLst>
              </a:tr>
              <a:tr h="492436">
                <a:tc>
                  <a:txBody>
                    <a:bodyPr/>
                    <a:lstStyle/>
                    <a:p>
                      <a:pPr marL="342900" lvl="0" indent="-342900">
                        <a:lnSpc>
                          <a:spcPct val="107000"/>
                        </a:lnSpc>
                        <a:spcAft>
                          <a:spcPts val="800"/>
                        </a:spcAft>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Continuous improvement towards 80% of all open pathways waiting less than 36 weeks. </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C000"/>
                    </a:solidFill>
                  </a:tcPr>
                </a:tc>
                <a:tc>
                  <a:txBody>
                    <a:bodyPr/>
                    <a:lstStyle/>
                    <a:p>
                      <a:pPr marL="342900" lvl="0" indent="-342900">
                        <a:lnSpc>
                          <a:spcPct val="107000"/>
                        </a:lnSpc>
                        <a:spcAft>
                          <a:spcPts val="800"/>
                        </a:spcAft>
                        <a:buFont typeface="Symbol" panose="05050102010706020507" pitchFamily="18" charset="2"/>
                        <a:buChar char=""/>
                      </a:pPr>
                      <a:r>
                        <a:rPr lang="en-GB" sz="1800">
                          <a:effectLst/>
                          <a:latin typeface="Verdana" panose="020B0604030504040204" pitchFamily="34" charset="0"/>
                          <a:ea typeface="Verdana" panose="020B0604030504040204" pitchFamily="34" charset="0"/>
                        </a:rPr>
                        <a:t>75.17%</a:t>
                      </a:r>
                      <a:endParaRPr lang="en-GB" sz="160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2987817057"/>
                  </a:ext>
                </a:extLst>
              </a:tr>
              <a:tr h="761849">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12% reduction in the number of patients delayed by 100% for their follow up appointment in three consecutive months and maintained for 3 months (Based on the November 2024 baseline).</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0000"/>
                    </a:solidFill>
                  </a:tcPr>
                </a:tc>
                <a:tc>
                  <a:txBody>
                    <a:bodyPr/>
                    <a:lstStyle/>
                    <a:p>
                      <a:pPr marL="342900" lvl="0" indent="-342900">
                        <a:lnSpc>
                          <a:spcPct val="107000"/>
                        </a:lnSpc>
                        <a:spcAft>
                          <a:spcPts val="800"/>
                        </a:spcAft>
                        <a:buFont typeface="Symbol" panose="05050102010706020507" pitchFamily="18" charset="2"/>
                        <a:buChar char=""/>
                      </a:pPr>
                      <a:r>
                        <a:rPr lang="en-GB" sz="1800">
                          <a:effectLst/>
                          <a:latin typeface="Verdana" panose="020B0604030504040204" pitchFamily="34" charset="0"/>
                          <a:ea typeface="Verdana" panose="020B0604030504040204" pitchFamily="34" charset="0"/>
                        </a:rPr>
                        <a:t>23.26% increase against baseline</a:t>
                      </a:r>
                      <a:endParaRPr lang="en-GB" sz="1600">
                        <a:effectLst/>
                        <a:latin typeface="Verdana" panose="020B0604030504040204" pitchFamily="34" charset="0"/>
                        <a:ea typeface="Verdana" panose="020B0604030504040204" pitchFamily="34" charset="0"/>
                      </a:endParaRPr>
                    </a:p>
                    <a:p>
                      <a:pPr>
                        <a:lnSpc>
                          <a:spcPct val="107000"/>
                        </a:lnSpc>
                        <a:spcAft>
                          <a:spcPts val="800"/>
                        </a:spcAft>
                        <a:buNone/>
                      </a:pPr>
                      <a:r>
                        <a:rPr lang="en-GB" sz="1800">
                          <a:effectLst/>
                          <a:latin typeface="Verdana" panose="020B0604030504040204" pitchFamily="34" charset="0"/>
                          <a:ea typeface="Verdana" panose="020B0604030504040204" pitchFamily="34" charset="0"/>
                        </a:rPr>
                        <a:t> </a:t>
                      </a:r>
                      <a:endParaRPr lang="en-GB" sz="160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2544877114"/>
                  </a:ext>
                </a:extLst>
              </a:tr>
              <a:tr h="741992">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68% R1 ophthalmology patient pathways to be waiting within or no longer than 25% of their target date for an outpatient appointment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C62"/>
                    </a:solidFill>
                  </a:tcPr>
                </a:tc>
                <a:tc>
                  <a:txBody>
                    <a:bodyPr/>
                    <a:lstStyle/>
                    <a:p>
                      <a:pPr marL="342900" lvl="0" indent="-342900">
                        <a:lnSpc>
                          <a:spcPct val="107000"/>
                        </a:lnSpc>
                        <a:spcAft>
                          <a:spcPts val="800"/>
                        </a:spcAft>
                        <a:buFont typeface="Symbol" panose="05050102010706020507" pitchFamily="18" charset="2"/>
                        <a:buChar char=""/>
                      </a:pPr>
                      <a:r>
                        <a:rPr lang="en-GB" sz="1800">
                          <a:effectLst/>
                          <a:latin typeface="Verdana" panose="020B0604030504040204" pitchFamily="34" charset="0"/>
                          <a:ea typeface="Verdana" panose="020B0604030504040204" pitchFamily="34" charset="0"/>
                        </a:rPr>
                        <a:t>72.64% - meets de-escalation criteria </a:t>
                      </a:r>
                      <a:endParaRPr lang="en-GB" sz="160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3298939514"/>
                  </a:ext>
                </a:extLst>
              </a:tr>
              <a:tr h="570021">
                <a:tc>
                  <a:txBody>
                    <a:bodyPr/>
                    <a:lstStyle/>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85% of patients waiting for a diagnostic test to be waiting less than 8 weeks and maintained for 3 months.</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0000"/>
                    </a:solidFill>
                  </a:tcPr>
                </a:tc>
                <a:tc>
                  <a:txBody>
                    <a:bodyPr/>
                    <a:lstStyle/>
                    <a:p>
                      <a:pPr marL="342900" lvl="0" indent="-342900">
                        <a:lnSpc>
                          <a:spcPct val="107000"/>
                        </a:lnSpc>
                        <a:spcAft>
                          <a:spcPts val="800"/>
                        </a:spcAft>
                        <a:buFont typeface="Symbol" panose="05050102010706020507" pitchFamily="18" charset="2"/>
                        <a:buChar char=""/>
                      </a:pPr>
                      <a:r>
                        <a:rPr lang="en-GB" sz="1800">
                          <a:effectLst/>
                          <a:latin typeface="Verdana" panose="020B0604030504040204" pitchFamily="34" charset="0"/>
                          <a:ea typeface="Verdana" panose="020B0604030504040204" pitchFamily="34" charset="0"/>
                        </a:rPr>
                        <a:t>66.64% </a:t>
                      </a:r>
                      <a:endParaRPr lang="en-GB" sz="160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4060202776"/>
                  </a:ext>
                </a:extLst>
              </a:tr>
              <a:tr h="570021">
                <a:tc>
                  <a:txBody>
                    <a:bodyPr/>
                    <a:lstStyle/>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85% of patients waiting for a diagnostic endoscopy to be waiting less than 8 weeks and maintained for 3 months.</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0000"/>
                    </a:solidFill>
                  </a:tcPr>
                </a:tc>
                <a:tc>
                  <a:txBody>
                    <a:bodyPr/>
                    <a:lstStyle/>
                    <a:p>
                      <a:pPr marL="342900" lvl="0" indent="-342900">
                        <a:lnSpc>
                          <a:spcPct val="107000"/>
                        </a:lnSpc>
                        <a:spcAft>
                          <a:spcPts val="800"/>
                        </a:spcAft>
                        <a:buFont typeface="Symbol" panose="05050102010706020507" pitchFamily="18" charset="2"/>
                        <a:buChar char=""/>
                      </a:pPr>
                      <a:r>
                        <a:rPr lang="en-GB" sz="1800">
                          <a:effectLst/>
                          <a:latin typeface="Verdana" panose="020B0604030504040204" pitchFamily="34" charset="0"/>
                          <a:ea typeface="Verdana" panose="020B0604030504040204" pitchFamily="34" charset="0"/>
                        </a:rPr>
                        <a:t>47.68% </a:t>
                      </a:r>
                      <a:endParaRPr lang="en-GB" sz="160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3042451892"/>
                  </a:ext>
                </a:extLst>
              </a:tr>
              <a:tr h="570021">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85% of patients waiting for a NOUS and non-cardiac MRI to be waiting less than 8 weeks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0000"/>
                    </a:solidFill>
                  </a:tcPr>
                </a:tc>
                <a:tc>
                  <a:txBody>
                    <a:bodyPr/>
                    <a:lstStyle/>
                    <a:p>
                      <a:pPr marL="342900" lvl="0" indent="-342900">
                        <a:lnSpc>
                          <a:spcPct val="107000"/>
                        </a:lnSpc>
                        <a:spcAft>
                          <a:spcPts val="800"/>
                        </a:spcAft>
                        <a:buFont typeface="Symbol" panose="05050102010706020507" pitchFamily="18" charset="2"/>
                        <a:buChar char=""/>
                      </a:pPr>
                      <a:r>
                        <a:rPr lang="en-GB" sz="1800">
                          <a:effectLst/>
                          <a:latin typeface="Verdana" panose="020B0604030504040204" pitchFamily="34" charset="0"/>
                          <a:ea typeface="Verdana" panose="020B0604030504040204" pitchFamily="34" charset="0"/>
                        </a:rPr>
                        <a:t>65.65% </a:t>
                      </a:r>
                      <a:endParaRPr lang="en-GB" sz="160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1740729140"/>
                  </a:ext>
                </a:extLst>
              </a:tr>
              <a:tr h="492436">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90% of patients waiting for therapies to be waiting less than 14 weeks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C62"/>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100% </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2730509277"/>
                  </a:ext>
                </a:extLst>
              </a:tr>
            </a:tbl>
          </a:graphicData>
        </a:graphic>
      </p:graphicFrame>
      <p:pic>
        <p:nvPicPr>
          <p:cNvPr id="5" name="Picture 4">
            <a:extLst>
              <a:ext uri="{FF2B5EF4-FFF2-40B4-BE49-F238E27FC236}">
                <a16:creationId xmlns:a16="http://schemas.microsoft.com/office/drawing/2014/main" id="{22881A08-AEBE-1BE1-A5E7-5AF5E25B83C0}"/>
              </a:ext>
            </a:extLst>
          </p:cNvPr>
          <p:cNvPicPr>
            <a:picLocks noChangeAspect="1"/>
          </p:cNvPicPr>
          <p:nvPr/>
        </p:nvPicPr>
        <p:blipFill>
          <a:blip r:embed="rId2"/>
          <a:stretch>
            <a:fillRect/>
          </a:stretch>
        </p:blipFill>
        <p:spPr>
          <a:xfrm>
            <a:off x="7042944" y="7255090"/>
            <a:ext cx="6019800" cy="3659439"/>
          </a:xfrm>
          <a:prstGeom prst="rect">
            <a:avLst/>
          </a:prstGeom>
        </p:spPr>
      </p:pic>
      <p:pic>
        <p:nvPicPr>
          <p:cNvPr id="7" name="Picture 6">
            <a:extLst>
              <a:ext uri="{FF2B5EF4-FFF2-40B4-BE49-F238E27FC236}">
                <a16:creationId xmlns:a16="http://schemas.microsoft.com/office/drawing/2014/main" id="{247DD9FA-5FD5-2367-72E9-9E858D51A3DC}"/>
              </a:ext>
            </a:extLst>
          </p:cNvPr>
          <p:cNvPicPr>
            <a:picLocks noChangeAspect="1"/>
          </p:cNvPicPr>
          <p:nvPr/>
        </p:nvPicPr>
        <p:blipFill>
          <a:blip r:embed="rId3"/>
          <a:stretch>
            <a:fillRect/>
          </a:stretch>
        </p:blipFill>
        <p:spPr>
          <a:xfrm>
            <a:off x="13558043" y="7260371"/>
            <a:ext cx="5921487" cy="3654158"/>
          </a:xfrm>
          <a:prstGeom prst="rect">
            <a:avLst/>
          </a:prstGeom>
        </p:spPr>
      </p:pic>
      <p:pic>
        <p:nvPicPr>
          <p:cNvPr id="9" name="Picture 8">
            <a:extLst>
              <a:ext uri="{FF2B5EF4-FFF2-40B4-BE49-F238E27FC236}">
                <a16:creationId xmlns:a16="http://schemas.microsoft.com/office/drawing/2014/main" id="{99601FF5-ED88-E60C-EF4D-CE14C5E894E4}"/>
              </a:ext>
            </a:extLst>
          </p:cNvPr>
          <p:cNvPicPr>
            <a:picLocks noChangeAspect="1"/>
          </p:cNvPicPr>
          <p:nvPr/>
        </p:nvPicPr>
        <p:blipFill>
          <a:blip r:embed="rId4"/>
          <a:stretch>
            <a:fillRect/>
          </a:stretch>
        </p:blipFill>
        <p:spPr>
          <a:xfrm>
            <a:off x="626158" y="7255090"/>
            <a:ext cx="5921486" cy="3666063"/>
          </a:xfrm>
          <a:prstGeom prst="rect">
            <a:avLst/>
          </a:prstGeom>
        </p:spPr>
      </p:pic>
    </p:spTree>
    <p:extLst>
      <p:ext uri="{BB962C8B-B14F-4D97-AF65-F5344CB8AC3E}">
        <p14:creationId xmlns:p14="http://schemas.microsoft.com/office/powerpoint/2010/main" val="2963005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0D74F92-4F0C-EAB0-5440-A7242FE9232D}"/>
              </a:ext>
            </a:extLst>
          </p:cNvPr>
          <p:cNvSpPr>
            <a:spLocks noGrp="1"/>
          </p:cNvSpPr>
          <p:nvPr>
            <p:ph type="body" sz="quarter" idx="10"/>
          </p:nvPr>
        </p:nvSpPr>
        <p:spPr>
          <a:xfrm>
            <a:off x="299244" y="250156"/>
            <a:ext cx="12293600" cy="558800"/>
          </a:xfrm>
        </p:spPr>
        <p:txBody>
          <a:bodyPr/>
          <a:lstStyle/>
          <a:p>
            <a:r>
              <a:rPr lang="pt-BR" sz="4400" b="1" dirty="0">
                <a:latin typeface="Verdana" panose="020B0604030504040204" pitchFamily="34" charset="0"/>
                <a:ea typeface="Verdana" panose="020B0604030504040204" pitchFamily="34" charset="0"/>
              </a:rPr>
              <a:t>Report Overview</a:t>
            </a:r>
          </a:p>
        </p:txBody>
      </p:sp>
      <p:graphicFrame>
        <p:nvGraphicFramePr>
          <p:cNvPr id="18" name="Diagram 17">
            <a:extLst>
              <a:ext uri="{FF2B5EF4-FFF2-40B4-BE49-F238E27FC236}">
                <a16:creationId xmlns:a16="http://schemas.microsoft.com/office/drawing/2014/main" id="{46172A51-8F6A-1FB4-5FF3-21E961BD36D7}"/>
              </a:ext>
            </a:extLst>
          </p:cNvPr>
          <p:cNvGraphicFramePr/>
          <p:nvPr>
            <p:extLst>
              <p:ext uri="{D42A27DB-BD31-4B8C-83A1-F6EECF244321}">
                <p14:modId xmlns:p14="http://schemas.microsoft.com/office/powerpoint/2010/main" val="3141321290"/>
              </p:ext>
            </p:extLst>
          </p:nvPr>
        </p:nvGraphicFramePr>
        <p:xfrm>
          <a:off x="832644" y="2174874"/>
          <a:ext cx="17297400" cy="8097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84A4EC6F-6E2B-B310-4516-33263B66D093}"/>
              </a:ext>
            </a:extLst>
          </p:cNvPr>
          <p:cNvSpPr txBox="1"/>
          <p:nvPr/>
        </p:nvSpPr>
        <p:spPr>
          <a:xfrm>
            <a:off x="565944" y="1036815"/>
            <a:ext cx="18973800" cy="923330"/>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The Health Board Integrated Performance Report will provide updates against all areas under escalation with Welsh Government, all performance metrics outlined within the NHS Wales Performance Framework 202-26, along with updates against the Delivery Expectations and the Ministerial Enabling actions as outlined in the NHS Wales Planning Framework 2025-2028 </a:t>
            </a:r>
          </a:p>
        </p:txBody>
      </p:sp>
    </p:spTree>
    <p:extLst>
      <p:ext uri="{BB962C8B-B14F-4D97-AF65-F5344CB8AC3E}">
        <p14:creationId xmlns:p14="http://schemas.microsoft.com/office/powerpoint/2010/main" val="418063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A522F-50B8-F2E7-7CF6-A58B9992B0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6B0BCC-38E4-5DA8-93D8-0A653077D201}"/>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2: </a:t>
            </a:r>
          </a:p>
          <a:p>
            <a:pPr algn="ctr"/>
            <a:r>
              <a:rPr lang="en-GB" sz="4400" dirty="0">
                <a:latin typeface="Verdana" panose="020B0604030504040204" pitchFamily="34" charset="0"/>
                <a:ea typeface="Verdana" panose="020B0604030504040204" pitchFamily="34" charset="0"/>
              </a:rPr>
              <a:t>Summary of the performance against the Health Boards Strategic Objectives</a:t>
            </a:r>
          </a:p>
          <a:p>
            <a:endParaRPr lang="en-GB" dirty="0"/>
          </a:p>
        </p:txBody>
      </p:sp>
    </p:spTree>
    <p:extLst>
      <p:ext uri="{BB962C8B-B14F-4D97-AF65-F5344CB8AC3E}">
        <p14:creationId xmlns:p14="http://schemas.microsoft.com/office/powerpoint/2010/main" val="2904436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426736" y="9542011"/>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5" name="Rounded Rectangle 4"/>
          <p:cNvSpPr/>
          <p:nvPr/>
        </p:nvSpPr>
        <p:spPr>
          <a:xfrm>
            <a:off x="1426736" y="7628284"/>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6" name="Rounded Rectangle 5"/>
          <p:cNvSpPr/>
          <p:nvPr/>
        </p:nvSpPr>
        <p:spPr>
          <a:xfrm>
            <a:off x="1426736" y="5619556"/>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7" name="Rounded Rectangle 6"/>
          <p:cNvSpPr/>
          <p:nvPr/>
        </p:nvSpPr>
        <p:spPr>
          <a:xfrm>
            <a:off x="1426736" y="3817222"/>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8" name="Rounded Rectangle 7"/>
          <p:cNvSpPr/>
          <p:nvPr/>
        </p:nvSpPr>
        <p:spPr>
          <a:xfrm>
            <a:off x="1426736" y="1874768"/>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9" name="TextBox 8">
            <a:extLst>
              <a:ext uri="{FF2B5EF4-FFF2-40B4-BE49-F238E27FC236}">
                <a16:creationId xmlns:a16="http://schemas.microsoft.com/office/drawing/2014/main" id="{0CD4469E-17F7-5EF4-56FA-2873D9D13250}"/>
              </a:ext>
            </a:extLst>
          </p:cNvPr>
          <p:cNvSpPr txBox="1"/>
          <p:nvPr/>
        </p:nvSpPr>
        <p:spPr>
          <a:xfrm>
            <a:off x="409719" y="148418"/>
            <a:ext cx="16276594" cy="549061"/>
          </a:xfrm>
          <a:prstGeom prst="rect">
            <a:avLst/>
          </a:prstGeom>
          <a:noFill/>
        </p:spPr>
        <p:txBody>
          <a:bodyPr wrap="square" rtlCol="0">
            <a:spAutoFit/>
          </a:bodyPr>
          <a:lstStyle/>
          <a:p>
            <a:pPr defTabSz="1507937">
              <a:defRPr/>
            </a:pPr>
            <a:r>
              <a:rPr lang="en-GB" sz="2968" b="1" spc="25" dirty="0">
                <a:solidFill>
                  <a:srgbClr val="1F355E"/>
                </a:solidFill>
                <a:latin typeface="Arial Black" panose="020B0604020202020204" pitchFamily="34" charset="0"/>
                <a:cs typeface="Arial Black" panose="020B0604020202020204" pitchFamily="34" charset="0"/>
              </a:rPr>
              <a:t>SBUHB Strategic Objectives and Quality Aspects </a:t>
            </a:r>
            <a:endParaRPr lang="en-GB" sz="2968" b="1" dirty="0">
              <a:solidFill>
                <a:srgbClr val="1F355E"/>
              </a:solidFill>
              <a:latin typeface="Arial Black" panose="020B0604020202020204" pitchFamily="34" charset="0"/>
              <a:cs typeface="Arial Black" panose="020B0604020202020204" pitchFamily="34" charset="0"/>
            </a:endParaRPr>
          </a:p>
        </p:txBody>
      </p:sp>
      <p:sp>
        <p:nvSpPr>
          <p:cNvPr id="10" name="Rectangle 9">
            <a:extLst>
              <a:ext uri="{FF2B5EF4-FFF2-40B4-BE49-F238E27FC236}">
                <a16:creationId xmlns:a16="http://schemas.microsoft.com/office/drawing/2014/main" id="{6052608B-D93C-9455-4781-449309ADFD6D}"/>
              </a:ext>
            </a:extLst>
          </p:cNvPr>
          <p:cNvSpPr/>
          <p:nvPr/>
        </p:nvSpPr>
        <p:spPr>
          <a:xfrm>
            <a:off x="411995" y="698166"/>
            <a:ext cx="17814177" cy="701474"/>
          </a:xfrm>
          <a:prstGeom prst="rect">
            <a:avLst/>
          </a:prstGeom>
        </p:spPr>
        <p:txBody>
          <a:bodyPr wrap="square">
            <a:spAutoFit/>
          </a:bodyPr>
          <a:lstStyle/>
          <a:p>
            <a:pPr algn="just" defTabSz="1507937">
              <a:spcAft>
                <a:spcPts val="1979"/>
              </a:spcAft>
              <a:defRPr/>
            </a:pPr>
            <a:r>
              <a:rPr lang="en-GB" sz="1979" dirty="0">
                <a:solidFill>
                  <a:prstClr val="black"/>
                </a:solidFill>
                <a:latin typeface="Calibri" panose="020F0502020204030204"/>
                <a:cs typeface="Arial" panose="020B0604020202020204" pitchFamily="34" charset="0"/>
              </a:rPr>
              <a:t>Our refreshed Strategic Objectives –aligned to ‘a Healthier Wales’ articulate the future state of Swansea Bay UHB as a high-quality organisation. We have set out what this looks like for our  population, communities, staff , partners and services and are developing strategic indicators that will tell us if our efforts are delivering </a:t>
            </a:r>
            <a:r>
              <a:rPr lang="en-GB" sz="1979">
                <a:solidFill>
                  <a:prstClr val="black"/>
                </a:solidFill>
                <a:latin typeface="Calibri" panose="020F0502020204030204"/>
                <a:cs typeface="Arial" panose="020B0604020202020204" pitchFamily="34" charset="0"/>
              </a:rPr>
              <a:t>our objectives</a:t>
            </a:r>
            <a:endParaRPr lang="en-GB" sz="1979" dirty="0">
              <a:solidFill>
                <a:prstClr val="black"/>
              </a:solidFill>
              <a:latin typeface="Calibri" panose="020F0502020204030204"/>
              <a:cs typeface="Arial" panose="020B0604020202020204" pitchFamily="34" charset="0"/>
            </a:endParaRPr>
          </a:p>
        </p:txBody>
      </p:sp>
      <p:sp>
        <p:nvSpPr>
          <p:cNvPr id="11" name="Rectangle 10"/>
          <p:cNvSpPr/>
          <p:nvPr/>
        </p:nvSpPr>
        <p:spPr>
          <a:xfrm>
            <a:off x="1474361" y="1346353"/>
            <a:ext cx="17156967" cy="498470"/>
          </a:xfrm>
          <a:prstGeom prst="rect">
            <a:avLst/>
          </a:prstGeom>
        </p:spPr>
        <p:txBody>
          <a:bodyPr wrap="square">
            <a:spAutoFit/>
          </a:bodyPr>
          <a:lstStyle/>
          <a:p>
            <a:pPr algn="ctr" defTabSz="1507937">
              <a:spcAft>
                <a:spcPts val="1979"/>
              </a:spcAft>
              <a:defRPr/>
            </a:pPr>
            <a:r>
              <a:rPr lang="en-GB" sz="2639" b="1" dirty="0">
                <a:solidFill>
                  <a:srgbClr val="C00000"/>
                </a:solidFill>
                <a:latin typeface="Calibri" panose="020F0502020204030204"/>
              </a:rPr>
              <a:t>People of Swansea Bay live healthier, equitable and more equal and prosperous lives    </a:t>
            </a:r>
          </a:p>
        </p:txBody>
      </p:sp>
      <p:sp>
        <p:nvSpPr>
          <p:cNvPr id="12" name="TextBox 11"/>
          <p:cNvSpPr txBox="1"/>
          <p:nvPr/>
        </p:nvSpPr>
        <p:spPr>
          <a:xfrm>
            <a:off x="2208837" y="1764333"/>
            <a:ext cx="8010107"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Every child has the best start in life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All children, young people and adults are enabled to maximise their capabilities and have control over their lives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Good work and fair employment is created for all</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 healthy standard of living is ensured for all</a:t>
            </a:r>
          </a:p>
        </p:txBody>
      </p:sp>
      <p:sp>
        <p:nvSpPr>
          <p:cNvPr id="13" name="Rectangle 12"/>
          <p:cNvSpPr/>
          <p:nvPr/>
        </p:nvSpPr>
        <p:spPr>
          <a:xfrm>
            <a:off x="10606933" y="1869252"/>
            <a:ext cx="9498667" cy="1209049"/>
          </a:xfrm>
          <a:prstGeom prst="rect">
            <a:avLst/>
          </a:prstGeom>
        </p:spPr>
        <p:txBody>
          <a:bodyPr>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Healthy and sustainable places are created through placemaking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role and impact of ill-health prevention is strengthened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Racism, discrimination and their outcomes are tackled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Environmental sustainability and health equity are pursued together</a:t>
            </a:r>
          </a:p>
        </p:txBody>
      </p:sp>
      <p:sp>
        <p:nvSpPr>
          <p:cNvPr id="14" name="Rectangle 13"/>
          <p:cNvSpPr/>
          <p:nvPr/>
        </p:nvSpPr>
        <p:spPr>
          <a:xfrm>
            <a:off x="1525462" y="5136769"/>
            <a:ext cx="17156967" cy="498470"/>
          </a:xfrm>
          <a:prstGeom prst="rect">
            <a:avLst/>
          </a:prstGeom>
        </p:spPr>
        <p:txBody>
          <a:bodyPr wrap="square">
            <a:spAutoFit/>
          </a:bodyPr>
          <a:lstStyle/>
          <a:p>
            <a:pPr algn="ctr" defTabSz="1507937">
              <a:spcAft>
                <a:spcPts val="1979"/>
              </a:spcAft>
              <a:defRPr/>
            </a:pPr>
            <a:r>
              <a:rPr lang="en-GB" sz="2639" b="1" dirty="0">
                <a:solidFill>
                  <a:srgbClr val="9E4ECA"/>
                </a:solidFill>
                <a:latin typeface="Calibri" panose="020F0502020204030204"/>
              </a:rPr>
              <a:t>Care is delivered in safe and appropriate settings supported by innovative digital solutions</a:t>
            </a:r>
          </a:p>
        </p:txBody>
      </p:sp>
      <p:sp>
        <p:nvSpPr>
          <p:cNvPr id="15" name="TextBox 14"/>
          <p:cNvSpPr txBox="1"/>
          <p:nvPr/>
        </p:nvSpPr>
        <p:spPr>
          <a:xfrm>
            <a:off x="2208839" y="5554129"/>
            <a:ext cx="8472276"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delivered around the patient in the most appropriate setting as close to home as possible supported by digital and data solutions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settings are fit for purpose, appropriately designed and equipped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Secure, trusted and insightful data and digital platforms empower staff to deliver more and higher quality care and improved patient outcomes and population health</a:t>
            </a:r>
          </a:p>
        </p:txBody>
      </p:sp>
      <p:sp>
        <p:nvSpPr>
          <p:cNvPr id="16" name="Rectangle 15"/>
          <p:cNvSpPr/>
          <p:nvPr/>
        </p:nvSpPr>
        <p:spPr>
          <a:xfrm>
            <a:off x="10571863" y="5579628"/>
            <a:ext cx="8713838"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digitally inclusive culture, where patients, clinicians and non-clinical colleagues work collaboratively to create effective and efficient services and patients are empowered to make informed and meaningful choices about their health and care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Through where and how they are delivered, services contribute to the environmental, economic, social and cultural well-being of Swansea Bay</a:t>
            </a:r>
          </a:p>
        </p:txBody>
      </p:sp>
      <p:sp>
        <p:nvSpPr>
          <p:cNvPr id="17" name="Rectangle 16"/>
          <p:cNvSpPr/>
          <p:nvPr/>
        </p:nvSpPr>
        <p:spPr>
          <a:xfrm>
            <a:off x="1474361" y="3189063"/>
            <a:ext cx="17156967" cy="498470"/>
          </a:xfrm>
          <a:prstGeom prst="rect">
            <a:avLst/>
          </a:prstGeom>
        </p:spPr>
        <p:txBody>
          <a:bodyPr wrap="square">
            <a:spAutoFit/>
          </a:bodyPr>
          <a:lstStyle/>
          <a:p>
            <a:pPr algn="ctr" defTabSz="1507937">
              <a:spcAft>
                <a:spcPts val="1979"/>
              </a:spcAft>
              <a:defRPr/>
            </a:pPr>
            <a:r>
              <a:rPr lang="en-GB" sz="2639" b="1" dirty="0">
                <a:solidFill>
                  <a:srgbClr val="7EB0DE"/>
                </a:solidFill>
                <a:latin typeface="Calibri" panose="020F0502020204030204"/>
              </a:rPr>
              <a:t>Care is high quality, safe, efficient and delivers the best possible outcomes for people</a:t>
            </a:r>
          </a:p>
        </p:txBody>
      </p:sp>
      <p:sp>
        <p:nvSpPr>
          <p:cNvPr id="18" name="TextBox 17"/>
          <p:cNvSpPr txBox="1"/>
          <p:nvPr/>
        </p:nvSpPr>
        <p:spPr>
          <a:xfrm>
            <a:off x="2208837" y="3877896"/>
            <a:ext cx="8472280" cy="1209049"/>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safe, it helps people and avoids harm</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evidence based, effective and improves outcomes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timely and delivered by the right person in the right place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efficient</a:t>
            </a:r>
          </a:p>
        </p:txBody>
      </p:sp>
      <p:sp>
        <p:nvSpPr>
          <p:cNvPr id="19" name="Rectangle 18"/>
          <p:cNvSpPr/>
          <p:nvPr/>
        </p:nvSpPr>
        <p:spPr>
          <a:xfrm>
            <a:off x="10571865" y="3869513"/>
            <a:ext cx="8507611" cy="929870"/>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delivers equitable outcomes regardless of demographic, socioeconomic or geographic factors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person centred and delivered with compassion, dignity and mutual respect</a:t>
            </a:r>
          </a:p>
        </p:txBody>
      </p:sp>
      <p:sp>
        <p:nvSpPr>
          <p:cNvPr id="20" name="Rectangle 19"/>
          <p:cNvSpPr/>
          <p:nvPr/>
        </p:nvSpPr>
        <p:spPr>
          <a:xfrm>
            <a:off x="1746782" y="7088132"/>
            <a:ext cx="17156967" cy="498470"/>
          </a:xfrm>
          <a:prstGeom prst="rect">
            <a:avLst/>
          </a:prstGeom>
        </p:spPr>
        <p:txBody>
          <a:bodyPr wrap="square">
            <a:spAutoFit/>
          </a:bodyPr>
          <a:lstStyle/>
          <a:p>
            <a:pPr algn="ctr" defTabSz="1507937">
              <a:spcAft>
                <a:spcPts val="1979"/>
              </a:spcAft>
              <a:defRPr/>
            </a:pPr>
            <a:r>
              <a:rPr lang="en-GB" sz="2639" b="1" dirty="0">
                <a:solidFill>
                  <a:srgbClr val="FFD550"/>
                </a:solidFill>
                <a:latin typeface="Calibri" panose="020F0502020204030204"/>
              </a:rPr>
              <a:t>The health board is a great place to work where staff feel valued and work together towards a common goal</a:t>
            </a:r>
          </a:p>
        </p:txBody>
      </p:sp>
      <p:sp>
        <p:nvSpPr>
          <p:cNvPr id="21" name="TextBox 20"/>
          <p:cNvSpPr txBox="1"/>
          <p:nvPr/>
        </p:nvSpPr>
        <p:spPr>
          <a:xfrm>
            <a:off x="2295054" y="7562424"/>
            <a:ext cx="8446165"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Our Workforce is engaged, motivated and healthy; they feel valued, fairly-rewarded and supported </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recognised as an employer of choice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well-planned workforce with the right number of skilled people working on the right things</a:t>
            </a:r>
          </a:p>
        </p:txBody>
      </p:sp>
      <p:sp>
        <p:nvSpPr>
          <p:cNvPr id="22" name="Rectangle 21"/>
          <p:cNvSpPr/>
          <p:nvPr/>
        </p:nvSpPr>
        <p:spPr>
          <a:xfrm>
            <a:off x="10826222" y="7674059"/>
            <a:ext cx="8083738" cy="1209049"/>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feel ready for our digital future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are supported to develop the skills and capabilities they need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role model collective and compassionate leadership and live our values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are diverse and inclusive, ensuring all voices are heard</a:t>
            </a:r>
          </a:p>
        </p:txBody>
      </p:sp>
      <p:sp>
        <p:nvSpPr>
          <p:cNvPr id="23" name="Rectangle 22"/>
          <p:cNvSpPr/>
          <p:nvPr/>
        </p:nvSpPr>
        <p:spPr>
          <a:xfrm>
            <a:off x="1474360" y="9025491"/>
            <a:ext cx="17156967" cy="498470"/>
          </a:xfrm>
          <a:prstGeom prst="rect">
            <a:avLst/>
          </a:prstGeom>
        </p:spPr>
        <p:txBody>
          <a:bodyPr wrap="square">
            <a:spAutoFit/>
          </a:bodyPr>
          <a:lstStyle/>
          <a:p>
            <a:pPr algn="ctr" defTabSz="1507937">
              <a:spcAft>
                <a:spcPts val="1979"/>
              </a:spcAft>
              <a:defRPr/>
            </a:pPr>
            <a:r>
              <a:rPr lang="en-GB" sz="2639" b="1" dirty="0">
                <a:solidFill>
                  <a:srgbClr val="00BC62"/>
                </a:solidFill>
                <a:latin typeface="Calibri" panose="020F0502020204030204"/>
              </a:rPr>
              <a:t>The health board is a resilient, financially sustainable and responsible organisation</a:t>
            </a:r>
          </a:p>
        </p:txBody>
      </p:sp>
      <p:sp>
        <p:nvSpPr>
          <p:cNvPr id="24" name="TextBox 23"/>
          <p:cNvSpPr txBox="1"/>
          <p:nvPr/>
        </p:nvSpPr>
        <p:spPr>
          <a:xfrm>
            <a:off x="2208838" y="9485691"/>
            <a:ext cx="8472278"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financially balanced and able to invest in service transformation and change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Decisions are made balancing short-term improvements and long-term impacts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Resources are used efficiently and proportionately, reducing waste and variation</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environmental impact of health care delivery in Swansea Bay is minimised</a:t>
            </a:r>
          </a:p>
        </p:txBody>
      </p:sp>
      <p:sp>
        <p:nvSpPr>
          <p:cNvPr id="25" name="Rectangle 24"/>
          <p:cNvSpPr/>
          <p:nvPr/>
        </p:nvSpPr>
        <p:spPr>
          <a:xfrm>
            <a:off x="10571865" y="9470375"/>
            <a:ext cx="8542680"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invests in and works with others locally and responsibly, using our assets to positively contribute to the community</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Citizen stakeholders are meaningfully involved and engaged in decision 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has the capacity to effectively plan for and respond to incident and emergencies</a:t>
            </a:r>
          </a:p>
        </p:txBody>
      </p:sp>
      <p:sp>
        <p:nvSpPr>
          <p:cNvPr id="26" name="Slide Number Placeholder 2"/>
          <p:cNvSpPr>
            <a:spLocks noGrp="1"/>
          </p:cNvSpPr>
          <p:nvPr>
            <p:ph type="sldNum" sz="quarter" idx="12"/>
          </p:nvPr>
        </p:nvSpPr>
        <p:spPr>
          <a:xfrm>
            <a:off x="15254881" y="10530377"/>
            <a:ext cx="4523740" cy="602118"/>
          </a:xfrm>
        </p:spPr>
        <p:txBody>
          <a:bodyPr/>
          <a:lstStyle/>
          <a:p>
            <a:pPr defTabSz="1507937">
              <a:defRPr/>
            </a:pPr>
            <a:fld id="{2FC4BBEA-D2AF-4620-ADEB-12EADF4A9185}" type="slidenum">
              <a:rPr lang="en-GB">
                <a:solidFill>
                  <a:prstClr val="white">
                    <a:lumMod val="75000"/>
                  </a:prstClr>
                </a:solidFill>
                <a:latin typeface="Calibri" panose="020F0502020204030204"/>
              </a:rPr>
              <a:pPr defTabSz="1507937">
                <a:defRPr/>
              </a:pPr>
              <a:t>21</a:t>
            </a:fld>
            <a:endParaRPr lang="en-GB" dirty="0">
              <a:solidFill>
                <a:prstClr val="white">
                  <a:lumMod val="75000"/>
                </a:prstClr>
              </a:solidFill>
              <a:latin typeface="Calibri" panose="020F0502020204030204"/>
            </a:endParaRPr>
          </a:p>
        </p:txBody>
      </p:sp>
      <p:pic>
        <p:nvPicPr>
          <p:cNvPr id="27" name="Picture 2" descr="Portrait of family having fun in the living room. Happy family spending time at home together."/>
          <p:cNvPicPr>
            <a:picLocks noChangeArrowheads="1"/>
          </p:cNvPicPr>
          <p:nvPr/>
        </p:nvPicPr>
        <p:blipFill rotWithShape="1">
          <a:blip r:embed="rId2" cstate="print">
            <a:extLst>
              <a:ext uri="{28A0092B-C50C-407E-A947-70E740481C1C}">
                <a14:useLocalDpi xmlns:a14="http://schemas.microsoft.com/office/drawing/2010/main" val="0"/>
              </a:ext>
            </a:extLst>
          </a:blip>
          <a:srcRect l="14193" t="9745" r="7861" b="6535"/>
          <a:stretch/>
        </p:blipFill>
        <p:spPr bwMode="auto">
          <a:xfrm>
            <a:off x="842746" y="1874768"/>
            <a:ext cx="1365433" cy="1365433"/>
          </a:xfrm>
          <a:prstGeom prst="ellipse">
            <a:avLst/>
          </a:prstGeom>
          <a:noFill/>
          <a:ln w="38100">
            <a:solidFill>
              <a:srgbClr val="D03737"/>
            </a:solidFill>
          </a:ln>
          <a:extLst>
            <a:ext uri="{909E8E84-426E-40DD-AFC4-6F175D3DCCD1}">
              <a14:hiddenFill xmlns:a14="http://schemas.microsoft.com/office/drawing/2010/main">
                <a:solidFill>
                  <a:srgbClr val="FFFFFF"/>
                </a:solidFill>
              </a14:hiddenFill>
            </a:ext>
          </a:extLst>
        </p:spPr>
      </p:pic>
      <p:pic>
        <p:nvPicPr>
          <p:cNvPr id="28" name="Picture 27"/>
          <p:cNvPicPr>
            <a:picLocks/>
          </p:cNvPicPr>
          <p:nvPr/>
        </p:nvPicPr>
        <p:blipFill rotWithShape="1">
          <a:blip r:embed="rId3"/>
          <a:srcRect l="19516"/>
          <a:stretch/>
        </p:blipFill>
        <p:spPr>
          <a:xfrm>
            <a:off x="842746" y="5619556"/>
            <a:ext cx="1365433" cy="1365433"/>
          </a:xfrm>
          <a:prstGeom prst="ellipse">
            <a:avLst/>
          </a:prstGeom>
          <a:ln w="38100">
            <a:solidFill>
              <a:srgbClr val="9E4ECA"/>
            </a:solidFill>
          </a:ln>
        </p:spPr>
      </p:pic>
      <p:sp>
        <p:nvSpPr>
          <p:cNvPr id="29" name="AutoShape 5" descr="Surgery"/>
          <p:cNvSpPr>
            <a:spLocks noChangeArrowheads="1"/>
          </p:cNvSpPr>
          <p:nvPr/>
        </p:nvSpPr>
        <p:spPr bwMode="auto">
          <a:xfrm>
            <a:off x="792284" y="3766760"/>
            <a:ext cx="1466357" cy="1466357"/>
          </a:xfrm>
          <a:prstGeom prst="ellipse">
            <a:avLst/>
          </a:prstGeom>
          <a:blipFill dpi="0" rotWithShape="0">
            <a:blip r:embed="rId4"/>
            <a:srcRect/>
            <a:stretch>
              <a:fillRect/>
            </a:stretch>
          </a:blipFill>
          <a:ln w="38100" algn="ctr">
            <a:solidFill>
              <a:srgbClr val="7EB0DE"/>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pic>
        <p:nvPicPr>
          <p:cNvPr id="30" name="Picture 9" descr="person using MacBook Pro"/>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2746" y="9542011"/>
            <a:ext cx="1365433" cy="1365433"/>
          </a:xfrm>
          <a:prstGeom prst="ellipse">
            <a:avLst/>
          </a:prstGeom>
          <a:noFill/>
          <a:ln w="38100">
            <a:solidFill>
              <a:srgbClr val="00BC62"/>
            </a:solidFill>
          </a:ln>
          <a:extLst>
            <a:ext uri="{909E8E84-426E-40DD-AFC4-6F175D3DCCD1}">
              <a14:hiddenFill xmlns:a14="http://schemas.microsoft.com/office/drawing/2010/main">
                <a:solidFill>
                  <a:srgbClr val="FFFFFF"/>
                </a:solidFill>
              </a14:hiddenFill>
            </a:ext>
          </a:extLst>
        </p:spPr>
      </p:pic>
      <p:sp>
        <p:nvSpPr>
          <p:cNvPr id="31" name="AutoShape 3" descr="Community Nurse"/>
          <p:cNvSpPr>
            <a:spLocks noChangeArrowheads="1"/>
          </p:cNvSpPr>
          <p:nvPr/>
        </p:nvSpPr>
        <p:spPr bwMode="auto">
          <a:xfrm>
            <a:off x="792284" y="7577822"/>
            <a:ext cx="1466357" cy="1466357"/>
          </a:xfrm>
          <a:prstGeom prst="ellipse">
            <a:avLst/>
          </a:prstGeom>
          <a:blipFill dpi="0" rotWithShape="0">
            <a:blip r:embed="rId6"/>
            <a:srcRect/>
            <a:stretch>
              <a:fillRect/>
            </a:stretch>
          </a:blipFill>
          <a:ln w="38100" algn="ctr">
            <a:solidFill>
              <a:srgbClr val="FFD55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spTree>
    <p:extLst>
      <p:ext uri="{BB962C8B-B14F-4D97-AF65-F5344CB8AC3E}">
        <p14:creationId xmlns:p14="http://schemas.microsoft.com/office/powerpoint/2010/main" val="8135356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4453B-C850-1AEE-9DA0-443B73C1F3E1}"/>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DF64D75-4266-C347-E666-C12CB41E3247}"/>
              </a:ext>
            </a:extLst>
          </p:cNvPr>
          <p:cNvGraphicFramePr>
            <a:graphicFrameLocks noGrp="1"/>
          </p:cNvGraphicFramePr>
          <p:nvPr>
            <p:extLst>
              <p:ext uri="{D42A27DB-BD31-4B8C-83A1-F6EECF244321}">
                <p14:modId xmlns:p14="http://schemas.microsoft.com/office/powerpoint/2010/main" val="3561190218"/>
              </p:ext>
            </p:extLst>
          </p:nvPr>
        </p:nvGraphicFramePr>
        <p:xfrm>
          <a:off x="628383" y="2637709"/>
          <a:ext cx="18723256" cy="3990144"/>
        </p:xfrm>
        <a:graphic>
          <a:graphicData uri="http://schemas.openxmlformats.org/drawingml/2006/table">
            <a:tbl>
              <a:tblPr firstRow="1" bandRow="1">
                <a:tableStyleId>{5C22544A-7EE6-4342-B048-85BDC9FD1C3A}</a:tableStyleId>
              </a:tblPr>
              <a:tblGrid>
                <a:gridCol w="11435009">
                  <a:extLst>
                    <a:ext uri="{9D8B030D-6E8A-4147-A177-3AD203B41FA5}">
                      <a16:colId xmlns:a16="http://schemas.microsoft.com/office/drawing/2014/main" val="980760422"/>
                    </a:ext>
                  </a:extLst>
                </a:gridCol>
                <a:gridCol w="2303756">
                  <a:extLst>
                    <a:ext uri="{9D8B030D-6E8A-4147-A177-3AD203B41FA5}">
                      <a16:colId xmlns:a16="http://schemas.microsoft.com/office/drawing/2014/main" val="2899060745"/>
                    </a:ext>
                  </a:extLst>
                </a:gridCol>
                <a:gridCol w="2749849">
                  <a:extLst>
                    <a:ext uri="{9D8B030D-6E8A-4147-A177-3AD203B41FA5}">
                      <a16:colId xmlns:a16="http://schemas.microsoft.com/office/drawing/2014/main" val="4200135179"/>
                    </a:ext>
                  </a:extLst>
                </a:gridCol>
                <a:gridCol w="2234642">
                  <a:extLst>
                    <a:ext uri="{9D8B030D-6E8A-4147-A177-3AD203B41FA5}">
                      <a16:colId xmlns:a16="http://schemas.microsoft.com/office/drawing/2014/main" val="995196301"/>
                    </a:ext>
                  </a:extLst>
                </a:gridCol>
              </a:tblGrid>
              <a:tr h="753957">
                <a:tc>
                  <a:txBody>
                    <a:bodyPr/>
                    <a:lstStyle/>
                    <a:p>
                      <a:r>
                        <a:rPr lang="en-GB" sz="2600" b="1" dirty="0">
                          <a:solidFill>
                            <a:schemeClr val="bg1"/>
                          </a:solidFill>
                        </a:rPr>
                        <a:t>SBUHB organisational strategy indicators</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000" b="1" dirty="0">
                          <a:solidFill>
                            <a:schemeClr val="bg1"/>
                          </a:solidFill>
                        </a:rPr>
                        <a:t>Target/standard</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000" b="1" dirty="0">
                          <a:solidFill>
                            <a:schemeClr val="bg1"/>
                          </a:solidFill>
                        </a:rPr>
                        <a:t>Time period (reporting frequency)</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000" b="1" dirty="0">
                          <a:solidFill>
                            <a:schemeClr val="bg1"/>
                          </a:solidFill>
                        </a:rPr>
                        <a:t>Most recent data available</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1258263590"/>
                  </a:ext>
                </a:extLst>
              </a:tr>
              <a:tr h="854484">
                <a:tc>
                  <a:txBody>
                    <a:bodyPr/>
                    <a:lstStyle/>
                    <a:p>
                      <a:r>
                        <a:rPr lang="en-GB" sz="2300" dirty="0"/>
                        <a:t>Percentage of children who are up to date with the scheduled vaccinations by age 5 (‘4 in 1’ preschool booster, the Hib/</a:t>
                      </a:r>
                      <a:r>
                        <a:rPr lang="en-GB" sz="2300" dirty="0" err="1"/>
                        <a:t>MenC</a:t>
                      </a:r>
                      <a:r>
                        <a:rPr lang="en-GB" sz="2300" dirty="0"/>
                        <a:t> booster and the second MMR dose)</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t>95%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Jul-Sep 2025</a:t>
                      </a:r>
                    </a:p>
                    <a:p>
                      <a:pPr algn="ctr"/>
                      <a:r>
                        <a:rPr lang="en-GB" sz="2000" dirty="0"/>
                        <a:t>(quarterly*)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solidFill>
                            <a:schemeClr val="accent2">
                              <a:lumMod val="75000"/>
                            </a:schemeClr>
                          </a:solidFill>
                        </a:rPr>
                        <a:t>88.4%</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1638319"/>
                  </a:ext>
                </a:extLst>
              </a:tr>
              <a:tr h="854484">
                <a:tc>
                  <a:txBody>
                    <a:bodyPr/>
                    <a:lstStyle/>
                    <a:p>
                      <a:r>
                        <a:rPr lang="en-GB" sz="2300" dirty="0"/>
                        <a:t>Percentage of children receiving the Human Papillomavirus (HPV) vaccination by the age of 15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t>90%</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Jul-Sep 2025</a:t>
                      </a:r>
                    </a:p>
                    <a:p>
                      <a:pPr algn="ctr"/>
                      <a:r>
                        <a:rPr lang="en-GB" sz="2000" dirty="0"/>
                        <a:t>(quarterly*)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solidFill>
                            <a:schemeClr val="accent2">
                              <a:lumMod val="75000"/>
                            </a:schemeClr>
                          </a:solidFill>
                        </a:rPr>
                        <a:t>85.8% </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3401648"/>
                  </a:ext>
                </a:extLst>
              </a:tr>
              <a:tr h="753957">
                <a:tc>
                  <a:txBody>
                    <a:bodyPr/>
                    <a:lstStyle/>
                    <a:p>
                      <a:r>
                        <a:rPr lang="en-GB" sz="2300" dirty="0"/>
                        <a:t>Percentage of adult smokers who  make a quit attempt via smoking cessation services</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solidFill>
                            <a:schemeClr val="tx1"/>
                          </a:solidFill>
                        </a:rPr>
                        <a:t>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2024/25</a:t>
                      </a:r>
                    </a:p>
                    <a:p>
                      <a:pPr algn="ctr"/>
                      <a:r>
                        <a:rPr lang="en-GB" sz="2000" dirty="0"/>
                        <a:t>(annually)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solidFill>
                            <a:srgbClr val="FF0000"/>
                          </a:solidFill>
                        </a:rPr>
                        <a:t>3.5%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3152665"/>
                  </a:ext>
                </a:extLst>
              </a:tr>
              <a:tr h="753957">
                <a:tc>
                  <a:txBody>
                    <a:bodyPr/>
                    <a:lstStyle/>
                    <a:p>
                      <a:r>
                        <a:rPr lang="en-GB" sz="2300" dirty="0"/>
                        <a:t>Percentage of eligible adults who participate in bowel screening</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t>60%</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2023/24</a:t>
                      </a:r>
                    </a:p>
                    <a:p>
                      <a:pPr algn="ctr"/>
                      <a:r>
                        <a:rPr lang="en-GB" sz="2000" dirty="0"/>
                        <a:t>(annually**)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solidFill>
                            <a:srgbClr val="00B050"/>
                          </a:solidFill>
                        </a:rPr>
                        <a:t>64.2%</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952361"/>
                  </a:ext>
                </a:extLst>
              </a:tr>
            </a:tbl>
          </a:graphicData>
        </a:graphic>
      </p:graphicFrame>
      <p:graphicFrame>
        <p:nvGraphicFramePr>
          <p:cNvPr id="3" name="Table 2">
            <a:extLst>
              <a:ext uri="{FF2B5EF4-FFF2-40B4-BE49-F238E27FC236}">
                <a16:creationId xmlns:a16="http://schemas.microsoft.com/office/drawing/2014/main" id="{406944F8-419A-FDCB-816D-B9AB6084E0AD}"/>
              </a:ext>
            </a:extLst>
          </p:cNvPr>
          <p:cNvGraphicFramePr>
            <a:graphicFrameLocks noGrp="1"/>
          </p:cNvGraphicFramePr>
          <p:nvPr>
            <p:extLst>
              <p:ext uri="{D42A27DB-BD31-4B8C-83A1-F6EECF244321}">
                <p14:modId xmlns:p14="http://schemas.microsoft.com/office/powerpoint/2010/main" val="1590046380"/>
              </p:ext>
            </p:extLst>
          </p:nvPr>
        </p:nvGraphicFramePr>
        <p:xfrm>
          <a:off x="628383" y="7447354"/>
          <a:ext cx="18723256" cy="2281176"/>
        </p:xfrm>
        <a:graphic>
          <a:graphicData uri="http://schemas.openxmlformats.org/drawingml/2006/table">
            <a:tbl>
              <a:tblPr firstRow="1" bandRow="1">
                <a:tableStyleId>{5C22544A-7EE6-4342-B048-85BDC9FD1C3A}</a:tableStyleId>
              </a:tblPr>
              <a:tblGrid>
                <a:gridCol w="11455956">
                  <a:extLst>
                    <a:ext uri="{9D8B030D-6E8A-4147-A177-3AD203B41FA5}">
                      <a16:colId xmlns:a16="http://schemas.microsoft.com/office/drawing/2014/main" val="980760422"/>
                    </a:ext>
                  </a:extLst>
                </a:gridCol>
                <a:gridCol w="2345643">
                  <a:extLst>
                    <a:ext uri="{9D8B030D-6E8A-4147-A177-3AD203B41FA5}">
                      <a16:colId xmlns:a16="http://schemas.microsoft.com/office/drawing/2014/main" val="2899060745"/>
                    </a:ext>
                  </a:extLst>
                </a:gridCol>
                <a:gridCol w="2730407">
                  <a:extLst>
                    <a:ext uri="{9D8B030D-6E8A-4147-A177-3AD203B41FA5}">
                      <a16:colId xmlns:a16="http://schemas.microsoft.com/office/drawing/2014/main" val="4200135179"/>
                    </a:ext>
                  </a:extLst>
                </a:gridCol>
                <a:gridCol w="2191250">
                  <a:extLst>
                    <a:ext uri="{9D8B030D-6E8A-4147-A177-3AD203B41FA5}">
                      <a16:colId xmlns:a16="http://schemas.microsoft.com/office/drawing/2014/main" val="995196301"/>
                    </a:ext>
                  </a:extLst>
                </a:gridCol>
              </a:tblGrid>
              <a:tr h="753957">
                <a:tc>
                  <a:txBody>
                    <a:bodyPr/>
                    <a:lstStyle/>
                    <a:p>
                      <a:r>
                        <a:rPr lang="en-GB" sz="2600" b="1" dirty="0">
                          <a:solidFill>
                            <a:schemeClr val="bg1"/>
                          </a:solidFill>
                        </a:rPr>
                        <a:t>Welsh Government Immunisation targets 2025/26</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000" b="1" dirty="0">
                          <a:solidFill>
                            <a:schemeClr val="bg1"/>
                          </a:solidFill>
                        </a:rPr>
                        <a:t>Target/standard</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000" b="1" dirty="0">
                          <a:solidFill>
                            <a:schemeClr val="bg1"/>
                          </a:solidFill>
                        </a:rPr>
                        <a:t>Time period (reporting frequency)</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000" b="1" dirty="0">
                          <a:solidFill>
                            <a:schemeClr val="bg1"/>
                          </a:solidFill>
                        </a:rPr>
                        <a:t>Most recent data available</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1258263590"/>
                  </a:ext>
                </a:extLst>
              </a:tr>
              <a:tr h="753957">
                <a:tc>
                  <a:txBody>
                    <a:bodyPr/>
                    <a:lstStyle/>
                    <a:p>
                      <a:r>
                        <a:rPr lang="en-GB" sz="2300" dirty="0"/>
                        <a:t>Percentage uptake of influenza vaccine in adults 65 years and over</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75%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February</a:t>
                      </a:r>
                    </a:p>
                    <a:p>
                      <a:pPr algn="ctr"/>
                      <a:r>
                        <a:rPr lang="en-GB" sz="2000" dirty="0"/>
                        <a:t>(monthly)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solidFill>
                            <a:schemeClr val="accent2">
                              <a:lumMod val="75000"/>
                            </a:schemeClr>
                          </a:solidFill>
                        </a:rPr>
                        <a:t>67.1%</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1638319"/>
                  </a:ext>
                </a:extLst>
              </a:tr>
              <a:tr h="753957">
                <a:tc>
                  <a:txBody>
                    <a:bodyPr/>
                    <a:lstStyle/>
                    <a:p>
                      <a:r>
                        <a:rPr lang="en-GB" sz="2300" dirty="0"/>
                        <a:t>Percentage uptake of COVID-19 vaccine for all those eligible</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75%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February</a:t>
                      </a:r>
                    </a:p>
                    <a:p>
                      <a:pPr algn="ctr"/>
                      <a:r>
                        <a:rPr lang="en-GB" sz="2000"/>
                        <a:t>(monthly)</a:t>
                      </a:r>
                      <a:endParaRPr lang="en-GB" sz="2000" dirty="0"/>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solidFill>
                            <a:srgbClr val="FF0000"/>
                          </a:solidFill>
                        </a:rPr>
                        <a:t>54.1%</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952361"/>
                  </a:ext>
                </a:extLst>
              </a:tr>
            </a:tbl>
          </a:graphicData>
        </a:graphic>
      </p:graphicFrame>
      <p:sp>
        <p:nvSpPr>
          <p:cNvPr id="5" name="TextBox 4">
            <a:extLst>
              <a:ext uri="{FF2B5EF4-FFF2-40B4-BE49-F238E27FC236}">
                <a16:creationId xmlns:a16="http://schemas.microsoft.com/office/drawing/2014/main" id="{6B91D6F7-BD01-4969-F92D-37535278B5DA}"/>
              </a:ext>
            </a:extLst>
          </p:cNvPr>
          <p:cNvSpPr txBox="1"/>
          <p:nvPr/>
        </p:nvSpPr>
        <p:spPr>
          <a:xfrm>
            <a:off x="173794" y="10548031"/>
            <a:ext cx="17634209" cy="701474"/>
          </a:xfrm>
          <a:prstGeom prst="rect">
            <a:avLst/>
          </a:prstGeom>
          <a:noFill/>
        </p:spPr>
        <p:txBody>
          <a:bodyPr wrap="square" rtlCol="0">
            <a:spAutoFit/>
          </a:bodyPr>
          <a:lstStyle/>
          <a:p>
            <a:pPr defTabSz="1507937"/>
            <a:r>
              <a:rPr lang="en-GB" sz="1979" dirty="0">
                <a:solidFill>
                  <a:prstClr val="black"/>
                </a:solidFill>
                <a:latin typeface="Aptos" panose="02110004020202020204"/>
              </a:rPr>
              <a:t>*Data is released by PHW 8 weeks after the end of the quarter: next update will be available 28/02/26</a:t>
            </a:r>
          </a:p>
          <a:p>
            <a:pPr defTabSz="1507937"/>
            <a:r>
              <a:rPr lang="en-GB" sz="1979" dirty="0">
                <a:solidFill>
                  <a:prstClr val="black"/>
                </a:solidFill>
                <a:latin typeface="Aptos" panose="02110004020202020204"/>
              </a:rPr>
              <a:t>**PHW have agreed to provide more up-to-date data on screening uptake in SBUHB from 2026/27, reported quarterly</a:t>
            </a:r>
          </a:p>
        </p:txBody>
      </p:sp>
      <p:sp>
        <p:nvSpPr>
          <p:cNvPr id="6" name="TextBox 5">
            <a:extLst>
              <a:ext uri="{FF2B5EF4-FFF2-40B4-BE49-F238E27FC236}">
                <a16:creationId xmlns:a16="http://schemas.microsoft.com/office/drawing/2014/main" id="{0EE84E71-29FC-D1DA-DE73-B0D222B7F732}"/>
              </a:ext>
            </a:extLst>
          </p:cNvPr>
          <p:cNvSpPr txBox="1"/>
          <p:nvPr/>
        </p:nvSpPr>
        <p:spPr>
          <a:xfrm>
            <a:off x="3153" y="0"/>
            <a:ext cx="20105688" cy="584775"/>
          </a:xfrm>
          <a:prstGeom prst="rect">
            <a:avLst/>
          </a:prstGeom>
          <a:solidFill>
            <a:srgbClr val="C00000"/>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People of Swansea Bay live healthier, equitable and more equal and prosperous lives    </a:t>
            </a:r>
          </a:p>
        </p:txBody>
      </p:sp>
      <p:pic>
        <p:nvPicPr>
          <p:cNvPr id="7" name="Picture 6">
            <a:extLst>
              <a:ext uri="{FF2B5EF4-FFF2-40B4-BE49-F238E27FC236}">
                <a16:creationId xmlns:a16="http://schemas.microsoft.com/office/drawing/2014/main" id="{437A7DF3-0ED2-45B3-76C2-933D3EFDD6B5}"/>
              </a:ext>
            </a:extLst>
          </p:cNvPr>
          <p:cNvPicPr>
            <a:picLocks noChangeAspect="1"/>
          </p:cNvPicPr>
          <p:nvPr/>
        </p:nvPicPr>
        <p:blipFill>
          <a:blip r:embed="rId3"/>
          <a:stretch>
            <a:fillRect/>
          </a:stretch>
        </p:blipFill>
        <p:spPr>
          <a:xfrm>
            <a:off x="3630284" y="747401"/>
            <a:ext cx="12845120" cy="1371599"/>
          </a:xfrm>
          <a:prstGeom prst="rect">
            <a:avLst/>
          </a:prstGeom>
        </p:spPr>
      </p:pic>
    </p:spTree>
    <p:extLst>
      <p:ext uri="{BB962C8B-B14F-4D97-AF65-F5344CB8AC3E}">
        <p14:creationId xmlns:p14="http://schemas.microsoft.com/office/powerpoint/2010/main" val="31203720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2E8AC-C86B-B969-3BC1-CDA6794B9DA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AB82678-138B-A5EF-2982-F3B226F72B8D}"/>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439FA30B-E1FB-92A9-FFC0-8EA3D96A0D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23</a:t>
            </a:fld>
            <a:endParaRPr lang="en-GB"/>
          </a:p>
        </p:txBody>
      </p:sp>
      <p:sp>
        <p:nvSpPr>
          <p:cNvPr id="3" name="TextBox 2">
            <a:extLst>
              <a:ext uri="{FF2B5EF4-FFF2-40B4-BE49-F238E27FC236}">
                <a16:creationId xmlns:a16="http://schemas.microsoft.com/office/drawing/2014/main" id="{B918053E-9D1C-8ED0-E706-2381DAA48824}"/>
              </a:ext>
            </a:extLst>
          </p:cNvPr>
          <p:cNvSpPr txBox="1"/>
          <p:nvPr/>
        </p:nvSpPr>
        <p:spPr>
          <a:xfrm>
            <a:off x="0" y="-14068"/>
            <a:ext cx="20105688" cy="646331"/>
          </a:xfrm>
          <a:prstGeom prst="rect">
            <a:avLst/>
          </a:prstGeom>
          <a:solidFill>
            <a:srgbClr val="C00000"/>
          </a:solidFill>
        </p:spPr>
        <p:txBody>
          <a:bodyPr wrap="square" rtlCol="0">
            <a:spAutoFit/>
          </a:bodyPr>
          <a:lstStyle/>
          <a:p>
            <a:pPr algn="ctr" defTabSz="1507937">
              <a:spcAft>
                <a:spcPts val="1979"/>
              </a:spcAft>
              <a:defRPr/>
            </a:pPr>
            <a:r>
              <a:rPr lang="en-GB" sz="3600" b="1" dirty="0">
                <a:solidFill>
                  <a:schemeClr val="bg1"/>
                </a:solidFill>
                <a:latin typeface="Calibri" panose="020F0502020204030204"/>
              </a:rPr>
              <a:t>Immunisations</a:t>
            </a:r>
            <a:r>
              <a:rPr lang="en-GB" sz="3200" b="1" dirty="0">
                <a:solidFill>
                  <a:schemeClr val="bg1"/>
                </a:solidFill>
                <a:latin typeface="Calibri" panose="020F0502020204030204"/>
              </a:rPr>
              <a:t> </a:t>
            </a:r>
          </a:p>
        </p:txBody>
      </p:sp>
      <p:sp>
        <p:nvSpPr>
          <p:cNvPr id="11" name="TextBox 10">
            <a:extLst>
              <a:ext uri="{FF2B5EF4-FFF2-40B4-BE49-F238E27FC236}">
                <a16:creationId xmlns:a16="http://schemas.microsoft.com/office/drawing/2014/main" id="{AFDE3509-4A4A-DA72-3A34-B39CF530C13B}"/>
              </a:ext>
            </a:extLst>
          </p:cNvPr>
          <p:cNvSpPr txBox="1"/>
          <p:nvPr/>
        </p:nvSpPr>
        <p:spPr>
          <a:xfrm>
            <a:off x="21658" y="9617076"/>
            <a:ext cx="20105688" cy="1200329"/>
          </a:xfrm>
          <a:prstGeom prst="rect">
            <a:avLst/>
          </a:prstGeom>
          <a:noFill/>
        </p:spPr>
        <p:txBody>
          <a:bodyPr wrap="square" rtlCol="0">
            <a:spAutoFit/>
          </a:bodyPr>
          <a:lstStyle/>
          <a:p>
            <a:r>
              <a:rPr lang="en-GB" sz="2400" b="1" dirty="0">
                <a:solidFill>
                  <a:srgbClr val="C00000"/>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Performance against the immunisation targets is reported in arrears on a quarterly basis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Updated targets have been set for the new financial year which can be seen on the graphs above</a:t>
            </a:r>
          </a:p>
        </p:txBody>
      </p:sp>
      <p:cxnSp>
        <p:nvCxnSpPr>
          <p:cNvPr id="23" name="Straight Connector 22">
            <a:extLst>
              <a:ext uri="{FF2B5EF4-FFF2-40B4-BE49-F238E27FC236}">
                <a16:creationId xmlns:a16="http://schemas.microsoft.com/office/drawing/2014/main" id="{F88CEB1D-CE94-9B2D-7BBD-BC3B7925D9E2}"/>
              </a:ext>
            </a:extLst>
          </p:cNvPr>
          <p:cNvCxnSpPr/>
          <p:nvPr/>
        </p:nvCxnSpPr>
        <p:spPr>
          <a:xfrm>
            <a:off x="0" y="9464675"/>
            <a:ext cx="2010568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BC9CBB8D-3383-A11E-BAFA-25EE4993296E}"/>
              </a:ext>
            </a:extLst>
          </p:cNvPr>
          <p:cNvPicPr>
            <a:picLocks noChangeAspect="1"/>
          </p:cNvPicPr>
          <p:nvPr/>
        </p:nvPicPr>
        <p:blipFill>
          <a:blip r:embed="rId2"/>
          <a:stretch>
            <a:fillRect/>
          </a:stretch>
        </p:blipFill>
        <p:spPr>
          <a:xfrm>
            <a:off x="844836" y="932751"/>
            <a:ext cx="5510929" cy="3808559"/>
          </a:xfrm>
          <a:prstGeom prst="rect">
            <a:avLst/>
          </a:prstGeom>
        </p:spPr>
      </p:pic>
      <p:pic>
        <p:nvPicPr>
          <p:cNvPr id="19" name="Picture 18">
            <a:extLst>
              <a:ext uri="{FF2B5EF4-FFF2-40B4-BE49-F238E27FC236}">
                <a16:creationId xmlns:a16="http://schemas.microsoft.com/office/drawing/2014/main" id="{00559F47-6996-9907-133D-D002B449722D}"/>
              </a:ext>
            </a:extLst>
          </p:cNvPr>
          <p:cNvPicPr>
            <a:picLocks noChangeAspect="1"/>
          </p:cNvPicPr>
          <p:nvPr/>
        </p:nvPicPr>
        <p:blipFill>
          <a:blip r:embed="rId3"/>
          <a:stretch>
            <a:fillRect/>
          </a:stretch>
        </p:blipFill>
        <p:spPr>
          <a:xfrm>
            <a:off x="7192764" y="932750"/>
            <a:ext cx="5880369" cy="3808559"/>
          </a:xfrm>
          <a:prstGeom prst="rect">
            <a:avLst/>
          </a:prstGeom>
        </p:spPr>
      </p:pic>
      <p:pic>
        <p:nvPicPr>
          <p:cNvPr id="22" name="Picture 21">
            <a:extLst>
              <a:ext uri="{FF2B5EF4-FFF2-40B4-BE49-F238E27FC236}">
                <a16:creationId xmlns:a16="http://schemas.microsoft.com/office/drawing/2014/main" id="{6E846071-D607-983E-D963-C1C5776AF67E}"/>
              </a:ext>
            </a:extLst>
          </p:cNvPr>
          <p:cNvPicPr>
            <a:picLocks noChangeAspect="1"/>
          </p:cNvPicPr>
          <p:nvPr/>
        </p:nvPicPr>
        <p:blipFill>
          <a:blip r:embed="rId4"/>
          <a:stretch>
            <a:fillRect/>
          </a:stretch>
        </p:blipFill>
        <p:spPr>
          <a:xfrm>
            <a:off x="14091444" y="932750"/>
            <a:ext cx="5779007" cy="3734596"/>
          </a:xfrm>
          <a:prstGeom prst="rect">
            <a:avLst/>
          </a:prstGeom>
        </p:spPr>
      </p:pic>
      <p:pic>
        <p:nvPicPr>
          <p:cNvPr id="6" name="Picture 5">
            <a:extLst>
              <a:ext uri="{FF2B5EF4-FFF2-40B4-BE49-F238E27FC236}">
                <a16:creationId xmlns:a16="http://schemas.microsoft.com/office/drawing/2014/main" id="{4785CD1B-466D-7C4A-694E-5FD97C040BF5}"/>
              </a:ext>
            </a:extLst>
          </p:cNvPr>
          <p:cNvPicPr>
            <a:picLocks noChangeAspect="1"/>
          </p:cNvPicPr>
          <p:nvPr/>
        </p:nvPicPr>
        <p:blipFill>
          <a:blip r:embed="rId5"/>
          <a:stretch>
            <a:fillRect/>
          </a:stretch>
        </p:blipFill>
        <p:spPr>
          <a:xfrm>
            <a:off x="844836" y="5276950"/>
            <a:ext cx="5510929" cy="3609614"/>
          </a:xfrm>
          <a:prstGeom prst="rect">
            <a:avLst/>
          </a:prstGeom>
        </p:spPr>
      </p:pic>
      <p:pic>
        <p:nvPicPr>
          <p:cNvPr id="9" name="Picture 8">
            <a:extLst>
              <a:ext uri="{FF2B5EF4-FFF2-40B4-BE49-F238E27FC236}">
                <a16:creationId xmlns:a16="http://schemas.microsoft.com/office/drawing/2014/main" id="{2C9862E7-7732-4123-5FCC-81F6F2A0AA43}"/>
              </a:ext>
            </a:extLst>
          </p:cNvPr>
          <p:cNvPicPr>
            <a:picLocks noChangeAspect="1"/>
          </p:cNvPicPr>
          <p:nvPr/>
        </p:nvPicPr>
        <p:blipFill>
          <a:blip r:embed="rId6"/>
          <a:stretch>
            <a:fillRect/>
          </a:stretch>
        </p:blipFill>
        <p:spPr>
          <a:xfrm>
            <a:off x="7299635" y="5227004"/>
            <a:ext cx="5880369" cy="3659559"/>
          </a:xfrm>
          <a:prstGeom prst="rect">
            <a:avLst/>
          </a:prstGeom>
        </p:spPr>
      </p:pic>
      <p:pic>
        <p:nvPicPr>
          <p:cNvPr id="13" name="Picture 12">
            <a:extLst>
              <a:ext uri="{FF2B5EF4-FFF2-40B4-BE49-F238E27FC236}">
                <a16:creationId xmlns:a16="http://schemas.microsoft.com/office/drawing/2014/main" id="{28F783FC-1C2A-E81B-6F48-C02BB58ED1E4}"/>
              </a:ext>
            </a:extLst>
          </p:cNvPr>
          <p:cNvPicPr>
            <a:picLocks noChangeAspect="1"/>
          </p:cNvPicPr>
          <p:nvPr/>
        </p:nvPicPr>
        <p:blipFill>
          <a:blip r:embed="rId7"/>
          <a:stretch>
            <a:fillRect/>
          </a:stretch>
        </p:blipFill>
        <p:spPr>
          <a:xfrm>
            <a:off x="14320044" y="5227004"/>
            <a:ext cx="5550407" cy="3609613"/>
          </a:xfrm>
          <a:prstGeom prst="rect">
            <a:avLst/>
          </a:prstGeom>
        </p:spPr>
      </p:pic>
    </p:spTree>
    <p:extLst>
      <p:ext uri="{BB962C8B-B14F-4D97-AF65-F5344CB8AC3E}">
        <p14:creationId xmlns:p14="http://schemas.microsoft.com/office/powerpoint/2010/main" val="74009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14773-1B32-2492-9FA1-BDD87E632F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2C7A49E-9D75-D6F8-8411-83BE3DAE35A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1C52184-A2F4-813B-D324-384B7A33D38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24</a:t>
            </a:fld>
            <a:endParaRPr lang="en-GB"/>
          </a:p>
        </p:txBody>
      </p:sp>
      <p:sp>
        <p:nvSpPr>
          <p:cNvPr id="3" name="TextBox 2">
            <a:extLst>
              <a:ext uri="{FF2B5EF4-FFF2-40B4-BE49-F238E27FC236}">
                <a16:creationId xmlns:a16="http://schemas.microsoft.com/office/drawing/2014/main" id="{A36E6676-9E65-9F08-3068-269FDAC56082}"/>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pic>
        <p:nvPicPr>
          <p:cNvPr id="6" name="Picture 5">
            <a:extLst>
              <a:ext uri="{FF2B5EF4-FFF2-40B4-BE49-F238E27FC236}">
                <a16:creationId xmlns:a16="http://schemas.microsoft.com/office/drawing/2014/main" id="{0BB56E47-FF93-D2FE-5277-697837CA7DBF}"/>
              </a:ext>
            </a:extLst>
          </p:cNvPr>
          <p:cNvPicPr>
            <a:picLocks noChangeAspect="1"/>
          </p:cNvPicPr>
          <p:nvPr/>
        </p:nvPicPr>
        <p:blipFill>
          <a:blip r:embed="rId2"/>
          <a:stretch>
            <a:fillRect/>
          </a:stretch>
        </p:blipFill>
        <p:spPr>
          <a:xfrm>
            <a:off x="3423444" y="751857"/>
            <a:ext cx="13764390" cy="1362618"/>
          </a:xfrm>
          <a:prstGeom prst="rect">
            <a:avLst/>
          </a:prstGeom>
        </p:spPr>
      </p:pic>
      <p:graphicFrame>
        <p:nvGraphicFramePr>
          <p:cNvPr id="7" name="Table 6">
            <a:extLst>
              <a:ext uri="{FF2B5EF4-FFF2-40B4-BE49-F238E27FC236}">
                <a16:creationId xmlns:a16="http://schemas.microsoft.com/office/drawing/2014/main" id="{4D7012D6-D405-B408-3F09-4F0A58F21D56}"/>
              </a:ext>
            </a:extLst>
          </p:cNvPr>
          <p:cNvGraphicFramePr>
            <a:graphicFrameLocks noGrp="1"/>
          </p:cNvGraphicFramePr>
          <p:nvPr>
            <p:extLst>
              <p:ext uri="{D42A27DB-BD31-4B8C-83A1-F6EECF244321}">
                <p14:modId xmlns:p14="http://schemas.microsoft.com/office/powerpoint/2010/main" val="2604483418"/>
              </p:ext>
            </p:extLst>
          </p:nvPr>
        </p:nvGraphicFramePr>
        <p:xfrm>
          <a:off x="375444" y="2295624"/>
          <a:ext cx="19050000" cy="6367387"/>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511448">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Accident &amp; Emergency</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i="0" u="none" strike="noStrike" dirty="0">
                          <a:solidFill>
                            <a:schemeClr val="bg1"/>
                          </a:solidFill>
                          <a:effectLst/>
                          <a:latin typeface="Verdana" panose="020B0604030504040204" pitchFamily="34" charset="0"/>
                          <a:ea typeface="Verdana" panose="020B0604030504040204" pitchFamily="34" charset="0"/>
                        </a:rPr>
                        <a:t>Jan-26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487592">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4 -hour performance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70.81%</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611154">
                <a:tc>
                  <a:txBody>
                    <a:bodyPr/>
                    <a:lstStyle/>
                    <a:p>
                      <a:pPr algn="l" fontAlgn="b"/>
                      <a:r>
                        <a:rPr lang="en-GB" sz="2000" u="none" strike="noStrike" dirty="0">
                          <a:effectLst/>
                          <a:latin typeface="Verdana" panose="020B0604030504040204" pitchFamily="34" charset="0"/>
                          <a:ea typeface="Verdana" panose="020B0604030504040204" pitchFamily="34" charset="0"/>
                        </a:rPr>
                        <a:t>12-hour performance</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1,272</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64110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Delayed Pathways of Care (HB wide)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Continuous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B050"/>
                          </a:solidFill>
                          <a:effectLst/>
                          <a:latin typeface="Verdana" panose="020B0604030504040204" pitchFamily="34" charset="0"/>
                          <a:ea typeface="Verdana" panose="020B0604030504040204" pitchFamily="34" charset="0"/>
                        </a:rPr>
                        <a:t>175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53834">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cancelled Electives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0000"/>
                          </a:solidFill>
                          <a:effectLst/>
                          <a:latin typeface="Verdana" panose="020B0604030504040204" pitchFamily="34" charset="0"/>
                          <a:ea typeface="Verdana" panose="020B0604030504040204" pitchFamily="34" charset="0"/>
                        </a:rPr>
                        <a:t>29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53834">
                <a:tc>
                  <a:txBody>
                    <a:bodyPr/>
                    <a:lstStyle/>
                    <a:p>
                      <a:pPr marL="0" algn="l"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Median time of arrival to assessment within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97%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a:t>
                      </a:r>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84.10%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55383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Ambulance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45954677"/>
                  </a:ext>
                </a:extLst>
              </a:tr>
              <a:tr h="55383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ambulance response time to purple: arrest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7.49</a:t>
                      </a:r>
                    </a:p>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(Dec-25)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73096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ambulance response time to red: emergency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9.20</a:t>
                      </a:r>
                    </a:p>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(Dec-25)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55383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Handovers lost over 15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1,776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1121370"/>
                  </a:ext>
                </a:extLst>
              </a:tr>
              <a:tr h="55383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 Delays &gt; 45 minutes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529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975197"/>
                  </a:ext>
                </a:extLst>
              </a:tr>
            </a:tbl>
          </a:graphicData>
        </a:graphic>
      </p:graphicFrame>
      <p:pic>
        <p:nvPicPr>
          <p:cNvPr id="8" name="Picture 7">
            <a:extLst>
              <a:ext uri="{FF2B5EF4-FFF2-40B4-BE49-F238E27FC236}">
                <a16:creationId xmlns:a16="http://schemas.microsoft.com/office/drawing/2014/main" id="{E610DC13-2698-16EB-D893-688F4CDF484F}"/>
              </a:ext>
            </a:extLst>
          </p:cNvPr>
          <p:cNvPicPr>
            <a:picLocks noChangeAspect="1"/>
          </p:cNvPicPr>
          <p:nvPr/>
        </p:nvPicPr>
        <p:blipFill>
          <a:blip r:embed="rId3"/>
          <a:stretch>
            <a:fillRect/>
          </a:stretch>
        </p:blipFill>
        <p:spPr>
          <a:xfrm>
            <a:off x="3422518" y="9250165"/>
            <a:ext cx="13260651" cy="1066949"/>
          </a:xfrm>
          <a:prstGeom prst="rect">
            <a:avLst/>
          </a:prstGeom>
        </p:spPr>
      </p:pic>
      <p:sp>
        <p:nvSpPr>
          <p:cNvPr id="9" name="Oval 8">
            <a:extLst>
              <a:ext uri="{FF2B5EF4-FFF2-40B4-BE49-F238E27FC236}">
                <a16:creationId xmlns:a16="http://schemas.microsoft.com/office/drawing/2014/main" id="{00FB6F97-91DE-01C5-0B27-F228AD3D3D9C}"/>
              </a:ext>
            </a:extLst>
          </p:cNvPr>
          <p:cNvSpPr/>
          <p:nvPr/>
        </p:nvSpPr>
        <p:spPr>
          <a:xfrm>
            <a:off x="14015244" y="330801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B109CA38-644B-332A-03BF-38602CE233FA}"/>
              </a:ext>
            </a:extLst>
          </p:cNvPr>
          <p:cNvSpPr/>
          <p:nvPr/>
        </p:nvSpPr>
        <p:spPr>
          <a:xfrm>
            <a:off x="14030846" y="385641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3" name="Oval 12">
            <a:extLst>
              <a:ext uri="{FF2B5EF4-FFF2-40B4-BE49-F238E27FC236}">
                <a16:creationId xmlns:a16="http://schemas.microsoft.com/office/drawing/2014/main" id="{AE796AF8-A170-A1E1-35B4-4F7B4E565788}"/>
              </a:ext>
            </a:extLst>
          </p:cNvPr>
          <p:cNvSpPr/>
          <p:nvPr/>
        </p:nvSpPr>
        <p:spPr>
          <a:xfrm>
            <a:off x="14030846" y="509542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5" name="Oval 14">
            <a:extLst>
              <a:ext uri="{FF2B5EF4-FFF2-40B4-BE49-F238E27FC236}">
                <a16:creationId xmlns:a16="http://schemas.microsoft.com/office/drawing/2014/main" id="{1F2BF9A0-7546-FF3A-C4F5-EDB24F29872E}"/>
              </a:ext>
            </a:extLst>
          </p:cNvPr>
          <p:cNvSpPr/>
          <p:nvPr/>
        </p:nvSpPr>
        <p:spPr>
          <a:xfrm>
            <a:off x="13355970" y="328131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6" name="Oval 15">
            <a:extLst>
              <a:ext uri="{FF2B5EF4-FFF2-40B4-BE49-F238E27FC236}">
                <a16:creationId xmlns:a16="http://schemas.microsoft.com/office/drawing/2014/main" id="{A6672B9E-3411-4AA2-3047-AEBEE3642AC9}"/>
              </a:ext>
            </a:extLst>
          </p:cNvPr>
          <p:cNvSpPr/>
          <p:nvPr/>
        </p:nvSpPr>
        <p:spPr>
          <a:xfrm>
            <a:off x="13355970" y="386609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1037525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D2AA-94EF-4B8D-4A7C-D328418811F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7F680BB-8B5F-01E8-9310-A58F92B252B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8D463E9-5169-48AA-589E-2B87455CD44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25</a:t>
            </a:fld>
            <a:endParaRPr lang="en-GB"/>
          </a:p>
        </p:txBody>
      </p:sp>
      <p:sp>
        <p:nvSpPr>
          <p:cNvPr id="3" name="TextBox 2">
            <a:extLst>
              <a:ext uri="{FF2B5EF4-FFF2-40B4-BE49-F238E27FC236}">
                <a16:creationId xmlns:a16="http://schemas.microsoft.com/office/drawing/2014/main" id="{609E6AEC-BE1F-C757-7166-C0A5183EEA0E}"/>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FF8515F6-F4E1-EBC4-0A4C-EAF60365B4C2}"/>
              </a:ext>
            </a:extLst>
          </p:cNvPr>
          <p:cNvGraphicFramePr>
            <a:graphicFrameLocks noGrp="1"/>
          </p:cNvGraphicFramePr>
          <p:nvPr>
            <p:extLst>
              <p:ext uri="{D42A27DB-BD31-4B8C-83A1-F6EECF244321}">
                <p14:modId xmlns:p14="http://schemas.microsoft.com/office/powerpoint/2010/main" val="492007833"/>
              </p:ext>
            </p:extLst>
          </p:nvPr>
        </p:nvGraphicFramePr>
        <p:xfrm>
          <a:off x="527844" y="1006475"/>
          <a:ext cx="19050000" cy="7655707"/>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69986">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Stroke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Dec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admission within 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31.9%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stroke patients receiving a CT scan within 20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40%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69540">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assessed by a stroke consultant within 14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48.1%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to receive a mechanical Thrombectomy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10%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156666740"/>
                  </a:ext>
                </a:extLst>
              </a:tr>
              <a:tr h="508937">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Planned Care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Jan – 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&lt; 26 weeks for an outpatient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80.33%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&lt; 36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75.08%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at Stage 1 &gt; 52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104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93117388"/>
                  </a:ext>
                </a:extLst>
              </a:tr>
              <a:tr h="508937">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Diagnostics &amp;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Jan – 26</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50893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patients waiting &gt; 8 weeks for diagnostics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6,059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08937">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chemeClr val="tx1"/>
                          </a:solidFill>
                          <a:effectLst/>
                          <a:latin typeface="Verdana" panose="020B0604030504040204" pitchFamily="34" charset="0"/>
                          <a:ea typeface="Verdana" panose="020B0604030504040204" pitchFamily="34" charset="0"/>
                        </a:rPr>
                        <a:t>Number of patients waiting &gt; 8 weeks for an Endoscopy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1,444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0893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patients waiting &gt; 14 weeks for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0893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children waiting &gt; 6 weeks for Audiology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139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F72CC20C-E4AB-B721-140A-3104DA3F0B60}"/>
              </a:ext>
            </a:extLst>
          </p:cNvPr>
          <p:cNvPicPr>
            <a:picLocks noChangeAspect="1"/>
          </p:cNvPicPr>
          <p:nvPr/>
        </p:nvPicPr>
        <p:blipFill>
          <a:blip r:embed="rId2"/>
          <a:stretch>
            <a:fillRect/>
          </a:stretch>
        </p:blipFill>
        <p:spPr>
          <a:xfrm>
            <a:off x="3422518" y="9092170"/>
            <a:ext cx="13260651" cy="1066949"/>
          </a:xfrm>
          <a:prstGeom prst="rect">
            <a:avLst/>
          </a:prstGeom>
        </p:spPr>
      </p:pic>
      <p:sp>
        <p:nvSpPr>
          <p:cNvPr id="8" name="Oval 7">
            <a:extLst>
              <a:ext uri="{FF2B5EF4-FFF2-40B4-BE49-F238E27FC236}">
                <a16:creationId xmlns:a16="http://schemas.microsoft.com/office/drawing/2014/main" id="{6011E090-F240-AFC2-5FF2-D1543FC984DB}"/>
              </a:ext>
            </a:extLst>
          </p:cNvPr>
          <p:cNvSpPr/>
          <p:nvPr/>
        </p:nvSpPr>
        <p:spPr>
          <a:xfrm>
            <a:off x="14091444" y="406736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205281EF-11BF-87DB-D87B-598309CB473D}"/>
              </a:ext>
            </a:extLst>
          </p:cNvPr>
          <p:cNvSpPr/>
          <p:nvPr/>
        </p:nvSpPr>
        <p:spPr>
          <a:xfrm>
            <a:off x="14091444" y="459573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0" name="Oval 9">
            <a:extLst>
              <a:ext uri="{FF2B5EF4-FFF2-40B4-BE49-F238E27FC236}">
                <a16:creationId xmlns:a16="http://schemas.microsoft.com/office/drawing/2014/main" id="{22769D44-209A-DAE2-0EA3-D303D2A27491}"/>
              </a:ext>
            </a:extLst>
          </p:cNvPr>
          <p:cNvSpPr/>
          <p:nvPr/>
        </p:nvSpPr>
        <p:spPr>
          <a:xfrm>
            <a:off x="14091444" y="5601372"/>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59325FCC-A82D-5F35-0038-39F23B6B1B36}"/>
              </a:ext>
            </a:extLst>
          </p:cNvPr>
          <p:cNvSpPr/>
          <p:nvPr/>
        </p:nvSpPr>
        <p:spPr>
          <a:xfrm>
            <a:off x="14091444" y="512711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2" name="Oval 11">
            <a:extLst>
              <a:ext uri="{FF2B5EF4-FFF2-40B4-BE49-F238E27FC236}">
                <a16:creationId xmlns:a16="http://schemas.microsoft.com/office/drawing/2014/main" id="{EF444F15-1E44-2559-25FC-97EDF9333905}"/>
              </a:ext>
            </a:extLst>
          </p:cNvPr>
          <p:cNvSpPr/>
          <p:nvPr/>
        </p:nvSpPr>
        <p:spPr>
          <a:xfrm>
            <a:off x="13337556" y="5589002"/>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3" name="Oval 12">
            <a:extLst>
              <a:ext uri="{FF2B5EF4-FFF2-40B4-BE49-F238E27FC236}">
                <a16:creationId xmlns:a16="http://schemas.microsoft.com/office/drawing/2014/main" id="{5E922ACC-4842-D86F-C80B-DE8D89B17FDC}"/>
              </a:ext>
            </a:extLst>
          </p:cNvPr>
          <p:cNvSpPr/>
          <p:nvPr/>
        </p:nvSpPr>
        <p:spPr>
          <a:xfrm>
            <a:off x="14077959" y="660701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13373896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FB823-D648-8955-20AD-13E65BC1190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8B42185-C29D-6709-E79F-06E2BE1F440A}"/>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298F0BF2-119C-9842-EA83-CB2ADFB6DE2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26</a:t>
            </a:fld>
            <a:endParaRPr lang="en-GB"/>
          </a:p>
        </p:txBody>
      </p:sp>
      <p:sp>
        <p:nvSpPr>
          <p:cNvPr id="3" name="TextBox 2">
            <a:extLst>
              <a:ext uri="{FF2B5EF4-FFF2-40B4-BE49-F238E27FC236}">
                <a16:creationId xmlns:a16="http://schemas.microsoft.com/office/drawing/2014/main" id="{94055147-F550-8C5A-91DB-0D5CD19F3B1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5EC27E07-BA6E-2195-FCD9-0555DF51BE44}"/>
              </a:ext>
            </a:extLst>
          </p:cNvPr>
          <p:cNvGraphicFramePr>
            <a:graphicFrameLocks noGrp="1"/>
          </p:cNvGraphicFramePr>
          <p:nvPr>
            <p:extLst>
              <p:ext uri="{D42A27DB-BD31-4B8C-83A1-F6EECF244321}">
                <p14:modId xmlns:p14="http://schemas.microsoft.com/office/powerpoint/2010/main" val="445271346"/>
              </p:ext>
            </p:extLst>
          </p:nvPr>
        </p:nvGraphicFramePr>
        <p:xfrm>
          <a:off x="527844" y="1006475"/>
          <a:ext cx="19050000" cy="7619999"/>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943">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FUNB</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Jan -26</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for an outpatient follow-up (booked and not booked) who are delayed past their agreed target date (All Specialties)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78,567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100% over their target date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47,379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96148">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for a follow-up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161,799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644723">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Mental Health &amp; Learning Disabilities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Jan – 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mental health assessments undertaken within (up to and including) 28 days from the date of receipt of referral</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90%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therapeutic interventions started within (up to and including) 28 days following an         assessment by LPMHSS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less than 26 weeks to start a psychological therapy in Specialist Adult Mental Health</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40.4%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3271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Quality &amp; Safety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Jan – 26</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service user feedback experience responses on CIVICA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Monthly improvement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7,253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32714">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Percentage of complaint responses sent within 30 working days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53% (Nov-25)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Nationally Reported Incidents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11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New Never Events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A9B093F0-7EE2-A4ED-5679-FBCE7BF5189A}"/>
              </a:ext>
            </a:extLst>
          </p:cNvPr>
          <p:cNvPicPr>
            <a:picLocks noChangeAspect="1"/>
          </p:cNvPicPr>
          <p:nvPr/>
        </p:nvPicPr>
        <p:blipFill>
          <a:blip r:embed="rId2"/>
          <a:stretch>
            <a:fillRect/>
          </a:stretch>
        </p:blipFill>
        <p:spPr>
          <a:xfrm>
            <a:off x="3422518" y="9062242"/>
            <a:ext cx="13260651" cy="1066949"/>
          </a:xfrm>
          <a:prstGeom prst="rect">
            <a:avLst/>
          </a:prstGeom>
        </p:spPr>
      </p:pic>
      <p:sp>
        <p:nvSpPr>
          <p:cNvPr id="8" name="Oval 7">
            <a:extLst>
              <a:ext uri="{FF2B5EF4-FFF2-40B4-BE49-F238E27FC236}">
                <a16:creationId xmlns:a16="http://schemas.microsoft.com/office/drawing/2014/main" id="{417FF749-25E0-A960-FCB6-04BC1AAC989D}"/>
              </a:ext>
            </a:extLst>
          </p:cNvPr>
          <p:cNvSpPr/>
          <p:nvPr/>
        </p:nvSpPr>
        <p:spPr>
          <a:xfrm>
            <a:off x="14320044" y="2151498"/>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3CB7BBDF-7B2E-E18E-A878-3378C9804049}"/>
              </a:ext>
            </a:extLst>
          </p:cNvPr>
          <p:cNvSpPr/>
          <p:nvPr/>
        </p:nvSpPr>
        <p:spPr>
          <a:xfrm>
            <a:off x="14320044" y="397445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0" name="Oval 9">
            <a:extLst>
              <a:ext uri="{FF2B5EF4-FFF2-40B4-BE49-F238E27FC236}">
                <a16:creationId xmlns:a16="http://schemas.microsoft.com/office/drawing/2014/main" id="{CBD6AC5B-BA9E-C1F2-B358-4703824ACA79}"/>
              </a:ext>
            </a:extLst>
          </p:cNvPr>
          <p:cNvSpPr/>
          <p:nvPr/>
        </p:nvSpPr>
        <p:spPr>
          <a:xfrm>
            <a:off x="14320044" y="4623569"/>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1" name="Oval 10">
            <a:extLst>
              <a:ext uri="{FF2B5EF4-FFF2-40B4-BE49-F238E27FC236}">
                <a16:creationId xmlns:a16="http://schemas.microsoft.com/office/drawing/2014/main" id="{5ACFC8E6-7D10-BC9D-7B89-F3FDC67C3CAD}"/>
              </a:ext>
            </a:extLst>
          </p:cNvPr>
          <p:cNvSpPr/>
          <p:nvPr/>
        </p:nvSpPr>
        <p:spPr>
          <a:xfrm>
            <a:off x="14315593" y="5266040"/>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7930615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AD3DB-12D1-66D0-7468-12ACECB5B9A9}"/>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8D0EF5D-6E90-7D0A-8A92-C690D03BED64}"/>
              </a:ext>
            </a:extLst>
          </p:cNvPr>
          <p:cNvSpPr>
            <a:spLocks noGrp="1"/>
          </p:cNvSpPr>
          <p:nvPr>
            <p:ph type="body" sz="quarter" idx="10"/>
          </p:nvPr>
        </p:nvSpPr>
        <p:spPr>
          <a:xfrm>
            <a:off x="604044" y="3978275"/>
            <a:ext cx="17409186" cy="1231106"/>
          </a:xfrm>
        </p:spPr>
        <p:txBody>
          <a:bodyPr/>
          <a:lstStyle/>
          <a:p>
            <a:r>
              <a:rPr lang="en-GB" sz="8000" b="1" dirty="0">
                <a:effectLst/>
                <a:latin typeface="Calibri" panose="020F0502020204030204" pitchFamily="34" charset="0"/>
                <a:ea typeface="Calibri" panose="020F0502020204030204" pitchFamily="34" charset="0"/>
              </a:rPr>
              <a:t>Unscheduled Care</a:t>
            </a:r>
          </a:p>
        </p:txBody>
      </p:sp>
    </p:spTree>
    <p:extLst>
      <p:ext uri="{BB962C8B-B14F-4D97-AF65-F5344CB8AC3E}">
        <p14:creationId xmlns:p14="http://schemas.microsoft.com/office/powerpoint/2010/main" val="18726586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DA7CE-8BE2-9AD2-AEE8-54FE0375DB7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A12A14F-276A-2CA0-A54F-CED70B9C009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0917471-56BA-6302-FBFB-ACFA8895BFF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28</a:t>
            </a:fld>
            <a:endParaRPr lang="en-GB"/>
          </a:p>
        </p:txBody>
      </p:sp>
      <p:sp>
        <p:nvSpPr>
          <p:cNvPr id="3" name="TextBox 2">
            <a:extLst>
              <a:ext uri="{FF2B5EF4-FFF2-40B4-BE49-F238E27FC236}">
                <a16:creationId xmlns:a16="http://schemas.microsoft.com/office/drawing/2014/main" id="{3784DCAD-A9CE-959F-EEA9-D14F00D220C6}"/>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Unscheduled Care</a:t>
            </a:r>
          </a:p>
        </p:txBody>
      </p:sp>
      <p:cxnSp>
        <p:nvCxnSpPr>
          <p:cNvPr id="14" name="Straight Connector 13">
            <a:extLst>
              <a:ext uri="{FF2B5EF4-FFF2-40B4-BE49-F238E27FC236}">
                <a16:creationId xmlns:a16="http://schemas.microsoft.com/office/drawing/2014/main" id="{E8D81A45-5236-0C25-ECD5-2C5C58EB4445}"/>
              </a:ext>
            </a:extLst>
          </p:cNvPr>
          <p:cNvCxnSpPr/>
          <p:nvPr/>
        </p:nvCxnSpPr>
        <p:spPr>
          <a:xfrm>
            <a:off x="0" y="8199787"/>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8365AC1-0352-01BD-6AD3-6DB9B857ED03}"/>
              </a:ext>
            </a:extLst>
          </p:cNvPr>
          <p:cNvSpPr txBox="1"/>
          <p:nvPr/>
        </p:nvSpPr>
        <p:spPr>
          <a:xfrm>
            <a:off x="146844" y="8199787"/>
            <a:ext cx="19958844" cy="3693319"/>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b="1" dirty="0"/>
              <a:t>Full implementation of D2RA model </a:t>
            </a:r>
            <a:r>
              <a:rPr lang="en-GB" dirty="0"/>
              <a:t>– Focus on D2RA has rapidly shifted into understanding the demand and capacity position for pathway 2 beds and utilisation of that bed pool. Therapy led audit undertaken in December of all patients occupying a pathway 2 bed. Data analysis in progress with Deloitte’s support. Early indication is that there is opportunity to work with Local Authority partners to potentially reduce the Pathway 2 bed pool and enhance the Pathway 1 offer. Deloitte are now finalising a proposal to formalise the integrated discharge hub to deliver a centralised discharge and transfer function based on previous process mapping and joint working with Local Authority partners. There remains a lot of scrutiny on the pathway of care delay position and the Health Board are working with LA partners to revise the memorandum of understanding in respect of D2RA and to refresh the POCD action plan in line with recent Welsh Government communications. </a:t>
            </a:r>
          </a:p>
          <a:p>
            <a:pPr marL="285750" indent="-285750">
              <a:buFont typeface="Arial" panose="020B0604020202020204" pitchFamily="34" charset="0"/>
              <a:buChar char="•"/>
            </a:pPr>
            <a:r>
              <a:rPr lang="en-GB" b="1" dirty="0"/>
              <a:t>UEC Care co-ordination Hub – </a:t>
            </a:r>
            <a:r>
              <a:rPr lang="en-GB" dirty="0"/>
              <a:t>The single point of access has been in place since the 1</a:t>
            </a:r>
            <a:r>
              <a:rPr lang="en-GB" baseline="30000" dirty="0"/>
              <a:t>st</a:t>
            </a:r>
            <a:r>
              <a:rPr lang="en-GB" dirty="0"/>
              <a:t> October 2025 and the first data submission took place on the 21</a:t>
            </a:r>
            <a:r>
              <a:rPr lang="en-GB" baseline="30000" dirty="0"/>
              <a:t>st</a:t>
            </a:r>
            <a:r>
              <a:rPr lang="en-GB" dirty="0"/>
              <a:t> November. There is specific focus on the “clinical conversation before convey”, aimed at reducing conveyance of patients from care homes where clinically appropriate to do so. Work is also focussed on the management of patients who fall with the implementation of a level 2 Falls service made up of therapy technicians and a registered therapist, supported by St Johns ambulance provision. There has been limited impact in respect of Falls provision and the Health Board are working with WAST to develop a PDSA that may increase the non-conveyance rate to hospital following a fall. It is recognised that the hub has been resources via six Goals funding and has potential to expand if further funding were made available.</a:t>
            </a:r>
          </a:p>
          <a:p>
            <a:endParaRPr lang="en-GB" dirty="0"/>
          </a:p>
          <a:p>
            <a:endParaRPr lang="en-GB" b="1" dirty="0">
              <a:solidFill>
                <a:schemeClr val="accent1"/>
              </a:solidFill>
              <a:latin typeface="Verdana" panose="020B0604030504040204" pitchFamily="34" charset="0"/>
              <a:ea typeface="Verdana" panose="020B0604030504040204" pitchFamily="34" charset="0"/>
            </a:endParaRPr>
          </a:p>
        </p:txBody>
      </p:sp>
      <p:sp>
        <p:nvSpPr>
          <p:cNvPr id="16" name="Rectangle: Rounded Corners 15">
            <a:hlinkClick r:id="rId2"/>
            <a:extLst>
              <a:ext uri="{FF2B5EF4-FFF2-40B4-BE49-F238E27FC236}">
                <a16:creationId xmlns:a16="http://schemas.microsoft.com/office/drawing/2014/main" id="{0BD497C0-0353-9B1B-9471-F58F438D2E15}"/>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B2660089-4651-AC0D-5A76-C5DA79A77AC8}"/>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8" name="Graphic 17" descr="Cursor with solid fill">
            <a:extLst>
              <a:ext uri="{FF2B5EF4-FFF2-40B4-BE49-F238E27FC236}">
                <a16:creationId xmlns:a16="http://schemas.microsoft.com/office/drawing/2014/main" id="{F2954D28-8C96-E048-AD4F-F5F5918803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6" name="Picture 5">
            <a:extLst>
              <a:ext uri="{FF2B5EF4-FFF2-40B4-BE49-F238E27FC236}">
                <a16:creationId xmlns:a16="http://schemas.microsoft.com/office/drawing/2014/main" id="{47D3DD1E-212A-75D0-697D-14E1CF1FD67E}"/>
              </a:ext>
            </a:extLst>
          </p:cNvPr>
          <p:cNvPicPr>
            <a:picLocks noChangeAspect="1"/>
          </p:cNvPicPr>
          <p:nvPr/>
        </p:nvPicPr>
        <p:blipFill>
          <a:blip r:embed="rId5"/>
          <a:stretch>
            <a:fillRect/>
          </a:stretch>
        </p:blipFill>
        <p:spPr>
          <a:xfrm>
            <a:off x="3271044" y="669999"/>
            <a:ext cx="6212590" cy="3434277"/>
          </a:xfrm>
          <a:prstGeom prst="rect">
            <a:avLst/>
          </a:prstGeom>
        </p:spPr>
      </p:pic>
      <p:pic>
        <p:nvPicPr>
          <p:cNvPr id="9" name="Picture 8">
            <a:extLst>
              <a:ext uri="{FF2B5EF4-FFF2-40B4-BE49-F238E27FC236}">
                <a16:creationId xmlns:a16="http://schemas.microsoft.com/office/drawing/2014/main" id="{A9AA340B-D2C1-3704-BA39-60533247FFED}"/>
              </a:ext>
            </a:extLst>
          </p:cNvPr>
          <p:cNvPicPr>
            <a:picLocks noChangeAspect="1"/>
          </p:cNvPicPr>
          <p:nvPr/>
        </p:nvPicPr>
        <p:blipFill>
          <a:blip r:embed="rId6"/>
          <a:stretch>
            <a:fillRect/>
          </a:stretch>
        </p:blipFill>
        <p:spPr>
          <a:xfrm>
            <a:off x="11147756" y="828853"/>
            <a:ext cx="5686888" cy="3275423"/>
          </a:xfrm>
          <a:prstGeom prst="rect">
            <a:avLst/>
          </a:prstGeom>
        </p:spPr>
      </p:pic>
      <p:pic>
        <p:nvPicPr>
          <p:cNvPr id="12" name="Picture 11">
            <a:extLst>
              <a:ext uri="{FF2B5EF4-FFF2-40B4-BE49-F238E27FC236}">
                <a16:creationId xmlns:a16="http://schemas.microsoft.com/office/drawing/2014/main" id="{9C0D7CCC-6DEC-E7C5-995D-16A6BAF9F9C9}"/>
              </a:ext>
            </a:extLst>
          </p:cNvPr>
          <p:cNvPicPr>
            <a:picLocks noChangeAspect="1"/>
          </p:cNvPicPr>
          <p:nvPr/>
        </p:nvPicPr>
        <p:blipFill>
          <a:blip r:embed="rId7"/>
          <a:stretch>
            <a:fillRect/>
          </a:stretch>
        </p:blipFill>
        <p:spPr>
          <a:xfrm>
            <a:off x="3575844" y="4500399"/>
            <a:ext cx="5907790" cy="3483360"/>
          </a:xfrm>
          <a:prstGeom prst="rect">
            <a:avLst/>
          </a:prstGeom>
        </p:spPr>
      </p:pic>
      <p:pic>
        <p:nvPicPr>
          <p:cNvPr id="20" name="Picture 19">
            <a:extLst>
              <a:ext uri="{FF2B5EF4-FFF2-40B4-BE49-F238E27FC236}">
                <a16:creationId xmlns:a16="http://schemas.microsoft.com/office/drawing/2014/main" id="{52ED6DB6-D7D1-C215-3D3F-24350D5C2997}"/>
              </a:ext>
            </a:extLst>
          </p:cNvPr>
          <p:cNvPicPr>
            <a:picLocks noChangeAspect="1"/>
          </p:cNvPicPr>
          <p:nvPr/>
        </p:nvPicPr>
        <p:blipFill>
          <a:blip r:embed="rId8"/>
          <a:stretch>
            <a:fillRect/>
          </a:stretch>
        </p:blipFill>
        <p:spPr>
          <a:xfrm>
            <a:off x="11147755" y="4500398"/>
            <a:ext cx="5729001" cy="3483359"/>
          </a:xfrm>
          <a:prstGeom prst="rect">
            <a:avLst/>
          </a:prstGeom>
        </p:spPr>
      </p:pic>
    </p:spTree>
    <p:extLst>
      <p:ext uri="{BB962C8B-B14F-4D97-AF65-F5344CB8AC3E}">
        <p14:creationId xmlns:p14="http://schemas.microsoft.com/office/powerpoint/2010/main" val="27592070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7F4D0-39BA-189D-DA0C-6BBAB5A90037}"/>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2146DC6E-DC9B-E47D-999B-C7B879C005C5}"/>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98D9B9FF-65A5-E86F-B6AF-5F936D174AC0}"/>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E526EEAC-139B-2C11-8A83-A8D46E3EDDD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C9FB6FAF-D4CA-AD15-E7C6-90085D6BC512}"/>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ABD75469-D6A1-1283-B788-B44D94887BF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38E31EFF-2644-AB9C-B3D3-C272C286E23D}"/>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0D6232FA-9F1E-3A23-AD44-920CD28F92A7}"/>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703C230B-3B52-54F1-384F-1A007361B618}"/>
              </a:ext>
            </a:extLst>
          </p:cNvPr>
          <p:cNvSpPr txBox="1">
            <a:spLocks noChangeArrowheads="1"/>
          </p:cNvSpPr>
          <p:nvPr/>
        </p:nvSpPr>
        <p:spPr bwMode="auto">
          <a:xfrm>
            <a:off x="1988422" y="606917"/>
            <a:ext cx="16850215"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Pathways of Care Delay: Action &amp; Intervention</a:t>
            </a: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64E0BB65-0716-BF8A-35F6-F669109F43DE}"/>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29</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A9914C8D-1D2D-8EC2-D5B2-EB58A1B6A63A}"/>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C1C3F765-8455-9007-FCA4-19A41D30B578}"/>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sp>
        <p:nvSpPr>
          <p:cNvPr id="4" name="Rectangle: Rounded Corners 3">
            <a:extLst>
              <a:ext uri="{FF2B5EF4-FFF2-40B4-BE49-F238E27FC236}">
                <a16:creationId xmlns:a16="http://schemas.microsoft.com/office/drawing/2014/main" id="{ED700ADA-CC51-9B6D-FEE0-E1CF390D0E8C}"/>
              </a:ext>
              <a:ext uri="{C183D7F6-B498-43B3-948B-1728B52AA6E4}">
                <adec:decorative xmlns:adec="http://schemas.microsoft.com/office/drawing/2017/decorative" val="1"/>
              </a:ext>
            </a:extLst>
          </p:cNvPr>
          <p:cNvSpPr/>
          <p:nvPr/>
        </p:nvSpPr>
        <p:spPr>
          <a:xfrm>
            <a:off x="631739" y="6275328"/>
            <a:ext cx="9336274" cy="4655308"/>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7" name="Heading 2">
            <a:extLst>
              <a:ext uri="{FF2B5EF4-FFF2-40B4-BE49-F238E27FC236}">
                <a16:creationId xmlns:a16="http://schemas.microsoft.com/office/drawing/2014/main" id="{9517F709-AA00-292F-A02B-BED644538B4C}"/>
              </a:ext>
            </a:extLst>
          </p:cNvPr>
          <p:cNvSpPr txBox="1">
            <a:spLocks noChangeArrowheads="1"/>
          </p:cNvSpPr>
          <p:nvPr/>
        </p:nvSpPr>
        <p:spPr bwMode="auto">
          <a:xfrm>
            <a:off x="731021" y="7612413"/>
            <a:ext cx="9266162" cy="3229285"/>
          </a:xfrm>
          <a:prstGeom prst="rect">
            <a:avLst/>
          </a:prstGeom>
          <a:noFill/>
          <a:ln w="9525">
            <a:noFill/>
            <a:miter lim="800000"/>
            <a:headEnd/>
            <a:tailEnd/>
          </a:ln>
        </p:spPr>
        <p:txBody>
          <a:bodyPr rot="0" vert="horz" wrap="square" lIns="91440" tIns="45720" rIns="91440" bIns="4572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GB" b="1" dirty="0">
                <a:solidFill>
                  <a:srgbClr val="0070C0"/>
                </a:solidFill>
                <a:latin typeface="Verdana" panose="020B0604030504040204" pitchFamily="34" charset="0"/>
                <a:ea typeface="Verdana" panose="020B0604030504040204" pitchFamily="34" charset="0"/>
              </a:rPr>
              <a:t>What have we done to achieve the positive reduction</a:t>
            </a:r>
          </a:p>
          <a:p>
            <a:pPr marL="285750" lvl="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Discharge Sprint continued over the last 2 months of which 36 of our Longest Stays were discharged – accounting for 2,379 bed days</a:t>
            </a:r>
          </a:p>
          <a:p>
            <a:pPr marL="285750" lvl="0" indent="-285750" eaLnBrk="0" fontAlgn="base" hangingPunct="0">
              <a:spcBef>
                <a:spcPct val="0"/>
              </a:spcBef>
              <a:spcAft>
                <a:spcPct val="0"/>
              </a:spcAft>
              <a:buFont typeface="Arial" panose="020B0604020202020204" pitchFamily="34" charset="0"/>
              <a:buChar char="•"/>
            </a:pPr>
            <a:r>
              <a:rPr lang="en-GB" dirty="0">
                <a:latin typeface="Verdana" panose="020B0604030504040204" pitchFamily="34" charset="0"/>
                <a:ea typeface="Verdana" panose="020B0604030504040204" pitchFamily="34" charset="0"/>
              </a:rPr>
              <a:t>Focus on individuals waiting for reablement and those needing a LTPOC; these POCD’s have reduced and flow has improved</a:t>
            </a:r>
            <a:endParaRPr lang="en-US" dirty="0">
              <a:latin typeface="Verdana" panose="020B0604030504040204" pitchFamily="34" charset="0"/>
              <a:ea typeface="Verdana" panose="020B0604030504040204" pitchFamily="34" charset="0"/>
            </a:endParaRPr>
          </a:p>
          <a:p>
            <a:pPr marL="285750" lvl="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Established assessment and recovery beds to support earlier decision-making and flow</a:t>
            </a:r>
          </a:p>
          <a:p>
            <a:pPr marL="285750" lvl="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Adjusted IDH processes to better meet increased demand and acuity</a:t>
            </a:r>
          </a:p>
          <a:p>
            <a:pPr marL="285750" lvl="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Increased use of alternative settings to reduce pressure on acute beds</a:t>
            </a:r>
          </a:p>
          <a:p>
            <a:pPr marL="285750" lvl="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Used existing escalation and coordination arrangements to manage system pace and complexity</a:t>
            </a:r>
          </a:p>
          <a:p>
            <a:pPr marL="342900" lvl="0" indent="-342900">
              <a:buFont typeface="Symbol" panose="05050102010706020507" pitchFamily="18" charset="2"/>
              <a:buChar char=""/>
              <a:defRPr/>
            </a:pPr>
            <a:endParaRPr lang="en-GB" sz="2000" dirty="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285087"/>
              </a:solidFill>
              <a:effectLst/>
              <a:uLnTx/>
              <a:uFillTx/>
              <a:latin typeface="Calibri" panose="020F0502020204030204" pitchFamily="34" charset="0"/>
              <a:ea typeface="Calibri" panose="020F0502020204030204" pitchFamily="34" charset="0"/>
              <a:cs typeface="+mn-cs"/>
            </a:endParaRPr>
          </a:p>
        </p:txBody>
      </p:sp>
      <p:sp>
        <p:nvSpPr>
          <p:cNvPr id="18" name="Rectangle: Rounded Corners 17">
            <a:extLst>
              <a:ext uri="{FF2B5EF4-FFF2-40B4-BE49-F238E27FC236}">
                <a16:creationId xmlns:a16="http://schemas.microsoft.com/office/drawing/2014/main" id="{20F33491-176E-4E71-E541-30466ECDA2A6}"/>
              </a:ext>
            </a:extLst>
          </p:cNvPr>
          <p:cNvSpPr/>
          <p:nvPr/>
        </p:nvSpPr>
        <p:spPr>
          <a:xfrm>
            <a:off x="818731" y="6431512"/>
            <a:ext cx="8874670" cy="978015"/>
          </a:xfrm>
          <a:prstGeom prst="roundRect">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WG target</a:t>
            </a: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 -15% reduction in total delays,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assessment delays,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total days delayed from March 2024 baseline </a:t>
            </a:r>
          </a:p>
        </p:txBody>
      </p:sp>
      <p:pic>
        <p:nvPicPr>
          <p:cNvPr id="20" name="Graphic 19" descr="Bullseye with solid fill">
            <a:extLst>
              <a:ext uri="{FF2B5EF4-FFF2-40B4-BE49-F238E27FC236}">
                <a16:creationId xmlns:a16="http://schemas.microsoft.com/office/drawing/2014/main" id="{9E0EC0AB-0D6C-C72F-B04C-9D5DCAF54E2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20344" y="6488770"/>
            <a:ext cx="731177" cy="731177"/>
          </a:xfrm>
          <a:prstGeom prst="rect">
            <a:avLst/>
          </a:prstGeom>
        </p:spPr>
      </p:pic>
      <p:pic>
        <p:nvPicPr>
          <p:cNvPr id="22" name="Graphic 21" descr="Bullseye with solid fill">
            <a:extLst>
              <a:ext uri="{FF2B5EF4-FFF2-40B4-BE49-F238E27FC236}">
                <a16:creationId xmlns:a16="http://schemas.microsoft.com/office/drawing/2014/main" id="{C88A1684-F131-5EE2-3127-3760F5D5684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850545" y="6488769"/>
            <a:ext cx="780027" cy="731177"/>
          </a:xfrm>
          <a:prstGeom prst="rect">
            <a:avLst/>
          </a:prstGeom>
        </p:spPr>
      </p:pic>
      <p:sp>
        <p:nvSpPr>
          <p:cNvPr id="17" name="Rectangle: Rounded Corners 16">
            <a:extLst>
              <a:ext uri="{FF2B5EF4-FFF2-40B4-BE49-F238E27FC236}">
                <a16:creationId xmlns:a16="http://schemas.microsoft.com/office/drawing/2014/main" id="{8122CC64-6D96-AA3E-CEB5-51DED32286AB}"/>
              </a:ext>
              <a:ext uri="{C183D7F6-B498-43B3-948B-1728B52AA6E4}">
                <adec:decorative xmlns:adec="http://schemas.microsoft.com/office/drawing/2017/decorative" val="1"/>
              </a:ext>
            </a:extLst>
          </p:cNvPr>
          <p:cNvSpPr/>
          <p:nvPr/>
        </p:nvSpPr>
        <p:spPr>
          <a:xfrm>
            <a:off x="10496034" y="6353418"/>
            <a:ext cx="8790924" cy="4410187"/>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9CD0F353-1D6D-DFD7-DBE7-D93FD083789F}"/>
              </a:ext>
            </a:extLst>
          </p:cNvPr>
          <p:cNvSpPr txBox="1"/>
          <p:nvPr/>
        </p:nvSpPr>
        <p:spPr>
          <a:xfrm>
            <a:off x="10679250" y="6711851"/>
            <a:ext cx="8607707" cy="3693319"/>
          </a:xfrm>
          <a:prstGeom prst="rect">
            <a:avLst/>
          </a:prstGeom>
          <a:noFill/>
        </p:spPr>
        <p:txBody>
          <a:bodyPr wrap="square">
            <a:spAutoFit/>
          </a:bodyPr>
          <a:lstStyle/>
          <a:p>
            <a:pPr marL="22860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rPr>
              <a:t>What specific improvements will be delivered?</a:t>
            </a:r>
          </a:p>
          <a:p>
            <a:pPr marL="285750" lvl="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Further optimize assessment and recovery bed models</a:t>
            </a:r>
          </a:p>
          <a:p>
            <a:pPr marL="285750" lvl="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Continue refining IDH processes to improve consistency and timeliness</a:t>
            </a:r>
          </a:p>
          <a:p>
            <a:pPr marL="285750" lvl="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Expand and standardize alternative settings to support discharge and flow</a:t>
            </a:r>
          </a:p>
          <a:p>
            <a:pPr marL="285750" lvl="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Progress joint work on NPT transfers to Singleton</a:t>
            </a:r>
          </a:p>
          <a:p>
            <a:pPr marL="285750" lvl="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Maintain POCD sprint methodologies and system-wide coordination</a:t>
            </a:r>
          </a:p>
          <a:p>
            <a:pPr marL="285750" indent="-285750" eaLnBrk="0" fontAlgn="base" hangingPunct="0">
              <a:spcBef>
                <a:spcPct val="0"/>
              </a:spcBef>
              <a:spcAft>
                <a:spcPct val="0"/>
              </a:spcAft>
              <a:buFont typeface="Arial" panose="020B0604020202020204" pitchFamily="34" charset="0"/>
              <a:buChar char="•"/>
            </a:pPr>
            <a:r>
              <a:rPr lang="en-GB" dirty="0">
                <a:latin typeface="Verdana" panose="020B0604030504040204" pitchFamily="34" charset="0"/>
                <a:ea typeface="Verdana" panose="020B0604030504040204" pitchFamily="34" charset="0"/>
              </a:rPr>
              <a:t>Under the Older People’s Programme, all Processes and Pathways are being mapped and where necessary reengineered - workshops are starting and will continue though the next few months</a:t>
            </a:r>
          </a:p>
          <a:p>
            <a:pPr marL="285750" indent="-285750" eaLnBrk="0" fontAlgn="base" hangingPunct="0">
              <a:spcBef>
                <a:spcPct val="0"/>
              </a:spcBef>
              <a:spcAft>
                <a:spcPct val="0"/>
              </a:spcAft>
              <a:buFont typeface="Arial" panose="020B0604020202020204" pitchFamily="34" charset="0"/>
              <a:buChar char="•"/>
            </a:pPr>
            <a:r>
              <a:rPr lang="en-GB" dirty="0">
                <a:solidFill>
                  <a:prstClr val="black"/>
                </a:solidFill>
                <a:latin typeface="Verdana" panose="020B0604030504040204" pitchFamily="34" charset="0"/>
                <a:ea typeface="Verdana" panose="020B0604030504040204" pitchFamily="34" charset="0"/>
              </a:rPr>
              <a:t>Reduce LOS through improved Board Rounds and enhanced MDT approach</a:t>
            </a:r>
          </a:p>
        </p:txBody>
      </p:sp>
      <p:graphicFrame>
        <p:nvGraphicFramePr>
          <p:cNvPr id="5" name="Table 4">
            <a:extLst>
              <a:ext uri="{FF2B5EF4-FFF2-40B4-BE49-F238E27FC236}">
                <a16:creationId xmlns:a16="http://schemas.microsoft.com/office/drawing/2014/main" id="{9E3B6869-0521-6380-1524-91FCCFFB1FE5}"/>
              </a:ext>
            </a:extLst>
          </p:cNvPr>
          <p:cNvGraphicFramePr>
            <a:graphicFrameLocks noGrp="1"/>
          </p:cNvGraphicFramePr>
          <p:nvPr>
            <p:extLst>
              <p:ext uri="{D42A27DB-BD31-4B8C-83A1-F6EECF244321}">
                <p14:modId xmlns:p14="http://schemas.microsoft.com/office/powerpoint/2010/main" val="819573018"/>
              </p:ext>
            </p:extLst>
          </p:nvPr>
        </p:nvGraphicFramePr>
        <p:xfrm>
          <a:off x="10766959" y="1959195"/>
          <a:ext cx="8477219" cy="3954223"/>
        </p:xfrm>
        <a:graphic>
          <a:graphicData uri="http://schemas.openxmlformats.org/drawingml/2006/table">
            <a:tbl>
              <a:tblPr/>
              <a:tblGrid>
                <a:gridCol w="1529907">
                  <a:extLst>
                    <a:ext uri="{9D8B030D-6E8A-4147-A177-3AD203B41FA5}">
                      <a16:colId xmlns:a16="http://schemas.microsoft.com/office/drawing/2014/main" val="1801267775"/>
                    </a:ext>
                  </a:extLst>
                </a:gridCol>
                <a:gridCol w="1711069">
                  <a:extLst>
                    <a:ext uri="{9D8B030D-6E8A-4147-A177-3AD203B41FA5}">
                      <a16:colId xmlns:a16="http://schemas.microsoft.com/office/drawing/2014/main" val="2316852373"/>
                    </a:ext>
                  </a:extLst>
                </a:gridCol>
                <a:gridCol w="1752600">
                  <a:extLst>
                    <a:ext uri="{9D8B030D-6E8A-4147-A177-3AD203B41FA5}">
                      <a16:colId xmlns:a16="http://schemas.microsoft.com/office/drawing/2014/main" val="4094950006"/>
                    </a:ext>
                  </a:extLst>
                </a:gridCol>
                <a:gridCol w="1752600">
                  <a:extLst>
                    <a:ext uri="{9D8B030D-6E8A-4147-A177-3AD203B41FA5}">
                      <a16:colId xmlns:a16="http://schemas.microsoft.com/office/drawing/2014/main" val="2139180870"/>
                    </a:ext>
                  </a:extLst>
                </a:gridCol>
                <a:gridCol w="1731043">
                  <a:extLst>
                    <a:ext uri="{9D8B030D-6E8A-4147-A177-3AD203B41FA5}">
                      <a16:colId xmlns:a16="http://schemas.microsoft.com/office/drawing/2014/main" val="1753244442"/>
                    </a:ext>
                  </a:extLst>
                </a:gridCol>
              </a:tblGrid>
              <a:tr h="912245">
                <a:tc>
                  <a:txBody>
                    <a:bodyPr/>
                    <a:lstStyle/>
                    <a:p>
                      <a:pPr algn="l" fontAlgn="b">
                        <a:buNone/>
                      </a:pPr>
                      <a:r>
                        <a:rPr lang="en-GB" sz="1800" b="1" i="0" u="none" strike="noStrike" dirty="0">
                          <a:solidFill>
                            <a:srgbClr val="104861"/>
                          </a:solidFill>
                          <a:effectLst/>
                          <a:latin typeface="Aptos Narrow" panose="020B0004020202020204" pitchFamily="34" charset="0"/>
                        </a:rPr>
                        <a:t>Site</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Delayed Pathways of Care: January 6th</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Delayed Pathways of Care:       January 13</a:t>
                      </a:r>
                      <a:r>
                        <a:rPr lang="en-GB" sz="1800" b="1" i="0" u="none" strike="noStrike" baseline="30000" dirty="0">
                          <a:solidFill>
                            <a:srgbClr val="104861"/>
                          </a:solidFill>
                          <a:effectLst/>
                          <a:latin typeface="Aptos Narrow" panose="020B0004020202020204" pitchFamily="34" charset="0"/>
                        </a:rPr>
                        <a:t>th</a:t>
                      </a:r>
                      <a:r>
                        <a:rPr lang="en-GB" sz="1800" b="1" i="0" u="none" strike="noStrike" dirty="0">
                          <a:solidFill>
                            <a:srgbClr val="104861"/>
                          </a:solidFill>
                          <a:effectLst/>
                          <a:latin typeface="Aptos Narrow" panose="020B0004020202020204" pitchFamily="34" charset="0"/>
                        </a:rPr>
                        <a:t> </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Delayed Pathways of Care:       January 21</a:t>
                      </a:r>
                      <a:r>
                        <a:rPr lang="en-GB" sz="1800" b="1" i="0" u="none" strike="noStrike" baseline="30000" dirty="0">
                          <a:solidFill>
                            <a:srgbClr val="104861"/>
                          </a:solidFill>
                          <a:effectLst/>
                          <a:latin typeface="Aptos Narrow" panose="020B0004020202020204" pitchFamily="34" charset="0"/>
                        </a:rPr>
                        <a:t>st</a:t>
                      </a:r>
                      <a:r>
                        <a:rPr lang="en-GB" sz="1800" b="1" i="0" u="none" strike="noStrike" dirty="0">
                          <a:solidFill>
                            <a:srgbClr val="104861"/>
                          </a:solidFill>
                          <a:effectLst/>
                          <a:latin typeface="Aptos Narrow" panose="020B0004020202020204" pitchFamily="34" charset="0"/>
                        </a:rPr>
                        <a:t> </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Delayed Pathways of Care:       January 27</a:t>
                      </a:r>
                      <a:r>
                        <a:rPr lang="en-GB" sz="1800" b="1" i="0" u="none" strike="noStrike" baseline="30000" dirty="0">
                          <a:solidFill>
                            <a:srgbClr val="104861"/>
                          </a:solidFill>
                          <a:effectLst/>
                          <a:latin typeface="Aptos Narrow" panose="020B0004020202020204" pitchFamily="34" charset="0"/>
                        </a:rPr>
                        <a:t>th</a:t>
                      </a:r>
                      <a:r>
                        <a:rPr lang="en-GB" sz="1800" b="1" i="0" u="none" strike="noStrike" dirty="0">
                          <a:solidFill>
                            <a:srgbClr val="104861"/>
                          </a:solidFill>
                          <a:effectLst/>
                          <a:latin typeface="Aptos Narrow" panose="020B0004020202020204" pitchFamily="34" charset="0"/>
                        </a:rPr>
                        <a:t> </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3268287668"/>
                  </a:ext>
                </a:extLst>
              </a:tr>
              <a:tr h="510528">
                <a:tc>
                  <a:txBody>
                    <a:bodyPr/>
                    <a:lstStyle/>
                    <a:p>
                      <a:pPr algn="l" fontAlgn="b">
                        <a:buNone/>
                      </a:pPr>
                      <a:r>
                        <a:rPr lang="en-GB" sz="1800" b="0" i="0" u="none" strike="noStrike" dirty="0">
                          <a:solidFill>
                            <a:srgbClr val="104861"/>
                          </a:solidFill>
                          <a:effectLst/>
                          <a:latin typeface="Aptos Narrow" panose="020B0004020202020204" pitchFamily="34" charset="0"/>
                        </a:rPr>
                        <a:t>Learning Disabilities</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9</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9</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8</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7</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extLst>
                  <a:ext uri="{0D108BD9-81ED-4DB2-BD59-A6C34878D82A}">
                    <a16:rowId xmlns:a16="http://schemas.microsoft.com/office/drawing/2014/main" val="695663171"/>
                  </a:ext>
                </a:extLst>
              </a:tr>
              <a:tr h="346210">
                <a:tc>
                  <a:txBody>
                    <a:bodyPr/>
                    <a:lstStyle/>
                    <a:p>
                      <a:pPr algn="l" fontAlgn="b">
                        <a:buNone/>
                      </a:pPr>
                      <a:r>
                        <a:rPr lang="en-GB" sz="1800" b="0" i="0" u="none" strike="noStrike">
                          <a:solidFill>
                            <a:srgbClr val="104861"/>
                          </a:solidFill>
                          <a:effectLst/>
                          <a:latin typeface="Aptos Narrow" panose="020B0004020202020204" pitchFamily="34" charset="0"/>
                        </a:rPr>
                        <a:t>Mental Health</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36</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36</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36</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36</a:t>
                      </a:r>
                    </a:p>
                  </a:txBody>
                  <a:tcPr marL="6350" marR="6350" marT="6350" marB="0" anchor="b">
                    <a:lnL>
                      <a:noFill/>
                    </a:lnL>
                    <a:lnR>
                      <a:noFill/>
                    </a:lnR>
                    <a:lnT>
                      <a:noFill/>
                    </a:lnT>
                    <a:lnB>
                      <a:noFill/>
                    </a:lnB>
                    <a:noFill/>
                  </a:tcPr>
                </a:tc>
                <a:extLst>
                  <a:ext uri="{0D108BD9-81ED-4DB2-BD59-A6C34878D82A}">
                    <a16:rowId xmlns:a16="http://schemas.microsoft.com/office/drawing/2014/main" val="115574637"/>
                  </a:ext>
                </a:extLst>
              </a:tr>
              <a:tr h="458747">
                <a:tc>
                  <a:txBody>
                    <a:bodyPr/>
                    <a:lstStyle/>
                    <a:p>
                      <a:pPr algn="l" fontAlgn="b">
                        <a:buNone/>
                      </a:pPr>
                      <a:r>
                        <a:rPr lang="en-GB" sz="1800" b="0" i="0" u="none" strike="noStrike" dirty="0">
                          <a:solidFill>
                            <a:srgbClr val="104861"/>
                          </a:solidFill>
                          <a:effectLst/>
                          <a:latin typeface="Aptos Narrow" panose="020B0004020202020204" pitchFamily="34" charset="0"/>
                        </a:rPr>
                        <a:t>Morriston Hospital</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71</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65</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67</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68</a:t>
                      </a:r>
                    </a:p>
                  </a:txBody>
                  <a:tcPr marL="6350" marR="6350" marT="6350" marB="0" anchor="b">
                    <a:lnL>
                      <a:noFill/>
                    </a:lnL>
                    <a:lnR>
                      <a:noFill/>
                    </a:lnR>
                    <a:lnT>
                      <a:noFill/>
                    </a:lnT>
                    <a:lnB>
                      <a:noFill/>
                    </a:lnB>
                    <a:solidFill>
                      <a:srgbClr val="C0E6F5"/>
                    </a:solidFill>
                  </a:tcPr>
                </a:tc>
                <a:extLst>
                  <a:ext uri="{0D108BD9-81ED-4DB2-BD59-A6C34878D82A}">
                    <a16:rowId xmlns:a16="http://schemas.microsoft.com/office/drawing/2014/main" val="3015176923"/>
                  </a:ext>
                </a:extLst>
              </a:tr>
              <a:tr h="684588">
                <a:tc>
                  <a:txBody>
                    <a:bodyPr/>
                    <a:lstStyle/>
                    <a:p>
                      <a:pPr algn="l" fontAlgn="b">
                        <a:buNone/>
                      </a:pPr>
                      <a:r>
                        <a:rPr lang="en-GB" sz="1800" b="0" i="0" u="none" strike="noStrike" dirty="0">
                          <a:solidFill>
                            <a:srgbClr val="104861"/>
                          </a:solidFill>
                          <a:effectLst/>
                          <a:latin typeface="Aptos Narrow" panose="020B0004020202020204" pitchFamily="34" charset="0"/>
                        </a:rPr>
                        <a:t>Neath Port Talbot Hospital</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38</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32</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28</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29</a:t>
                      </a:r>
                    </a:p>
                  </a:txBody>
                  <a:tcPr marL="6350" marR="6350" marT="6350" marB="0" anchor="b">
                    <a:lnL>
                      <a:noFill/>
                    </a:lnL>
                    <a:lnR>
                      <a:noFill/>
                    </a:lnR>
                    <a:lnT>
                      <a:noFill/>
                    </a:lnT>
                    <a:lnB>
                      <a:noFill/>
                    </a:lnB>
                    <a:noFill/>
                  </a:tcPr>
                </a:tc>
                <a:extLst>
                  <a:ext uri="{0D108BD9-81ED-4DB2-BD59-A6C34878D82A}">
                    <a16:rowId xmlns:a16="http://schemas.microsoft.com/office/drawing/2014/main" val="3751295141"/>
                  </a:ext>
                </a:extLst>
              </a:tr>
              <a:tr h="458747">
                <a:tc>
                  <a:txBody>
                    <a:bodyPr/>
                    <a:lstStyle/>
                    <a:p>
                      <a:pPr algn="l" fontAlgn="b">
                        <a:buNone/>
                      </a:pPr>
                      <a:r>
                        <a:rPr lang="en-GB" sz="1800" b="0" i="0" u="none" strike="noStrike">
                          <a:solidFill>
                            <a:srgbClr val="104861"/>
                          </a:solidFill>
                          <a:effectLst/>
                          <a:latin typeface="Aptos Narrow" panose="020B0004020202020204" pitchFamily="34" charset="0"/>
                        </a:rPr>
                        <a:t>Singleton Hospital</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27</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34</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36</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37</a:t>
                      </a:r>
                    </a:p>
                  </a:txBody>
                  <a:tcPr marL="6350" marR="6350" marT="6350" marB="0" anchor="b">
                    <a:lnL>
                      <a:noFill/>
                    </a:lnL>
                    <a:lnR>
                      <a:noFill/>
                    </a:lnR>
                    <a:lnT>
                      <a:noFill/>
                    </a:lnT>
                    <a:lnB>
                      <a:noFill/>
                    </a:lnB>
                    <a:solidFill>
                      <a:srgbClr val="C0E6F5"/>
                    </a:solidFill>
                  </a:tcPr>
                </a:tc>
                <a:extLst>
                  <a:ext uri="{0D108BD9-81ED-4DB2-BD59-A6C34878D82A}">
                    <a16:rowId xmlns:a16="http://schemas.microsoft.com/office/drawing/2014/main" val="928873691"/>
                  </a:ext>
                </a:extLst>
              </a:tr>
              <a:tr h="346210">
                <a:tc>
                  <a:txBody>
                    <a:bodyPr/>
                    <a:lstStyle/>
                    <a:p>
                      <a:pPr algn="l" fontAlgn="b">
                        <a:buNone/>
                      </a:pPr>
                      <a:r>
                        <a:rPr lang="en-GB" sz="1800" b="1" i="0" u="none" strike="noStrike">
                          <a:solidFill>
                            <a:srgbClr val="104861"/>
                          </a:solidFill>
                          <a:effectLst/>
                          <a:latin typeface="Aptos Narrow" panose="020B0004020202020204" pitchFamily="34" charset="0"/>
                        </a:rPr>
                        <a:t>Total</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181</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176</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175</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177</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3355778579"/>
                  </a:ext>
                </a:extLst>
              </a:tr>
            </a:tbl>
          </a:graphicData>
        </a:graphic>
      </p:graphicFrame>
      <p:pic>
        <p:nvPicPr>
          <p:cNvPr id="3" name="Picture 2">
            <a:extLst>
              <a:ext uri="{FF2B5EF4-FFF2-40B4-BE49-F238E27FC236}">
                <a16:creationId xmlns:a16="http://schemas.microsoft.com/office/drawing/2014/main" id="{C30FEBA6-7495-7404-8D48-4039A426273A}"/>
              </a:ext>
            </a:extLst>
          </p:cNvPr>
          <p:cNvPicPr>
            <a:picLocks noChangeAspect="1"/>
          </p:cNvPicPr>
          <p:nvPr/>
        </p:nvPicPr>
        <p:blipFill>
          <a:blip r:embed="rId13"/>
          <a:stretch>
            <a:fillRect/>
          </a:stretch>
        </p:blipFill>
        <p:spPr>
          <a:xfrm>
            <a:off x="2074104" y="1984021"/>
            <a:ext cx="6579996" cy="3929397"/>
          </a:xfrm>
          <a:prstGeom prst="rect">
            <a:avLst/>
          </a:prstGeom>
        </p:spPr>
      </p:pic>
    </p:spTree>
    <p:extLst>
      <p:ext uri="{BB962C8B-B14F-4D97-AF65-F5344CB8AC3E}">
        <p14:creationId xmlns:p14="http://schemas.microsoft.com/office/powerpoint/2010/main" val="3585225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ED3B54-0E1C-02F9-2F8F-669A7F3D7F2C}"/>
              </a:ext>
            </a:extLst>
          </p:cNvPr>
          <p:cNvSpPr>
            <a:spLocks noGrp="1"/>
          </p:cNvSpPr>
          <p:nvPr>
            <p:ph type="body" sz="quarter" idx="10"/>
          </p:nvPr>
        </p:nvSpPr>
        <p:spPr>
          <a:xfrm>
            <a:off x="1348251" y="3749675"/>
            <a:ext cx="17409186" cy="2810464"/>
          </a:xfrm>
        </p:spPr>
        <p:txBody>
          <a:bodyPr/>
          <a:lstStyle/>
          <a:p>
            <a:pPr algn="ctr"/>
            <a:r>
              <a:rPr lang="en-GB" sz="4800" b="1" dirty="0">
                <a:latin typeface="Verdana" panose="020B0604030504040204" pitchFamily="34" charset="0"/>
                <a:ea typeface="Verdana" panose="020B0604030504040204" pitchFamily="34" charset="0"/>
              </a:rPr>
              <a:t>Section 1: </a:t>
            </a:r>
          </a:p>
          <a:p>
            <a:pPr algn="ctr"/>
            <a:r>
              <a:rPr lang="en-GB" sz="4800" dirty="0">
                <a:latin typeface="Verdana" panose="020B0604030504040204" pitchFamily="34" charset="0"/>
                <a:ea typeface="Verdana" panose="020B0604030504040204" pitchFamily="34" charset="0"/>
              </a:rPr>
              <a:t>Updates against all Escalation areas </a:t>
            </a:r>
          </a:p>
          <a:p>
            <a:pPr algn="ctr"/>
            <a:r>
              <a:rPr lang="en-GB" sz="4800" dirty="0">
                <a:latin typeface="Verdana" panose="020B0604030504040204" pitchFamily="34" charset="0"/>
                <a:ea typeface="Verdana" panose="020B0604030504040204" pitchFamily="34" charset="0"/>
              </a:rPr>
              <a:t>with Welsh Government</a:t>
            </a:r>
          </a:p>
          <a:p>
            <a:endParaRPr lang="en-GB" dirty="0"/>
          </a:p>
        </p:txBody>
      </p:sp>
    </p:spTree>
    <p:extLst>
      <p:ext uri="{BB962C8B-B14F-4D97-AF65-F5344CB8AC3E}">
        <p14:creationId xmlns:p14="http://schemas.microsoft.com/office/powerpoint/2010/main" val="3818592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159C5-64F3-9AB7-661C-D4DCF34238F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2CEE10F-F2E7-83B9-F03A-833DCEE07392}"/>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4AABD70-F1B5-28F7-C853-C32D30661B98}"/>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30</a:t>
            </a:fld>
            <a:endParaRPr lang="en-GB"/>
          </a:p>
        </p:txBody>
      </p:sp>
      <p:sp>
        <p:nvSpPr>
          <p:cNvPr id="3" name="TextBox 2">
            <a:extLst>
              <a:ext uri="{FF2B5EF4-FFF2-40B4-BE49-F238E27FC236}">
                <a16:creationId xmlns:a16="http://schemas.microsoft.com/office/drawing/2014/main" id="{0C2C36AB-464F-39A6-5D0E-E8DBB733BBC8}"/>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Ambulance</a:t>
            </a:r>
          </a:p>
        </p:txBody>
      </p:sp>
      <p:cxnSp>
        <p:nvCxnSpPr>
          <p:cNvPr id="5" name="Straight Connector 4">
            <a:extLst>
              <a:ext uri="{FF2B5EF4-FFF2-40B4-BE49-F238E27FC236}">
                <a16:creationId xmlns:a16="http://schemas.microsoft.com/office/drawing/2014/main" id="{364DFC4C-5AF1-3F43-015C-B31EF58A6CD5}"/>
              </a:ext>
            </a:extLst>
          </p:cNvPr>
          <p:cNvCxnSpPr/>
          <p:nvPr/>
        </p:nvCxnSpPr>
        <p:spPr>
          <a:xfrm>
            <a:off x="0" y="8672782"/>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7F4BC56-3A12-B424-C8EF-FA425F5CD1CF}"/>
              </a:ext>
            </a:extLst>
          </p:cNvPr>
          <p:cNvSpPr txBox="1"/>
          <p:nvPr/>
        </p:nvSpPr>
        <p:spPr>
          <a:xfrm>
            <a:off x="261144" y="8748982"/>
            <a:ext cx="19583400" cy="2554545"/>
          </a:xfrm>
          <a:prstGeom prst="rect">
            <a:avLst/>
          </a:prstGeom>
          <a:noFill/>
        </p:spPr>
        <p:txBody>
          <a:bodyPr wrap="square" rtlCol="0">
            <a:spAutoFit/>
          </a:bodyPr>
          <a:lstStyle/>
          <a:p>
            <a:r>
              <a:rPr lang="en-GB" sz="1600"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Revised flow operating model: </a:t>
            </a:r>
            <a:r>
              <a:rPr lang="en-GB" dirty="0">
                <a:latin typeface="Verdana" panose="020B0604030504040204" pitchFamily="34" charset="0"/>
                <a:ea typeface="Verdana" panose="020B0604030504040204" pitchFamily="34" charset="0"/>
              </a:rPr>
              <a:t>The revised operating models implemented as part of the test of change in Morriston remain in place. However, increase in demand for emergency care, high levels of patient occupancy driven by medical bed day utilisation has challenged the Health Board’s ability to maintain flow and thus the level of ambulance handover performance achieved following the tests of change. The emergency pressures have tipped the Health Board into two formal Business Continuity incidents, consistent with the pattern currently seen across NHS Wales. These system pressures continue, however there is evidence to demonstrate that the improvements implemented in June 2025 continue to have impact</a:t>
            </a:r>
            <a:r>
              <a:rPr lang="en-GB" b="1" dirty="0">
                <a:latin typeface="Verdana" panose="020B0604030504040204" pitchFamily="34" charset="0"/>
                <a:ea typeface="Verdana" panose="020B0604030504040204" pitchFamily="34" charset="0"/>
              </a:rPr>
              <a:t>. </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UEC capital redesign – </a:t>
            </a:r>
            <a:r>
              <a:rPr lang="en-GB" dirty="0">
                <a:latin typeface="Verdana" panose="020B0604030504040204" pitchFamily="34" charset="0"/>
                <a:ea typeface="Verdana" panose="020B0604030504040204" pitchFamily="34" charset="0"/>
              </a:rPr>
              <a:t>Recent communication from the Chief Executive to the Director General of NHS Wales sets out an urgency to progress to an Electronic Patient Record across the Urgent and Emergency care services. Whilst there remains ambition to co-locate front door assessment processes with the emergency department, this programme of work cannot be progressed in the absence of Capital investment. </a:t>
            </a:r>
          </a:p>
        </p:txBody>
      </p:sp>
      <p:sp>
        <p:nvSpPr>
          <p:cNvPr id="18" name="Rectangle: Rounded Corners 17">
            <a:hlinkClick r:id="rId2"/>
            <a:extLst>
              <a:ext uri="{FF2B5EF4-FFF2-40B4-BE49-F238E27FC236}">
                <a16:creationId xmlns:a16="http://schemas.microsoft.com/office/drawing/2014/main" id="{A826C4A3-A975-8E8F-D1D7-40EF74F50959}"/>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6A48E941-CF44-C2AF-78E4-9FEF598BF763}"/>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0" name="Graphic 19" descr="Cursor with solid fill">
            <a:extLst>
              <a:ext uri="{FF2B5EF4-FFF2-40B4-BE49-F238E27FC236}">
                <a16:creationId xmlns:a16="http://schemas.microsoft.com/office/drawing/2014/main" id="{9B29EBCD-C341-4327-8CB7-C6B66EDCDA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11" name="Picture 10">
            <a:extLst>
              <a:ext uri="{FF2B5EF4-FFF2-40B4-BE49-F238E27FC236}">
                <a16:creationId xmlns:a16="http://schemas.microsoft.com/office/drawing/2014/main" id="{1A8C7CA3-5DE1-166F-3F1F-16D4C0154DE4}"/>
              </a:ext>
            </a:extLst>
          </p:cNvPr>
          <p:cNvPicPr>
            <a:picLocks noChangeAspect="1"/>
          </p:cNvPicPr>
          <p:nvPr/>
        </p:nvPicPr>
        <p:blipFill>
          <a:blip r:embed="rId5"/>
          <a:stretch>
            <a:fillRect/>
          </a:stretch>
        </p:blipFill>
        <p:spPr>
          <a:xfrm>
            <a:off x="3167324" y="654124"/>
            <a:ext cx="6267126" cy="3716024"/>
          </a:xfrm>
          <a:prstGeom prst="rect">
            <a:avLst/>
          </a:prstGeom>
        </p:spPr>
      </p:pic>
      <p:pic>
        <p:nvPicPr>
          <p:cNvPr id="14" name="Picture 13">
            <a:extLst>
              <a:ext uri="{FF2B5EF4-FFF2-40B4-BE49-F238E27FC236}">
                <a16:creationId xmlns:a16="http://schemas.microsoft.com/office/drawing/2014/main" id="{BD07B1AC-8F73-D05E-0347-C22DAAE3A329}"/>
              </a:ext>
            </a:extLst>
          </p:cNvPr>
          <p:cNvPicPr>
            <a:picLocks noChangeAspect="1"/>
          </p:cNvPicPr>
          <p:nvPr/>
        </p:nvPicPr>
        <p:blipFill>
          <a:blip r:embed="rId6"/>
          <a:stretch>
            <a:fillRect/>
          </a:stretch>
        </p:blipFill>
        <p:spPr>
          <a:xfrm>
            <a:off x="11180113" y="730324"/>
            <a:ext cx="6118664" cy="3639824"/>
          </a:xfrm>
          <a:prstGeom prst="rect">
            <a:avLst/>
          </a:prstGeom>
        </p:spPr>
      </p:pic>
      <p:pic>
        <p:nvPicPr>
          <p:cNvPr id="21" name="Picture 20">
            <a:extLst>
              <a:ext uri="{FF2B5EF4-FFF2-40B4-BE49-F238E27FC236}">
                <a16:creationId xmlns:a16="http://schemas.microsoft.com/office/drawing/2014/main" id="{6E3DC4E9-5EDE-6E93-92A1-948B3EF9CE68}"/>
              </a:ext>
            </a:extLst>
          </p:cNvPr>
          <p:cNvPicPr>
            <a:picLocks noChangeAspect="1"/>
          </p:cNvPicPr>
          <p:nvPr/>
        </p:nvPicPr>
        <p:blipFill>
          <a:blip r:embed="rId7"/>
          <a:stretch>
            <a:fillRect/>
          </a:stretch>
        </p:blipFill>
        <p:spPr>
          <a:xfrm>
            <a:off x="3180056" y="4873340"/>
            <a:ext cx="6377072" cy="3518145"/>
          </a:xfrm>
          <a:prstGeom prst="rect">
            <a:avLst/>
          </a:prstGeom>
        </p:spPr>
      </p:pic>
      <p:pic>
        <p:nvPicPr>
          <p:cNvPr id="23" name="Picture 22">
            <a:extLst>
              <a:ext uri="{FF2B5EF4-FFF2-40B4-BE49-F238E27FC236}">
                <a16:creationId xmlns:a16="http://schemas.microsoft.com/office/drawing/2014/main" id="{62181DED-9FE6-C509-D857-A8764B09A3F8}"/>
              </a:ext>
            </a:extLst>
          </p:cNvPr>
          <p:cNvPicPr>
            <a:picLocks noChangeAspect="1"/>
          </p:cNvPicPr>
          <p:nvPr/>
        </p:nvPicPr>
        <p:blipFill>
          <a:blip r:embed="rId8"/>
          <a:stretch>
            <a:fillRect/>
          </a:stretch>
        </p:blipFill>
        <p:spPr>
          <a:xfrm>
            <a:off x="11180114" y="4873340"/>
            <a:ext cx="6118663" cy="3518145"/>
          </a:xfrm>
          <a:prstGeom prst="rect">
            <a:avLst/>
          </a:prstGeom>
        </p:spPr>
      </p:pic>
    </p:spTree>
    <p:extLst>
      <p:ext uri="{BB962C8B-B14F-4D97-AF65-F5344CB8AC3E}">
        <p14:creationId xmlns:p14="http://schemas.microsoft.com/office/powerpoint/2010/main" val="40829040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B4C96-CC88-E903-E8F6-930145521C5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141545C-32D7-927B-B4F7-1B6DD455775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523F1619-11FD-E895-386B-E28DC079A55E}"/>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31</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D94AD0EB-EA55-A09F-CF36-0B87758D7175}"/>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Stroke</a:t>
            </a:r>
          </a:p>
        </p:txBody>
      </p:sp>
      <p:cxnSp>
        <p:nvCxnSpPr>
          <p:cNvPr id="5" name="Straight Connector 4">
            <a:extLst>
              <a:ext uri="{FF2B5EF4-FFF2-40B4-BE49-F238E27FC236}">
                <a16:creationId xmlns:a16="http://schemas.microsoft.com/office/drawing/2014/main" id="{AA64552B-2DE4-1925-F472-5380C0CF271F}"/>
              </a:ext>
            </a:extLst>
          </p:cNvPr>
          <p:cNvCxnSpPr/>
          <p:nvPr/>
        </p:nvCxnSpPr>
        <p:spPr>
          <a:xfrm>
            <a:off x="0" y="8496027"/>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F82F559-2DC6-CB0C-2910-F58FF1456958}"/>
              </a:ext>
            </a:extLst>
          </p:cNvPr>
          <p:cNvSpPr txBox="1"/>
          <p:nvPr/>
        </p:nvSpPr>
        <p:spPr>
          <a:xfrm>
            <a:off x="255588" y="8599193"/>
            <a:ext cx="19583400"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rPr>
              <a:t>Actions/Updates</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Compliance against the 4-hour access target and the ring-fencing of beds for admission to the Acute Stroke Unit continues to remain challenging due to system wide pressures.  However, work is taking place to improve flow between Morriston Hospital and Neath Port Talbot (NPTH). </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Funding still not received to implement a 24/7 stroke consultant rota. </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Performance against the new KPI metrics remain challenging.  </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Continued high compliance of thrombolysis rate, swallow assessments and therapeutic assessments.</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Performance against the new KPI CT head within 20 minutes has positively increased </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Reducing door to needle time for Thrombolysis is an area for improvement, more so since the introduction of the new KPI</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Increase of Mechanical Thrombectomy remains a priority.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endParaRPr>
          </a:p>
        </p:txBody>
      </p:sp>
      <p:pic>
        <p:nvPicPr>
          <p:cNvPr id="1026" name="Picture 2">
            <a:extLst>
              <a:ext uri="{FF2B5EF4-FFF2-40B4-BE49-F238E27FC236}">
                <a16:creationId xmlns:a16="http://schemas.microsoft.com/office/drawing/2014/main" id="{D56313F9-6AC4-4110-87B6-C15C31F9B62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932" b="18223"/>
          <a:stretch>
            <a:fillRect/>
          </a:stretch>
        </p:blipFill>
        <p:spPr bwMode="auto">
          <a:xfrm>
            <a:off x="1790136" y="947435"/>
            <a:ext cx="16525415" cy="7212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D886C958-B1C2-7AA7-9F7E-CA6A0437475A}"/>
              </a:ext>
            </a:extLst>
          </p:cNvPr>
          <p:cNvPicPr>
            <a:picLocks noChangeAspect="1"/>
          </p:cNvPicPr>
          <p:nvPr/>
        </p:nvPicPr>
        <p:blipFill>
          <a:blip r:embed="rId3"/>
          <a:stretch>
            <a:fillRect/>
          </a:stretch>
        </p:blipFill>
        <p:spPr>
          <a:xfrm>
            <a:off x="15865379" y="93700"/>
            <a:ext cx="3973609" cy="685800"/>
          </a:xfrm>
          <a:prstGeom prst="rect">
            <a:avLst/>
          </a:prstGeom>
        </p:spPr>
      </p:pic>
    </p:spTree>
    <p:extLst>
      <p:ext uri="{BB962C8B-B14F-4D97-AF65-F5344CB8AC3E}">
        <p14:creationId xmlns:p14="http://schemas.microsoft.com/office/powerpoint/2010/main" val="2167190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CCFB2-A739-8304-F9DE-E70B8F21C800}"/>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9072E0C6-B818-3F45-7AA1-7C8FDD5B5A07}"/>
              </a:ext>
            </a:extLst>
          </p:cNvPr>
          <p:cNvSpPr>
            <a:spLocks noGrp="1"/>
          </p:cNvSpPr>
          <p:nvPr>
            <p:ph type="body" sz="quarter" idx="10"/>
          </p:nvPr>
        </p:nvSpPr>
        <p:spPr>
          <a:xfrm>
            <a:off x="604044" y="3978275"/>
            <a:ext cx="17409186" cy="1231106"/>
          </a:xfrm>
        </p:spPr>
        <p:txBody>
          <a:bodyPr/>
          <a:lstStyle/>
          <a:p>
            <a:r>
              <a:rPr lang="en-GB" sz="8000" b="1" dirty="0">
                <a:latin typeface="Calibri" panose="020F0502020204030204" pitchFamily="34" charset="0"/>
                <a:ea typeface="Calibri" panose="020F0502020204030204" pitchFamily="34" charset="0"/>
              </a:rPr>
              <a:t>Planned</a:t>
            </a:r>
            <a:r>
              <a:rPr lang="en-GB" sz="8000" b="1" dirty="0">
                <a:effectLst/>
                <a:latin typeface="Calibri" panose="020F0502020204030204" pitchFamily="34" charset="0"/>
                <a:ea typeface="Calibri" panose="020F0502020204030204" pitchFamily="34" charset="0"/>
              </a:rPr>
              <a:t> Care</a:t>
            </a:r>
          </a:p>
        </p:txBody>
      </p:sp>
    </p:spTree>
    <p:extLst>
      <p:ext uri="{BB962C8B-B14F-4D97-AF65-F5344CB8AC3E}">
        <p14:creationId xmlns:p14="http://schemas.microsoft.com/office/powerpoint/2010/main" val="27874631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F0058-52BB-CA06-B956-AC72FDA7B83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8978B6A-4527-0415-2AFB-5537790182C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9E9CBAE-7DF2-C22F-A760-59735006085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33</a:t>
            </a:fld>
            <a:endParaRPr lang="en-GB"/>
          </a:p>
        </p:txBody>
      </p:sp>
      <p:sp>
        <p:nvSpPr>
          <p:cNvPr id="3" name="TextBox 2">
            <a:extLst>
              <a:ext uri="{FF2B5EF4-FFF2-40B4-BE49-F238E27FC236}">
                <a16:creationId xmlns:a16="http://schemas.microsoft.com/office/drawing/2014/main" id="{49DBA734-2FBF-38B4-B1FB-4AB1B5EED6C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Planned Care</a:t>
            </a:r>
          </a:p>
        </p:txBody>
      </p:sp>
      <p:cxnSp>
        <p:nvCxnSpPr>
          <p:cNvPr id="5" name="Straight Connector 4">
            <a:extLst>
              <a:ext uri="{FF2B5EF4-FFF2-40B4-BE49-F238E27FC236}">
                <a16:creationId xmlns:a16="http://schemas.microsoft.com/office/drawing/2014/main" id="{B4AA34D0-472A-74E2-CF6E-7F5208511763}"/>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6BFBAC9-D0FD-B853-B79D-77B12FC22AED}"/>
              </a:ext>
            </a:extLst>
          </p:cNvPr>
          <p:cNvSpPr txBox="1"/>
          <p:nvPr/>
        </p:nvSpPr>
        <p:spPr>
          <a:xfrm>
            <a:off x="261144" y="9083675"/>
            <a:ext cx="19583400" cy="203132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Stage 1 &gt; 52 weeks target of 0 for January 2026.</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number of patients waiting &gt; 104 weeks for treatment target of 0 for January 2026.</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Robust monitoring via live dashboards with revised Planned Care scrutiny structure due to go live in March providing clearer operational grip. </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Outpatient Redesign Workplan for 26/27 agreed at OPRRG.</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Targeted elimination of long waits through focused additional activity until end of March.</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Q1 26/27 baseline reset within core capacity is planned via the Deloitte-supported productivity analysis.</a:t>
            </a:r>
          </a:p>
        </p:txBody>
      </p:sp>
      <p:sp>
        <p:nvSpPr>
          <p:cNvPr id="17" name="Rectangle: Rounded Corners 16">
            <a:hlinkClick r:id="rId3"/>
            <a:extLst>
              <a:ext uri="{FF2B5EF4-FFF2-40B4-BE49-F238E27FC236}">
                <a16:creationId xmlns:a16="http://schemas.microsoft.com/office/drawing/2014/main" id="{2B728D65-C516-CFD7-1E73-88645399C1CF}"/>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3341C0B3-C222-4F23-B90C-7AC6A58B1E2A}"/>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9" name="Graphic 18" descr="Cursor with solid fill">
            <a:extLst>
              <a:ext uri="{FF2B5EF4-FFF2-40B4-BE49-F238E27FC236}">
                <a16:creationId xmlns:a16="http://schemas.microsoft.com/office/drawing/2014/main" id="{9C636EA1-F172-CCDC-54F6-2876B2C5ED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298779" y="654124"/>
            <a:ext cx="914400" cy="914400"/>
          </a:xfrm>
          <a:prstGeom prst="rect">
            <a:avLst/>
          </a:prstGeom>
        </p:spPr>
      </p:pic>
      <p:pic>
        <p:nvPicPr>
          <p:cNvPr id="7" name="Picture 6">
            <a:extLst>
              <a:ext uri="{FF2B5EF4-FFF2-40B4-BE49-F238E27FC236}">
                <a16:creationId xmlns:a16="http://schemas.microsoft.com/office/drawing/2014/main" id="{095B857A-3542-2E11-F084-26E730F8FD3D}"/>
              </a:ext>
            </a:extLst>
          </p:cNvPr>
          <p:cNvPicPr>
            <a:picLocks noChangeAspect="1"/>
          </p:cNvPicPr>
          <p:nvPr/>
        </p:nvPicPr>
        <p:blipFill>
          <a:blip r:embed="rId6"/>
          <a:stretch>
            <a:fillRect/>
          </a:stretch>
        </p:blipFill>
        <p:spPr>
          <a:xfrm>
            <a:off x="2887582" y="825618"/>
            <a:ext cx="6380288" cy="3798395"/>
          </a:xfrm>
          <a:prstGeom prst="rect">
            <a:avLst/>
          </a:prstGeom>
        </p:spPr>
      </p:pic>
      <p:pic>
        <p:nvPicPr>
          <p:cNvPr id="10" name="Picture 9">
            <a:extLst>
              <a:ext uri="{FF2B5EF4-FFF2-40B4-BE49-F238E27FC236}">
                <a16:creationId xmlns:a16="http://schemas.microsoft.com/office/drawing/2014/main" id="{44AE9DEF-CCC7-C804-A5CF-AB59A09D3E46}"/>
              </a:ext>
            </a:extLst>
          </p:cNvPr>
          <p:cNvPicPr>
            <a:picLocks noChangeAspect="1"/>
          </p:cNvPicPr>
          <p:nvPr/>
        </p:nvPicPr>
        <p:blipFill>
          <a:blip r:embed="rId7"/>
          <a:stretch>
            <a:fillRect/>
          </a:stretch>
        </p:blipFill>
        <p:spPr>
          <a:xfrm>
            <a:off x="10503315" y="911268"/>
            <a:ext cx="6380288" cy="3712745"/>
          </a:xfrm>
          <a:prstGeom prst="rect">
            <a:avLst/>
          </a:prstGeom>
        </p:spPr>
      </p:pic>
      <p:pic>
        <p:nvPicPr>
          <p:cNvPr id="13" name="Picture 12">
            <a:extLst>
              <a:ext uri="{FF2B5EF4-FFF2-40B4-BE49-F238E27FC236}">
                <a16:creationId xmlns:a16="http://schemas.microsoft.com/office/drawing/2014/main" id="{3A3536D2-5484-8AE6-39D8-72B2A547476C}"/>
              </a:ext>
            </a:extLst>
          </p:cNvPr>
          <p:cNvPicPr>
            <a:picLocks noChangeAspect="1"/>
          </p:cNvPicPr>
          <p:nvPr/>
        </p:nvPicPr>
        <p:blipFill>
          <a:blip r:embed="rId8"/>
          <a:stretch>
            <a:fillRect/>
          </a:stretch>
        </p:blipFill>
        <p:spPr>
          <a:xfrm>
            <a:off x="3042444" y="4878924"/>
            <a:ext cx="6225426" cy="3798396"/>
          </a:xfrm>
          <a:prstGeom prst="rect">
            <a:avLst/>
          </a:prstGeom>
        </p:spPr>
      </p:pic>
      <p:pic>
        <p:nvPicPr>
          <p:cNvPr id="20" name="Picture 19">
            <a:extLst>
              <a:ext uri="{FF2B5EF4-FFF2-40B4-BE49-F238E27FC236}">
                <a16:creationId xmlns:a16="http://schemas.microsoft.com/office/drawing/2014/main" id="{82C4F935-A01E-B984-285B-9E52FD133D2F}"/>
              </a:ext>
            </a:extLst>
          </p:cNvPr>
          <p:cNvPicPr>
            <a:picLocks noChangeAspect="1"/>
          </p:cNvPicPr>
          <p:nvPr/>
        </p:nvPicPr>
        <p:blipFill>
          <a:blip r:embed="rId9"/>
          <a:stretch>
            <a:fillRect/>
          </a:stretch>
        </p:blipFill>
        <p:spPr>
          <a:xfrm>
            <a:off x="10503315" y="4878924"/>
            <a:ext cx="6380288" cy="3798396"/>
          </a:xfrm>
          <a:prstGeom prst="rect">
            <a:avLst/>
          </a:prstGeom>
        </p:spPr>
      </p:pic>
    </p:spTree>
    <p:extLst>
      <p:ext uri="{BB962C8B-B14F-4D97-AF65-F5344CB8AC3E}">
        <p14:creationId xmlns:p14="http://schemas.microsoft.com/office/powerpoint/2010/main" val="11135410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AADB0-B179-EDAF-62F7-EE22CE24ACEA}"/>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3BF7F5F-8C1F-C82F-363A-EC4EABCC2E0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83693AD-C805-CA80-2B22-80149A9E87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34</a:t>
            </a:fld>
            <a:endParaRPr lang="en-GB"/>
          </a:p>
        </p:txBody>
      </p:sp>
      <p:sp>
        <p:nvSpPr>
          <p:cNvPr id="3" name="TextBox 2">
            <a:extLst>
              <a:ext uri="{FF2B5EF4-FFF2-40B4-BE49-F238E27FC236}">
                <a16:creationId xmlns:a16="http://schemas.microsoft.com/office/drawing/2014/main" id="{C510F0A0-8CC0-E9DF-F7C3-EF99AD92C7E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Diagnostics and Therapies</a:t>
            </a:r>
          </a:p>
        </p:txBody>
      </p:sp>
      <p:cxnSp>
        <p:nvCxnSpPr>
          <p:cNvPr id="5" name="Straight Connector 4">
            <a:extLst>
              <a:ext uri="{FF2B5EF4-FFF2-40B4-BE49-F238E27FC236}">
                <a16:creationId xmlns:a16="http://schemas.microsoft.com/office/drawing/2014/main" id="{AF0C17A2-8249-1611-EEC0-D65525162FCC}"/>
              </a:ext>
            </a:extLst>
          </p:cNvPr>
          <p:cNvCxnSpPr/>
          <p:nvPr/>
        </p:nvCxnSpPr>
        <p:spPr>
          <a:xfrm>
            <a:off x="0" y="8474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E1059D0-93CA-DB46-9F23-6E0177D3D277}"/>
              </a:ext>
            </a:extLst>
          </p:cNvPr>
          <p:cNvSpPr txBox="1"/>
          <p:nvPr/>
        </p:nvSpPr>
        <p:spPr>
          <a:xfrm>
            <a:off x="261144" y="8677659"/>
            <a:ext cx="19583400" cy="2246769"/>
          </a:xfrm>
          <a:prstGeom prst="rect">
            <a:avLst/>
          </a:prstGeom>
          <a:noFill/>
        </p:spPr>
        <p:txBody>
          <a:bodyPr wrap="square" rtlCol="0">
            <a:spAutoFit/>
          </a:bodyPr>
          <a:lstStyle/>
          <a:p>
            <a:r>
              <a:rPr lang="en-GB" sz="2000"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The total number of patients waiting &gt; 8 weeks fo</a:t>
            </a:r>
            <a:r>
              <a:rPr lang="en-GB" sz="2000" dirty="0">
                <a:latin typeface="Verdana" panose="020B0604030504040204" pitchFamily="34" charset="0"/>
                <a:ea typeface="Verdana" panose="020B0604030504040204" pitchFamily="34" charset="0"/>
                <a:cs typeface="Aptos" panose="020B0004020202020204" pitchFamily="34" charset="0"/>
              </a:rPr>
              <a:t>r diagnostics has increased in January to 6,059 compared to 6,042 in December 2025. The increase in the number of patients waiting &gt; 8 weeks for diagnostics is mainly a result of a significant increase in Radiology waits. </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As part of the recovery plan, the WG have funded a mobile Endoscopy unit which has been sited on Morriston Hospital to support additional capacity. The unit was unfortunately non-operational throughout the month of December 2025, due to a leak in the roof. The unit has however been running live activity again since the 30th December and is supporting the reduction of the number of patients waiting &gt; 8 weeks for an Endoscopy.</a:t>
            </a:r>
            <a:endParaRPr lang="en-GB" sz="2000" dirty="0">
              <a:latin typeface="Verdana" panose="020B0604030504040204" pitchFamily="34" charset="0"/>
              <a:ea typeface="Verdana" panose="020B0604030504040204" pitchFamily="34" charset="0"/>
              <a:cs typeface="Aptos" panose="020B0004020202020204" pitchFamily="34" charset="0"/>
            </a:endParaRP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cs typeface="Aptos" panose="020B0004020202020204" pitchFamily="34" charset="0"/>
              </a:rPr>
              <a:t>The number of patients waiting &gt; 14 weeks for therapies has been reported as 0 in January 2026</a:t>
            </a:r>
            <a:endParaRPr lang="en-GB" sz="2000" dirty="0">
              <a:effectLst/>
              <a:latin typeface="Verdana" panose="020B0604030504040204" pitchFamily="34" charset="0"/>
              <a:ea typeface="Verdana" panose="020B0604030504040204" pitchFamily="34" charset="0"/>
              <a:cs typeface="Aptos" panose="020B0004020202020204" pitchFamily="34" charset="0"/>
            </a:endParaRPr>
          </a:p>
        </p:txBody>
      </p:sp>
      <p:pic>
        <p:nvPicPr>
          <p:cNvPr id="7" name="Picture 6">
            <a:extLst>
              <a:ext uri="{FF2B5EF4-FFF2-40B4-BE49-F238E27FC236}">
                <a16:creationId xmlns:a16="http://schemas.microsoft.com/office/drawing/2014/main" id="{9CB1412E-C445-A262-AFAE-00DF4CD57CC0}"/>
              </a:ext>
            </a:extLst>
          </p:cNvPr>
          <p:cNvPicPr>
            <a:picLocks noChangeAspect="1"/>
          </p:cNvPicPr>
          <p:nvPr/>
        </p:nvPicPr>
        <p:blipFill>
          <a:blip r:embed="rId2"/>
          <a:stretch>
            <a:fillRect/>
          </a:stretch>
        </p:blipFill>
        <p:spPr>
          <a:xfrm>
            <a:off x="737550" y="1762443"/>
            <a:ext cx="8915400" cy="5492425"/>
          </a:xfrm>
          <a:prstGeom prst="rect">
            <a:avLst/>
          </a:prstGeom>
        </p:spPr>
      </p:pic>
      <p:pic>
        <p:nvPicPr>
          <p:cNvPr id="11" name="Picture 10">
            <a:extLst>
              <a:ext uri="{FF2B5EF4-FFF2-40B4-BE49-F238E27FC236}">
                <a16:creationId xmlns:a16="http://schemas.microsoft.com/office/drawing/2014/main" id="{39B697AF-6E67-707A-EC5E-15F17C4FF23E}"/>
              </a:ext>
            </a:extLst>
          </p:cNvPr>
          <p:cNvPicPr>
            <a:picLocks noChangeAspect="1"/>
          </p:cNvPicPr>
          <p:nvPr/>
        </p:nvPicPr>
        <p:blipFill>
          <a:blip r:embed="rId3"/>
          <a:stretch>
            <a:fillRect/>
          </a:stretch>
        </p:blipFill>
        <p:spPr>
          <a:xfrm>
            <a:off x="10452740" y="1818101"/>
            <a:ext cx="8915398" cy="5436768"/>
          </a:xfrm>
          <a:prstGeom prst="rect">
            <a:avLst/>
          </a:prstGeom>
        </p:spPr>
      </p:pic>
    </p:spTree>
    <p:extLst>
      <p:ext uri="{BB962C8B-B14F-4D97-AF65-F5344CB8AC3E}">
        <p14:creationId xmlns:p14="http://schemas.microsoft.com/office/powerpoint/2010/main" val="1867538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AF322-EB65-E77C-2CBA-C31BB2004FE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78A32C-9F4F-E60D-12EF-DABAEAFD923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0F66417-AD3E-D3EA-5BE9-CFE4827E2B7A}"/>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Cancer Performance &amp; Breaches</a:t>
            </a:r>
          </a:p>
        </p:txBody>
      </p:sp>
      <p:cxnSp>
        <p:nvCxnSpPr>
          <p:cNvPr id="10" name="Straight Connector 9">
            <a:extLst>
              <a:ext uri="{FF2B5EF4-FFF2-40B4-BE49-F238E27FC236}">
                <a16:creationId xmlns:a16="http://schemas.microsoft.com/office/drawing/2014/main" id="{55AE1257-6094-B07D-6CC2-8884BB900DB0}"/>
              </a:ext>
            </a:extLst>
          </p:cNvPr>
          <p:cNvCxnSpPr/>
          <p:nvPr/>
        </p:nvCxnSpPr>
        <p:spPr>
          <a:xfrm>
            <a:off x="0" y="9159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4" name="Chart 3">
            <a:extLst>
              <a:ext uri="{FF2B5EF4-FFF2-40B4-BE49-F238E27FC236}">
                <a16:creationId xmlns:a16="http://schemas.microsoft.com/office/drawing/2014/main" id="{F415D220-A399-C17A-2F26-5C5DD18E1D44}"/>
              </a:ext>
            </a:extLst>
          </p:cNvPr>
          <p:cNvGraphicFramePr>
            <a:graphicFrameLocks/>
          </p:cNvGraphicFramePr>
          <p:nvPr>
            <p:extLst>
              <p:ext uri="{D42A27DB-BD31-4B8C-83A1-F6EECF244321}">
                <p14:modId xmlns:p14="http://schemas.microsoft.com/office/powerpoint/2010/main" val="4111373620"/>
              </p:ext>
            </p:extLst>
          </p:nvPr>
        </p:nvGraphicFramePr>
        <p:xfrm>
          <a:off x="223044" y="1928694"/>
          <a:ext cx="11582400" cy="710599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F36B7570-A728-05FF-5697-5059C361C021}"/>
              </a:ext>
            </a:extLst>
          </p:cNvPr>
          <p:cNvSpPr txBox="1"/>
          <p:nvPr/>
        </p:nvSpPr>
        <p:spPr>
          <a:xfrm>
            <a:off x="1" y="9270470"/>
            <a:ext cx="20105687" cy="201593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500" b="0" i="0" u="none" strike="noStrike" kern="1200" cap="none" spc="0" normalizeH="0" baseline="0" noProof="0" dirty="0">
                <a:ln>
                  <a:noFill/>
                </a:ln>
                <a:solidFill>
                  <a:prstClr val="black"/>
                </a:solidFill>
                <a:effectLst/>
                <a:uLnTx/>
                <a:uFillTx/>
                <a:latin typeface="Calibri" panose="020F0502020204030204"/>
                <a:ea typeface="+mn-ea"/>
                <a:cs typeface="+mn-cs"/>
              </a:rPr>
              <a:t>The Health Board reports 62% for December 2025.  Resubmission of July – September 2025 performance demonstrates an uplift to 65% (from 61%), 64% (from 61%), and 63% (from 60%) respectively.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5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500" b="0" i="0" u="none" strike="noStrike" kern="1200" cap="none" spc="0" normalizeH="0" baseline="0" noProof="0" dirty="0">
                <a:ln>
                  <a:noFill/>
                </a:ln>
                <a:solidFill>
                  <a:prstClr val="black"/>
                </a:solidFill>
                <a:effectLst/>
                <a:uLnTx/>
                <a:uFillTx/>
                <a:latin typeface="Calibri" panose="020F0502020204030204"/>
                <a:ea typeface="+mn-ea"/>
                <a:cs typeface="+mn-cs"/>
              </a:rPr>
              <a:t>At time of submission of Decembers data, the volume of unreported pathology specimens for patients known to pathway was 17, this is the lowest volume in several months.</a:t>
            </a:r>
          </a:p>
        </p:txBody>
      </p:sp>
      <p:pic>
        <p:nvPicPr>
          <p:cNvPr id="7" name="Picture 6" descr="A calendar with numbers and a few months with Bakken Formation in the background&#10;&#10;AI-generated content may be incorrect.">
            <a:extLst>
              <a:ext uri="{FF2B5EF4-FFF2-40B4-BE49-F238E27FC236}">
                <a16:creationId xmlns:a16="http://schemas.microsoft.com/office/drawing/2014/main" id="{7F3BE461-9EDC-7D23-DAC8-B1E6445E100F}"/>
              </a:ext>
            </a:extLst>
          </p:cNvPr>
          <p:cNvPicPr>
            <a:picLocks noChangeAspect="1"/>
          </p:cNvPicPr>
          <p:nvPr/>
        </p:nvPicPr>
        <p:blipFill>
          <a:blip r:embed="rId3"/>
          <a:stretch>
            <a:fillRect/>
          </a:stretch>
        </p:blipFill>
        <p:spPr>
          <a:xfrm>
            <a:off x="10516079" y="662670"/>
            <a:ext cx="9572551" cy="3443459"/>
          </a:xfrm>
          <a:prstGeom prst="rect">
            <a:avLst/>
          </a:prstGeom>
        </p:spPr>
      </p:pic>
    </p:spTree>
    <p:extLst>
      <p:ext uri="{BB962C8B-B14F-4D97-AF65-F5344CB8AC3E}">
        <p14:creationId xmlns:p14="http://schemas.microsoft.com/office/powerpoint/2010/main" val="14024473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3A41F-7894-9DCD-7C90-68D884C9ABE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5B93DC1-46C1-605B-BC2A-6B3E1263401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713A589D-CD4D-A934-CD08-05FF0452D979}"/>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36</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F39C042-13F1-D706-9574-34E5D7F53B3A}"/>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Cancer Backlog</a:t>
            </a:r>
          </a:p>
        </p:txBody>
      </p:sp>
      <p:graphicFrame>
        <p:nvGraphicFramePr>
          <p:cNvPr id="5" name="Chart 4">
            <a:extLst>
              <a:ext uri="{FF2B5EF4-FFF2-40B4-BE49-F238E27FC236}">
                <a16:creationId xmlns:a16="http://schemas.microsoft.com/office/drawing/2014/main" id="{2BD62C3E-1F82-7ACE-8D59-68AB4B9BBE3B}"/>
              </a:ext>
            </a:extLst>
          </p:cNvPr>
          <p:cNvGraphicFramePr/>
          <p:nvPr/>
        </p:nvGraphicFramePr>
        <p:xfrm>
          <a:off x="18886" y="2966002"/>
          <a:ext cx="12725400" cy="8099583"/>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descr="A table with numbers and numbers&#10;&#10;AI-generated content may be incorrect.">
            <a:extLst>
              <a:ext uri="{FF2B5EF4-FFF2-40B4-BE49-F238E27FC236}">
                <a16:creationId xmlns:a16="http://schemas.microsoft.com/office/drawing/2014/main" id="{6402FEFD-5EF2-A501-57F1-80C311F87D5F}"/>
              </a:ext>
            </a:extLst>
          </p:cNvPr>
          <p:cNvPicPr>
            <a:picLocks noChangeAspect="1"/>
          </p:cNvPicPr>
          <p:nvPr/>
        </p:nvPicPr>
        <p:blipFill>
          <a:blip r:embed="rId3"/>
          <a:stretch>
            <a:fillRect/>
          </a:stretch>
        </p:blipFill>
        <p:spPr>
          <a:xfrm>
            <a:off x="11827308" y="548562"/>
            <a:ext cx="8278380" cy="5106113"/>
          </a:xfrm>
          <a:prstGeom prst="rect">
            <a:avLst/>
          </a:prstGeom>
        </p:spPr>
      </p:pic>
    </p:spTree>
    <p:extLst>
      <p:ext uri="{BB962C8B-B14F-4D97-AF65-F5344CB8AC3E}">
        <p14:creationId xmlns:p14="http://schemas.microsoft.com/office/powerpoint/2010/main" val="30424721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5C696-DD81-1F19-7B84-FD2423FAAF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76319CE-6E14-261E-2ACB-EEDADF7F51AE}"/>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B7C6C82-F207-7834-1C1D-A72CA4F0E00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37</a:t>
            </a:fld>
            <a:endParaRPr lang="en-GB"/>
          </a:p>
        </p:txBody>
      </p:sp>
      <p:sp>
        <p:nvSpPr>
          <p:cNvPr id="3" name="TextBox 2">
            <a:extLst>
              <a:ext uri="{FF2B5EF4-FFF2-40B4-BE49-F238E27FC236}">
                <a16:creationId xmlns:a16="http://schemas.microsoft.com/office/drawing/2014/main" id="{7D6361AC-38AD-A182-DBCA-61E786F05684}"/>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a:solidFill>
                  <a:schemeClr val="bg1"/>
                </a:solidFill>
                <a:latin typeface="Calibri" panose="020F0502020204030204"/>
              </a:rPr>
              <a:t>Follow-Ups &amp; Activity</a:t>
            </a:r>
            <a:endParaRPr lang="en-GB" sz="3200" b="1" dirty="0">
              <a:solidFill>
                <a:schemeClr val="bg1"/>
              </a:solidFill>
              <a:latin typeface="Calibri" panose="020F0502020204030204"/>
            </a:endParaRPr>
          </a:p>
        </p:txBody>
      </p:sp>
      <p:pic>
        <p:nvPicPr>
          <p:cNvPr id="6" name="Picture 5">
            <a:extLst>
              <a:ext uri="{FF2B5EF4-FFF2-40B4-BE49-F238E27FC236}">
                <a16:creationId xmlns:a16="http://schemas.microsoft.com/office/drawing/2014/main" id="{4D5D72C7-DE84-4A3C-E93D-5FB9DB30B22A}"/>
              </a:ext>
            </a:extLst>
          </p:cNvPr>
          <p:cNvPicPr>
            <a:picLocks noChangeAspect="1"/>
          </p:cNvPicPr>
          <p:nvPr/>
        </p:nvPicPr>
        <p:blipFill>
          <a:blip r:embed="rId2"/>
          <a:stretch>
            <a:fillRect/>
          </a:stretch>
        </p:blipFill>
        <p:spPr>
          <a:xfrm>
            <a:off x="2664241" y="891389"/>
            <a:ext cx="7159252" cy="4330475"/>
          </a:xfrm>
          <a:prstGeom prst="rect">
            <a:avLst/>
          </a:prstGeom>
        </p:spPr>
      </p:pic>
      <p:pic>
        <p:nvPicPr>
          <p:cNvPr id="9" name="Picture 8">
            <a:extLst>
              <a:ext uri="{FF2B5EF4-FFF2-40B4-BE49-F238E27FC236}">
                <a16:creationId xmlns:a16="http://schemas.microsoft.com/office/drawing/2014/main" id="{FFBA7645-B3A5-9535-0EF8-BFA5CF8D1D03}"/>
              </a:ext>
            </a:extLst>
          </p:cNvPr>
          <p:cNvPicPr>
            <a:picLocks noChangeAspect="1"/>
          </p:cNvPicPr>
          <p:nvPr/>
        </p:nvPicPr>
        <p:blipFill>
          <a:blip r:embed="rId3"/>
          <a:stretch>
            <a:fillRect/>
          </a:stretch>
        </p:blipFill>
        <p:spPr>
          <a:xfrm>
            <a:off x="11115063" y="1047750"/>
            <a:ext cx="6813832" cy="4174114"/>
          </a:xfrm>
          <a:prstGeom prst="rect">
            <a:avLst/>
          </a:prstGeom>
        </p:spPr>
      </p:pic>
      <p:pic>
        <p:nvPicPr>
          <p:cNvPr id="12" name="Picture 11">
            <a:extLst>
              <a:ext uri="{FF2B5EF4-FFF2-40B4-BE49-F238E27FC236}">
                <a16:creationId xmlns:a16="http://schemas.microsoft.com/office/drawing/2014/main" id="{46093A79-2896-F18A-438D-595B93F71D64}"/>
              </a:ext>
            </a:extLst>
          </p:cNvPr>
          <p:cNvPicPr>
            <a:picLocks noChangeAspect="1"/>
          </p:cNvPicPr>
          <p:nvPr/>
        </p:nvPicPr>
        <p:blipFill>
          <a:blip r:embed="rId4"/>
          <a:stretch>
            <a:fillRect/>
          </a:stretch>
        </p:blipFill>
        <p:spPr>
          <a:xfrm>
            <a:off x="2664241" y="6087487"/>
            <a:ext cx="7159252" cy="4394611"/>
          </a:xfrm>
          <a:prstGeom prst="rect">
            <a:avLst/>
          </a:prstGeom>
        </p:spPr>
      </p:pic>
      <p:pic>
        <p:nvPicPr>
          <p:cNvPr id="15" name="Picture 14">
            <a:extLst>
              <a:ext uri="{FF2B5EF4-FFF2-40B4-BE49-F238E27FC236}">
                <a16:creationId xmlns:a16="http://schemas.microsoft.com/office/drawing/2014/main" id="{560D052C-24BB-3A0C-86AE-DE729DDD3383}"/>
              </a:ext>
            </a:extLst>
          </p:cNvPr>
          <p:cNvPicPr>
            <a:picLocks noChangeAspect="1"/>
          </p:cNvPicPr>
          <p:nvPr/>
        </p:nvPicPr>
        <p:blipFill>
          <a:blip r:embed="rId5"/>
          <a:stretch>
            <a:fillRect/>
          </a:stretch>
        </p:blipFill>
        <p:spPr>
          <a:xfrm>
            <a:off x="11109507" y="6087487"/>
            <a:ext cx="6813832" cy="4394611"/>
          </a:xfrm>
          <a:prstGeom prst="rect">
            <a:avLst/>
          </a:prstGeom>
        </p:spPr>
      </p:pic>
    </p:spTree>
    <p:extLst>
      <p:ext uri="{BB962C8B-B14F-4D97-AF65-F5344CB8AC3E}">
        <p14:creationId xmlns:p14="http://schemas.microsoft.com/office/powerpoint/2010/main" val="32020674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81158-C118-728D-6E97-786060E497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9D8C50A-E1B3-90C3-EAC4-B43DCF63811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B9151C16-12EA-9039-F23B-A1B910CE044E}"/>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38</a:t>
            </a:fld>
            <a:endParaRPr lang="en-GB"/>
          </a:p>
        </p:txBody>
      </p:sp>
      <p:sp>
        <p:nvSpPr>
          <p:cNvPr id="3" name="TextBox 2">
            <a:extLst>
              <a:ext uri="{FF2B5EF4-FFF2-40B4-BE49-F238E27FC236}">
                <a16:creationId xmlns:a16="http://schemas.microsoft.com/office/drawing/2014/main" id="{FBB640D1-1564-330D-2391-A8DD67043A0B}"/>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Mental Health &amp; Learning Disabilities</a:t>
            </a:r>
          </a:p>
        </p:txBody>
      </p:sp>
      <p:cxnSp>
        <p:nvCxnSpPr>
          <p:cNvPr id="15" name="Straight Connector 14">
            <a:extLst>
              <a:ext uri="{FF2B5EF4-FFF2-40B4-BE49-F238E27FC236}">
                <a16:creationId xmlns:a16="http://schemas.microsoft.com/office/drawing/2014/main" id="{19EDA504-FF05-85F9-129F-EA73CE40DF0C}"/>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F6F8F5C-7505-11C3-B85C-580F904D5887}"/>
              </a:ext>
            </a:extLst>
          </p:cNvPr>
          <p:cNvSpPr txBox="1"/>
          <p:nvPr/>
        </p:nvSpPr>
        <p:spPr>
          <a:xfrm>
            <a:off x="261144" y="9438045"/>
            <a:ext cx="19583400" cy="134511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service continues to meet all of the Welsh Government targets, apart from for patients waiting &lt; 26 weeks for Psychological therapies. Waits within this area continue to be a concern Nationally and th</a:t>
            </a:r>
            <a:r>
              <a:rPr lang="en-GB" dirty="0">
                <a:latin typeface="Verdana" panose="020B0604030504040204" pitchFamily="34" charset="0"/>
                <a:ea typeface="Calibri" panose="020F0502020204030204" pitchFamily="34" charset="0"/>
                <a:cs typeface="Arial" panose="020B0604020202020204" pitchFamily="34" charset="0"/>
              </a:rPr>
              <a:t>e service are working closely with Welsh Government colleagues for a solution. </a:t>
            </a:r>
            <a:endParaRPr lang="en-GB" sz="1800" dirty="0">
              <a:effectLst/>
              <a:latin typeface="Verdana" panose="020B060403050404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Health Board continues to report on the work being undertaken as part of the Transformation programme, routine updated are provided to Board.</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446B83DE-E221-4410-E1AD-3879DCED72C9}"/>
              </a:ext>
            </a:extLst>
          </p:cNvPr>
          <p:cNvPicPr>
            <a:picLocks noChangeAspect="1"/>
          </p:cNvPicPr>
          <p:nvPr/>
        </p:nvPicPr>
        <p:blipFill>
          <a:blip r:embed="rId2"/>
          <a:stretch>
            <a:fillRect/>
          </a:stretch>
        </p:blipFill>
        <p:spPr>
          <a:xfrm>
            <a:off x="3118644" y="830253"/>
            <a:ext cx="6516224" cy="3921741"/>
          </a:xfrm>
          <a:prstGeom prst="rect">
            <a:avLst/>
          </a:prstGeom>
        </p:spPr>
      </p:pic>
      <p:pic>
        <p:nvPicPr>
          <p:cNvPr id="10" name="Picture 9">
            <a:extLst>
              <a:ext uri="{FF2B5EF4-FFF2-40B4-BE49-F238E27FC236}">
                <a16:creationId xmlns:a16="http://schemas.microsoft.com/office/drawing/2014/main" id="{0A575BC2-C836-ACA1-450E-0A6513068105}"/>
              </a:ext>
            </a:extLst>
          </p:cNvPr>
          <p:cNvPicPr>
            <a:picLocks noChangeAspect="1"/>
          </p:cNvPicPr>
          <p:nvPr/>
        </p:nvPicPr>
        <p:blipFill>
          <a:blip r:embed="rId3"/>
          <a:stretch>
            <a:fillRect/>
          </a:stretch>
        </p:blipFill>
        <p:spPr>
          <a:xfrm>
            <a:off x="11454311" y="830253"/>
            <a:ext cx="6158735" cy="3793236"/>
          </a:xfrm>
          <a:prstGeom prst="rect">
            <a:avLst/>
          </a:prstGeom>
        </p:spPr>
      </p:pic>
      <p:pic>
        <p:nvPicPr>
          <p:cNvPr id="13" name="Picture 12">
            <a:extLst>
              <a:ext uri="{FF2B5EF4-FFF2-40B4-BE49-F238E27FC236}">
                <a16:creationId xmlns:a16="http://schemas.microsoft.com/office/drawing/2014/main" id="{467E96DD-0E40-DF80-85A2-69FA9F467BF7}"/>
              </a:ext>
            </a:extLst>
          </p:cNvPr>
          <p:cNvPicPr>
            <a:picLocks noChangeAspect="1"/>
          </p:cNvPicPr>
          <p:nvPr/>
        </p:nvPicPr>
        <p:blipFill>
          <a:blip r:embed="rId4"/>
          <a:stretch>
            <a:fillRect/>
          </a:stretch>
        </p:blipFill>
        <p:spPr>
          <a:xfrm>
            <a:off x="3118644" y="5207188"/>
            <a:ext cx="6516224" cy="3684482"/>
          </a:xfrm>
          <a:prstGeom prst="rect">
            <a:avLst/>
          </a:prstGeom>
        </p:spPr>
      </p:pic>
      <p:pic>
        <p:nvPicPr>
          <p:cNvPr id="18" name="Picture 17">
            <a:extLst>
              <a:ext uri="{FF2B5EF4-FFF2-40B4-BE49-F238E27FC236}">
                <a16:creationId xmlns:a16="http://schemas.microsoft.com/office/drawing/2014/main" id="{4F10E5ED-9725-ED68-8183-AB0C648D587B}"/>
              </a:ext>
            </a:extLst>
          </p:cNvPr>
          <p:cNvPicPr>
            <a:picLocks noChangeAspect="1"/>
          </p:cNvPicPr>
          <p:nvPr/>
        </p:nvPicPr>
        <p:blipFill>
          <a:blip r:embed="rId5"/>
          <a:stretch>
            <a:fillRect/>
          </a:stretch>
        </p:blipFill>
        <p:spPr>
          <a:xfrm>
            <a:off x="11400629" y="5207188"/>
            <a:ext cx="6158734" cy="3684482"/>
          </a:xfrm>
          <a:prstGeom prst="rect">
            <a:avLst/>
          </a:prstGeom>
        </p:spPr>
      </p:pic>
    </p:spTree>
    <p:extLst>
      <p:ext uri="{BB962C8B-B14F-4D97-AF65-F5344CB8AC3E}">
        <p14:creationId xmlns:p14="http://schemas.microsoft.com/office/powerpoint/2010/main" val="37509954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E0F5-92AE-7867-F7AA-1AA502BA619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D458F0C-9812-44F6-A332-F832FAD5680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977EABB2-A5DB-F2DC-142C-5FB62CE7AF1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39</a:t>
            </a:fld>
            <a:endParaRPr lang="en-GB"/>
          </a:p>
        </p:txBody>
      </p:sp>
      <p:sp>
        <p:nvSpPr>
          <p:cNvPr id="3" name="TextBox 2">
            <a:extLst>
              <a:ext uri="{FF2B5EF4-FFF2-40B4-BE49-F238E27FC236}">
                <a16:creationId xmlns:a16="http://schemas.microsoft.com/office/drawing/2014/main" id="{86FC3EF8-4FEA-BA23-F42E-7D47B6DFA77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Child and Adolescent Mental Health Service (CAMHS)</a:t>
            </a:r>
          </a:p>
        </p:txBody>
      </p:sp>
      <p:cxnSp>
        <p:nvCxnSpPr>
          <p:cNvPr id="12" name="Straight Connector 11">
            <a:extLst>
              <a:ext uri="{FF2B5EF4-FFF2-40B4-BE49-F238E27FC236}">
                <a16:creationId xmlns:a16="http://schemas.microsoft.com/office/drawing/2014/main" id="{FE2E330C-A9AE-72DE-9F6E-56F0B4129880}"/>
              </a:ext>
            </a:extLst>
          </p:cNvPr>
          <p:cNvCxnSpPr/>
          <p:nvPr/>
        </p:nvCxnSpPr>
        <p:spPr>
          <a:xfrm>
            <a:off x="0" y="8778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47CE397-25D0-5A7B-53F6-C1E9E09C508E}"/>
              </a:ext>
            </a:extLst>
          </p:cNvPr>
          <p:cNvSpPr txBox="1"/>
          <p:nvPr/>
        </p:nvSpPr>
        <p:spPr>
          <a:xfrm>
            <a:off x="261144" y="8778875"/>
            <a:ext cx="19583400" cy="2585323"/>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lvl="0"/>
            <a:r>
              <a:rPr lang="en-GB" b="1" dirty="0">
                <a:latin typeface="Verdana" panose="020B0604030504040204" pitchFamily="34" charset="0"/>
                <a:ea typeface="Verdana" panose="020B0604030504040204" pitchFamily="34" charset="0"/>
              </a:rPr>
              <a:t>CAMHS Part 1B:</a:t>
            </a:r>
            <a:endParaRPr lang="en-GB"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Recruitment to vacancies has been successful, however additional vacancies and maternity leave weakens the capacity pool to almost pre-recruitment levels</a:t>
            </a:r>
            <a:r>
              <a:rPr lang="en-US" dirty="0">
                <a:latin typeface="Verdana" panose="020B0604030504040204" pitchFamily="34" charset="0"/>
                <a:ea typeface="Verdana" panose="020B0604030504040204" pitchFamily="34" charset="0"/>
              </a:rPr>
              <a:t>​</a:t>
            </a:r>
            <a:r>
              <a:rPr lang="en-GB" sz="1600" dirty="0">
                <a:latin typeface="Verdana" panose="020B0604030504040204" pitchFamily="34" charset="0"/>
                <a:ea typeface="Verdana" panose="020B0604030504040204" pitchFamily="34" charset="0"/>
              </a:rPr>
              <a:t>. </a:t>
            </a:r>
            <a:r>
              <a:rPr lang="en-GB" dirty="0">
                <a:latin typeface="Verdana" panose="020B0604030504040204" pitchFamily="34" charset="0"/>
                <a:ea typeface="Verdana" panose="020B0604030504040204" pitchFamily="34" charset="0"/>
              </a:rPr>
              <a:t>Despite this, the recovery plan roll out is underway, which includes changes to the delivery of the initial therapeutic offer for 1:1 intervention, which enables young people to commence support more quickly​.</a:t>
            </a:r>
            <a:endParaRPr lang="en-GB" sz="16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This has resulted in 5 months of small, but consistent improvement in the Part 1B performance irrespective of staffing challenges, which is now at 75% (Submitted for Jan 2026)</a:t>
            </a:r>
            <a:r>
              <a:rPr lang="en-US" dirty="0">
                <a:latin typeface="Verdana" panose="020B0604030504040204" pitchFamily="34" charset="0"/>
                <a:ea typeface="Verdana" panose="020B0604030504040204" pitchFamily="34" charset="0"/>
              </a:rPr>
              <a:t>​</a:t>
            </a:r>
            <a:endParaRPr lang="en-GB" sz="16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Weekly meetings continue over booking and utilisation of capacity and using our staffing resource as flexibly as possible</a:t>
            </a:r>
            <a:r>
              <a:rPr lang="en-US" dirty="0">
                <a:latin typeface="Verdana" panose="020B0604030504040204" pitchFamily="34" charset="0"/>
                <a:ea typeface="Verdana" panose="020B0604030504040204" pitchFamily="34" charset="0"/>
              </a:rPr>
              <a:t>​</a:t>
            </a:r>
            <a:endParaRPr lang="en-GB" sz="16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Review ongoing of any non-clinical vacancies that could be converted to clinical posts in order to make the service sustainable going forwards. </a:t>
            </a:r>
            <a:endParaRPr lang="en-GB" sz="1600" dirty="0">
              <a:latin typeface="Verdana" panose="020B0604030504040204" pitchFamily="34" charset="0"/>
              <a:ea typeface="Verdana" panose="020B0604030504040204" pitchFamily="34" charset="0"/>
            </a:endParaRPr>
          </a:p>
        </p:txBody>
      </p:sp>
      <p:pic>
        <p:nvPicPr>
          <p:cNvPr id="6" name="Picture 5">
            <a:extLst>
              <a:ext uri="{FF2B5EF4-FFF2-40B4-BE49-F238E27FC236}">
                <a16:creationId xmlns:a16="http://schemas.microsoft.com/office/drawing/2014/main" id="{3F3F5CAF-72C6-7822-7088-49C608B82467}"/>
              </a:ext>
            </a:extLst>
          </p:cNvPr>
          <p:cNvPicPr>
            <a:picLocks noChangeAspect="1"/>
          </p:cNvPicPr>
          <p:nvPr/>
        </p:nvPicPr>
        <p:blipFill>
          <a:blip r:embed="rId3"/>
          <a:stretch>
            <a:fillRect/>
          </a:stretch>
        </p:blipFill>
        <p:spPr>
          <a:xfrm>
            <a:off x="3118643" y="632728"/>
            <a:ext cx="6813610" cy="3794131"/>
          </a:xfrm>
          <a:prstGeom prst="rect">
            <a:avLst/>
          </a:prstGeom>
        </p:spPr>
      </p:pic>
      <p:pic>
        <p:nvPicPr>
          <p:cNvPr id="9" name="Picture 8">
            <a:extLst>
              <a:ext uri="{FF2B5EF4-FFF2-40B4-BE49-F238E27FC236}">
                <a16:creationId xmlns:a16="http://schemas.microsoft.com/office/drawing/2014/main" id="{6F9E73EB-D84A-0E31-07F6-B18913E78579}"/>
              </a:ext>
            </a:extLst>
          </p:cNvPr>
          <p:cNvPicPr>
            <a:picLocks noChangeAspect="1"/>
          </p:cNvPicPr>
          <p:nvPr/>
        </p:nvPicPr>
        <p:blipFill>
          <a:blip r:embed="rId4"/>
          <a:stretch>
            <a:fillRect/>
          </a:stretch>
        </p:blipFill>
        <p:spPr>
          <a:xfrm>
            <a:off x="11729245" y="674383"/>
            <a:ext cx="6621562" cy="3587079"/>
          </a:xfrm>
          <a:prstGeom prst="rect">
            <a:avLst/>
          </a:prstGeom>
        </p:spPr>
      </p:pic>
      <p:pic>
        <p:nvPicPr>
          <p:cNvPr id="14" name="Picture 13">
            <a:extLst>
              <a:ext uri="{FF2B5EF4-FFF2-40B4-BE49-F238E27FC236}">
                <a16:creationId xmlns:a16="http://schemas.microsoft.com/office/drawing/2014/main" id="{DC8F0A0F-043F-0BCF-B804-5DAA3FB125A6}"/>
              </a:ext>
            </a:extLst>
          </p:cNvPr>
          <p:cNvPicPr>
            <a:picLocks noChangeAspect="1"/>
          </p:cNvPicPr>
          <p:nvPr/>
        </p:nvPicPr>
        <p:blipFill>
          <a:blip r:embed="rId5"/>
          <a:stretch>
            <a:fillRect/>
          </a:stretch>
        </p:blipFill>
        <p:spPr>
          <a:xfrm>
            <a:off x="3347244" y="4675865"/>
            <a:ext cx="6585009" cy="3805724"/>
          </a:xfrm>
          <a:prstGeom prst="rect">
            <a:avLst/>
          </a:prstGeom>
        </p:spPr>
      </p:pic>
      <p:pic>
        <p:nvPicPr>
          <p:cNvPr id="17" name="Picture 16">
            <a:extLst>
              <a:ext uri="{FF2B5EF4-FFF2-40B4-BE49-F238E27FC236}">
                <a16:creationId xmlns:a16="http://schemas.microsoft.com/office/drawing/2014/main" id="{1F3E8741-46EE-03D4-20D8-7B42296BAF10}"/>
              </a:ext>
            </a:extLst>
          </p:cNvPr>
          <p:cNvPicPr>
            <a:picLocks noChangeAspect="1"/>
          </p:cNvPicPr>
          <p:nvPr/>
        </p:nvPicPr>
        <p:blipFill>
          <a:blip r:embed="rId6"/>
          <a:stretch>
            <a:fillRect/>
          </a:stretch>
        </p:blipFill>
        <p:spPr>
          <a:xfrm>
            <a:off x="11729245" y="4621299"/>
            <a:ext cx="6621562" cy="3805724"/>
          </a:xfrm>
          <a:prstGeom prst="rect">
            <a:avLst/>
          </a:prstGeom>
        </p:spPr>
      </p:pic>
    </p:spTree>
    <p:extLst>
      <p:ext uri="{BB962C8B-B14F-4D97-AF65-F5344CB8AC3E}">
        <p14:creationId xmlns:p14="http://schemas.microsoft.com/office/powerpoint/2010/main" val="2525551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A873-10E9-81EF-7457-46209DC589F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114C2FA-F199-49FA-7963-F39DCBC11C6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787AF1C9-A16B-9F3D-C36B-53012E6F0A86}"/>
              </a:ext>
            </a:extLst>
          </p:cNvPr>
          <p:cNvGraphicFramePr>
            <a:graphicFrameLocks noGrp="1"/>
          </p:cNvGraphicFramePr>
          <p:nvPr>
            <p:extLst>
              <p:ext uri="{D42A27DB-BD31-4B8C-83A1-F6EECF244321}">
                <p14:modId xmlns:p14="http://schemas.microsoft.com/office/powerpoint/2010/main" val="922175139"/>
              </p:ext>
            </p:extLst>
          </p:nvPr>
        </p:nvGraphicFramePr>
        <p:xfrm>
          <a:off x="-5556" y="549061"/>
          <a:ext cx="19755060" cy="10744169"/>
        </p:xfrm>
        <a:graphic>
          <a:graphicData uri="http://schemas.openxmlformats.org/drawingml/2006/table">
            <a:tbl>
              <a:tblPr firstRow="1" bandRow="1">
                <a:tableStyleId>{5C22544A-7EE6-4342-B048-85BDC9FD1C3A}</a:tableStyleId>
              </a:tblPr>
              <a:tblGrid>
                <a:gridCol w="1952730">
                  <a:extLst>
                    <a:ext uri="{9D8B030D-6E8A-4147-A177-3AD203B41FA5}">
                      <a16:colId xmlns:a16="http://schemas.microsoft.com/office/drawing/2014/main" val="2762623597"/>
                    </a:ext>
                  </a:extLst>
                </a:gridCol>
                <a:gridCol w="15544800">
                  <a:extLst>
                    <a:ext uri="{9D8B030D-6E8A-4147-A177-3AD203B41FA5}">
                      <a16:colId xmlns:a16="http://schemas.microsoft.com/office/drawing/2014/main" val="1765998844"/>
                    </a:ext>
                  </a:extLst>
                </a:gridCol>
                <a:gridCol w="2257530">
                  <a:extLst>
                    <a:ext uri="{9D8B030D-6E8A-4147-A177-3AD203B41FA5}">
                      <a16:colId xmlns:a16="http://schemas.microsoft.com/office/drawing/2014/main" val="2201901794"/>
                    </a:ext>
                  </a:extLst>
                </a:gridCol>
              </a:tblGrid>
              <a:tr h="934292">
                <a:tc>
                  <a:txBody>
                    <a:bodyPr/>
                    <a:lstStyle/>
                    <a:p>
                      <a:pPr algn="ctr">
                        <a:lnSpc>
                          <a:spcPts val="800"/>
                        </a:lnSpc>
                      </a:pPr>
                      <a:r>
                        <a:rPr lang="en-GB" sz="1800" dirty="0">
                          <a:latin typeface="Verdana" panose="020B0604030504040204" pitchFamily="34" charset="0"/>
                          <a:ea typeface="Verdana" panose="020B0604030504040204" pitchFamily="34" charset="0"/>
                        </a:rPr>
                        <a:t>TI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(Level 4)</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dirty="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latin typeface="Verdana" panose="020B0604030504040204" pitchFamily="34" charset="0"/>
                          <a:ea typeface="Verdana" panose="020B0604030504040204" pitchFamily="34" charset="0"/>
                        </a:rPr>
                        <a:t>Performance</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a:t>
                      </a:r>
                    </a:p>
                    <a:p>
                      <a:pPr algn="ctr">
                        <a:lnSpc>
                          <a:spcPts val="800"/>
                        </a:lnSpc>
                      </a:pPr>
                      <a:r>
                        <a:rPr lang="en-GB" sz="1800" dirty="0">
                          <a:latin typeface="Verdana" panose="020B0604030504040204" pitchFamily="34" charset="0"/>
                          <a:ea typeface="Verdana" panose="020B0604030504040204" pitchFamily="34" charset="0"/>
                        </a:rPr>
                        <a:t>(Jan -26)  </a:t>
                      </a:r>
                      <a:endParaRPr lang="en-GB" sz="1800" dirty="0">
                        <a:solidFill>
                          <a:srgbClr val="FF0000"/>
                        </a:solidFill>
                        <a:latin typeface="Verdana" panose="020B0604030504040204" pitchFamily="34" charset="0"/>
                        <a:ea typeface="Verdana" panose="020B0604030504040204" pitchFamily="34" charset="0"/>
                      </a:endParaRP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719077">
                <a:tc>
                  <a:txBody>
                    <a:bodyPr/>
                    <a:lstStyle/>
                    <a:p>
                      <a:pPr algn="ctr"/>
                      <a:r>
                        <a:rPr lang="en-GB" sz="1800" b="1">
                          <a:latin typeface="Verdana" panose="020B0604030504040204" pitchFamily="34" charset="0"/>
                          <a:ea typeface="Verdana" panose="020B0604030504040204" pitchFamily="34" charset="0"/>
                        </a:rPr>
                        <a:t>Cancer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60% performance maintained for 3 months against the SCP target. </a:t>
                      </a:r>
                      <a:endParaRPr lang="en-GB" sz="1800" b="1"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62% </a:t>
                      </a:r>
                    </a:p>
                    <a:p>
                      <a:pPr algn="ctr"/>
                      <a:r>
                        <a:rPr lang="en-GB" sz="1800" b="1" dirty="0">
                          <a:solidFill>
                            <a:schemeClr val="tx1"/>
                          </a:solidFill>
                          <a:latin typeface="Verdana" panose="020B0604030504040204" pitchFamily="34" charset="0"/>
                          <a:ea typeface="Verdana" panose="020B0604030504040204" pitchFamily="34" charset="0"/>
                        </a:rPr>
                        <a:t>(Dec- 25)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2885159"/>
                  </a:ext>
                </a:extLst>
              </a:tr>
              <a:tr h="779615">
                <a:tc rowSpan="4">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UEC</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445 (35% increase)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34687308"/>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11.66%</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24009423"/>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84.11%</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61903587"/>
                  </a:ext>
                </a:extLst>
              </a:tr>
              <a:tr h="779615">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175 (3.5% Increase)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326051478"/>
                  </a:ext>
                </a:extLst>
              </a:tr>
              <a:tr h="538328">
                <a:tc rowSpan="5">
                  <a:txBody>
                    <a:bodyPr/>
                    <a:lstStyle/>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r>
                        <a:rPr lang="en-GB" sz="1800" b="1" kern="1200">
                          <a:solidFill>
                            <a:schemeClr val="dk1"/>
                          </a:solidFill>
                          <a:latin typeface="Verdana" panose="020B0604030504040204" pitchFamily="34" charset="0"/>
                          <a:ea typeface="Verdana" panose="020B0604030504040204" pitchFamily="34" charset="0"/>
                          <a:cs typeface="+mn-cs"/>
                        </a:rPr>
                        <a:t>HCAIs</a:t>
                      </a:r>
                    </a:p>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i="0" dirty="0">
                          <a:solidFill>
                            <a:schemeClr val="tx1"/>
                          </a:solidFill>
                          <a:effectLst/>
                          <a:latin typeface="Verdana" panose="020B0604030504040204" pitchFamily="34" charset="0"/>
                          <a:ea typeface="Verdana" panose="020B0604030504040204" pitchFamily="34" charset="0"/>
                          <a:cs typeface="+mn-cs"/>
                        </a:rPr>
                        <a:t>In place</a:t>
                      </a:r>
                      <a:endParaRPr lang="en-GB" sz="1800" b="1" dirty="0">
                        <a:solidFill>
                          <a:schemeClr val="tx1"/>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66509447"/>
                  </a:ext>
                </a:extLst>
              </a:tr>
              <a:tr h="796160">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3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951478333"/>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3 cases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735097210"/>
                  </a:ext>
                </a:extLst>
              </a:tr>
              <a:tr h="973083">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3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731054538"/>
                  </a:ext>
                </a:extLst>
              </a:tr>
              <a:tr h="946741">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703809067"/>
                  </a:ext>
                </a:extLst>
              </a:tr>
              <a:tr h="476221">
                <a:tc rowSpan="2">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Finance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within the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extLst>
                  <a:ext uri="{0D108BD9-81ED-4DB2-BD59-A6C34878D82A}">
                    <a16:rowId xmlns:a16="http://schemas.microsoft.com/office/drawing/2014/main" val="1143421354"/>
                  </a:ext>
                </a:extLst>
              </a:tr>
              <a:tr h="437052">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18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563036437"/>
                  </a:ext>
                </a:extLst>
              </a:tr>
              <a:tr h="813589">
                <a:tc>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Strategy &amp; Planning</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within the report</a:t>
                      </a:r>
                    </a:p>
                    <a:p>
                      <a:pPr marL="0" marR="0" lvl="0" indent="0" algn="l" defTabSz="685772" rtl="0" eaLnBrk="1" fontAlgn="auto" latinLnBrk="0" hangingPunct="1">
                        <a:lnSpc>
                          <a:spcPct val="100000"/>
                        </a:lnSpc>
                        <a:spcBef>
                          <a:spcPts val="0"/>
                        </a:spcBef>
                        <a:spcAft>
                          <a:spcPts val="0"/>
                        </a:spcAft>
                        <a:buClrTx/>
                        <a:buSzTx/>
                        <a:buFontTx/>
                        <a:buNone/>
                        <a:tabLst/>
                        <a:defRPr/>
                      </a:pPr>
                      <a:endParaRPr lang="en-GB" sz="20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20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58768491"/>
                  </a:ext>
                </a:extLst>
              </a:tr>
              <a:tr h="813589">
                <a:tc>
                  <a:txBody>
                    <a:bodyPr/>
                    <a:lstStyle/>
                    <a:p>
                      <a:pPr algn="ctr"/>
                      <a:r>
                        <a:rPr lang="en-GB" sz="1800" b="1" dirty="0">
                          <a:latin typeface="Verdana" panose="020B0604030504040204" pitchFamily="34" charset="0"/>
                          <a:ea typeface="Verdana" panose="020B0604030504040204" pitchFamily="34" charset="0"/>
                        </a:rPr>
                        <a:t>Maternity &amp; Neonates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within the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tc>
                <a:extLst>
                  <a:ext uri="{0D108BD9-81ED-4DB2-BD59-A6C34878D82A}">
                    <a16:rowId xmlns:a16="http://schemas.microsoft.com/office/drawing/2014/main" val="2185667078"/>
                  </a:ext>
                </a:extLst>
              </a:tr>
            </a:tbl>
          </a:graphicData>
        </a:graphic>
      </p:graphicFrame>
      <p:sp>
        <p:nvSpPr>
          <p:cNvPr id="3" name="TextBox 2">
            <a:extLst>
              <a:ext uri="{FF2B5EF4-FFF2-40B4-BE49-F238E27FC236}">
                <a16:creationId xmlns:a16="http://schemas.microsoft.com/office/drawing/2014/main" id="{A3BE3157-391A-A9F0-1CFD-8EF1A98E1217}"/>
              </a:ext>
            </a:extLst>
          </p:cNvPr>
          <p:cNvSpPr txBox="1"/>
          <p:nvPr/>
        </p:nvSpPr>
        <p:spPr>
          <a:xfrm>
            <a:off x="10486" y="0"/>
            <a:ext cx="20105688" cy="549061"/>
          </a:xfrm>
          <a:prstGeom prst="rect">
            <a:avLst/>
          </a:prstGeom>
          <a:solidFill>
            <a:srgbClr val="7030A0"/>
          </a:solidFill>
        </p:spPr>
        <p:txBody>
          <a:bodyPr wrap="square" rtlCol="0">
            <a:spAutoFit/>
          </a:bodyPr>
          <a:lstStyle/>
          <a:p>
            <a:pPr marL="0" marR="0" lvl="0" indent="0" algn="just"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Delivery against Targeted Intervention and Enhanced Monitoring Criteria 2025/26</a:t>
            </a:r>
          </a:p>
        </p:txBody>
      </p:sp>
      <p:sp>
        <p:nvSpPr>
          <p:cNvPr id="8" name="Rectangle: Rounded Corners 7">
            <a:hlinkClick r:id="rId2"/>
            <a:extLst>
              <a:ext uri="{FF2B5EF4-FFF2-40B4-BE49-F238E27FC236}">
                <a16:creationId xmlns:a16="http://schemas.microsoft.com/office/drawing/2014/main" id="{0BDF91EC-917B-301F-4A5C-146E9A59C77B}"/>
              </a:ext>
            </a:extLst>
          </p:cNvPr>
          <p:cNvSpPr/>
          <p:nvPr/>
        </p:nvSpPr>
        <p:spPr>
          <a:xfrm>
            <a:off x="14701044" y="617569"/>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FF715645-2DFD-6BC1-BFBA-C5DE9C58001C}"/>
              </a:ext>
            </a:extLst>
          </p:cNvPr>
          <p:cNvSpPr txBox="1"/>
          <p:nvPr/>
        </p:nvSpPr>
        <p:spPr>
          <a:xfrm>
            <a:off x="15577344" y="785601"/>
            <a:ext cx="1905000"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rPr>
              <a:t>Dashboard</a:t>
            </a:r>
          </a:p>
        </p:txBody>
      </p:sp>
      <p:pic>
        <p:nvPicPr>
          <p:cNvPr id="7" name="Graphic 6" descr="Cursor with solid fill">
            <a:extLst>
              <a:ext uri="{FF2B5EF4-FFF2-40B4-BE49-F238E27FC236}">
                <a16:creationId xmlns:a16="http://schemas.microsoft.com/office/drawing/2014/main" id="{DA529F22-5FE1-B199-F83E-BCAEB083EA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01044" y="617569"/>
            <a:ext cx="914400" cy="914400"/>
          </a:xfrm>
          <a:prstGeom prst="rect">
            <a:avLst/>
          </a:prstGeom>
        </p:spPr>
      </p:pic>
    </p:spTree>
    <p:extLst>
      <p:ext uri="{BB962C8B-B14F-4D97-AF65-F5344CB8AC3E}">
        <p14:creationId xmlns:p14="http://schemas.microsoft.com/office/powerpoint/2010/main" val="3799529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5AC5-4285-A93F-31F7-3573F7C48A6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59E26C4-7274-0804-FFC2-A0BA53E70AC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2D5B22D-EEDE-5D50-5A34-BD71CB784A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40</a:t>
            </a:fld>
            <a:endParaRPr lang="en-GB"/>
          </a:p>
        </p:txBody>
      </p:sp>
      <p:sp>
        <p:nvSpPr>
          <p:cNvPr id="3" name="TextBox 2">
            <a:extLst>
              <a:ext uri="{FF2B5EF4-FFF2-40B4-BE49-F238E27FC236}">
                <a16:creationId xmlns:a16="http://schemas.microsoft.com/office/drawing/2014/main" id="{CE7CB1C4-987F-7177-7DFD-B79F7737DE8E}"/>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Theatre Efficiency</a:t>
            </a:r>
          </a:p>
        </p:txBody>
      </p:sp>
      <p:cxnSp>
        <p:nvCxnSpPr>
          <p:cNvPr id="12" name="Straight Connector 11">
            <a:extLst>
              <a:ext uri="{FF2B5EF4-FFF2-40B4-BE49-F238E27FC236}">
                <a16:creationId xmlns:a16="http://schemas.microsoft.com/office/drawing/2014/main" id="{A5E86D77-49BD-934E-912C-BB10771DC2C4}"/>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BA19C20-84EA-EEC6-532E-24F58A09A425}"/>
              </a:ext>
            </a:extLst>
          </p:cNvPr>
          <p:cNvSpPr txBox="1"/>
          <p:nvPr/>
        </p:nvSpPr>
        <p:spPr>
          <a:xfrm>
            <a:off x="243556" y="9550960"/>
            <a:ext cx="19583400" cy="2030108"/>
          </a:xfrm>
          <a:prstGeom prst="rect">
            <a:avLst/>
          </a:prstGeom>
          <a:noFill/>
        </p:spPr>
        <p:txBody>
          <a:bodyPr wrap="square" rtlCol="0">
            <a:spAutoFit/>
          </a:bodyPr>
          <a:lstStyle/>
          <a:p>
            <a:r>
              <a:rPr lang="en-GB" b="1" dirty="0">
                <a:latin typeface="Verdana" panose="020B0604030504040204" pitchFamily="34" charset="0"/>
                <a:ea typeface="Verdana" panose="020B0604030504040204" pitchFamily="34" charset="0"/>
              </a:rPr>
              <a:t>Actions/Updates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rPr>
              <a:t>The Planning Framework sets out enabling actions that must underpin the delivery priorities to successfully achieve the core service and changes required. These include value </a:t>
            </a:r>
            <a:r>
              <a:rPr lang="en-GB" sz="1800" dirty="0">
                <a:effectLst/>
                <a:latin typeface="Verdana" panose="020B0604030504040204" pitchFamily="34" charset="0"/>
                <a:ea typeface="Verdana" panose="020B0604030504040204" pitchFamily="34" charset="0"/>
                <a:cs typeface="Calibri" panose="020F0502020204030204" pitchFamily="34" charset="0"/>
              </a:rPr>
              <a:t>projects, digital innovations, workforce developments, financial sustainability and ways of working.  </a:t>
            </a:r>
            <a:r>
              <a:rPr lang="en-GB" sz="1800" dirty="0">
                <a:effectLst/>
                <a:latin typeface="Verdana" panose="020B0604030504040204" pitchFamily="34" charset="0"/>
                <a:ea typeface="Verdana" panose="020B0604030504040204" pitchFamily="34" charset="0"/>
                <a:cs typeface="Times New Roman" panose="02020603050405020304" pitchFamily="18" charset="0"/>
              </a:rPr>
              <a:t>The enabling actions and planning framework have been incorporated into SBUHB’s Theatre performance framework and work is currently underway to report against these measures.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cs typeface="Times New Roman" panose="02020603050405020304" pitchFamily="18" charset="0"/>
              </a:rPr>
              <a:t>NPTSSG are currently undertaking focussed work to reduce late starts and maximise efficiency within theatre’s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pPr>
            <a:endParaRPr lang="en-GB" dirty="0">
              <a:latin typeface="Verdana" panose="020B0604030504040204" pitchFamily="34" charset="0"/>
              <a:ea typeface="Verdana" panose="020B060403050404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D30BCE16-E064-A527-7BFE-67F8C9E036DB}"/>
              </a:ext>
            </a:extLst>
          </p:cNvPr>
          <p:cNvPicPr>
            <a:picLocks noChangeAspect="1"/>
          </p:cNvPicPr>
          <p:nvPr/>
        </p:nvPicPr>
        <p:blipFill>
          <a:blip r:embed="rId2"/>
          <a:stretch>
            <a:fillRect/>
          </a:stretch>
        </p:blipFill>
        <p:spPr>
          <a:xfrm>
            <a:off x="2472916" y="842000"/>
            <a:ext cx="6864709" cy="3367008"/>
          </a:xfrm>
          <a:prstGeom prst="rect">
            <a:avLst/>
          </a:prstGeom>
        </p:spPr>
      </p:pic>
      <p:pic>
        <p:nvPicPr>
          <p:cNvPr id="9" name="Picture 8">
            <a:extLst>
              <a:ext uri="{FF2B5EF4-FFF2-40B4-BE49-F238E27FC236}">
                <a16:creationId xmlns:a16="http://schemas.microsoft.com/office/drawing/2014/main" id="{22C0C370-FAA5-37CE-E34D-86F5E20DB513}"/>
              </a:ext>
            </a:extLst>
          </p:cNvPr>
          <p:cNvPicPr>
            <a:picLocks noChangeAspect="1"/>
          </p:cNvPicPr>
          <p:nvPr/>
        </p:nvPicPr>
        <p:blipFill>
          <a:blip r:embed="rId3"/>
          <a:stretch>
            <a:fillRect/>
          </a:stretch>
        </p:blipFill>
        <p:spPr>
          <a:xfrm>
            <a:off x="10868729" y="872978"/>
            <a:ext cx="7124019" cy="3367002"/>
          </a:xfrm>
          <a:prstGeom prst="rect">
            <a:avLst/>
          </a:prstGeom>
        </p:spPr>
      </p:pic>
      <p:pic>
        <p:nvPicPr>
          <p:cNvPr id="14" name="Picture 13">
            <a:extLst>
              <a:ext uri="{FF2B5EF4-FFF2-40B4-BE49-F238E27FC236}">
                <a16:creationId xmlns:a16="http://schemas.microsoft.com/office/drawing/2014/main" id="{8AFB4A65-765F-DF9C-6F22-DC8F4B3C5BCE}"/>
              </a:ext>
            </a:extLst>
          </p:cNvPr>
          <p:cNvPicPr>
            <a:picLocks noChangeAspect="1"/>
          </p:cNvPicPr>
          <p:nvPr/>
        </p:nvPicPr>
        <p:blipFill>
          <a:blip r:embed="rId4"/>
          <a:stretch>
            <a:fillRect/>
          </a:stretch>
        </p:blipFill>
        <p:spPr>
          <a:xfrm>
            <a:off x="10868728" y="5005474"/>
            <a:ext cx="7124019" cy="3570160"/>
          </a:xfrm>
          <a:prstGeom prst="rect">
            <a:avLst/>
          </a:prstGeom>
        </p:spPr>
      </p:pic>
      <p:pic>
        <p:nvPicPr>
          <p:cNvPr id="18" name="Picture 17">
            <a:extLst>
              <a:ext uri="{FF2B5EF4-FFF2-40B4-BE49-F238E27FC236}">
                <a16:creationId xmlns:a16="http://schemas.microsoft.com/office/drawing/2014/main" id="{4DDCBB10-7B53-5342-37FB-45BE61CA8A18}"/>
              </a:ext>
            </a:extLst>
          </p:cNvPr>
          <p:cNvPicPr>
            <a:picLocks noChangeAspect="1"/>
          </p:cNvPicPr>
          <p:nvPr/>
        </p:nvPicPr>
        <p:blipFill>
          <a:blip r:embed="rId5"/>
          <a:stretch>
            <a:fillRect/>
          </a:stretch>
        </p:blipFill>
        <p:spPr>
          <a:xfrm>
            <a:off x="2737644" y="5041013"/>
            <a:ext cx="6499317" cy="3570158"/>
          </a:xfrm>
          <a:prstGeom prst="rect">
            <a:avLst/>
          </a:prstGeom>
        </p:spPr>
      </p:pic>
    </p:spTree>
    <p:extLst>
      <p:ext uri="{BB962C8B-B14F-4D97-AF65-F5344CB8AC3E}">
        <p14:creationId xmlns:p14="http://schemas.microsoft.com/office/powerpoint/2010/main" val="12611382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08A56-7B4C-5655-CEEB-294DF9A99C3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8370D2A-0B15-C387-6E34-0DACEA01FEB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F06FF55-14A0-E6C0-36E6-61EDF82862C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41</a:t>
            </a:fld>
            <a:endParaRPr lang="en-GB"/>
          </a:p>
        </p:txBody>
      </p:sp>
      <p:sp>
        <p:nvSpPr>
          <p:cNvPr id="3" name="TextBox 2">
            <a:extLst>
              <a:ext uri="{FF2B5EF4-FFF2-40B4-BE49-F238E27FC236}">
                <a16:creationId xmlns:a16="http://schemas.microsoft.com/office/drawing/2014/main" id="{3878B593-B899-C8D7-07A5-820148ED758C}"/>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Fractured Neck of Femur (NOF)</a:t>
            </a:r>
          </a:p>
        </p:txBody>
      </p:sp>
      <p:pic>
        <p:nvPicPr>
          <p:cNvPr id="7" name="Picture 6">
            <a:extLst>
              <a:ext uri="{FF2B5EF4-FFF2-40B4-BE49-F238E27FC236}">
                <a16:creationId xmlns:a16="http://schemas.microsoft.com/office/drawing/2014/main" id="{8DEAE7A8-ECDF-3975-8C42-AC7E14B05A87}"/>
              </a:ext>
            </a:extLst>
          </p:cNvPr>
          <p:cNvPicPr>
            <a:picLocks noChangeAspect="1"/>
          </p:cNvPicPr>
          <p:nvPr/>
        </p:nvPicPr>
        <p:blipFill>
          <a:blip r:embed="rId2"/>
          <a:stretch>
            <a:fillRect/>
          </a:stretch>
        </p:blipFill>
        <p:spPr>
          <a:xfrm>
            <a:off x="2813844" y="726956"/>
            <a:ext cx="6742654" cy="3168424"/>
          </a:xfrm>
          <a:prstGeom prst="rect">
            <a:avLst/>
          </a:prstGeom>
        </p:spPr>
      </p:pic>
      <p:pic>
        <p:nvPicPr>
          <p:cNvPr id="10" name="Picture 9">
            <a:extLst>
              <a:ext uri="{FF2B5EF4-FFF2-40B4-BE49-F238E27FC236}">
                <a16:creationId xmlns:a16="http://schemas.microsoft.com/office/drawing/2014/main" id="{B9D0715A-30E7-BEDD-C875-29F105C59E2A}"/>
              </a:ext>
            </a:extLst>
          </p:cNvPr>
          <p:cNvPicPr>
            <a:picLocks noChangeAspect="1"/>
          </p:cNvPicPr>
          <p:nvPr/>
        </p:nvPicPr>
        <p:blipFill>
          <a:blip r:embed="rId3"/>
          <a:stretch>
            <a:fillRect/>
          </a:stretch>
        </p:blipFill>
        <p:spPr>
          <a:xfrm>
            <a:off x="10924696" y="726955"/>
            <a:ext cx="6742654" cy="3111817"/>
          </a:xfrm>
          <a:prstGeom prst="rect">
            <a:avLst/>
          </a:prstGeom>
        </p:spPr>
      </p:pic>
      <p:pic>
        <p:nvPicPr>
          <p:cNvPr id="14" name="Picture 13">
            <a:extLst>
              <a:ext uri="{FF2B5EF4-FFF2-40B4-BE49-F238E27FC236}">
                <a16:creationId xmlns:a16="http://schemas.microsoft.com/office/drawing/2014/main" id="{946DB3C3-CC17-C6F6-7AD9-C8CFC844AD10}"/>
              </a:ext>
            </a:extLst>
          </p:cNvPr>
          <p:cNvPicPr>
            <a:picLocks noChangeAspect="1"/>
          </p:cNvPicPr>
          <p:nvPr/>
        </p:nvPicPr>
        <p:blipFill>
          <a:blip r:embed="rId4"/>
          <a:stretch>
            <a:fillRect/>
          </a:stretch>
        </p:blipFill>
        <p:spPr>
          <a:xfrm>
            <a:off x="2966244" y="4203700"/>
            <a:ext cx="6590254" cy="3168425"/>
          </a:xfrm>
          <a:prstGeom prst="rect">
            <a:avLst/>
          </a:prstGeom>
        </p:spPr>
      </p:pic>
      <p:pic>
        <p:nvPicPr>
          <p:cNvPr id="16" name="Picture 15">
            <a:extLst>
              <a:ext uri="{FF2B5EF4-FFF2-40B4-BE49-F238E27FC236}">
                <a16:creationId xmlns:a16="http://schemas.microsoft.com/office/drawing/2014/main" id="{F0D1B316-86E7-28D4-589D-9ECB6BBAA3A9}"/>
              </a:ext>
            </a:extLst>
          </p:cNvPr>
          <p:cNvPicPr>
            <a:picLocks noChangeAspect="1"/>
          </p:cNvPicPr>
          <p:nvPr/>
        </p:nvPicPr>
        <p:blipFill>
          <a:blip r:embed="rId5"/>
          <a:stretch>
            <a:fillRect/>
          </a:stretch>
        </p:blipFill>
        <p:spPr>
          <a:xfrm>
            <a:off x="10924696" y="4203700"/>
            <a:ext cx="6742654" cy="3266879"/>
          </a:xfrm>
          <a:prstGeom prst="rect">
            <a:avLst/>
          </a:prstGeom>
        </p:spPr>
      </p:pic>
      <p:pic>
        <p:nvPicPr>
          <p:cNvPr id="19" name="Picture 18">
            <a:extLst>
              <a:ext uri="{FF2B5EF4-FFF2-40B4-BE49-F238E27FC236}">
                <a16:creationId xmlns:a16="http://schemas.microsoft.com/office/drawing/2014/main" id="{42D192E0-05A7-1651-4668-E1E00AEDF646}"/>
              </a:ext>
            </a:extLst>
          </p:cNvPr>
          <p:cNvPicPr>
            <a:picLocks noChangeAspect="1"/>
          </p:cNvPicPr>
          <p:nvPr/>
        </p:nvPicPr>
        <p:blipFill>
          <a:blip r:embed="rId6"/>
          <a:stretch>
            <a:fillRect/>
          </a:stretch>
        </p:blipFill>
        <p:spPr>
          <a:xfrm>
            <a:off x="2966242" y="7795532"/>
            <a:ext cx="6590253" cy="3099526"/>
          </a:xfrm>
          <a:prstGeom prst="rect">
            <a:avLst/>
          </a:prstGeom>
        </p:spPr>
      </p:pic>
      <p:pic>
        <p:nvPicPr>
          <p:cNvPr id="22" name="Picture 21">
            <a:extLst>
              <a:ext uri="{FF2B5EF4-FFF2-40B4-BE49-F238E27FC236}">
                <a16:creationId xmlns:a16="http://schemas.microsoft.com/office/drawing/2014/main" id="{02E6DBDB-603B-4770-009A-9C8B8FEFD029}"/>
              </a:ext>
            </a:extLst>
          </p:cNvPr>
          <p:cNvPicPr>
            <a:picLocks noChangeAspect="1"/>
          </p:cNvPicPr>
          <p:nvPr/>
        </p:nvPicPr>
        <p:blipFill>
          <a:blip r:embed="rId7"/>
          <a:stretch>
            <a:fillRect/>
          </a:stretch>
        </p:blipFill>
        <p:spPr>
          <a:xfrm>
            <a:off x="10924696" y="7795532"/>
            <a:ext cx="6742654" cy="3099526"/>
          </a:xfrm>
          <a:prstGeom prst="rect">
            <a:avLst/>
          </a:prstGeom>
        </p:spPr>
      </p:pic>
    </p:spTree>
    <p:extLst>
      <p:ext uri="{BB962C8B-B14F-4D97-AF65-F5344CB8AC3E}">
        <p14:creationId xmlns:p14="http://schemas.microsoft.com/office/powerpoint/2010/main" val="42111985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84A3B-7F58-6B64-65D0-7A2C4344962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C34A25-8F45-6A08-0EDD-197E1AF0ACF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42</a:t>
            </a:fld>
            <a:endParaRPr lang="en-GB"/>
          </a:p>
        </p:txBody>
      </p:sp>
      <p:sp>
        <p:nvSpPr>
          <p:cNvPr id="3" name="TextBox 2">
            <a:extLst>
              <a:ext uri="{FF2B5EF4-FFF2-40B4-BE49-F238E27FC236}">
                <a16:creationId xmlns:a16="http://schemas.microsoft.com/office/drawing/2014/main" id="{80880F59-8F38-A71C-71F3-400D23269B60}"/>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Primary Care</a:t>
            </a:r>
          </a:p>
        </p:txBody>
      </p:sp>
      <p:cxnSp>
        <p:nvCxnSpPr>
          <p:cNvPr id="22" name="Straight Connector 21">
            <a:extLst>
              <a:ext uri="{FF2B5EF4-FFF2-40B4-BE49-F238E27FC236}">
                <a16:creationId xmlns:a16="http://schemas.microsoft.com/office/drawing/2014/main" id="{ABC535ED-74FC-FF58-7135-5E8DBB6FF5B8}"/>
              </a:ext>
            </a:extLst>
          </p:cNvPr>
          <p:cNvCxnSpPr/>
          <p:nvPr/>
        </p:nvCxnSpPr>
        <p:spPr>
          <a:xfrm>
            <a:off x="-17588" y="85502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1ECF8EBC-2CE0-D522-A8FD-A3AAC522311C}"/>
              </a:ext>
            </a:extLst>
          </p:cNvPr>
          <p:cNvSpPr txBox="1"/>
          <p:nvPr/>
        </p:nvSpPr>
        <p:spPr>
          <a:xfrm>
            <a:off x="35176" y="8690869"/>
            <a:ext cx="20070512" cy="285546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GMS escalation levels are currently remaining steady as we head into the winter period. </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number of ACORNS completed is showing a steady increase towards the target as the year goes on.</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Floride varnish remains over target for both children and adults. </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number of patients for eye health care Wales (emergency eye care) has increased from an average of 2,245 per month last year to an average of 2,641 per month this year to date. There is a slight increase in the number of patients receiving low vision services with an increase in domiciliary visits in particular.</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Common ailments consultations continue to increase with an average of 900 more consultations per month in comparison to  24/25. If this trend continues this would be a further 17% increase on last year.</a:t>
            </a:r>
          </a:p>
          <a:p>
            <a:r>
              <a:rPr lang="en-GB" dirty="0"/>
              <a:t> </a:t>
            </a:r>
          </a:p>
          <a:p>
            <a:pPr>
              <a:lnSpc>
                <a:spcPct val="107000"/>
              </a:lnSpc>
              <a:spcAft>
                <a:spcPts val="800"/>
              </a:spcAft>
            </a:pPr>
            <a:endParaRPr lang="en-GB" dirty="0">
              <a:latin typeface="Verdana" panose="020B0604030504040204" pitchFamily="34" charset="0"/>
              <a:ea typeface="Verdana" panose="020B060403050404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EBC91223-48E3-6817-3B43-67B6C7D1675C}"/>
              </a:ext>
            </a:extLst>
          </p:cNvPr>
          <p:cNvPicPr>
            <a:picLocks noChangeAspect="1"/>
          </p:cNvPicPr>
          <p:nvPr/>
        </p:nvPicPr>
        <p:blipFill>
          <a:blip r:embed="rId2"/>
          <a:stretch>
            <a:fillRect/>
          </a:stretch>
        </p:blipFill>
        <p:spPr>
          <a:xfrm>
            <a:off x="831293" y="806297"/>
            <a:ext cx="5807662" cy="3427238"/>
          </a:xfrm>
          <a:prstGeom prst="rect">
            <a:avLst/>
          </a:prstGeom>
        </p:spPr>
      </p:pic>
      <p:pic>
        <p:nvPicPr>
          <p:cNvPr id="8" name="Picture 7">
            <a:extLst>
              <a:ext uri="{FF2B5EF4-FFF2-40B4-BE49-F238E27FC236}">
                <a16:creationId xmlns:a16="http://schemas.microsoft.com/office/drawing/2014/main" id="{8FD616A4-096E-5F25-8E41-47D2FF8A1E2B}"/>
              </a:ext>
            </a:extLst>
          </p:cNvPr>
          <p:cNvPicPr>
            <a:picLocks noChangeAspect="1"/>
          </p:cNvPicPr>
          <p:nvPr/>
        </p:nvPicPr>
        <p:blipFill>
          <a:blip r:embed="rId3"/>
          <a:stretch>
            <a:fillRect/>
          </a:stretch>
        </p:blipFill>
        <p:spPr>
          <a:xfrm>
            <a:off x="7551238" y="901665"/>
            <a:ext cx="5656341" cy="3427239"/>
          </a:xfrm>
          <a:prstGeom prst="rect">
            <a:avLst/>
          </a:prstGeom>
        </p:spPr>
      </p:pic>
      <p:pic>
        <p:nvPicPr>
          <p:cNvPr id="11" name="Picture 10">
            <a:extLst>
              <a:ext uri="{FF2B5EF4-FFF2-40B4-BE49-F238E27FC236}">
                <a16:creationId xmlns:a16="http://schemas.microsoft.com/office/drawing/2014/main" id="{A5156B62-D88D-3EAB-4050-8B76EE30FB8A}"/>
              </a:ext>
            </a:extLst>
          </p:cNvPr>
          <p:cNvPicPr>
            <a:picLocks noChangeAspect="1"/>
          </p:cNvPicPr>
          <p:nvPr/>
        </p:nvPicPr>
        <p:blipFill>
          <a:blip r:embed="rId4"/>
          <a:stretch>
            <a:fillRect/>
          </a:stretch>
        </p:blipFill>
        <p:spPr>
          <a:xfrm>
            <a:off x="14119862" y="901666"/>
            <a:ext cx="5590529" cy="3331870"/>
          </a:xfrm>
          <a:prstGeom prst="rect">
            <a:avLst/>
          </a:prstGeom>
        </p:spPr>
      </p:pic>
      <p:pic>
        <p:nvPicPr>
          <p:cNvPr id="14" name="Picture 13">
            <a:extLst>
              <a:ext uri="{FF2B5EF4-FFF2-40B4-BE49-F238E27FC236}">
                <a16:creationId xmlns:a16="http://schemas.microsoft.com/office/drawing/2014/main" id="{310BD2FC-E356-3FE1-500F-BC9AF040601F}"/>
              </a:ext>
            </a:extLst>
          </p:cNvPr>
          <p:cNvPicPr>
            <a:picLocks noChangeAspect="1"/>
          </p:cNvPicPr>
          <p:nvPr/>
        </p:nvPicPr>
        <p:blipFill>
          <a:blip r:embed="rId5"/>
          <a:stretch>
            <a:fillRect/>
          </a:stretch>
        </p:blipFill>
        <p:spPr>
          <a:xfrm>
            <a:off x="831293" y="4790648"/>
            <a:ext cx="5784037" cy="3318223"/>
          </a:xfrm>
          <a:prstGeom prst="rect">
            <a:avLst/>
          </a:prstGeom>
        </p:spPr>
      </p:pic>
      <p:pic>
        <p:nvPicPr>
          <p:cNvPr id="17" name="Picture 16">
            <a:extLst>
              <a:ext uri="{FF2B5EF4-FFF2-40B4-BE49-F238E27FC236}">
                <a16:creationId xmlns:a16="http://schemas.microsoft.com/office/drawing/2014/main" id="{192EDDFD-DA30-D91A-1C70-B87DB2EA9780}"/>
              </a:ext>
            </a:extLst>
          </p:cNvPr>
          <p:cNvPicPr>
            <a:picLocks noChangeAspect="1"/>
          </p:cNvPicPr>
          <p:nvPr/>
        </p:nvPicPr>
        <p:blipFill>
          <a:blip r:embed="rId6"/>
          <a:stretch>
            <a:fillRect/>
          </a:stretch>
        </p:blipFill>
        <p:spPr>
          <a:xfrm>
            <a:off x="7551237" y="4790648"/>
            <a:ext cx="5656342" cy="3253043"/>
          </a:xfrm>
          <a:prstGeom prst="rect">
            <a:avLst/>
          </a:prstGeom>
        </p:spPr>
      </p:pic>
      <p:pic>
        <p:nvPicPr>
          <p:cNvPr id="20" name="Picture 19">
            <a:extLst>
              <a:ext uri="{FF2B5EF4-FFF2-40B4-BE49-F238E27FC236}">
                <a16:creationId xmlns:a16="http://schemas.microsoft.com/office/drawing/2014/main" id="{26517C44-5424-D2EC-B15F-D49EC5A0CDC0}"/>
              </a:ext>
            </a:extLst>
          </p:cNvPr>
          <p:cNvPicPr>
            <a:picLocks noChangeAspect="1"/>
          </p:cNvPicPr>
          <p:nvPr/>
        </p:nvPicPr>
        <p:blipFill>
          <a:blip r:embed="rId7"/>
          <a:stretch>
            <a:fillRect/>
          </a:stretch>
        </p:blipFill>
        <p:spPr>
          <a:xfrm>
            <a:off x="14119862" y="4785778"/>
            <a:ext cx="5696414" cy="3253042"/>
          </a:xfrm>
          <a:prstGeom prst="rect">
            <a:avLst/>
          </a:prstGeom>
        </p:spPr>
      </p:pic>
    </p:spTree>
    <p:extLst>
      <p:ext uri="{BB962C8B-B14F-4D97-AF65-F5344CB8AC3E}">
        <p14:creationId xmlns:p14="http://schemas.microsoft.com/office/powerpoint/2010/main" val="4874894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5BAC9-87C0-CC68-3908-D8F6D8F48DD8}"/>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47D0D51-471D-4616-E474-94DE4E7500A6}"/>
              </a:ext>
            </a:extLst>
          </p:cNvPr>
          <p:cNvSpPr>
            <a:spLocks noGrp="1"/>
          </p:cNvSpPr>
          <p:nvPr>
            <p:ph type="body" sz="quarter" idx="10"/>
          </p:nvPr>
        </p:nvSpPr>
        <p:spPr>
          <a:xfrm>
            <a:off x="604044" y="3978275"/>
            <a:ext cx="17409186" cy="1231106"/>
          </a:xfrm>
        </p:spPr>
        <p:txBody>
          <a:bodyPr/>
          <a:lstStyle/>
          <a:p>
            <a:r>
              <a:rPr lang="en-GB" sz="8000" b="1" dirty="0">
                <a:latin typeface="Calibri" panose="020F0502020204030204" pitchFamily="34" charset="0"/>
                <a:ea typeface="Calibri" panose="020F0502020204030204" pitchFamily="34" charset="0"/>
              </a:rPr>
              <a:t>Quality &amp; Safety</a:t>
            </a:r>
            <a:endParaRPr lang="en-GB" sz="80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2113660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D788C-9414-3036-8FA4-03BB77787A8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7E659C7-0F73-390E-5D31-8974AC00DAD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E0281F76-75C7-7948-EED5-CEB9F82B93E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44</a:t>
            </a:fld>
            <a:endParaRPr lang="en-GB"/>
          </a:p>
        </p:txBody>
      </p:sp>
      <p:sp>
        <p:nvSpPr>
          <p:cNvPr id="3" name="TextBox 2">
            <a:extLst>
              <a:ext uri="{FF2B5EF4-FFF2-40B4-BE49-F238E27FC236}">
                <a16:creationId xmlns:a16="http://schemas.microsoft.com/office/drawing/2014/main" id="{FC3E45FE-D6FC-B713-6A85-98477A3C699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Infection, Prevention &amp; Control</a:t>
            </a:r>
          </a:p>
        </p:txBody>
      </p:sp>
      <p:cxnSp>
        <p:nvCxnSpPr>
          <p:cNvPr id="5" name="Straight Connector 4">
            <a:extLst>
              <a:ext uri="{FF2B5EF4-FFF2-40B4-BE49-F238E27FC236}">
                <a16:creationId xmlns:a16="http://schemas.microsoft.com/office/drawing/2014/main" id="{2B6A4112-B72E-03F5-2729-3206839B3F81}"/>
              </a:ext>
            </a:extLst>
          </p:cNvPr>
          <p:cNvCxnSpPr/>
          <p:nvPr/>
        </p:nvCxnSpPr>
        <p:spPr>
          <a:xfrm>
            <a:off x="0" y="8855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7FE908A-8117-DBDA-C012-3F5522EAEBF5}"/>
              </a:ext>
            </a:extLst>
          </p:cNvPr>
          <p:cNvSpPr txBox="1"/>
          <p:nvPr/>
        </p:nvSpPr>
        <p:spPr>
          <a:xfrm>
            <a:off x="271126" y="9027055"/>
            <a:ext cx="19563435" cy="2308324"/>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endParaRPr lang="en-GB" b="1" dirty="0">
              <a:solidFill>
                <a:schemeClr val="accent1"/>
              </a:solidFill>
              <a:highlight>
                <a:srgbClr val="FFFF00"/>
              </a:highlight>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Gold </a:t>
            </a:r>
            <a:r>
              <a:rPr lang="en-GB" i="1" dirty="0">
                <a:latin typeface="Verdana" panose="020B0604030504040204" pitchFamily="34" charset="0"/>
                <a:ea typeface="Verdana" panose="020B0604030504040204" pitchFamily="34" charset="0"/>
              </a:rPr>
              <a:t>C. difficile</a:t>
            </a:r>
            <a:r>
              <a:rPr lang="en-GB" dirty="0">
                <a:latin typeface="Verdana" panose="020B0604030504040204" pitchFamily="34" charset="0"/>
                <a:ea typeface="Verdana" panose="020B0604030504040204" pitchFamily="34" charset="0"/>
              </a:rPr>
              <a:t> High Incidence Management Group.</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Continuation of QI Project in Acute Medical Unit focusing on AMS and 72-hour review, improving switch to oral route for administration.</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Trial of new microfibre cleaning systems.</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Procurement of additional high-level disinfection equipment (UV-C).</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Primary care QI projects to reduce urinary tract infections in care home residents.</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Review of prescribing guidelines for antibiotic prophylaxis during prolonged surgical interventions.</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Repeat Hospital Acquired Pneumonia antimicrobial audit.</a:t>
            </a:r>
          </a:p>
        </p:txBody>
      </p:sp>
      <p:sp>
        <p:nvSpPr>
          <p:cNvPr id="20" name="Rectangle: Rounded Corners 19">
            <a:hlinkClick r:id="rId2"/>
            <a:extLst>
              <a:ext uri="{FF2B5EF4-FFF2-40B4-BE49-F238E27FC236}">
                <a16:creationId xmlns:a16="http://schemas.microsoft.com/office/drawing/2014/main" id="{2DCC67AF-F4BA-6A90-30D1-64DE45B02053}"/>
              </a:ext>
            </a:extLst>
          </p:cNvPr>
          <p:cNvSpPr/>
          <p:nvPr/>
        </p:nvSpPr>
        <p:spPr>
          <a:xfrm>
            <a:off x="17399852" y="918423"/>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CA684AF5-66AC-35D8-7C23-A3DB977F502B}"/>
              </a:ext>
            </a:extLst>
          </p:cNvPr>
          <p:cNvSpPr txBox="1"/>
          <p:nvPr/>
        </p:nvSpPr>
        <p:spPr>
          <a:xfrm>
            <a:off x="18229584" y="1099368"/>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2" name="Graphic 21" descr="Cursor with solid fill">
            <a:extLst>
              <a:ext uri="{FF2B5EF4-FFF2-40B4-BE49-F238E27FC236}">
                <a16:creationId xmlns:a16="http://schemas.microsoft.com/office/drawing/2014/main" id="{73CC4752-8F62-C9AD-E67D-BC4883A182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408441" y="843950"/>
            <a:ext cx="914400" cy="914400"/>
          </a:xfrm>
          <a:prstGeom prst="rect">
            <a:avLst/>
          </a:prstGeom>
        </p:spPr>
      </p:pic>
      <p:pic>
        <p:nvPicPr>
          <p:cNvPr id="7" name="Picture 6">
            <a:extLst>
              <a:ext uri="{FF2B5EF4-FFF2-40B4-BE49-F238E27FC236}">
                <a16:creationId xmlns:a16="http://schemas.microsoft.com/office/drawing/2014/main" id="{4689D417-432A-A472-457A-BDB5961B5344}"/>
              </a:ext>
            </a:extLst>
          </p:cNvPr>
          <p:cNvPicPr>
            <a:picLocks noChangeAspect="1"/>
          </p:cNvPicPr>
          <p:nvPr/>
        </p:nvPicPr>
        <p:blipFill>
          <a:blip r:embed="rId5"/>
          <a:stretch>
            <a:fillRect/>
          </a:stretch>
        </p:blipFill>
        <p:spPr>
          <a:xfrm>
            <a:off x="2763624" y="742686"/>
            <a:ext cx="6589411" cy="3760139"/>
          </a:xfrm>
          <a:prstGeom prst="rect">
            <a:avLst/>
          </a:prstGeom>
        </p:spPr>
      </p:pic>
      <p:pic>
        <p:nvPicPr>
          <p:cNvPr id="10" name="Picture 9">
            <a:extLst>
              <a:ext uri="{FF2B5EF4-FFF2-40B4-BE49-F238E27FC236}">
                <a16:creationId xmlns:a16="http://schemas.microsoft.com/office/drawing/2014/main" id="{FF7D3B21-A3FC-A218-75FE-72C299443B5D}"/>
              </a:ext>
            </a:extLst>
          </p:cNvPr>
          <p:cNvPicPr>
            <a:picLocks noChangeAspect="1"/>
          </p:cNvPicPr>
          <p:nvPr/>
        </p:nvPicPr>
        <p:blipFill>
          <a:blip r:embed="rId6"/>
          <a:stretch>
            <a:fillRect/>
          </a:stretch>
        </p:blipFill>
        <p:spPr>
          <a:xfrm>
            <a:off x="2780154" y="4782670"/>
            <a:ext cx="6572881" cy="3797097"/>
          </a:xfrm>
          <a:prstGeom prst="rect">
            <a:avLst/>
          </a:prstGeom>
        </p:spPr>
      </p:pic>
      <p:pic>
        <p:nvPicPr>
          <p:cNvPr id="13" name="Picture 12">
            <a:extLst>
              <a:ext uri="{FF2B5EF4-FFF2-40B4-BE49-F238E27FC236}">
                <a16:creationId xmlns:a16="http://schemas.microsoft.com/office/drawing/2014/main" id="{6BC07DA7-EBD0-C38A-CF3D-80FB115CF828}"/>
              </a:ext>
            </a:extLst>
          </p:cNvPr>
          <p:cNvPicPr>
            <a:picLocks noChangeAspect="1"/>
          </p:cNvPicPr>
          <p:nvPr/>
        </p:nvPicPr>
        <p:blipFill>
          <a:blip r:embed="rId7"/>
          <a:stretch>
            <a:fillRect/>
          </a:stretch>
        </p:blipFill>
        <p:spPr>
          <a:xfrm>
            <a:off x="10510044" y="780849"/>
            <a:ext cx="6589411" cy="3721975"/>
          </a:xfrm>
          <a:prstGeom prst="rect">
            <a:avLst/>
          </a:prstGeom>
        </p:spPr>
      </p:pic>
      <p:pic>
        <p:nvPicPr>
          <p:cNvPr id="15" name="Picture 14">
            <a:extLst>
              <a:ext uri="{FF2B5EF4-FFF2-40B4-BE49-F238E27FC236}">
                <a16:creationId xmlns:a16="http://schemas.microsoft.com/office/drawing/2014/main" id="{BF1E27C7-28AA-58CB-2C6F-D9CD121713FE}"/>
              </a:ext>
            </a:extLst>
          </p:cNvPr>
          <p:cNvPicPr>
            <a:picLocks noChangeAspect="1"/>
          </p:cNvPicPr>
          <p:nvPr/>
        </p:nvPicPr>
        <p:blipFill>
          <a:blip r:embed="rId8"/>
          <a:stretch>
            <a:fillRect/>
          </a:stretch>
        </p:blipFill>
        <p:spPr>
          <a:xfrm>
            <a:off x="10510044" y="4778132"/>
            <a:ext cx="6572881" cy="3801635"/>
          </a:xfrm>
          <a:prstGeom prst="rect">
            <a:avLst/>
          </a:prstGeom>
        </p:spPr>
      </p:pic>
    </p:spTree>
    <p:extLst>
      <p:ext uri="{BB962C8B-B14F-4D97-AF65-F5344CB8AC3E}">
        <p14:creationId xmlns:p14="http://schemas.microsoft.com/office/powerpoint/2010/main" val="28635670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6924D-6E68-BB0E-956E-2760BB2BBB5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9F13C04-5CB0-FDA8-6865-A6B724E2324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5D9894C-ED5E-D903-F94C-F0D87C947A0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45</a:t>
            </a:fld>
            <a:endParaRPr lang="en-GB"/>
          </a:p>
        </p:txBody>
      </p:sp>
      <p:sp>
        <p:nvSpPr>
          <p:cNvPr id="3" name="TextBox 2">
            <a:extLst>
              <a:ext uri="{FF2B5EF4-FFF2-40B4-BE49-F238E27FC236}">
                <a16:creationId xmlns:a16="http://schemas.microsoft.com/office/drawing/2014/main" id="{2CCEBF9A-9975-6228-4506-A9ABF2FC8F6D}"/>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Serious Incidents and Risks</a:t>
            </a:r>
          </a:p>
        </p:txBody>
      </p:sp>
      <p:cxnSp>
        <p:nvCxnSpPr>
          <p:cNvPr id="12" name="Straight Connector 11">
            <a:extLst>
              <a:ext uri="{FF2B5EF4-FFF2-40B4-BE49-F238E27FC236}">
                <a16:creationId xmlns:a16="http://schemas.microsoft.com/office/drawing/2014/main" id="{BAE0E20C-120D-6127-D8FB-62EA69658E68}"/>
              </a:ext>
            </a:extLst>
          </p:cNvPr>
          <p:cNvCxnSpPr/>
          <p:nvPr/>
        </p:nvCxnSpPr>
        <p:spPr>
          <a:xfrm>
            <a:off x="0" y="9159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C639AF-8C86-E9D7-26F8-90B33E67BF0F}"/>
              </a:ext>
            </a:extLst>
          </p:cNvPr>
          <p:cNvSpPr txBox="1"/>
          <p:nvPr/>
        </p:nvSpPr>
        <p:spPr>
          <a:xfrm>
            <a:off x="243556" y="9263966"/>
            <a:ext cx="19583400" cy="2040430"/>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11 Nationally Reported Incidents reported in January 2026 and there were no new never events reported. The detail surrounding the nature of the reported NRI’s can be found on the subsequent pages.</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In January 2026, there were 108 open risks with a score &gt;20 recorded for the Health Bord which is slightly higher than the figure reported in December. There were 248 open risks with a score &gt;16, which again is a slight increase compared to 246 in December 2025.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166 hospital falls recorded in January 2026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5EC36570-B471-2CCC-1FF3-49F96DD58CBD}"/>
              </a:ext>
            </a:extLst>
          </p:cNvPr>
          <p:cNvPicPr>
            <a:picLocks noChangeAspect="1"/>
          </p:cNvPicPr>
          <p:nvPr/>
        </p:nvPicPr>
        <p:blipFill>
          <a:blip r:embed="rId3"/>
          <a:stretch>
            <a:fillRect/>
          </a:stretch>
        </p:blipFill>
        <p:spPr>
          <a:xfrm>
            <a:off x="2819862" y="832804"/>
            <a:ext cx="6400799" cy="3843656"/>
          </a:xfrm>
          <a:prstGeom prst="rect">
            <a:avLst/>
          </a:prstGeom>
        </p:spPr>
      </p:pic>
      <p:pic>
        <p:nvPicPr>
          <p:cNvPr id="9" name="Picture 8">
            <a:extLst>
              <a:ext uri="{FF2B5EF4-FFF2-40B4-BE49-F238E27FC236}">
                <a16:creationId xmlns:a16="http://schemas.microsoft.com/office/drawing/2014/main" id="{6E54B198-DC03-85BE-69E5-6E65F5B8D991}"/>
              </a:ext>
            </a:extLst>
          </p:cNvPr>
          <p:cNvPicPr>
            <a:picLocks noChangeAspect="1"/>
          </p:cNvPicPr>
          <p:nvPr/>
        </p:nvPicPr>
        <p:blipFill>
          <a:blip r:embed="rId4"/>
          <a:stretch>
            <a:fillRect/>
          </a:stretch>
        </p:blipFill>
        <p:spPr>
          <a:xfrm>
            <a:off x="10912129" y="753819"/>
            <a:ext cx="6400798" cy="3843656"/>
          </a:xfrm>
          <a:prstGeom prst="rect">
            <a:avLst/>
          </a:prstGeom>
        </p:spPr>
      </p:pic>
      <p:pic>
        <p:nvPicPr>
          <p:cNvPr id="14" name="Picture 13">
            <a:extLst>
              <a:ext uri="{FF2B5EF4-FFF2-40B4-BE49-F238E27FC236}">
                <a16:creationId xmlns:a16="http://schemas.microsoft.com/office/drawing/2014/main" id="{78158E4A-0E8F-6B2C-AC8B-00E1D9A8F983}"/>
              </a:ext>
            </a:extLst>
          </p:cNvPr>
          <p:cNvPicPr>
            <a:picLocks noChangeAspect="1"/>
          </p:cNvPicPr>
          <p:nvPr/>
        </p:nvPicPr>
        <p:blipFill>
          <a:blip r:embed="rId5"/>
          <a:stretch>
            <a:fillRect/>
          </a:stretch>
        </p:blipFill>
        <p:spPr>
          <a:xfrm>
            <a:off x="2960004" y="5020904"/>
            <a:ext cx="6260657" cy="3814848"/>
          </a:xfrm>
          <a:prstGeom prst="rect">
            <a:avLst/>
          </a:prstGeom>
        </p:spPr>
      </p:pic>
      <p:pic>
        <p:nvPicPr>
          <p:cNvPr id="17" name="Picture 16">
            <a:extLst>
              <a:ext uri="{FF2B5EF4-FFF2-40B4-BE49-F238E27FC236}">
                <a16:creationId xmlns:a16="http://schemas.microsoft.com/office/drawing/2014/main" id="{0B1E93CC-714B-ECF5-39A2-9E8528CFB5A2}"/>
              </a:ext>
            </a:extLst>
          </p:cNvPr>
          <p:cNvPicPr>
            <a:picLocks noChangeAspect="1"/>
          </p:cNvPicPr>
          <p:nvPr/>
        </p:nvPicPr>
        <p:blipFill>
          <a:blip r:embed="rId6"/>
          <a:stretch>
            <a:fillRect/>
          </a:stretch>
        </p:blipFill>
        <p:spPr>
          <a:xfrm>
            <a:off x="10912129" y="5131677"/>
            <a:ext cx="6400798" cy="3704074"/>
          </a:xfrm>
          <a:prstGeom prst="rect">
            <a:avLst/>
          </a:prstGeom>
        </p:spPr>
      </p:pic>
    </p:spTree>
    <p:extLst>
      <p:ext uri="{BB962C8B-B14F-4D97-AF65-F5344CB8AC3E}">
        <p14:creationId xmlns:p14="http://schemas.microsoft.com/office/powerpoint/2010/main" val="1208477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16247330" y="10112093"/>
            <a:ext cx="3690672" cy="1141755"/>
          </a:xfrm>
          <a:prstGeom prst="rect">
            <a:avLst/>
          </a:prstGeom>
        </p:spPr>
      </p:pic>
      <p:sp>
        <p:nvSpPr>
          <p:cNvPr id="2" name="Rectangle 1"/>
          <p:cNvSpPr/>
          <p:nvPr/>
        </p:nvSpPr>
        <p:spPr>
          <a:xfrm>
            <a:off x="195072" y="359739"/>
            <a:ext cx="8989640" cy="701410"/>
          </a:xfrm>
          <a:prstGeom prst="rect">
            <a:avLst/>
          </a:prstGeom>
        </p:spPr>
        <p:txBody>
          <a:bodyPr wrap="none">
            <a:spAutoFit/>
          </a:bodyPr>
          <a:lstStyle/>
          <a:p>
            <a:pPr defTabSz="914413">
              <a:defRPr/>
            </a:pPr>
            <a:r>
              <a:rPr lang="en-GB" sz="3958" b="1">
                <a:solidFill>
                  <a:srgbClr val="7030A0"/>
                </a:solidFill>
                <a:latin typeface="Arial Black" panose="020B0A04020102020204" pitchFamily="34" charset="0"/>
              </a:rPr>
              <a:t>NRIs/NE’s/EWNs – January 2026</a:t>
            </a:r>
            <a:endParaRPr lang="en-GB" sz="3958">
              <a:solidFill>
                <a:srgbClr val="9E4ECA"/>
              </a:solidFill>
              <a:latin typeface="Calibri"/>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357189" y="981931"/>
            <a:ext cx="5266163" cy="10233764"/>
          </a:xfrm>
          <a:prstGeom prst="rect">
            <a:avLst/>
          </a:prstGeom>
          <a:noFill/>
        </p:spPr>
        <p:txBody>
          <a:bodyPr wrap="square">
            <a:spAutoFit/>
          </a:bodyPr>
          <a:lstStyle/>
          <a:p>
            <a:pPr defTabSz="1075350">
              <a:defRPr/>
            </a:pPr>
            <a:r>
              <a:rPr lang="en-GB" sz="1814" b="1">
                <a:solidFill>
                  <a:prstClr val="black"/>
                </a:solidFill>
                <a:latin typeface="Arial" panose="020B0604020202020204" pitchFamily="34" charset="0"/>
                <a:cs typeface="Arial" panose="020B0604020202020204" pitchFamily="34" charset="0"/>
              </a:rPr>
              <a:t>What is the data telling us?</a:t>
            </a:r>
          </a:p>
          <a:p>
            <a:pPr marL="282738" indent="-282738" algn="just" defTabSz="1075350">
              <a:buFont typeface="Arial" panose="020B0604020202020204" pitchFamily="34" charset="0"/>
              <a:buChar char="•"/>
              <a:defRPr/>
            </a:pPr>
            <a:r>
              <a:rPr lang="en-GB" sz="1732" b="1">
                <a:solidFill>
                  <a:prstClr val="black"/>
                </a:solidFill>
                <a:latin typeface="Arial" panose="020B0604020202020204" pitchFamily="34" charset="0"/>
                <a:cs typeface="Arial" panose="020B0604020202020204" pitchFamily="34" charset="0"/>
              </a:rPr>
              <a:t>Graph 1</a:t>
            </a:r>
            <a:r>
              <a:rPr lang="en-GB" sz="1732">
                <a:solidFill>
                  <a:prstClr val="black"/>
                </a:solidFill>
                <a:latin typeface="Arial" panose="020B0604020202020204" pitchFamily="34" charset="0"/>
                <a:cs typeface="Arial" panose="020B0604020202020204" pitchFamily="34" charset="0"/>
              </a:rPr>
              <a:t> – Number of NRIs / NE’s reported to P&amp;I (</a:t>
            </a:r>
            <a:r>
              <a:rPr lang="en-GB" sz="1732" i="1">
                <a:solidFill>
                  <a:prstClr val="black"/>
                </a:solidFill>
                <a:latin typeface="Arial" panose="020B0604020202020204" pitchFamily="34" charset="0"/>
                <a:cs typeface="Arial" panose="020B0604020202020204" pitchFamily="34" charset="0"/>
              </a:rPr>
              <a:t>includes retrospective reporting of: 2 avoidable pressure damage; 3 IUDs/Neonatal Death ‘Must Reports’)</a:t>
            </a:r>
          </a:p>
          <a:p>
            <a:pPr marL="282738" indent="-282738" algn="just" defTabSz="1075350">
              <a:buFont typeface="Arial" panose="020B0604020202020204" pitchFamily="34" charset="0"/>
              <a:buChar char="•"/>
              <a:defRPr/>
            </a:pPr>
            <a:r>
              <a:rPr lang="en-GB" sz="1732" b="1">
                <a:solidFill>
                  <a:prstClr val="black"/>
                </a:solidFill>
                <a:latin typeface="Arial" panose="020B0604020202020204" pitchFamily="34" charset="0"/>
                <a:cs typeface="Arial" panose="020B0604020202020204" pitchFamily="34" charset="0"/>
              </a:rPr>
              <a:t>Graph 2</a:t>
            </a:r>
            <a:r>
              <a:rPr lang="en-GB" sz="1732">
                <a:solidFill>
                  <a:prstClr val="black"/>
                </a:solidFill>
                <a:latin typeface="Arial" panose="020B0604020202020204" pitchFamily="34" charset="0"/>
                <a:cs typeface="Arial" panose="020B0604020202020204" pitchFamily="34" charset="0"/>
              </a:rPr>
              <a:t> – 39 NRIs open with NHSWP&amp;I – 17 open past closure date </a:t>
            </a:r>
            <a:r>
              <a:rPr lang="en-GB" sz="1732" i="1">
                <a:solidFill>
                  <a:prstClr val="black"/>
                </a:solidFill>
                <a:latin typeface="Arial" panose="020B0604020202020204" pitchFamily="34" charset="0"/>
                <a:cs typeface="Arial" panose="020B0604020202020204" pitchFamily="34" charset="0"/>
              </a:rPr>
              <a:t>of which 6 are awaiting outcome of external reviews; 2 infant deaths require receipt of external review before closure can occur; 6 remain under investigation.  6 outcome forms with service groups to complete</a:t>
            </a:r>
          </a:p>
          <a:p>
            <a:pPr marL="282738" indent="-282738" algn="just" defTabSz="1075350">
              <a:buFont typeface="Arial" panose="020B0604020202020204" pitchFamily="34" charset="0"/>
              <a:buChar char="•"/>
              <a:defRPr/>
            </a:pPr>
            <a:r>
              <a:rPr lang="en-GB" sz="1732" b="1">
                <a:solidFill>
                  <a:prstClr val="black"/>
                </a:solidFill>
                <a:latin typeface="Arial" panose="020B0604020202020204" pitchFamily="34" charset="0"/>
                <a:cs typeface="Arial" panose="020B0604020202020204" pitchFamily="34" charset="0"/>
              </a:rPr>
              <a:t>Graph 3</a:t>
            </a:r>
            <a:r>
              <a:rPr lang="en-GB" sz="1732">
                <a:solidFill>
                  <a:prstClr val="black"/>
                </a:solidFill>
                <a:latin typeface="Arial" panose="020B0604020202020204" pitchFamily="34" charset="0"/>
                <a:cs typeface="Arial" panose="020B0604020202020204" pitchFamily="34" charset="0"/>
              </a:rPr>
              <a:t> – Outcome forms submitted in month (44% performance)</a:t>
            </a:r>
          </a:p>
          <a:p>
            <a:pPr algn="just" defTabSz="1075350">
              <a:defRPr/>
            </a:pPr>
            <a:r>
              <a:rPr lang="en-GB" sz="1732" b="1">
                <a:solidFill>
                  <a:prstClr val="black"/>
                </a:solidFill>
                <a:latin typeface="Arial" panose="020B0604020202020204" pitchFamily="34" charset="0"/>
                <a:cs typeface="Arial" panose="020B0604020202020204" pitchFamily="34" charset="0"/>
              </a:rPr>
              <a:t>What are we doing about it?</a:t>
            </a:r>
          </a:p>
          <a:p>
            <a:pPr marL="282738" indent="-282738" algn="just" defTabSz="1075350">
              <a:buFont typeface="Arial" panose="020B0604020202020204" pitchFamily="34" charset="0"/>
              <a:buChar char="•"/>
              <a:defRPr/>
            </a:pPr>
            <a:r>
              <a:rPr lang="en-GB" sz="1732">
                <a:solidFill>
                  <a:prstClr val="black"/>
                </a:solidFill>
                <a:latin typeface="Arial" panose="020B0604020202020204" pitchFamily="34" charset="0"/>
                <a:cs typeface="Arial" panose="020B0604020202020204" pitchFamily="34" charset="0"/>
              </a:rPr>
              <a:t>Weekly review with PSI investigator to: </a:t>
            </a:r>
          </a:p>
          <a:p>
            <a:pPr marL="1036707" lvl="1" indent="-282738" defTabSz="1075350">
              <a:buFont typeface="Wingdings" panose="05000000000000000000" pitchFamily="2" charset="2"/>
              <a:buChar char="ü"/>
              <a:defRPr/>
            </a:pPr>
            <a:r>
              <a:rPr lang="en-GB" sz="1732">
                <a:solidFill>
                  <a:prstClr val="black"/>
                </a:solidFill>
                <a:latin typeface="Arial" panose="020B0604020202020204" pitchFamily="34" charset="0"/>
                <a:cs typeface="Arial" panose="020B0604020202020204" pitchFamily="34" charset="0"/>
              </a:rPr>
              <a:t>monitor  progress of corporate investigations; identify barriers </a:t>
            </a:r>
          </a:p>
          <a:p>
            <a:pPr marL="1036707" lvl="1" indent="-282738" algn="just" defTabSz="1075350">
              <a:buFont typeface="Wingdings" panose="05000000000000000000" pitchFamily="2" charset="2"/>
              <a:buChar char="ü"/>
              <a:defRPr/>
            </a:pPr>
            <a:r>
              <a:rPr lang="en-GB" sz="1732">
                <a:solidFill>
                  <a:prstClr val="black"/>
                </a:solidFill>
                <a:latin typeface="Arial" panose="020B0604020202020204" pitchFamily="34" charset="0"/>
                <a:cs typeface="Arial" panose="020B0604020202020204" pitchFamily="34" charset="0"/>
              </a:rPr>
              <a:t>escalate outstanding actions required</a:t>
            </a:r>
          </a:p>
          <a:p>
            <a:pPr marL="282738" indent="-282738" algn="just" defTabSz="1075350">
              <a:buFont typeface="Arial" panose="020B0604020202020204" pitchFamily="34" charset="0"/>
              <a:buChar char="•"/>
              <a:defRPr/>
            </a:pPr>
            <a:r>
              <a:rPr lang="en-GB" sz="1732">
                <a:solidFill>
                  <a:prstClr val="black"/>
                </a:solidFill>
                <a:latin typeface="Arial" panose="020B0604020202020204" pitchFamily="34" charset="0"/>
                <a:cs typeface="Arial" panose="020B0604020202020204" pitchFamily="34" charset="0"/>
              </a:rPr>
              <a:t>Fortnightly service group meetings: </a:t>
            </a:r>
          </a:p>
          <a:p>
            <a:pPr marL="1036707" lvl="1" indent="-282738" algn="just" defTabSz="1075350">
              <a:buFont typeface="Wingdings" panose="05000000000000000000" pitchFamily="2" charset="2"/>
              <a:buChar char="ü"/>
              <a:defRPr/>
            </a:pPr>
            <a:r>
              <a:rPr lang="en-GB" sz="1732">
                <a:solidFill>
                  <a:prstClr val="black"/>
                </a:solidFill>
                <a:latin typeface="Arial" panose="020B0604020202020204" pitchFamily="34" charset="0"/>
                <a:cs typeface="Arial" panose="020B0604020202020204" pitchFamily="34" charset="0"/>
              </a:rPr>
              <a:t>service group investigations - progress towards closure date discussed</a:t>
            </a:r>
          </a:p>
          <a:p>
            <a:pPr marL="1036707" lvl="1" indent="-282738" algn="just" defTabSz="1075350">
              <a:buFont typeface="Wingdings" panose="05000000000000000000" pitchFamily="2" charset="2"/>
              <a:buChar char="ü"/>
              <a:defRPr/>
            </a:pPr>
            <a:r>
              <a:rPr lang="en-GB" sz="1732">
                <a:solidFill>
                  <a:prstClr val="black"/>
                </a:solidFill>
                <a:latin typeface="Arial" panose="020B0604020202020204" pitchFamily="34" charset="0"/>
                <a:cs typeface="Arial" panose="020B0604020202020204" pitchFamily="34" charset="0"/>
              </a:rPr>
              <a:t>updates on PSI investigation given</a:t>
            </a:r>
          </a:p>
          <a:p>
            <a:pPr marL="1036707" lvl="1" indent="-282738" algn="just" defTabSz="1075350">
              <a:buFont typeface="Wingdings" panose="05000000000000000000" pitchFamily="2" charset="2"/>
              <a:buChar char="ü"/>
              <a:defRPr/>
            </a:pPr>
            <a:r>
              <a:rPr lang="en-GB" sz="1732">
                <a:solidFill>
                  <a:prstClr val="black"/>
                </a:solidFill>
                <a:latin typeface="Arial" panose="020B0604020202020204" pitchFamily="34" charset="0"/>
                <a:cs typeface="Arial" panose="020B0604020202020204" pitchFamily="34" charset="0"/>
              </a:rPr>
              <a:t>escalate to service group barriers identified with corporate PSI investigations </a:t>
            </a:r>
          </a:p>
          <a:p>
            <a:pPr marL="282738" indent="-282738" algn="just" defTabSz="1075350">
              <a:buFont typeface="Arial" panose="020B0604020202020204" pitchFamily="34" charset="0"/>
              <a:buChar char="•"/>
              <a:defRPr/>
            </a:pPr>
            <a:r>
              <a:rPr lang="en-GB" sz="1732">
                <a:solidFill>
                  <a:prstClr val="black"/>
                </a:solidFill>
                <a:latin typeface="Arial" panose="020B0604020202020204" pitchFamily="34" charset="0"/>
                <a:cs typeface="Arial" panose="020B0604020202020204" pitchFamily="34" charset="0"/>
              </a:rPr>
              <a:t>Service Group Directors contacted separately for outstanding actions</a:t>
            </a:r>
          </a:p>
          <a:p>
            <a:pPr marL="282738" indent="-282738" algn="just" defTabSz="1075350">
              <a:buFont typeface="Arial" panose="020B0604020202020204" pitchFamily="34" charset="0"/>
              <a:buChar char="•"/>
              <a:defRPr/>
            </a:pPr>
            <a:r>
              <a:rPr lang="en-GB" sz="1732">
                <a:solidFill>
                  <a:prstClr val="black"/>
                </a:solidFill>
                <a:latin typeface="Arial" panose="020B0604020202020204" pitchFamily="34" charset="0"/>
                <a:cs typeface="Arial" panose="020B0604020202020204" pitchFamily="34" charset="0"/>
              </a:rPr>
              <a:t>Data presented and discussed at health board Patient Safety and Compliance Group; Quality and Safety Group; Patient Stakeholder and Experience Group - Service Group assurance sought against outstanding actions for completion of investigation / outcome form</a:t>
            </a:r>
          </a:p>
          <a:p>
            <a:pPr algn="just" defTabSz="1075350">
              <a:defRPr/>
            </a:pPr>
            <a:r>
              <a:rPr lang="en-GB" sz="1649" b="1">
                <a:solidFill>
                  <a:prstClr val="black"/>
                </a:solidFill>
                <a:latin typeface="Arial" panose="020B0604020202020204" pitchFamily="34" charset="0"/>
                <a:cs typeface="Arial" panose="020B0604020202020204" pitchFamily="34" charset="0"/>
              </a:rPr>
              <a:t>What do we expect to see change and when</a:t>
            </a:r>
            <a:r>
              <a:rPr lang="en-GB" sz="1732" b="1">
                <a:solidFill>
                  <a:prstClr val="black"/>
                </a:solidFill>
                <a:latin typeface="Arial" panose="020B0604020202020204" pitchFamily="34" charset="0"/>
                <a:cs typeface="Arial" panose="020B0604020202020204" pitchFamily="34" charset="0"/>
              </a:rPr>
              <a:t>?</a:t>
            </a:r>
          </a:p>
          <a:p>
            <a:pPr marL="282738" indent="-282738" algn="just" defTabSz="1075350">
              <a:buFont typeface="Arial" panose="020B0604020202020204" pitchFamily="34" charset="0"/>
              <a:buChar char="•"/>
              <a:defRPr/>
            </a:pPr>
            <a:r>
              <a:rPr lang="en-GB" sz="1732">
                <a:solidFill>
                  <a:prstClr val="black"/>
                </a:solidFill>
                <a:latin typeface="Arial" panose="020B0604020202020204" pitchFamily="34" charset="0"/>
                <a:cs typeface="Arial" panose="020B0604020202020204" pitchFamily="34" charset="0"/>
              </a:rPr>
              <a:t>Reduction in number of overdue investigation outcomes forms </a:t>
            </a:r>
          </a:p>
          <a:p>
            <a:pPr marL="282738" indent="-282738" algn="just" defTabSz="1075350">
              <a:buFont typeface="Arial" panose="020B0604020202020204" pitchFamily="34" charset="0"/>
              <a:buChar char="•"/>
              <a:defRPr/>
            </a:pPr>
            <a:r>
              <a:rPr lang="en-GB" sz="1732">
                <a:solidFill>
                  <a:prstClr val="black"/>
                </a:solidFill>
                <a:latin typeface="Arial" panose="020B0604020202020204" pitchFamily="34" charset="0"/>
                <a:cs typeface="Arial" panose="020B0604020202020204" pitchFamily="34" charset="0"/>
              </a:rPr>
              <a:t>Reduction in number of NRIs/NEs reported through recommendations/learning monthly</a:t>
            </a:r>
            <a:endParaRPr lang="en-GB" sz="1649" b="1">
              <a:solidFill>
                <a:prstClr val="black"/>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6ED965DB-DD58-4A81-A3DF-6015162EF38A}"/>
              </a:ext>
            </a:extLst>
          </p:cNvPr>
          <p:cNvSpPr txBox="1"/>
          <p:nvPr/>
        </p:nvSpPr>
        <p:spPr>
          <a:xfrm>
            <a:off x="13240160" y="6132623"/>
            <a:ext cx="5266163" cy="3823996"/>
          </a:xfrm>
          <a:prstGeom prst="rect">
            <a:avLst/>
          </a:prstGeom>
          <a:noFill/>
        </p:spPr>
        <p:txBody>
          <a:bodyPr wrap="square">
            <a:spAutoFit/>
          </a:bodyPr>
          <a:lstStyle/>
          <a:p>
            <a:pPr defTabSz="1507937"/>
            <a:r>
              <a:rPr lang="en-GB" sz="1732" b="1">
                <a:solidFill>
                  <a:prstClr val="black"/>
                </a:solidFill>
                <a:latin typeface="Arial" panose="020B0604020202020204" pitchFamily="34" charset="0"/>
                <a:cs typeface="Arial" panose="020B0604020202020204" pitchFamily="34" charset="0"/>
              </a:rPr>
              <a:t>EWNs – January 2026 </a:t>
            </a:r>
          </a:p>
          <a:p>
            <a:pPr defTabSz="1507937"/>
            <a:endParaRPr lang="en-GB" sz="1732" b="1">
              <a:solidFill>
                <a:prstClr val="black"/>
              </a:solidFill>
              <a:latin typeface="Arial" panose="020B0604020202020204" pitchFamily="34" charset="0"/>
              <a:cs typeface="Arial" panose="020B0604020202020204" pitchFamily="34" charset="0"/>
            </a:endParaRPr>
          </a:p>
          <a:p>
            <a:pPr marL="282738" indent="-282738" defTabSz="1507937">
              <a:buFont typeface="Arial" panose="020B0604020202020204" pitchFamily="34" charset="0"/>
              <a:buChar char="•"/>
            </a:pPr>
            <a:r>
              <a:rPr lang="en-GB" sz="1732">
                <a:solidFill>
                  <a:prstClr val="black"/>
                </a:solidFill>
                <a:latin typeface="Arial" panose="020B0604020202020204" pitchFamily="34" charset="0"/>
                <a:cs typeface="Arial" panose="020B0604020202020204" pitchFamily="34" charset="0"/>
              </a:rPr>
              <a:t>Risk or adverse publicity – partner of staff member in possession of indecent images of a child </a:t>
            </a:r>
          </a:p>
          <a:p>
            <a:pPr marL="282738" indent="-282738" defTabSz="1507937">
              <a:buFont typeface="Arial" panose="020B0604020202020204" pitchFamily="34" charset="0"/>
              <a:buChar char="•"/>
            </a:pPr>
            <a:r>
              <a:rPr lang="en-GB" sz="1732">
                <a:solidFill>
                  <a:prstClr val="black"/>
                </a:solidFill>
                <a:latin typeface="Arial" panose="020B0604020202020204" pitchFamily="34" charset="0"/>
                <a:cs typeface="Arial" panose="020B0604020202020204" pitchFamily="34" charset="0"/>
              </a:rPr>
              <a:t>Personal effects of deceased baby cremated in error by funeral director due to error in dates recorded</a:t>
            </a:r>
          </a:p>
          <a:p>
            <a:pPr marL="282738" indent="-282738" defTabSz="1507937">
              <a:buFont typeface="Arial" panose="020B0604020202020204" pitchFamily="34" charset="0"/>
              <a:buChar char="•"/>
            </a:pPr>
            <a:endParaRPr lang="en-GB" sz="1732">
              <a:solidFill>
                <a:prstClr val="black"/>
              </a:solidFill>
              <a:latin typeface="Arial" panose="020B0604020202020204" pitchFamily="34" charset="0"/>
              <a:cs typeface="Arial" panose="020B0604020202020204" pitchFamily="34" charset="0"/>
            </a:endParaRPr>
          </a:p>
          <a:p>
            <a:pPr defTabSz="1507937"/>
            <a:endParaRPr lang="en-GB" sz="1732">
              <a:solidFill>
                <a:prstClr val="black"/>
              </a:solidFill>
              <a:latin typeface="Aptos" panose="02110004020202020204"/>
            </a:endParaRPr>
          </a:p>
          <a:p>
            <a:pPr defTabSz="1507937"/>
            <a:endParaRPr lang="en-GB" sz="1732">
              <a:solidFill>
                <a:prstClr val="black"/>
              </a:solidFill>
              <a:latin typeface="Aptos" panose="02110004020202020204"/>
            </a:endParaRPr>
          </a:p>
          <a:p>
            <a:pPr defTabSz="1507937"/>
            <a:endParaRPr lang="en-GB" sz="1732">
              <a:solidFill>
                <a:prstClr val="black"/>
              </a:solidFill>
              <a:latin typeface="Aptos" panose="02110004020202020204"/>
            </a:endParaRPr>
          </a:p>
          <a:p>
            <a:pPr defTabSz="1507937"/>
            <a:endParaRPr lang="en-GB" sz="1732">
              <a:solidFill>
                <a:prstClr val="black"/>
              </a:solidFill>
              <a:latin typeface="Aptos" panose="02110004020202020204"/>
            </a:endParaRPr>
          </a:p>
          <a:p>
            <a:pPr defTabSz="1507937"/>
            <a:endParaRPr lang="en-GB" sz="1732">
              <a:solidFill>
                <a:prstClr val="black"/>
              </a:solidFill>
              <a:latin typeface="Aptos" panose="02110004020202020204"/>
            </a:endParaRPr>
          </a:p>
        </p:txBody>
      </p:sp>
      <p:graphicFrame>
        <p:nvGraphicFramePr>
          <p:cNvPr id="9" name="Chart 8">
            <a:extLst>
              <a:ext uri="{FF2B5EF4-FFF2-40B4-BE49-F238E27FC236}">
                <a16:creationId xmlns:a16="http://schemas.microsoft.com/office/drawing/2014/main" id="{02F17655-E789-5727-18EA-EA6326A7DB98}"/>
              </a:ext>
            </a:extLst>
          </p:cNvPr>
          <p:cNvGraphicFramePr>
            <a:graphicFrameLocks/>
          </p:cNvGraphicFramePr>
          <p:nvPr/>
        </p:nvGraphicFramePr>
        <p:xfrm>
          <a:off x="6156145" y="1228670"/>
          <a:ext cx="5932737" cy="406665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CA06BA13-7030-09FE-CEE3-E149BCD9B64F}"/>
              </a:ext>
            </a:extLst>
          </p:cNvPr>
          <p:cNvGraphicFramePr>
            <a:graphicFrameLocks/>
          </p:cNvGraphicFramePr>
          <p:nvPr/>
        </p:nvGraphicFramePr>
        <p:xfrm>
          <a:off x="6171852" y="6335055"/>
          <a:ext cx="6259724" cy="389387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id="{AA8993DA-FFB4-DB7C-AE37-DCA08D80FF25}"/>
              </a:ext>
            </a:extLst>
          </p:cNvPr>
          <p:cNvGraphicFramePr>
            <a:graphicFrameLocks/>
          </p:cNvGraphicFramePr>
          <p:nvPr/>
        </p:nvGraphicFramePr>
        <p:xfrm>
          <a:off x="12753267" y="1282857"/>
          <a:ext cx="6230149" cy="381640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0764981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FE480-89DC-3A87-3A4D-1B1F6C1ABF62}"/>
            </a:ext>
          </a:extLst>
        </p:cNvPr>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A813C034-3E1E-907B-37EB-8C8B515BC46A}"/>
              </a:ext>
            </a:extLst>
          </p:cNvPr>
          <p:cNvPicPr>
            <a:picLocks noChangeAspect="1"/>
          </p:cNvPicPr>
          <p:nvPr/>
        </p:nvPicPr>
        <p:blipFill>
          <a:blip r:embed="rId2"/>
          <a:stretch>
            <a:fillRect/>
          </a:stretch>
        </p:blipFill>
        <p:spPr>
          <a:xfrm>
            <a:off x="16247330" y="10112093"/>
            <a:ext cx="3690672" cy="1141755"/>
          </a:xfrm>
          <a:prstGeom prst="rect">
            <a:avLst/>
          </a:prstGeom>
        </p:spPr>
      </p:pic>
      <p:sp>
        <p:nvSpPr>
          <p:cNvPr id="2" name="Rectangle 1">
            <a:extLst>
              <a:ext uri="{FF2B5EF4-FFF2-40B4-BE49-F238E27FC236}">
                <a16:creationId xmlns:a16="http://schemas.microsoft.com/office/drawing/2014/main" id="{A47E6AD0-D5F1-885C-E7E5-ED837370DE60}"/>
              </a:ext>
            </a:extLst>
          </p:cNvPr>
          <p:cNvSpPr/>
          <p:nvPr/>
        </p:nvSpPr>
        <p:spPr>
          <a:xfrm>
            <a:off x="195072" y="359739"/>
            <a:ext cx="10489988" cy="701410"/>
          </a:xfrm>
          <a:prstGeom prst="rect">
            <a:avLst/>
          </a:prstGeom>
        </p:spPr>
        <p:txBody>
          <a:bodyPr wrap="none">
            <a:spAutoFit/>
          </a:bodyPr>
          <a:lstStyle/>
          <a:p>
            <a:pPr defTabSz="914413">
              <a:defRPr/>
            </a:pPr>
            <a:r>
              <a:rPr lang="en-GB" sz="3958" b="1">
                <a:solidFill>
                  <a:srgbClr val="7030A0"/>
                </a:solidFill>
                <a:latin typeface="Arial Black" panose="020B0A04020102020204" pitchFamily="34" charset="0"/>
              </a:rPr>
              <a:t>NRI Learning (YCFFs) – January 2026</a:t>
            </a:r>
            <a:endParaRPr lang="en-GB" sz="3958">
              <a:solidFill>
                <a:srgbClr val="9E4ECA"/>
              </a:solidFill>
              <a:latin typeface="Calibri"/>
            </a:endParaRPr>
          </a:p>
        </p:txBody>
      </p:sp>
      <p:sp>
        <p:nvSpPr>
          <p:cNvPr id="5" name="Content Placeholder 2">
            <a:extLst>
              <a:ext uri="{FF2B5EF4-FFF2-40B4-BE49-F238E27FC236}">
                <a16:creationId xmlns:a16="http://schemas.microsoft.com/office/drawing/2014/main" id="{F32E5ABA-4310-4B2F-8D3C-28403A10A60E}"/>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a:solidFill>
                <a:srgbClr val="002060"/>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EB3EDD49-1675-93B3-19E3-4DE154CB1E0D}"/>
              </a:ext>
            </a:extLst>
          </p:cNvPr>
          <p:cNvGraphicFramePr>
            <a:graphicFrameLocks noGrp="1"/>
          </p:cNvGraphicFramePr>
          <p:nvPr/>
        </p:nvGraphicFramePr>
        <p:xfrm>
          <a:off x="518938" y="1121059"/>
          <a:ext cx="18950955" cy="8864447"/>
        </p:xfrm>
        <a:graphic>
          <a:graphicData uri="http://schemas.openxmlformats.org/drawingml/2006/table">
            <a:tbl>
              <a:tblPr firstRow="1" firstCol="1" bandRow="1">
                <a:tableStyleId>{5C22544A-7EE6-4342-B048-85BDC9FD1C3A}</a:tableStyleId>
              </a:tblPr>
              <a:tblGrid>
                <a:gridCol w="1229167">
                  <a:extLst>
                    <a:ext uri="{9D8B030D-6E8A-4147-A177-3AD203B41FA5}">
                      <a16:colId xmlns:a16="http://schemas.microsoft.com/office/drawing/2014/main" val="1590569480"/>
                    </a:ext>
                  </a:extLst>
                </a:gridCol>
                <a:gridCol w="8246309">
                  <a:extLst>
                    <a:ext uri="{9D8B030D-6E8A-4147-A177-3AD203B41FA5}">
                      <a16:colId xmlns:a16="http://schemas.microsoft.com/office/drawing/2014/main" val="4165011073"/>
                    </a:ext>
                  </a:extLst>
                </a:gridCol>
                <a:gridCol w="9475479">
                  <a:extLst>
                    <a:ext uri="{9D8B030D-6E8A-4147-A177-3AD203B41FA5}">
                      <a16:colId xmlns:a16="http://schemas.microsoft.com/office/drawing/2014/main" val="3061590278"/>
                    </a:ext>
                  </a:extLst>
                </a:gridCol>
              </a:tblGrid>
              <a:tr h="1664084">
                <a:tc>
                  <a:txBody>
                    <a:bodyPr/>
                    <a:lstStyle/>
                    <a:p>
                      <a:pPr>
                        <a:buNone/>
                      </a:pPr>
                      <a:r>
                        <a:rPr lang="en-GB" sz="1600" kern="0">
                          <a:effectLst/>
                        </a:rPr>
                        <a:t>Domain 1 – Situational Factors</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r>
                        <a:rPr lang="en-GB" sz="1600" kern="0">
                          <a:effectLst/>
                        </a:rPr>
                        <a:t>Team Factors: </a:t>
                      </a:r>
                      <a:endParaRPr lang="en-GB" sz="1600" kern="150">
                        <a:effectLst/>
                      </a:endParaRPr>
                    </a:p>
                    <a:p>
                      <a:pPr marL="342900" lvl="0" indent="-342900">
                        <a:buFont typeface="Arial" panose="020B0604020202020204" pitchFamily="34" charset="0"/>
                        <a:buChar char="•"/>
                        <a:tabLst>
                          <a:tab pos="457200" algn="l"/>
                        </a:tabLst>
                      </a:pPr>
                      <a:r>
                        <a:rPr lang="en-GB" sz="1600" b="0" kern="1200">
                          <a:solidFill>
                            <a:schemeClr val="lt1"/>
                          </a:solidFill>
                          <a:effectLst/>
                          <a:latin typeface="+mn-lt"/>
                          <a:ea typeface="+mn-ea"/>
                          <a:cs typeface="+mn-cs"/>
                        </a:rPr>
                        <a:t>Consultant made a follow up plan for the patient regarding Fracture management but did not make a separate follow up plan for the cast and skin checks</a:t>
                      </a:r>
                    </a:p>
                    <a:p>
                      <a:pPr marL="0" lvl="0" indent="0">
                        <a:buFont typeface="Arial" panose="020B0604020202020204" pitchFamily="34" charset="0"/>
                        <a:buNone/>
                        <a:tabLst>
                          <a:tab pos="457200" algn="l"/>
                        </a:tabLst>
                      </a:pPr>
                      <a:r>
                        <a:rPr lang="en-GB" sz="1600" kern="0">
                          <a:effectLst/>
                        </a:rPr>
                        <a:t>Individual Staff Factors: </a:t>
                      </a:r>
                      <a:endParaRPr lang="en-GB" sz="1600" kern="150">
                        <a:effectLst/>
                      </a:endParaRPr>
                    </a:p>
                    <a:p>
                      <a:pPr marL="342900" lvl="0" indent="-342900">
                        <a:buFont typeface="Arial" panose="020B0604020202020204" pitchFamily="34" charset="0"/>
                        <a:buChar char="•"/>
                        <a:tabLst>
                          <a:tab pos="457200" algn="l"/>
                        </a:tabLst>
                      </a:pPr>
                      <a:r>
                        <a:rPr lang="en-GB" sz="1600" b="0" kern="0">
                          <a:effectLst/>
                        </a:rPr>
                        <a:t>Ward recently relocated from neighbouring hospital </a:t>
                      </a:r>
                      <a:endParaRPr lang="en-GB" sz="1600" b="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r>
                        <a:rPr lang="en-GB" sz="1600" kern="0">
                          <a:effectLst/>
                        </a:rPr>
                        <a:t> Patient factors: </a:t>
                      </a:r>
                      <a:endParaRPr lang="en-GB" sz="1600" kern="150">
                        <a:effectLst/>
                      </a:endParaRPr>
                    </a:p>
                    <a:p>
                      <a:pPr marL="171450" lvl="0" indent="-171450">
                        <a:buFont typeface="Arial" panose="020B0604020202020204" pitchFamily="34" charset="0"/>
                        <a:buChar char="•"/>
                      </a:pPr>
                      <a:r>
                        <a:rPr lang="en-GB" sz="1600" b="0" kern="1200">
                          <a:solidFill>
                            <a:schemeClr val="lt1"/>
                          </a:solidFill>
                          <a:effectLst/>
                          <a:latin typeface="+mn-lt"/>
                          <a:ea typeface="+mn-ea"/>
                          <a:cs typeface="+mn-cs"/>
                        </a:rPr>
                        <a:t>Normal observations and 18+ hours post fall gave a false impression.</a:t>
                      </a:r>
                    </a:p>
                    <a:p>
                      <a:pPr marL="171450" lvl="0" indent="-171450">
                        <a:buFont typeface="Arial" panose="020B0604020202020204" pitchFamily="34" charset="0"/>
                        <a:buChar char="•"/>
                      </a:pPr>
                      <a:r>
                        <a:rPr lang="en-GB" sz="1600" b="0" kern="1200">
                          <a:solidFill>
                            <a:schemeClr val="lt1"/>
                          </a:solidFill>
                          <a:effectLst/>
                          <a:latin typeface="+mn-lt"/>
                          <a:ea typeface="+mn-ea"/>
                          <a:cs typeface="+mn-cs"/>
                        </a:rPr>
                        <a:t>Reduced mobility; previous falls</a:t>
                      </a:r>
                    </a:p>
                    <a:p>
                      <a:pPr marL="171450" lvl="0" indent="-171450">
                        <a:buFont typeface="Arial" panose="020B0604020202020204" pitchFamily="34" charset="0"/>
                        <a:buChar char="•"/>
                      </a:pPr>
                      <a:r>
                        <a:rPr lang="en-GB" sz="1600" b="0" kern="1200">
                          <a:solidFill>
                            <a:schemeClr val="lt1"/>
                          </a:solidFill>
                          <a:effectLst/>
                          <a:latin typeface="+mn-lt"/>
                          <a:ea typeface="+mn-ea"/>
                          <a:cs typeface="+mn-cs"/>
                        </a:rPr>
                        <a:t>The patient’s physical health was deteriorating, reduced mobility, increased risk of developing skin damage. Presence of chest infection, weight 40kg, nutritionally compromised</a:t>
                      </a:r>
                    </a:p>
                  </a:txBody>
                  <a:tcPr marL="45803" marR="45803" marT="11082" marB="0"/>
                </a:tc>
                <a:extLst>
                  <a:ext uri="{0D108BD9-81ED-4DB2-BD59-A6C34878D82A}">
                    <a16:rowId xmlns:a16="http://schemas.microsoft.com/office/drawing/2014/main" val="120354157"/>
                  </a:ext>
                </a:extLst>
              </a:tr>
              <a:tr h="1537913">
                <a:tc>
                  <a:txBody>
                    <a:bodyPr/>
                    <a:lstStyle/>
                    <a:p>
                      <a:pPr>
                        <a:buNone/>
                      </a:pPr>
                      <a:r>
                        <a:rPr lang="en-GB" sz="1600" kern="0">
                          <a:effectLst/>
                        </a:rPr>
                        <a:t>Domain 2 – Local Working Conditions</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r>
                        <a:rPr lang="en-GB" sz="1600" b="1" kern="0">
                          <a:effectLst/>
                        </a:rPr>
                        <a:t>Workload and staffing issues</a:t>
                      </a:r>
                      <a:r>
                        <a:rPr lang="en-GB" sz="1600" kern="0">
                          <a:effectLst/>
                        </a:rPr>
                        <a:t>:  </a:t>
                      </a:r>
                      <a:endParaRPr lang="en-GB" sz="1600" kern="150">
                        <a:effectLst/>
                      </a:endParaRPr>
                    </a:p>
                    <a:p>
                      <a:pPr marL="171450" lvl="0" indent="-171450">
                        <a:buFont typeface="Arial" panose="020B0604020202020204" pitchFamily="34" charset="0"/>
                        <a:buChar char="•"/>
                      </a:pPr>
                      <a:r>
                        <a:rPr lang="en-GB" sz="1600" b="0" kern="1200">
                          <a:solidFill>
                            <a:schemeClr val="dk1"/>
                          </a:solidFill>
                          <a:effectLst/>
                          <a:latin typeface="+mn-lt"/>
                          <a:ea typeface="+mn-ea"/>
                          <a:cs typeface="+mn-cs"/>
                        </a:rPr>
                        <a:t>High Unit Workload – ED was extremely busy with a high number of patients</a:t>
                      </a:r>
                      <a:endParaRPr lang="en-GB" sz="3000" kern="1200">
                        <a:solidFill>
                          <a:schemeClr val="dk1"/>
                        </a:solidFill>
                        <a:effectLst/>
                        <a:latin typeface="+mn-lt"/>
                        <a:ea typeface="+mn-ea"/>
                        <a:cs typeface="+mn-cs"/>
                      </a:endParaRPr>
                    </a:p>
                  </a:txBody>
                  <a:tcPr marL="45803" marR="45803" marT="11082" marB="0"/>
                </a:tc>
                <a:tc>
                  <a:txBody>
                    <a:bodyPr/>
                    <a:lstStyle/>
                    <a:p>
                      <a:pPr>
                        <a:buNone/>
                      </a:pPr>
                      <a:r>
                        <a:rPr lang="en-GB" sz="1600" b="1" kern="0">
                          <a:effectLst/>
                        </a:rPr>
                        <a:t>Drugs, equipment and supplies: </a:t>
                      </a:r>
                      <a:endParaRPr lang="en-GB" sz="1600" b="1" kern="150">
                        <a:effectLst/>
                      </a:endParaRPr>
                    </a:p>
                    <a:p>
                      <a:pPr marL="171450" lvl="0" indent="-171450">
                        <a:buFont typeface="Arial" panose="020B0604020202020204" pitchFamily="34" charset="0"/>
                        <a:buChar char="•"/>
                      </a:pPr>
                      <a:r>
                        <a:rPr lang="en-GB" sz="1500" b="0" kern="1200">
                          <a:solidFill>
                            <a:schemeClr val="dk1"/>
                          </a:solidFill>
                          <a:effectLst/>
                          <a:latin typeface="+mn-lt"/>
                          <a:ea typeface="+mn-ea"/>
                          <a:cs typeface="+mn-cs"/>
                        </a:rPr>
                        <a:t>Should have been discharged with an air mattress</a:t>
                      </a:r>
                    </a:p>
                  </a:txBody>
                  <a:tcPr marL="45803" marR="45803" marT="11082" marB="0"/>
                </a:tc>
                <a:extLst>
                  <a:ext uri="{0D108BD9-81ED-4DB2-BD59-A6C34878D82A}">
                    <a16:rowId xmlns:a16="http://schemas.microsoft.com/office/drawing/2014/main" val="245423639"/>
                  </a:ext>
                </a:extLst>
              </a:tr>
              <a:tr h="1367866">
                <a:tc>
                  <a:txBody>
                    <a:bodyPr/>
                    <a:lstStyle/>
                    <a:p>
                      <a:pPr>
                        <a:buNone/>
                      </a:pPr>
                      <a:r>
                        <a:rPr lang="en-GB" sz="1600" kern="0">
                          <a:effectLst/>
                        </a:rPr>
                        <a:t>Domain 3 – Organisational Factors</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r>
                        <a:rPr lang="en-GB" sz="1600" b="1" kern="0">
                          <a:effectLst/>
                        </a:rPr>
                        <a:t>Staff training and education: </a:t>
                      </a:r>
                      <a:endParaRPr lang="en-GB" sz="1600" b="1" kern="150">
                        <a:effectLst/>
                      </a:endParaRPr>
                    </a:p>
                    <a:p>
                      <a:pPr marL="342900" lvl="0" indent="-342900">
                        <a:buFont typeface="Arial" panose="020B0604020202020204" pitchFamily="34" charset="0"/>
                        <a:buChar char="•"/>
                        <a:tabLst>
                          <a:tab pos="457200" algn="l"/>
                        </a:tabLst>
                      </a:pPr>
                      <a:r>
                        <a:rPr lang="en-GB" sz="1600" kern="1200">
                          <a:solidFill>
                            <a:schemeClr val="dk1"/>
                          </a:solidFill>
                          <a:effectLst/>
                          <a:latin typeface="+mn-lt"/>
                          <a:ea typeface="+mn-ea"/>
                          <a:cs typeface="+mn-cs"/>
                        </a:rPr>
                        <a:t>Clinician Error: Lack of verification before referral submission; Change of referral process caused confusion; Query in relation to the cross-checking of x-rays during the procedure; Treatment plan was not saved correctly to R4, potential human error</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extLst>
                  <a:ext uri="{0D108BD9-81ED-4DB2-BD59-A6C34878D82A}">
                    <a16:rowId xmlns:a16="http://schemas.microsoft.com/office/drawing/2014/main" val="1955322315"/>
                  </a:ext>
                </a:extLst>
              </a:tr>
              <a:tr h="765038">
                <a:tc>
                  <a:txBody>
                    <a:bodyPr/>
                    <a:lstStyle/>
                    <a:p>
                      <a:pPr>
                        <a:buNone/>
                      </a:pPr>
                      <a:r>
                        <a:rPr lang="en-GB" sz="1600" kern="0">
                          <a:effectLst/>
                        </a:rPr>
                        <a:t>Domain 4 –</a:t>
                      </a:r>
                    </a:p>
                    <a:p>
                      <a:pPr>
                        <a:buNone/>
                      </a:pPr>
                      <a:r>
                        <a:rPr lang="en-GB" sz="1600" kern="0">
                          <a:effectLst/>
                        </a:rPr>
                        <a:t>External factors  </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r>
                        <a:rPr lang="en-GB" sz="1600" b="1" kern="0">
                          <a:effectLst/>
                        </a:rPr>
                        <a:t>Design of equipment: </a:t>
                      </a:r>
                      <a:endParaRPr lang="en-GB" sz="1600" b="1" kern="150">
                        <a:effectLst/>
                      </a:endParaRPr>
                    </a:p>
                    <a:p>
                      <a:pPr marL="285750" lvl="0" indent="-285750">
                        <a:buFont typeface="Arial" panose="020B0604020202020204" pitchFamily="34" charset="0"/>
                        <a:buChar char="•"/>
                      </a:pPr>
                      <a:r>
                        <a:rPr lang="en-GB" sz="1600" kern="1200">
                          <a:solidFill>
                            <a:schemeClr val="dk1"/>
                          </a:solidFill>
                          <a:effectLst/>
                          <a:latin typeface="+mn-lt"/>
                          <a:ea typeface="+mn-ea"/>
                          <a:cs typeface="+mn-cs"/>
                        </a:rPr>
                        <a:t>System compatibility issues</a:t>
                      </a:r>
                    </a:p>
                  </a:txBody>
                  <a:tcPr marL="45803" marR="45803" marT="11082" marB="0"/>
                </a:tc>
                <a:tc>
                  <a:txBody>
                    <a:bodyPr/>
                    <a:lstStyle/>
                    <a:p>
                      <a:pPr>
                        <a:buNone/>
                      </a:pPr>
                      <a:r>
                        <a:rPr lang="en-GB" sz="1600" kern="0">
                          <a:effectLst/>
                        </a:rPr>
                        <a:t> </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extLst>
                  <a:ext uri="{0D108BD9-81ED-4DB2-BD59-A6C34878D82A}">
                    <a16:rowId xmlns:a16="http://schemas.microsoft.com/office/drawing/2014/main" val="308013571"/>
                  </a:ext>
                </a:extLst>
              </a:tr>
              <a:tr h="3529546">
                <a:tc>
                  <a:txBody>
                    <a:bodyPr/>
                    <a:lstStyle/>
                    <a:p>
                      <a:pPr>
                        <a:buNone/>
                      </a:pPr>
                      <a:r>
                        <a:rPr lang="en-GB" sz="1600" kern="0">
                          <a:effectLst/>
                        </a:rPr>
                        <a:t>Domain 5 – Communication and Culture</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r>
                        <a:rPr lang="en-GB" sz="1600" b="1" kern="0">
                          <a:effectLst/>
                        </a:rPr>
                        <a:t>Safety culture: </a:t>
                      </a:r>
                      <a:endParaRPr lang="en-GB" sz="1600" b="1" kern="150">
                        <a:effectLst/>
                      </a:endParaRPr>
                    </a:p>
                    <a:p>
                      <a:pPr marL="171450" lvl="0" indent="-171450">
                        <a:buFont typeface="Arial" panose="020B0604020202020204" pitchFamily="34" charset="0"/>
                        <a:buChar char="•"/>
                      </a:pPr>
                      <a:r>
                        <a:rPr lang="en-GB" sz="1600" kern="1200">
                          <a:solidFill>
                            <a:schemeClr val="dk1"/>
                          </a:solidFill>
                          <a:effectLst/>
                          <a:latin typeface="+mn-lt"/>
                          <a:ea typeface="+mn-ea"/>
                          <a:cs typeface="+mn-cs"/>
                        </a:rPr>
                        <a:t>Policies were not followed for head trauma.</a:t>
                      </a:r>
                    </a:p>
                    <a:p>
                      <a:pPr marL="171450" lvl="0" indent="-171450">
                        <a:buFont typeface="Arial" panose="020B0604020202020204" pitchFamily="34" charset="0"/>
                        <a:buChar char="•"/>
                      </a:pPr>
                      <a:r>
                        <a:rPr lang="en-GB" sz="1600" kern="1200">
                          <a:solidFill>
                            <a:schemeClr val="dk1"/>
                          </a:solidFill>
                          <a:effectLst/>
                          <a:latin typeface="+mn-lt"/>
                          <a:ea typeface="+mn-ea"/>
                          <a:cs typeface="+mn-cs"/>
                        </a:rPr>
                        <a:t>Inadequate skin checks</a:t>
                      </a:r>
                    </a:p>
                    <a:p>
                      <a:pPr marL="171450" lvl="0" indent="-171450">
                        <a:buFont typeface="Arial" panose="020B0604020202020204" pitchFamily="34" charset="0"/>
                        <a:buChar char="•"/>
                      </a:pPr>
                      <a:r>
                        <a:rPr lang="en-GB" sz="1600" kern="1200">
                          <a:solidFill>
                            <a:schemeClr val="dk1"/>
                          </a:solidFill>
                          <a:effectLst/>
                          <a:latin typeface="+mn-lt"/>
                          <a:ea typeface="+mn-ea"/>
                          <a:cs typeface="+mn-cs"/>
                        </a:rPr>
                        <a:t>Should have been discharged with an air mattress</a:t>
                      </a:r>
                    </a:p>
                    <a:p>
                      <a:pPr marL="171450" lvl="0" indent="-171450">
                        <a:buFont typeface="Arial" panose="020B0604020202020204" pitchFamily="34" charset="0"/>
                        <a:buChar char="•"/>
                      </a:pPr>
                      <a:r>
                        <a:rPr lang="en-GB" sz="1600" kern="1200">
                          <a:solidFill>
                            <a:schemeClr val="dk1"/>
                          </a:solidFill>
                          <a:effectLst/>
                          <a:latin typeface="+mn-lt"/>
                          <a:ea typeface="+mn-ea"/>
                          <a:cs typeface="+mn-cs"/>
                        </a:rPr>
                        <a:t>Carers should have escalated the damage they noticed a couple of days after discharge, to the senior carer</a:t>
                      </a:r>
                    </a:p>
                    <a:p>
                      <a:pPr marL="171450" lvl="0" indent="-171450">
                        <a:buFont typeface="Arial" panose="020B0604020202020204" pitchFamily="34" charset="0"/>
                        <a:buChar char="•"/>
                      </a:pPr>
                      <a:r>
                        <a:rPr lang="en-GB" sz="1600" kern="1200">
                          <a:solidFill>
                            <a:schemeClr val="dk1"/>
                          </a:solidFill>
                          <a:effectLst/>
                          <a:latin typeface="+mn-lt"/>
                          <a:ea typeface="+mn-ea"/>
                          <a:cs typeface="+mn-cs"/>
                        </a:rPr>
                        <a:t>Delay in rehab (physio/OT) being commenced </a:t>
                      </a:r>
                    </a:p>
                    <a:p>
                      <a:pPr marL="171450" lvl="0" indent="-171450">
                        <a:buFont typeface="Arial" panose="020B0604020202020204" pitchFamily="34" charset="0"/>
                        <a:buChar char="•"/>
                      </a:pPr>
                      <a:r>
                        <a:rPr lang="en-GB" sz="1600" kern="1200">
                          <a:solidFill>
                            <a:schemeClr val="dk1"/>
                          </a:solidFill>
                          <a:effectLst/>
                          <a:latin typeface="+mn-lt"/>
                          <a:ea typeface="+mn-ea"/>
                          <a:cs typeface="+mn-cs"/>
                        </a:rPr>
                        <a:t>Failure to escalate to Pressure Ulcer Prevention and intervention Service (PUPIS and Tissue Viability Service (TVN) in response to the altered skin integrity</a:t>
                      </a:r>
                    </a:p>
                    <a:p>
                      <a:pPr marL="171450" lvl="0" indent="-171450">
                        <a:buFont typeface="Arial" panose="020B0604020202020204" pitchFamily="34" charset="0"/>
                        <a:buChar char="•"/>
                      </a:pPr>
                      <a:r>
                        <a:rPr lang="en-GB" sz="1600" kern="1200">
                          <a:solidFill>
                            <a:schemeClr val="dk1"/>
                          </a:solidFill>
                          <a:effectLst/>
                          <a:latin typeface="+mn-lt"/>
                          <a:ea typeface="+mn-ea"/>
                          <a:cs typeface="+mn-cs"/>
                        </a:rPr>
                        <a:t>Failure to escalate the deteriorating patient in the community or change of need to Caseload Holder or Team Lead</a:t>
                      </a:r>
                    </a:p>
                    <a:p>
                      <a:pPr marL="171450" lvl="0" indent="-171450">
                        <a:buFont typeface="Arial" panose="020B0604020202020204" pitchFamily="34" charset="0"/>
                        <a:buChar char="•"/>
                      </a:pPr>
                      <a:r>
                        <a:rPr lang="en-GB" sz="1600" kern="1200">
                          <a:solidFill>
                            <a:schemeClr val="dk1"/>
                          </a:solidFill>
                          <a:effectLst/>
                          <a:latin typeface="+mn-lt"/>
                          <a:ea typeface="+mn-ea"/>
                          <a:cs typeface="+mn-cs"/>
                        </a:rPr>
                        <a:t>Failure to increase frequency of visits in response to change of need</a:t>
                      </a:r>
                    </a:p>
                  </a:txBody>
                  <a:tcPr marL="45803" marR="45803" marT="11082" marB="0"/>
                </a:tc>
                <a:tc>
                  <a:txBody>
                    <a:bodyPr/>
                    <a:lstStyle/>
                    <a:p>
                      <a:pPr>
                        <a:buNone/>
                      </a:pPr>
                      <a:r>
                        <a:rPr lang="en-GB" sz="1600" b="1" kern="0">
                          <a:effectLst/>
                        </a:rPr>
                        <a:t>Verbal and Written communication: </a:t>
                      </a:r>
                      <a:endParaRPr lang="en-GB" sz="1600" b="1" kern="150">
                        <a:effectLst/>
                      </a:endParaRPr>
                    </a:p>
                    <a:p>
                      <a:pPr marL="171450" lvl="0" indent="-171450">
                        <a:buFont typeface="Arial" panose="020B0604020202020204" pitchFamily="34" charset="0"/>
                        <a:buChar char="•"/>
                      </a:pPr>
                      <a:r>
                        <a:rPr lang="en-GB" sz="1600" kern="1200">
                          <a:solidFill>
                            <a:schemeClr val="dk1"/>
                          </a:solidFill>
                          <a:effectLst/>
                          <a:latin typeface="+mn-lt"/>
                          <a:ea typeface="+mn-ea"/>
                          <a:cs typeface="+mn-cs"/>
                        </a:rPr>
                        <a:t>The midwife responsible for booking the pregnancy did not have the conversation about FGM</a:t>
                      </a:r>
                    </a:p>
                    <a:p>
                      <a:pPr marL="171450" lvl="0" indent="-171450">
                        <a:buFont typeface="Arial" panose="020B0604020202020204" pitchFamily="34" charset="0"/>
                        <a:buChar char="•"/>
                      </a:pPr>
                      <a:r>
                        <a:rPr lang="en-GB" sz="1600" kern="1200">
                          <a:solidFill>
                            <a:schemeClr val="dk1"/>
                          </a:solidFill>
                          <a:effectLst/>
                          <a:latin typeface="+mn-lt"/>
                          <a:ea typeface="+mn-ea"/>
                          <a:cs typeface="+mn-cs"/>
                        </a:rPr>
                        <a:t>A follow up appointment was not made by the admin team. The clinical letter dictated by the Consultant did not correspond with the outcome as his outlined a plan of cast/ skin check in one month.</a:t>
                      </a:r>
                    </a:p>
                    <a:p>
                      <a:pPr marL="171450" lvl="0" indent="-171450">
                        <a:buFont typeface="Arial" panose="020B0604020202020204" pitchFamily="34" charset="0"/>
                        <a:buChar char="•"/>
                      </a:pPr>
                      <a:r>
                        <a:rPr lang="en-GB" sz="1600" kern="1200">
                          <a:solidFill>
                            <a:schemeClr val="dk1"/>
                          </a:solidFill>
                          <a:effectLst/>
                          <a:latin typeface="+mn-lt"/>
                          <a:ea typeface="+mn-ea"/>
                          <a:cs typeface="+mn-cs"/>
                        </a:rPr>
                        <a:t>Poor documentation relating to skin checks </a:t>
                      </a:r>
                    </a:p>
                    <a:p>
                      <a:pPr marL="171450" lvl="0" indent="-171450">
                        <a:buFont typeface="Arial" panose="020B0604020202020204" pitchFamily="34" charset="0"/>
                        <a:buChar char="•"/>
                      </a:pPr>
                      <a:r>
                        <a:rPr lang="en-GB" sz="1600" kern="1200">
                          <a:solidFill>
                            <a:schemeClr val="dk1"/>
                          </a:solidFill>
                          <a:effectLst/>
                          <a:latin typeface="+mn-lt"/>
                          <a:ea typeface="+mn-ea"/>
                          <a:cs typeface="+mn-cs"/>
                        </a:rPr>
                        <a:t>Carers should have escalated the damage they noticed a couple of days after discharge, to the senior carer</a:t>
                      </a:r>
                    </a:p>
                    <a:p>
                      <a:pPr marL="171450" lvl="0" indent="-171450">
                        <a:buFont typeface="Arial" panose="020B0604020202020204" pitchFamily="34" charset="0"/>
                        <a:buChar char="•"/>
                      </a:pPr>
                      <a:r>
                        <a:rPr lang="en-GB" sz="1600" kern="1200">
                          <a:solidFill>
                            <a:schemeClr val="dk1"/>
                          </a:solidFill>
                          <a:effectLst/>
                          <a:latin typeface="+mn-lt"/>
                          <a:ea typeface="+mn-ea"/>
                          <a:cs typeface="+mn-cs"/>
                        </a:rPr>
                        <a:t>Poor communication resulting in missed opportunities to provide off loading and pressure prevention advise to patient and Care staff</a:t>
                      </a:r>
                    </a:p>
                    <a:p>
                      <a:pPr marL="171450" lvl="0" indent="-171450">
                        <a:buFont typeface="Arial" panose="020B0604020202020204" pitchFamily="34" charset="0"/>
                        <a:buChar char="•"/>
                      </a:pPr>
                      <a:r>
                        <a:rPr lang="en-GB" sz="1600" kern="1200">
                          <a:solidFill>
                            <a:schemeClr val="dk1"/>
                          </a:solidFill>
                          <a:effectLst/>
                          <a:latin typeface="+mn-lt"/>
                          <a:ea typeface="+mn-ea"/>
                          <a:cs typeface="+mn-cs"/>
                        </a:rPr>
                        <a:t>Incomplete documentation, care plans, Purpose T, skin bundle and  risk assessments, including nutrition and falls</a:t>
                      </a:r>
                    </a:p>
                    <a:p>
                      <a:pPr marL="342900" lvl="0" indent="-342900">
                        <a:buFont typeface="Arial" panose="020B0604020202020204" pitchFamily="34" charset="0"/>
                        <a:buChar char="•"/>
                        <a:tabLst>
                          <a:tab pos="457200" algn="l"/>
                        </a:tabLst>
                      </a:pPr>
                      <a:endParaRPr lang="en-GB" sz="1600" kern="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endParaRPr lang="en-GB" sz="1600" kern="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extLst>
                  <a:ext uri="{0D108BD9-81ED-4DB2-BD59-A6C34878D82A}">
                    <a16:rowId xmlns:a16="http://schemas.microsoft.com/office/drawing/2014/main" val="445530223"/>
                  </a:ext>
                </a:extLst>
              </a:tr>
            </a:tbl>
          </a:graphicData>
        </a:graphic>
      </p:graphicFrame>
    </p:spTree>
    <p:extLst>
      <p:ext uri="{BB962C8B-B14F-4D97-AF65-F5344CB8AC3E}">
        <p14:creationId xmlns:p14="http://schemas.microsoft.com/office/powerpoint/2010/main" val="1893106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59813" y="420340"/>
            <a:ext cx="19014822" cy="1045313"/>
          </a:xfrm>
        </p:spPr>
        <p:txBody>
          <a:bodyPr vert="horz" lIns="91440" tIns="45719" rIns="91440" bIns="45719" rtlCol="0" anchor="t">
            <a:normAutofit fontScale="25000" lnSpcReduction="20000"/>
          </a:bodyPr>
          <a:lstStyle/>
          <a:p>
            <a:pPr algn="ctr"/>
            <a:r>
              <a:rPr lang="en-GB" sz="15831">
                <a:latin typeface="Arial Black"/>
              </a:rPr>
              <a:t>Quality Improvement (QI) Spotlight </a:t>
            </a:r>
            <a:endParaRPr lang="en-GB" sz="15831"/>
          </a:p>
          <a:p>
            <a:pPr algn="ctr"/>
            <a:r>
              <a:rPr lang="en-GB" sz="10554" b="1">
                <a:latin typeface="Arial"/>
                <a:cs typeface="Arial"/>
              </a:rPr>
              <a:t>Improvement in Practice project by Simone Hopkins (Anticoagulation Clinical Nurse Specialist)  </a:t>
            </a:r>
            <a:endParaRPr lang="en-GB" sz="10554" b="1">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032DCBB1-B435-4F58-81C0-FCEC1F5CD5C2}"/>
              </a:ext>
            </a:extLst>
          </p:cNvPr>
          <p:cNvSpPr txBox="1"/>
          <p:nvPr/>
        </p:nvSpPr>
        <p:spPr>
          <a:xfrm>
            <a:off x="540643" y="1676646"/>
            <a:ext cx="8603046" cy="1006045"/>
          </a:xfrm>
          <a:prstGeom prst="rect">
            <a:avLst/>
          </a:prstGeom>
          <a:noFill/>
          <a:ln>
            <a:noFill/>
          </a:ln>
        </p:spPr>
        <p:txBody>
          <a:bodyPr wrap="square" rtlCol="0">
            <a:spAutoFit/>
          </a:bodyPr>
          <a:lstStyle/>
          <a:p>
            <a:pPr defTabSz="1507937"/>
            <a:r>
              <a:rPr lang="en-GB" sz="1979" b="1">
                <a:solidFill>
                  <a:srgbClr val="002060"/>
                </a:solidFill>
                <a:latin typeface="Arial" panose="020B0604020202020204" pitchFamily="34" charset="0"/>
                <a:cs typeface="Arial" panose="020B0604020202020204" pitchFamily="34" charset="0"/>
              </a:rPr>
              <a:t>Problem </a:t>
            </a:r>
            <a:r>
              <a:rPr lang="en-GB" sz="1979">
                <a:solidFill>
                  <a:srgbClr val="002060"/>
                </a:solidFill>
                <a:latin typeface="Arial" panose="020B0604020202020204" pitchFamily="34" charset="0"/>
                <a:cs typeface="Arial" panose="020B0604020202020204" pitchFamily="34" charset="0"/>
              </a:rPr>
              <a:t>- Delayed thromboprophylaxis (TPX) (over 14 hours), increases the risk of </a:t>
            </a:r>
            <a:r>
              <a:rPr lang="en-GB" sz="1979">
                <a:solidFill>
                  <a:srgbClr val="002060"/>
                </a:solidFill>
                <a:latin typeface="Arial" panose="020B0604020202020204" pitchFamily="34" charset="0"/>
              </a:rPr>
              <a:t>hospital-acquired thromboembolism (</a:t>
            </a:r>
            <a:r>
              <a:rPr lang="en-GB" sz="1979">
                <a:solidFill>
                  <a:srgbClr val="002060"/>
                </a:solidFill>
                <a:latin typeface="Arial" panose="020B0604020202020204" pitchFamily="34" charset="0"/>
                <a:cs typeface="Arial" panose="020B0604020202020204" pitchFamily="34" charset="0"/>
              </a:rPr>
              <a:t>HAT), potentially causing serious harm or death.</a:t>
            </a:r>
          </a:p>
        </p:txBody>
      </p:sp>
      <p:sp>
        <p:nvSpPr>
          <p:cNvPr id="13" name="TextBox 12">
            <a:extLst>
              <a:ext uri="{FF2B5EF4-FFF2-40B4-BE49-F238E27FC236}">
                <a16:creationId xmlns:a16="http://schemas.microsoft.com/office/drawing/2014/main" id="{44B75B93-EC0C-4BFA-9C42-2BBAD6DA9CA4}"/>
              </a:ext>
            </a:extLst>
          </p:cNvPr>
          <p:cNvSpPr txBox="1"/>
          <p:nvPr/>
        </p:nvSpPr>
        <p:spPr>
          <a:xfrm>
            <a:off x="540643" y="2867495"/>
            <a:ext cx="8603046" cy="701474"/>
          </a:xfrm>
          <a:prstGeom prst="rect">
            <a:avLst/>
          </a:prstGeom>
          <a:noFill/>
          <a:ln>
            <a:noFill/>
          </a:ln>
        </p:spPr>
        <p:txBody>
          <a:bodyPr wrap="square" rtlCol="0">
            <a:spAutoFit/>
          </a:bodyPr>
          <a:lstStyle/>
          <a:p>
            <a:pPr defTabSz="1507937"/>
            <a:r>
              <a:rPr lang="en-GB" sz="1979" b="1">
                <a:solidFill>
                  <a:srgbClr val="002060"/>
                </a:solidFill>
                <a:latin typeface="Arial" panose="020B0604020202020204" pitchFamily="34" charset="0"/>
                <a:cs typeface="Arial" panose="020B0604020202020204" pitchFamily="34" charset="0"/>
              </a:rPr>
              <a:t>Aim</a:t>
            </a:r>
            <a:r>
              <a:rPr lang="en-GB" sz="1979">
                <a:solidFill>
                  <a:srgbClr val="002060"/>
                </a:solidFill>
                <a:latin typeface="Arial" panose="020B0604020202020204" pitchFamily="34" charset="0"/>
                <a:cs typeface="Arial" panose="020B0604020202020204" pitchFamily="34" charset="0"/>
              </a:rPr>
              <a:t> - To increase the % of patients who receive their first dose of clinically appropriate TPX, from 80% to 95%, on the chosen ward by April 2026.</a:t>
            </a:r>
          </a:p>
        </p:txBody>
      </p:sp>
      <p:sp>
        <p:nvSpPr>
          <p:cNvPr id="25" name="Rectangle 24">
            <a:extLst>
              <a:ext uri="{FF2B5EF4-FFF2-40B4-BE49-F238E27FC236}">
                <a16:creationId xmlns:a16="http://schemas.microsoft.com/office/drawing/2014/main" id="{9141E730-1C92-4CD3-AF8D-777660AA4EE3}"/>
              </a:ext>
            </a:extLst>
          </p:cNvPr>
          <p:cNvSpPr/>
          <p:nvPr/>
        </p:nvSpPr>
        <p:spPr>
          <a:xfrm>
            <a:off x="9602673" y="7187165"/>
            <a:ext cx="9971962" cy="302561"/>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r>
              <a:rPr lang="en-GB" sz="1979">
                <a:solidFill>
                  <a:prstClr val="white"/>
                </a:solidFill>
                <a:latin typeface="Arial Black" panose="020B0A04020102020204" pitchFamily="34" charset="0"/>
                <a:cs typeface="Arial" panose="020B0604020202020204" pitchFamily="34" charset="0"/>
              </a:rPr>
              <a:t>Reflection/ Next Steps</a:t>
            </a:r>
          </a:p>
        </p:txBody>
      </p:sp>
      <p:sp>
        <p:nvSpPr>
          <p:cNvPr id="26" name="TextBox 25">
            <a:extLst>
              <a:ext uri="{FF2B5EF4-FFF2-40B4-BE49-F238E27FC236}">
                <a16:creationId xmlns:a16="http://schemas.microsoft.com/office/drawing/2014/main" id="{BA8C7F9C-EFCC-4F1E-8B69-80EB16B4F5C9}"/>
              </a:ext>
            </a:extLst>
          </p:cNvPr>
          <p:cNvSpPr txBox="1"/>
          <p:nvPr/>
        </p:nvSpPr>
        <p:spPr>
          <a:xfrm>
            <a:off x="9481700" y="7856804"/>
            <a:ext cx="9971962" cy="1919693"/>
          </a:xfrm>
          <a:prstGeom prst="rect">
            <a:avLst/>
          </a:prstGeom>
          <a:solidFill>
            <a:schemeClr val="bg1"/>
          </a:solidFill>
          <a:ln>
            <a:noFill/>
          </a:ln>
        </p:spPr>
        <p:txBody>
          <a:bodyPr wrap="square" rtlCol="0">
            <a:spAutoFit/>
          </a:bodyPr>
          <a:lstStyle/>
          <a:p>
            <a:pPr marL="282738" indent="-282738" defTabSz="1507937">
              <a:buFont typeface="Arial" panose="020B0604020202020204" pitchFamily="34" charset="0"/>
              <a:buChar char="•"/>
            </a:pPr>
            <a:r>
              <a:rPr lang="en-GB" sz="2309">
                <a:solidFill>
                  <a:srgbClr val="002060"/>
                </a:solidFill>
                <a:latin typeface="Arial" panose="020B0604020202020204" pitchFamily="34" charset="0"/>
                <a:cs typeface="Arial" panose="020B0604020202020204" pitchFamily="34" charset="0"/>
              </a:rPr>
              <a:t>Monitor ward performance for sustained improvement</a:t>
            </a:r>
          </a:p>
          <a:p>
            <a:pPr marL="282738" indent="-282738" defTabSz="1507937">
              <a:buFont typeface="Arial" panose="020B0604020202020204" pitchFamily="34" charset="0"/>
              <a:buChar char="•"/>
            </a:pPr>
            <a:r>
              <a:rPr lang="en-GB" sz="2309">
                <a:solidFill>
                  <a:srgbClr val="002060"/>
                </a:solidFill>
                <a:latin typeface="Arial" panose="020B0604020202020204" pitchFamily="34" charset="0"/>
                <a:cs typeface="Arial" panose="020B0604020202020204" pitchFamily="34" charset="0"/>
              </a:rPr>
              <a:t>Review patient care benefits</a:t>
            </a:r>
          </a:p>
          <a:p>
            <a:pPr marL="282738" indent="-282738" defTabSz="1507937">
              <a:buFont typeface="Arial" panose="020B0604020202020204" pitchFamily="34" charset="0"/>
              <a:buChar char="•"/>
            </a:pPr>
            <a:r>
              <a:rPr lang="en-GB" sz="2309">
                <a:solidFill>
                  <a:srgbClr val="002060"/>
                </a:solidFill>
                <a:latin typeface="Arial" panose="020B0604020202020204" pitchFamily="34" charset="0"/>
                <a:cs typeface="Arial" panose="020B0604020202020204" pitchFamily="34" charset="0"/>
              </a:rPr>
              <a:t>Identify potential for organisational spread</a:t>
            </a:r>
          </a:p>
          <a:p>
            <a:pPr defTabSz="1507937"/>
            <a:endParaRPr lang="en-GB" sz="2968">
              <a:solidFill>
                <a:srgbClr val="002060"/>
              </a:solidFill>
              <a:latin typeface="Arial" panose="020B0604020202020204" pitchFamily="34" charset="0"/>
              <a:cs typeface="Arial" panose="020B0604020202020204" pitchFamily="34" charset="0"/>
            </a:endParaRPr>
          </a:p>
          <a:p>
            <a:pPr defTabSz="1507937"/>
            <a:endParaRPr lang="en-GB" sz="1979">
              <a:solidFill>
                <a:srgbClr val="002060"/>
              </a:solidFill>
              <a:latin typeface="Arial" panose="020B0604020202020204" pitchFamily="34" charset="0"/>
              <a:cs typeface="Arial" panose="020B0604020202020204" pitchFamily="34" charset="0"/>
            </a:endParaRPr>
          </a:p>
        </p:txBody>
      </p:sp>
      <p:graphicFrame>
        <p:nvGraphicFramePr>
          <p:cNvPr id="19" name="Chart 18">
            <a:extLst>
              <a:ext uri="{FF2B5EF4-FFF2-40B4-BE49-F238E27FC236}">
                <a16:creationId xmlns:a16="http://schemas.microsoft.com/office/drawing/2014/main" id="{609B8596-A370-40F2-BE8A-C3A55B63E670}"/>
              </a:ext>
            </a:extLst>
          </p:cNvPr>
          <p:cNvGraphicFramePr>
            <a:graphicFrameLocks/>
          </p:cNvGraphicFramePr>
          <p:nvPr/>
        </p:nvGraphicFramePr>
        <p:xfrm>
          <a:off x="9573915" y="1479984"/>
          <a:ext cx="10210555" cy="5340103"/>
        </p:xfrm>
        <a:graphic>
          <a:graphicData uri="http://schemas.openxmlformats.org/drawingml/2006/chart">
            <c:chart xmlns:c="http://schemas.openxmlformats.org/drawingml/2006/chart" xmlns:r="http://schemas.openxmlformats.org/officeDocument/2006/relationships" r:id="rId3"/>
          </a:graphicData>
        </a:graphic>
      </p:graphicFrame>
      <p:grpSp>
        <p:nvGrpSpPr>
          <p:cNvPr id="7" name="Group 6">
            <a:extLst>
              <a:ext uri="{FF2B5EF4-FFF2-40B4-BE49-F238E27FC236}">
                <a16:creationId xmlns:a16="http://schemas.microsoft.com/office/drawing/2014/main" id="{983E2000-BBD2-D85D-95B3-FA979F637D02}"/>
              </a:ext>
            </a:extLst>
          </p:cNvPr>
          <p:cNvGrpSpPr/>
          <p:nvPr/>
        </p:nvGrpSpPr>
        <p:grpSpPr>
          <a:xfrm>
            <a:off x="14143754" y="3266220"/>
            <a:ext cx="4315051" cy="1415745"/>
            <a:chOff x="8606958" y="5670600"/>
            <a:chExt cx="2632111" cy="929451"/>
          </a:xfrm>
        </p:grpSpPr>
        <p:sp>
          <p:nvSpPr>
            <p:cNvPr id="15" name="Rectangle 14">
              <a:extLst>
                <a:ext uri="{FF2B5EF4-FFF2-40B4-BE49-F238E27FC236}">
                  <a16:creationId xmlns:a16="http://schemas.microsoft.com/office/drawing/2014/main" id="{AFD73B90-2BFA-4235-A601-36AA45EF2F01}"/>
                </a:ext>
              </a:extLst>
            </p:cNvPr>
            <p:cNvSpPr/>
            <p:nvPr/>
          </p:nvSpPr>
          <p:spPr>
            <a:xfrm>
              <a:off x="8804549" y="6036526"/>
              <a:ext cx="999460" cy="563525"/>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r>
                <a:rPr lang="en-GB" sz="1979" b="1">
                  <a:solidFill>
                    <a:srgbClr val="002060"/>
                  </a:solidFill>
                  <a:latin typeface="Arial" panose="020B0604020202020204" pitchFamily="34" charset="0"/>
                  <a:cs typeface="Arial" panose="020B0604020202020204" pitchFamily="34" charset="0"/>
                </a:rPr>
                <a:t>PDSA 1: </a:t>
              </a:r>
            </a:p>
            <a:p>
              <a:pPr algn="ctr" defTabSz="1507937"/>
              <a:r>
                <a:rPr lang="en-GB" sz="1979">
                  <a:solidFill>
                    <a:srgbClr val="002060"/>
                  </a:solidFill>
                  <a:latin typeface="Arial" panose="020B0604020202020204" pitchFamily="34" charset="0"/>
                  <a:cs typeface="Arial" panose="020B0604020202020204" pitchFamily="34" charset="0"/>
                </a:rPr>
                <a:t>Email to all Consultants  </a:t>
              </a:r>
            </a:p>
          </p:txBody>
        </p:sp>
        <p:sp>
          <p:nvSpPr>
            <p:cNvPr id="16" name="Rectangle 15">
              <a:extLst>
                <a:ext uri="{FF2B5EF4-FFF2-40B4-BE49-F238E27FC236}">
                  <a16:creationId xmlns:a16="http://schemas.microsoft.com/office/drawing/2014/main" id="{A1E5362D-8D7F-4513-A256-DC454770D7D7}"/>
                </a:ext>
              </a:extLst>
            </p:cNvPr>
            <p:cNvSpPr/>
            <p:nvPr/>
          </p:nvSpPr>
          <p:spPr>
            <a:xfrm>
              <a:off x="10239609" y="5985067"/>
              <a:ext cx="999460" cy="563525"/>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r>
                <a:rPr lang="en-GB" sz="1979" b="1">
                  <a:solidFill>
                    <a:srgbClr val="002060"/>
                  </a:solidFill>
                  <a:latin typeface="Arial" panose="020B0604020202020204" pitchFamily="34" charset="0"/>
                  <a:cs typeface="Arial" panose="020B0604020202020204" pitchFamily="34" charset="0"/>
                </a:rPr>
                <a:t>PDSA 2: </a:t>
              </a:r>
            </a:p>
            <a:p>
              <a:pPr algn="ctr" defTabSz="1507937"/>
              <a:r>
                <a:rPr lang="en-GB" sz="1979">
                  <a:solidFill>
                    <a:srgbClr val="002060"/>
                  </a:solidFill>
                  <a:latin typeface="Arial" panose="020B0604020202020204" pitchFamily="34" charset="0"/>
                  <a:cs typeface="Arial" panose="020B0604020202020204" pitchFamily="34" charset="0"/>
                </a:rPr>
                <a:t>HEPMA prompt</a:t>
              </a:r>
            </a:p>
          </p:txBody>
        </p:sp>
        <p:cxnSp>
          <p:nvCxnSpPr>
            <p:cNvPr id="18" name="Straight Arrow Connector 17">
              <a:extLst>
                <a:ext uri="{FF2B5EF4-FFF2-40B4-BE49-F238E27FC236}">
                  <a16:creationId xmlns:a16="http://schemas.microsoft.com/office/drawing/2014/main" id="{24CC6C90-79B4-4474-9EAF-CB2771AB4921}"/>
                </a:ext>
              </a:extLst>
            </p:cNvPr>
            <p:cNvCxnSpPr>
              <a:cxnSpLocks/>
            </p:cNvCxnSpPr>
            <p:nvPr/>
          </p:nvCxnSpPr>
          <p:spPr>
            <a:xfrm flipH="1" flipV="1">
              <a:off x="8606958" y="5670600"/>
              <a:ext cx="190738" cy="4741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709A4A6-8040-4D68-B83B-54019C1FFEC9}"/>
                </a:ext>
              </a:extLst>
            </p:cNvPr>
            <p:cNvCxnSpPr>
              <a:cxnSpLocks/>
              <a:stCxn id="16" idx="1"/>
            </p:cNvCxnSpPr>
            <p:nvPr/>
          </p:nvCxnSpPr>
          <p:spPr>
            <a:xfrm flipH="1" flipV="1">
              <a:off x="9929324" y="5806222"/>
              <a:ext cx="310282" cy="4606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2E5EB014-8AC4-4DEB-A681-99EC10221C58}"/>
              </a:ext>
            </a:extLst>
          </p:cNvPr>
          <p:cNvSpPr txBox="1"/>
          <p:nvPr/>
        </p:nvSpPr>
        <p:spPr>
          <a:xfrm>
            <a:off x="540643" y="3753816"/>
            <a:ext cx="8622217" cy="1310615"/>
          </a:xfrm>
          <a:prstGeom prst="rect">
            <a:avLst/>
          </a:prstGeom>
          <a:noFill/>
          <a:ln>
            <a:noFill/>
          </a:ln>
        </p:spPr>
        <p:txBody>
          <a:bodyPr wrap="square">
            <a:spAutoFit/>
          </a:bodyPr>
          <a:lstStyle/>
          <a:p>
            <a:pPr defTabSz="1507937"/>
            <a:r>
              <a:rPr lang="en-GB" sz="1979" b="1">
                <a:solidFill>
                  <a:srgbClr val="002060"/>
                </a:solidFill>
                <a:latin typeface="Arial" panose="020B0604020202020204" pitchFamily="34" charset="0"/>
                <a:cs typeface="Arial" panose="020B0604020202020204" pitchFamily="34" charset="0"/>
              </a:rPr>
              <a:t>How will we measure impact </a:t>
            </a:r>
            <a:r>
              <a:rPr lang="en-GB" sz="1979">
                <a:solidFill>
                  <a:srgbClr val="002060"/>
                </a:solidFill>
                <a:latin typeface="Arial" panose="020B0604020202020204" pitchFamily="34" charset="0"/>
                <a:cs typeface="Arial" panose="020B0604020202020204" pitchFamily="34" charset="0"/>
              </a:rPr>
              <a:t>(Improvement measures) </a:t>
            </a:r>
          </a:p>
          <a:p>
            <a:pPr marL="376984" indent="-376984" defTabSz="1507937">
              <a:buFontTx/>
              <a:buAutoNum type="arabicPeriod"/>
            </a:pPr>
            <a:r>
              <a:rPr lang="en-GB" sz="1979">
                <a:solidFill>
                  <a:srgbClr val="002060"/>
                </a:solidFill>
                <a:latin typeface="Arial" panose="020B0604020202020204" pitchFamily="34" charset="0"/>
                <a:cs typeface="Arial" panose="020B0604020202020204" pitchFamily="34" charset="0"/>
              </a:rPr>
              <a:t>Weekly audit on target ward to see if they received their first dose of TPX within 14 hours of admission.</a:t>
            </a:r>
          </a:p>
          <a:p>
            <a:pPr marL="376984" indent="-376984" defTabSz="1507937">
              <a:buFontTx/>
              <a:buAutoNum type="arabicPeriod"/>
            </a:pPr>
            <a:r>
              <a:rPr lang="en-GB" sz="1979">
                <a:solidFill>
                  <a:srgbClr val="002060"/>
                </a:solidFill>
                <a:latin typeface="Arial" panose="020B0604020202020204" pitchFamily="34" charset="0"/>
                <a:cs typeface="Arial" panose="020B0604020202020204" pitchFamily="34" charset="0"/>
              </a:rPr>
              <a:t>Monitoring of the HAT potentially avoidable incidents. </a:t>
            </a:r>
          </a:p>
        </p:txBody>
      </p:sp>
      <p:pic>
        <p:nvPicPr>
          <p:cNvPr id="1026" name="Picture 2" descr="The PDSA Cycle">
            <a:extLst>
              <a:ext uri="{FF2B5EF4-FFF2-40B4-BE49-F238E27FC236}">
                <a16:creationId xmlns:a16="http://schemas.microsoft.com/office/drawing/2014/main" id="{D2EFC819-83EC-4186-9BB8-968E17C08CA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9813" y="5278138"/>
            <a:ext cx="2088722" cy="208872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The PDSA Cycle">
            <a:extLst>
              <a:ext uri="{FF2B5EF4-FFF2-40B4-BE49-F238E27FC236}">
                <a16:creationId xmlns:a16="http://schemas.microsoft.com/office/drawing/2014/main" id="{292A6C1D-85A4-4CC7-AB94-95DB55D8856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34360" y="7357213"/>
            <a:ext cx="2088722" cy="2088722"/>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8A0336D0-5A0C-4AC5-981E-40F0D687DA21}"/>
              </a:ext>
            </a:extLst>
          </p:cNvPr>
          <p:cNvSpPr txBox="1"/>
          <p:nvPr/>
        </p:nvSpPr>
        <p:spPr>
          <a:xfrm>
            <a:off x="2799391" y="5759789"/>
            <a:ext cx="6333198" cy="701474"/>
          </a:xfrm>
          <a:prstGeom prst="rect">
            <a:avLst/>
          </a:prstGeom>
          <a:noFill/>
        </p:spPr>
        <p:txBody>
          <a:bodyPr wrap="square">
            <a:spAutoFit/>
          </a:bodyPr>
          <a:lstStyle/>
          <a:p>
            <a:pPr defTabSz="1507937"/>
            <a:r>
              <a:rPr lang="en-GB" sz="1979">
                <a:solidFill>
                  <a:srgbClr val="002060"/>
                </a:solidFill>
                <a:latin typeface="Arial"/>
                <a:cs typeface="Arial"/>
              </a:rPr>
              <a:t>PDSA1 – Targeted email campaign to Consultants to increase awareness. </a:t>
            </a:r>
          </a:p>
        </p:txBody>
      </p:sp>
      <p:sp>
        <p:nvSpPr>
          <p:cNvPr id="29" name="TextBox 28">
            <a:extLst>
              <a:ext uri="{FF2B5EF4-FFF2-40B4-BE49-F238E27FC236}">
                <a16:creationId xmlns:a16="http://schemas.microsoft.com/office/drawing/2014/main" id="{1EE8F9E4-4026-491D-8F8C-A2A8872F3686}"/>
              </a:ext>
            </a:extLst>
          </p:cNvPr>
          <p:cNvSpPr txBox="1"/>
          <p:nvPr/>
        </p:nvSpPr>
        <p:spPr>
          <a:xfrm>
            <a:off x="3823181" y="7780674"/>
            <a:ext cx="5940265" cy="701474"/>
          </a:xfrm>
          <a:prstGeom prst="rect">
            <a:avLst/>
          </a:prstGeom>
          <a:noFill/>
        </p:spPr>
        <p:txBody>
          <a:bodyPr wrap="square">
            <a:spAutoFit/>
          </a:bodyPr>
          <a:lstStyle/>
          <a:p>
            <a:pPr defTabSz="1507937"/>
            <a:r>
              <a:rPr lang="en-GB" sz="1979">
                <a:solidFill>
                  <a:srgbClr val="002060"/>
                </a:solidFill>
                <a:latin typeface="Arial" panose="020B0604020202020204" pitchFamily="34" charset="0"/>
                <a:cs typeface="Arial" panose="020B0604020202020204" pitchFamily="34" charset="0"/>
              </a:rPr>
              <a:t>PDSA 2 – System prompt within HEPMA to improve timeliness; initial audits show improvement </a:t>
            </a:r>
            <a:endParaRPr lang="en-GB" sz="1979">
              <a:solidFill>
                <a:srgbClr val="002060"/>
              </a:solidFill>
              <a:latin typeface="Aptos" panose="02110004020202020204"/>
            </a:endParaRPr>
          </a:p>
        </p:txBody>
      </p:sp>
      <p:sp>
        <p:nvSpPr>
          <p:cNvPr id="8" name="TextBox 7">
            <a:extLst>
              <a:ext uri="{FF2B5EF4-FFF2-40B4-BE49-F238E27FC236}">
                <a16:creationId xmlns:a16="http://schemas.microsoft.com/office/drawing/2014/main" id="{2394AE5B-8530-40B2-ADAD-003197F2A8F2}"/>
              </a:ext>
            </a:extLst>
          </p:cNvPr>
          <p:cNvSpPr txBox="1"/>
          <p:nvPr/>
        </p:nvSpPr>
        <p:spPr>
          <a:xfrm>
            <a:off x="12670673" y="2748626"/>
            <a:ext cx="1731307" cy="371512"/>
          </a:xfrm>
          <a:prstGeom prst="rect">
            <a:avLst/>
          </a:prstGeom>
          <a:noFill/>
        </p:spPr>
        <p:txBody>
          <a:bodyPr wrap="square" rtlCol="0">
            <a:spAutoFit/>
          </a:bodyPr>
          <a:lstStyle/>
          <a:p>
            <a:pPr defTabSz="1507937"/>
            <a:r>
              <a:rPr lang="en-GB" sz="1814" b="1">
                <a:solidFill>
                  <a:srgbClr val="E97132"/>
                </a:solidFill>
                <a:latin typeface="Arial" panose="020B0604020202020204" pitchFamily="34" charset="0"/>
                <a:cs typeface="Arial" panose="020B0604020202020204" pitchFamily="34" charset="0"/>
              </a:rPr>
              <a:t>Median: 80%</a:t>
            </a:r>
          </a:p>
        </p:txBody>
      </p:sp>
      <p:sp>
        <p:nvSpPr>
          <p:cNvPr id="28" name="TextBox 27">
            <a:extLst>
              <a:ext uri="{FF2B5EF4-FFF2-40B4-BE49-F238E27FC236}">
                <a16:creationId xmlns:a16="http://schemas.microsoft.com/office/drawing/2014/main" id="{BD907F29-5BC1-469D-A4DB-9479BFC92335}"/>
              </a:ext>
            </a:extLst>
          </p:cNvPr>
          <p:cNvSpPr txBox="1"/>
          <p:nvPr/>
        </p:nvSpPr>
        <p:spPr>
          <a:xfrm>
            <a:off x="16820304" y="2883405"/>
            <a:ext cx="1731307" cy="371512"/>
          </a:xfrm>
          <a:prstGeom prst="rect">
            <a:avLst/>
          </a:prstGeom>
          <a:noFill/>
        </p:spPr>
        <p:txBody>
          <a:bodyPr wrap="square" rtlCol="0">
            <a:spAutoFit/>
          </a:bodyPr>
          <a:lstStyle/>
          <a:p>
            <a:pPr defTabSz="1507937"/>
            <a:r>
              <a:rPr lang="en-GB" sz="1814" b="1">
                <a:solidFill>
                  <a:srgbClr val="E97132"/>
                </a:solidFill>
                <a:latin typeface="Arial" panose="020B0604020202020204" pitchFamily="34" charset="0"/>
                <a:cs typeface="Arial" panose="020B0604020202020204" pitchFamily="34" charset="0"/>
              </a:rPr>
              <a:t>Median: 90%</a:t>
            </a:r>
          </a:p>
        </p:txBody>
      </p:sp>
    </p:spTree>
    <p:extLst>
      <p:ext uri="{BB962C8B-B14F-4D97-AF65-F5344CB8AC3E}">
        <p14:creationId xmlns:p14="http://schemas.microsoft.com/office/powerpoint/2010/main" val="35907529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5D11A-6A0E-E2CB-DCA1-EACC82C3095F}"/>
            </a:ext>
          </a:extLst>
        </p:cNvPr>
        <p:cNvGrpSpPr/>
        <p:nvPr/>
      </p:nvGrpSpPr>
      <p:grpSpPr>
        <a:xfrm>
          <a:off x="0" y="0"/>
          <a:ext cx="0" cy="0"/>
          <a:chOff x="0" y="0"/>
          <a:chExt cx="0" cy="0"/>
        </a:xfrm>
      </p:grpSpPr>
      <p:pic>
        <p:nvPicPr>
          <p:cNvPr id="17" name="Picture 16" descr="A graph of a number of days&#10;&#10;AI-generated content may be incorrect.">
            <a:extLst>
              <a:ext uri="{FF2B5EF4-FFF2-40B4-BE49-F238E27FC236}">
                <a16:creationId xmlns:a16="http://schemas.microsoft.com/office/drawing/2014/main" id="{569878E7-65F4-1A44-28CB-4B601E31CD67}"/>
              </a:ext>
            </a:extLst>
          </p:cNvPr>
          <p:cNvPicPr>
            <a:picLocks noChangeAspect="1"/>
          </p:cNvPicPr>
          <p:nvPr/>
        </p:nvPicPr>
        <p:blipFill>
          <a:blip r:embed="rId3"/>
          <a:stretch>
            <a:fillRect/>
          </a:stretch>
        </p:blipFill>
        <p:spPr>
          <a:xfrm>
            <a:off x="-2298" y="3151127"/>
            <a:ext cx="6653588" cy="3830029"/>
          </a:xfrm>
          <a:prstGeom prst="rect">
            <a:avLst/>
          </a:prstGeom>
        </p:spPr>
      </p:pic>
      <p:sp>
        <p:nvSpPr>
          <p:cNvPr id="23" name="TextBox 22">
            <a:extLst>
              <a:ext uri="{FF2B5EF4-FFF2-40B4-BE49-F238E27FC236}">
                <a16:creationId xmlns:a16="http://schemas.microsoft.com/office/drawing/2014/main" id="{4672C891-A641-5505-F880-ABC34A3A96FD}"/>
              </a:ext>
            </a:extLst>
          </p:cNvPr>
          <p:cNvSpPr txBox="1"/>
          <p:nvPr/>
        </p:nvSpPr>
        <p:spPr>
          <a:xfrm>
            <a:off x="1057" y="3158197"/>
            <a:ext cx="13386562" cy="8030788"/>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1567">
              <a:solidFill>
                <a:prstClr val="black"/>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77A0B523-1718-292B-57E2-614BB1BB18FB}"/>
              </a:ext>
            </a:extLst>
          </p:cNvPr>
          <p:cNvSpPr txBox="1"/>
          <p:nvPr/>
        </p:nvSpPr>
        <p:spPr>
          <a:xfrm>
            <a:off x="17372445" y="141811"/>
            <a:ext cx="2432745" cy="549061"/>
          </a:xfrm>
          <a:prstGeom prst="rect">
            <a:avLst/>
          </a:prstGeom>
          <a:noFill/>
        </p:spPr>
        <p:txBody>
          <a:bodyPr wrap="square" rtlCol="0">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r" defTabSz="914263"/>
            <a:r>
              <a:rPr lang="en-GB" sz="2968">
                <a:solidFill>
                  <a:prstClr val="white"/>
                </a:solidFill>
                <a:latin typeface="Aptos" panose="02110004020202020204"/>
              </a:rPr>
              <a:t>Page 1</a:t>
            </a:r>
          </a:p>
        </p:txBody>
      </p:sp>
      <p:sp>
        <p:nvSpPr>
          <p:cNvPr id="19" name="Title 1">
            <a:extLst>
              <a:ext uri="{FF2B5EF4-FFF2-40B4-BE49-F238E27FC236}">
                <a16:creationId xmlns:a16="http://schemas.microsoft.com/office/drawing/2014/main" id="{F70210D3-F831-444E-88FA-B430284B5471}"/>
              </a:ext>
            </a:extLst>
          </p:cNvPr>
          <p:cNvSpPr txBox="1">
            <a:spLocks/>
          </p:cNvSpPr>
          <p:nvPr/>
        </p:nvSpPr>
        <p:spPr>
          <a:xfrm>
            <a:off x="178" y="-238"/>
            <a:ext cx="20105335" cy="463908"/>
          </a:xfrm>
          <a:prstGeom prst="rect">
            <a:avLst/>
          </a:prstGeom>
          <a:solidFill>
            <a:srgbClr val="1F355E"/>
          </a:solidFill>
          <a:ln>
            <a:noFill/>
          </a:ln>
        </p:spPr>
        <p:style>
          <a:lnRef idx="1">
            <a:schemeClr val="accent1"/>
          </a:lnRef>
          <a:fillRef idx="2">
            <a:schemeClr val="accent1"/>
          </a:fillRef>
          <a:effectRef idx="1">
            <a:schemeClr val="accent1"/>
          </a:effectRef>
          <a:fontRef idx="minor">
            <a:schemeClr val="dk1"/>
          </a:fontRef>
        </p:style>
        <p:txBody>
          <a:bodyPr vert="horz" lIns="150790" tIns="75396" rIns="150790" bIns="75396" rtlCol="0" anchor="ctr">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2391" b="1">
                <a:solidFill>
                  <a:prstClr val="white"/>
                </a:solidFill>
                <a:latin typeface="Arial"/>
                <a:cs typeface="Arial"/>
              </a:rPr>
              <a:t>Falls Prevention</a:t>
            </a:r>
            <a:endParaRPr lang="en-GB" sz="2451" b="1">
              <a:solidFill>
                <a:prstClr val="white"/>
              </a:solidFill>
              <a:latin typeface="Arial"/>
              <a:cs typeface="Arial"/>
            </a:endParaRPr>
          </a:p>
        </p:txBody>
      </p:sp>
      <p:sp>
        <p:nvSpPr>
          <p:cNvPr id="24" name="TextBox 23">
            <a:extLst>
              <a:ext uri="{FF2B5EF4-FFF2-40B4-BE49-F238E27FC236}">
                <a16:creationId xmlns:a16="http://schemas.microsoft.com/office/drawing/2014/main" id="{16495F44-E355-2E84-E9F6-0E2F75757DEA}"/>
              </a:ext>
            </a:extLst>
          </p:cNvPr>
          <p:cNvSpPr txBox="1">
            <a:spLocks noChangeAspect="1"/>
          </p:cNvSpPr>
          <p:nvPr/>
        </p:nvSpPr>
        <p:spPr>
          <a:xfrm>
            <a:off x="3674" y="935990"/>
            <a:ext cx="13336184" cy="2041128"/>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567" b="1">
                <a:solidFill>
                  <a:prstClr val="black"/>
                </a:solidFill>
                <a:latin typeface="Arial"/>
                <a:cs typeface="Arial"/>
              </a:rPr>
              <a:t>What is the Data telling us?: </a:t>
            </a:r>
            <a:endParaRPr lang="en-GB" sz="1567" b="1">
              <a:solidFill>
                <a:srgbClr val="FF0000"/>
              </a:solidFill>
              <a:latin typeface="Arial"/>
              <a:cs typeface="Arial"/>
            </a:endParaRPr>
          </a:p>
          <a:p>
            <a:pPr defTabSz="914263"/>
            <a:r>
              <a:rPr lang="en-GB" sz="1567">
                <a:solidFill>
                  <a:prstClr val="black"/>
                </a:solidFill>
                <a:latin typeface="Arial"/>
                <a:cs typeface="Arial"/>
              </a:rPr>
              <a:t>In-patient falls rate remains below National average </a:t>
            </a:r>
          </a:p>
          <a:p>
            <a:pPr defTabSz="914263"/>
            <a:r>
              <a:rPr lang="en-GB" sz="1567" i="1">
                <a:solidFill>
                  <a:prstClr val="black"/>
                </a:solidFill>
                <a:latin typeface="Arial"/>
                <a:cs typeface="Arial"/>
              </a:rPr>
              <a:t>January 2026 has seen the lowest falls rate (3.26/1000 bed days) since June 2023</a:t>
            </a:r>
          </a:p>
          <a:p>
            <a:pPr defTabSz="914263"/>
            <a:r>
              <a:rPr lang="en-GB" sz="1567">
                <a:solidFill>
                  <a:prstClr val="black"/>
                </a:solidFill>
                <a:latin typeface="Arial"/>
                <a:cs typeface="Arial"/>
              </a:rPr>
              <a:t>Falls rate by ward has seen biggest reduction at Cefn Coed site across all older persons wards</a:t>
            </a:r>
          </a:p>
          <a:p>
            <a:pPr defTabSz="914263"/>
            <a:r>
              <a:rPr lang="en-GB" sz="1567">
                <a:solidFill>
                  <a:prstClr val="black"/>
                </a:solidFill>
                <a:latin typeface="Arial"/>
                <a:cs typeface="Arial"/>
              </a:rPr>
              <a:t>Falls related attendance to MIU up 20% compared to last month but on par with previous year. ED attendance for falls 7% higher than </a:t>
            </a:r>
            <a:r>
              <a:rPr lang="en-GB" sz="1567" err="1">
                <a:solidFill>
                  <a:prstClr val="black"/>
                </a:solidFill>
                <a:latin typeface="Arial"/>
                <a:cs typeface="Arial"/>
              </a:rPr>
              <a:t>prev</a:t>
            </a:r>
            <a:r>
              <a:rPr lang="en-GB" sz="1567">
                <a:solidFill>
                  <a:prstClr val="black"/>
                </a:solidFill>
                <a:latin typeface="Arial"/>
                <a:cs typeface="Arial"/>
              </a:rPr>
              <a:t> year.</a:t>
            </a:r>
          </a:p>
          <a:p>
            <a:pPr defTabSz="914263"/>
            <a:r>
              <a:rPr lang="en-GB" sz="1567">
                <a:solidFill>
                  <a:prstClr val="black"/>
                </a:solidFill>
                <a:latin typeface="Arial"/>
                <a:cs typeface="Arial"/>
              </a:rPr>
              <a:t>There have been 4 NRI falls related incidents in the last 12 months (Jan25--Dec25) compared to 10 in the previous 12 months = 60% decrease</a:t>
            </a:r>
          </a:p>
          <a:p>
            <a:pPr defTabSz="914263"/>
            <a:r>
              <a:rPr lang="en-GB" sz="1567">
                <a:solidFill>
                  <a:prstClr val="black"/>
                </a:solidFill>
                <a:latin typeface="Arial"/>
                <a:cs typeface="Arial"/>
              </a:rPr>
              <a:t>Care Home falls project continuing roll out – now live across 15 homes and preparatory work across other sites complete – current ambulance call out rate at under 18% (compared to previous 94%) with a total of 555 falls incidents reported.</a:t>
            </a:r>
          </a:p>
        </p:txBody>
      </p:sp>
      <p:sp>
        <p:nvSpPr>
          <p:cNvPr id="26" name="TextBox 25">
            <a:extLst>
              <a:ext uri="{FF2B5EF4-FFF2-40B4-BE49-F238E27FC236}">
                <a16:creationId xmlns:a16="http://schemas.microsoft.com/office/drawing/2014/main" id="{C94F4918-364D-4AC6-EE86-7D93B9C8C7F0}"/>
              </a:ext>
            </a:extLst>
          </p:cNvPr>
          <p:cNvSpPr txBox="1"/>
          <p:nvPr/>
        </p:nvSpPr>
        <p:spPr>
          <a:xfrm>
            <a:off x="13466980" y="3942827"/>
            <a:ext cx="6466580" cy="3247866"/>
          </a:xfrm>
          <a:prstGeom prst="rect">
            <a:avLst/>
          </a:prstGeom>
          <a:noFill/>
          <a:ln>
            <a:solidFill>
              <a:schemeClr val="accent5">
                <a:lumMod val="50000"/>
              </a:schemeClr>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just" defTabSz="914263"/>
            <a:r>
              <a:rPr lang="en-GB" sz="1567" b="1">
                <a:solidFill>
                  <a:prstClr val="black"/>
                </a:solidFill>
                <a:latin typeface="Arial"/>
                <a:cs typeface="Arial"/>
              </a:rPr>
              <a:t>What are we doing about it:</a:t>
            </a:r>
            <a:endParaRPr lang="en-US" sz="1799">
              <a:solidFill>
                <a:prstClr val="black"/>
              </a:solidFill>
              <a:latin typeface="Aptos" panose="02110004020202020204"/>
            </a:endParaRPr>
          </a:p>
          <a:p>
            <a:pPr marL="284833" indent="-284833" defTabSz="914263">
              <a:buFont typeface="Arial"/>
              <a:buChar char="•"/>
            </a:pPr>
            <a:r>
              <a:rPr lang="en-GB" sz="1567">
                <a:solidFill>
                  <a:prstClr val="black"/>
                </a:solidFill>
                <a:latin typeface="Arial"/>
                <a:cs typeface="Arial"/>
              </a:rPr>
              <a:t>Regional Falls Prevention taskforce enabling collaboration</a:t>
            </a:r>
          </a:p>
          <a:p>
            <a:pPr marL="284833" indent="-284833" defTabSz="914263">
              <a:buFont typeface="Arial"/>
              <a:buChar char="•"/>
            </a:pPr>
            <a:r>
              <a:rPr lang="en-GB" sz="1567">
                <a:solidFill>
                  <a:prstClr val="black"/>
                </a:solidFill>
                <a:latin typeface="Arial"/>
                <a:cs typeface="Arial"/>
              </a:rPr>
              <a:t>Primary Care action plan agreed </a:t>
            </a:r>
            <a:endParaRPr lang="en-GB" sz="1567">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r>
              <a:rPr lang="en-GB" sz="1567">
                <a:solidFill>
                  <a:prstClr val="black"/>
                </a:solidFill>
                <a:latin typeface="Arial"/>
                <a:cs typeface="Arial"/>
              </a:rPr>
              <a:t>Roll out of level 1 falls response across care homes and Dom care – live across all Swansea based Dom care services and 15 care homes (reduced uptake across NPT)</a:t>
            </a:r>
          </a:p>
          <a:p>
            <a:pPr marL="284833" indent="-284833" defTabSz="914263">
              <a:buFont typeface="Arial"/>
              <a:buChar char="•"/>
            </a:pPr>
            <a:r>
              <a:rPr lang="en-GB" sz="1567">
                <a:solidFill>
                  <a:prstClr val="black"/>
                </a:solidFill>
                <a:latin typeface="Arial"/>
                <a:cs typeface="Arial"/>
              </a:rPr>
              <a:t>Enhanced falls response service- referral rate remains low , performing at 82% stay home rate for those referrals accepted</a:t>
            </a:r>
            <a:endParaRPr lang="en-GB" sz="1567">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r>
              <a:rPr lang="en-GB" sz="1567">
                <a:solidFill>
                  <a:prstClr val="black"/>
                </a:solidFill>
                <a:latin typeface="Arial"/>
                <a:cs typeface="Arial"/>
              </a:rPr>
              <a:t>3 patient engagement events attended with over 40 meaningful interactions with members of public re falls prevention and active ageing</a:t>
            </a:r>
          </a:p>
          <a:p>
            <a:pPr marL="284833" indent="-284833" defTabSz="914263">
              <a:buFont typeface="Arial"/>
              <a:buChar char="•"/>
            </a:pPr>
            <a:r>
              <a:rPr lang="en-GB" sz="1567">
                <a:solidFill>
                  <a:prstClr val="black"/>
                </a:solidFill>
                <a:latin typeface="Arial"/>
                <a:cs typeface="Arial"/>
              </a:rPr>
              <a:t>Dance to Health to return in house due to temporary funding from Afan cluster</a:t>
            </a:r>
          </a:p>
          <a:p>
            <a:pPr marL="284833" indent="-284833" defTabSz="914263">
              <a:buFont typeface="Arial"/>
              <a:buChar char="•"/>
            </a:pPr>
            <a:endParaRPr lang="en-GB" sz="1484">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484">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484">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567">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567">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600">
              <a:solidFill>
                <a:prstClr val="black"/>
              </a:solidFill>
              <a:latin typeface="Arial" panose="020B0604020202020204" pitchFamily="34" charset="0"/>
              <a:cs typeface="Arial" panose="020B0604020202020204" pitchFamily="34" charset="0"/>
            </a:endParaRPr>
          </a:p>
          <a:p>
            <a:pPr marL="281691" indent="-281691" algn="just" defTabSz="914263">
              <a:buFont typeface="Arial" panose="020B0604020202020204" pitchFamily="34" charset="0"/>
              <a:buChar char="•"/>
            </a:pPr>
            <a:endParaRPr lang="en-GB" sz="1649" b="1" u="sng">
              <a:solidFill>
                <a:prstClr val="black"/>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76387812-1C33-CDFD-E54F-E475EC9AABBC}"/>
              </a:ext>
            </a:extLst>
          </p:cNvPr>
          <p:cNvSpPr txBox="1"/>
          <p:nvPr/>
        </p:nvSpPr>
        <p:spPr>
          <a:xfrm>
            <a:off x="467" y="465281"/>
            <a:ext cx="13333620" cy="475309"/>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600" b="1">
                <a:solidFill>
                  <a:prstClr val="black"/>
                </a:solidFill>
                <a:latin typeface="Arial"/>
                <a:cs typeface="Arial"/>
              </a:rPr>
              <a:t>Project Team: </a:t>
            </a:r>
            <a:r>
              <a:rPr lang="en-GB" sz="1600">
                <a:solidFill>
                  <a:prstClr val="black"/>
                </a:solidFill>
                <a:latin typeface="Arial"/>
                <a:cs typeface="Arial"/>
              </a:rPr>
              <a:t>Senior Responsible Officer: Helen Annandale, QP lead – Eleri D'Arcy</a:t>
            </a:r>
            <a:endParaRPr lang="en-GB" sz="1600">
              <a:solidFill>
                <a:srgbClr val="FF0000"/>
              </a:solidFill>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a:extLst>
              <a:ext uri="{FF2B5EF4-FFF2-40B4-BE49-F238E27FC236}">
                <a16:creationId xmlns:a16="http://schemas.microsoft.com/office/drawing/2014/main" id="{46F2A526-0DE0-0057-4207-63BF166DD0B6}"/>
              </a:ext>
            </a:extLst>
          </p:cNvPr>
          <p:cNvSpPr>
            <a:spLocks noChangeAspect="1" noChangeArrowheads="1"/>
          </p:cNvSpPr>
          <p:nvPr/>
        </p:nvSpPr>
        <p:spPr bwMode="auto">
          <a:xfrm>
            <a:off x="256730" y="-238177"/>
            <a:ext cx="502633" cy="5026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2968">
              <a:solidFill>
                <a:prstClr val="black"/>
              </a:solidFill>
              <a:latin typeface="Aptos" panose="02110004020202020204"/>
            </a:endParaRPr>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a:extLst>
              <a:ext uri="{FF2B5EF4-FFF2-40B4-BE49-F238E27FC236}">
                <a16:creationId xmlns:a16="http://schemas.microsoft.com/office/drawing/2014/main" id="{625B19CE-FBA3-C91D-5321-294F7E72D9F5}"/>
              </a:ext>
            </a:extLst>
          </p:cNvPr>
          <p:cNvSpPr>
            <a:spLocks noChangeAspect="1" noChangeArrowheads="1"/>
          </p:cNvSpPr>
          <p:nvPr/>
        </p:nvSpPr>
        <p:spPr bwMode="auto">
          <a:xfrm>
            <a:off x="204373" y="-225088"/>
            <a:ext cx="502633" cy="5026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2968">
              <a:solidFill>
                <a:prstClr val="black"/>
              </a:solidFill>
              <a:latin typeface="Aptos" panose="02110004020202020204"/>
            </a:endParaRPr>
          </a:p>
        </p:txBody>
      </p:sp>
      <p:sp>
        <p:nvSpPr>
          <p:cNvPr id="7" name="TextBox 6">
            <a:extLst>
              <a:ext uri="{FF2B5EF4-FFF2-40B4-BE49-F238E27FC236}">
                <a16:creationId xmlns:a16="http://schemas.microsoft.com/office/drawing/2014/main" id="{58953730-E91C-32C0-B73B-E09EA329D929}"/>
              </a:ext>
            </a:extLst>
          </p:cNvPr>
          <p:cNvSpPr txBox="1">
            <a:spLocks noChangeAspect="1"/>
          </p:cNvSpPr>
          <p:nvPr/>
        </p:nvSpPr>
        <p:spPr>
          <a:xfrm>
            <a:off x="13461884" y="464329"/>
            <a:ext cx="6441913" cy="3239974"/>
          </a:xfrm>
          <a:prstGeom prst="rect">
            <a:avLst/>
          </a:prstGeom>
          <a:noFill/>
          <a:ln w="6350">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567" b="1">
                <a:solidFill>
                  <a:prstClr val="black"/>
                </a:solidFill>
                <a:latin typeface="Arial"/>
                <a:cs typeface="Arial"/>
              </a:rPr>
              <a:t>Underlying causes:</a:t>
            </a:r>
            <a:endParaRPr lang="en-US" sz="1799">
              <a:solidFill>
                <a:prstClr val="black"/>
              </a:solidFill>
              <a:latin typeface="Aptos" panose="02110004020202020204"/>
            </a:endParaRPr>
          </a:p>
          <a:p>
            <a:pPr marL="281691" indent="-281691" defTabSz="914263">
              <a:buFont typeface="Arial" panose="020B0604020202020204" pitchFamily="34" charset="0"/>
              <a:buChar char="•"/>
            </a:pPr>
            <a:r>
              <a:rPr lang="en-GB" sz="1567">
                <a:solidFill>
                  <a:prstClr val="black"/>
                </a:solidFill>
                <a:latin typeface="Arial"/>
                <a:cs typeface="Arial"/>
              </a:rPr>
              <a:t>Ageing population with increasing frailty picture</a:t>
            </a:r>
            <a:endParaRPr lang="en-GB" sz="1600">
              <a:solidFill>
                <a:prstClr val="black"/>
              </a:solidFill>
              <a:latin typeface="Arial" panose="020B0604020202020204" pitchFamily="34" charset="0"/>
              <a:cs typeface="Arial" panose="020B0604020202020204" pitchFamily="34" charset="0"/>
            </a:endParaRPr>
          </a:p>
          <a:p>
            <a:pPr marL="281691" indent="-281691" defTabSz="914263">
              <a:buFont typeface="Arial" panose="020B0604020202020204" pitchFamily="34" charset="0"/>
              <a:buChar char="•"/>
            </a:pPr>
            <a:r>
              <a:rPr lang="en-GB" sz="1567">
                <a:solidFill>
                  <a:prstClr val="black"/>
                </a:solidFill>
                <a:latin typeface="Arial"/>
                <a:cs typeface="Arial"/>
              </a:rPr>
              <a:t>Increased demand on WAST and front door services</a:t>
            </a:r>
          </a:p>
          <a:p>
            <a:pPr marL="281691" indent="-281691" defTabSz="914263">
              <a:buFont typeface="Arial" panose="020B0604020202020204" pitchFamily="34" charset="0"/>
              <a:buChar char="•"/>
            </a:pPr>
            <a:r>
              <a:rPr lang="en-GB" sz="1567">
                <a:solidFill>
                  <a:prstClr val="black"/>
                </a:solidFill>
                <a:latin typeface="Arial"/>
                <a:cs typeface="Arial"/>
              </a:rPr>
              <a:t>Limited alternative WAST response to level 1 and level 2 falls regionally </a:t>
            </a:r>
          </a:p>
          <a:p>
            <a:pPr marL="281691" indent="-281691" defTabSz="914263">
              <a:buFont typeface="Arial" panose="020B0604020202020204" pitchFamily="34" charset="0"/>
              <a:buChar char="•"/>
            </a:pPr>
            <a:r>
              <a:rPr lang="en-GB" sz="1567">
                <a:solidFill>
                  <a:prstClr val="black"/>
                </a:solidFill>
                <a:latin typeface="Arial"/>
                <a:cs typeface="Arial"/>
              </a:rPr>
              <a:t>Inconsistent approach to falls advice in community/primary care</a:t>
            </a:r>
          </a:p>
          <a:p>
            <a:pPr marL="281691" indent="-281691" defTabSz="914263">
              <a:buFont typeface="Arial" panose="020B0604020202020204" pitchFamily="34" charset="0"/>
              <a:buChar char="•"/>
            </a:pPr>
            <a:r>
              <a:rPr lang="en-GB" sz="1567">
                <a:solidFill>
                  <a:prstClr val="black"/>
                </a:solidFill>
                <a:latin typeface="Arial"/>
                <a:cs typeface="Arial"/>
              </a:rPr>
              <a:t>Reduced access and provision of falls clinics across region</a:t>
            </a:r>
          </a:p>
          <a:p>
            <a:pPr marL="281691" indent="-281691" defTabSz="914263">
              <a:buFont typeface="Arial" panose="020B0604020202020204" pitchFamily="34" charset="0"/>
              <a:buChar char="•"/>
            </a:pPr>
            <a:r>
              <a:rPr lang="en-GB" sz="1567">
                <a:solidFill>
                  <a:prstClr val="black"/>
                </a:solidFill>
                <a:latin typeface="Arial"/>
                <a:cs typeface="Arial"/>
              </a:rPr>
              <a:t>Insufficient access to appropriate strength and balance exercise provision</a:t>
            </a:r>
          </a:p>
          <a:p>
            <a:pPr marL="281691" indent="-281691" defTabSz="914263">
              <a:buFont typeface="Arial" panose="020B0604020202020204" pitchFamily="34" charset="0"/>
              <a:buChar char="•"/>
            </a:pPr>
            <a:r>
              <a:rPr lang="en-GB" sz="1567">
                <a:solidFill>
                  <a:prstClr val="black"/>
                </a:solidFill>
                <a:latin typeface="Arial"/>
                <a:cs typeface="Arial"/>
              </a:rPr>
              <a:t>Some ward areas including AMU do not have an environment which enables safe monitoring of patients at risk of falls</a:t>
            </a:r>
          </a:p>
          <a:p>
            <a:pPr marL="281691" indent="-281691" defTabSz="914263">
              <a:buFont typeface="Arial" panose="020B0604020202020204" pitchFamily="34" charset="0"/>
              <a:buChar char="•"/>
            </a:pPr>
            <a:r>
              <a:rPr lang="en-GB" sz="1567">
                <a:solidFill>
                  <a:prstClr val="black"/>
                </a:solidFill>
                <a:latin typeface="Arial"/>
                <a:cs typeface="Arial"/>
              </a:rPr>
              <a:t>Risk assessment and care planning inconsistent and inaccurate in some areas of HB</a:t>
            </a:r>
          </a:p>
          <a:p>
            <a:pPr defTabSz="914263"/>
            <a:endParaRPr lang="en-GB" sz="1567">
              <a:solidFill>
                <a:prstClr val="black"/>
              </a:solidFill>
              <a:latin typeface="Arial"/>
              <a:cs typeface="Arial"/>
            </a:endParaRPr>
          </a:p>
          <a:p>
            <a:pPr marL="284833" indent="-284833" defTabSz="914263">
              <a:buFont typeface="Arial,Sans-Serif" panose="020B0604020202020204" pitchFamily="34" charset="0"/>
              <a:buChar char="•"/>
            </a:pPr>
            <a:endParaRPr lang="en-GB" sz="1567">
              <a:solidFill>
                <a:prstClr val="black"/>
              </a:solidFill>
              <a:latin typeface="Arial"/>
              <a:cs typeface="Arial"/>
            </a:endParaRPr>
          </a:p>
        </p:txBody>
      </p:sp>
      <p:sp>
        <p:nvSpPr>
          <p:cNvPr id="8" name="TextBox 7">
            <a:extLst>
              <a:ext uri="{FF2B5EF4-FFF2-40B4-BE49-F238E27FC236}">
                <a16:creationId xmlns:a16="http://schemas.microsoft.com/office/drawing/2014/main" id="{82E1485D-1CC9-3A76-D212-7CF68055290C}"/>
              </a:ext>
            </a:extLst>
          </p:cNvPr>
          <p:cNvSpPr txBox="1"/>
          <p:nvPr/>
        </p:nvSpPr>
        <p:spPr>
          <a:xfrm>
            <a:off x="16912785" y="3490"/>
            <a:ext cx="3198480" cy="464651"/>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marL="456570" lvl="1" defTabSz="914263"/>
            <a:r>
              <a:rPr lang="en-GB" sz="2309" b="1">
                <a:solidFill>
                  <a:prstClr val="white"/>
                </a:solidFill>
                <a:latin typeface="Arial"/>
                <a:cs typeface="Arial"/>
              </a:rPr>
              <a:t>January 2026</a:t>
            </a:r>
            <a:endParaRPr lang="en-GB" sz="2309">
              <a:solidFill>
                <a:prstClr val="white"/>
              </a:solidFill>
              <a:latin typeface="Arial" panose="020B0604020202020204" pitchFamily="34" charset="0"/>
              <a:cs typeface="Arial" panose="020B0604020202020204" pitchFamily="34" charset="0"/>
            </a:endParaRPr>
          </a:p>
        </p:txBody>
      </p:sp>
      <p:pic>
        <p:nvPicPr>
          <p:cNvPr id="4" name="Picture 3" descr="A close-up of a logo&#10;&#10;AI-generated content may be incorrect.">
            <a:extLst>
              <a:ext uri="{FF2B5EF4-FFF2-40B4-BE49-F238E27FC236}">
                <a16:creationId xmlns:a16="http://schemas.microsoft.com/office/drawing/2014/main" id="{6529BA95-B8FE-ABD7-327C-B91D36D43814}"/>
              </a:ext>
            </a:extLst>
          </p:cNvPr>
          <p:cNvPicPr>
            <a:picLocks noChangeAspect="1"/>
          </p:cNvPicPr>
          <p:nvPr/>
        </p:nvPicPr>
        <p:blipFill>
          <a:blip r:embed="rId4"/>
          <a:stretch>
            <a:fillRect/>
          </a:stretch>
        </p:blipFill>
        <p:spPr>
          <a:xfrm>
            <a:off x="15826968" y="9935863"/>
            <a:ext cx="4115347" cy="1256594"/>
          </a:xfrm>
          <a:prstGeom prst="rect">
            <a:avLst/>
          </a:prstGeom>
        </p:spPr>
      </p:pic>
      <p:sp>
        <p:nvSpPr>
          <p:cNvPr id="9" name="TextBox 8">
            <a:extLst>
              <a:ext uri="{FF2B5EF4-FFF2-40B4-BE49-F238E27FC236}">
                <a16:creationId xmlns:a16="http://schemas.microsoft.com/office/drawing/2014/main" id="{8B0482D5-25F6-3A67-293A-AD043D4C8452}"/>
              </a:ext>
            </a:extLst>
          </p:cNvPr>
          <p:cNvSpPr txBox="1"/>
          <p:nvPr/>
        </p:nvSpPr>
        <p:spPr>
          <a:xfrm>
            <a:off x="13456782" y="7411174"/>
            <a:ext cx="6425924" cy="3274530"/>
          </a:xfrm>
          <a:prstGeom prst="rect">
            <a:avLst/>
          </a:prstGeom>
          <a:noFill/>
          <a:ln>
            <a:solidFill>
              <a:schemeClr val="tx1"/>
            </a:solidFill>
          </a:ln>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567" b="1">
                <a:solidFill>
                  <a:prstClr val="black"/>
                </a:solidFill>
                <a:latin typeface="Arial"/>
                <a:cs typeface="Arial"/>
              </a:rPr>
              <a:t>What do we expect to see change?</a:t>
            </a:r>
          </a:p>
          <a:p>
            <a:pPr marL="282738" indent="-282738" defTabSz="1507937">
              <a:buFont typeface="Arial"/>
              <a:buChar char="•"/>
            </a:pPr>
            <a:r>
              <a:rPr lang="en-GB" sz="1567">
                <a:solidFill>
                  <a:prstClr val="black"/>
                </a:solidFill>
                <a:latin typeface="Arial"/>
                <a:cs typeface="Arial"/>
              </a:rPr>
              <a:t>Reduction in WAST call out from care homes following falls incident (goal – 30% reduction per site by March '26) - ON TRACK</a:t>
            </a:r>
          </a:p>
          <a:p>
            <a:pPr marL="282738" indent="-282738" defTabSz="1507937">
              <a:buFont typeface="Arial"/>
              <a:buChar char="•"/>
            </a:pPr>
            <a:r>
              <a:rPr lang="en-GB" sz="1567">
                <a:solidFill>
                  <a:prstClr val="black"/>
                </a:solidFill>
                <a:latin typeface="Arial"/>
                <a:cs typeface="Arial"/>
              </a:rPr>
              <a:t>Falls rate not exceeding 5.0 (falls/1000beddays) over proceeding 12 months – ON TRACK</a:t>
            </a:r>
          </a:p>
          <a:p>
            <a:pPr marL="282738" indent="-282738" defTabSz="1507937">
              <a:buFont typeface="Arial"/>
              <a:buChar char="•"/>
            </a:pPr>
            <a:r>
              <a:rPr lang="en-GB" sz="1567">
                <a:solidFill>
                  <a:prstClr val="black"/>
                </a:solidFill>
                <a:latin typeface="Arial"/>
                <a:cs typeface="Arial"/>
              </a:rPr>
              <a:t>Reduction in conveyance to hospital via WAST for level 2 falls (WG target of 25% reduction) - OFF TRACK (current rate 16% reduction) - new service still in set up phase - service exploring offer of enhanced response to patients in ED and OPAU to improve admission rates (whilst still building service to reduce conveyance) </a:t>
            </a:r>
          </a:p>
          <a:p>
            <a:pPr marL="282738" indent="-282738" defTabSz="1507937">
              <a:buFont typeface="Arial"/>
              <a:buChar char="•"/>
            </a:pPr>
            <a:endParaRPr lang="en-GB" sz="1484">
              <a:solidFill>
                <a:prstClr val="black"/>
              </a:solidFill>
              <a:latin typeface="Arial"/>
              <a:cs typeface="Arial"/>
            </a:endParaRPr>
          </a:p>
        </p:txBody>
      </p:sp>
      <p:sp>
        <p:nvSpPr>
          <p:cNvPr id="5" name="TextBox 4">
            <a:extLst>
              <a:ext uri="{FF2B5EF4-FFF2-40B4-BE49-F238E27FC236}">
                <a16:creationId xmlns:a16="http://schemas.microsoft.com/office/drawing/2014/main" id="{2CB69C91-A16F-A9AA-1E30-8649781D0DDB}"/>
              </a:ext>
            </a:extLst>
          </p:cNvPr>
          <p:cNvSpPr txBox="1"/>
          <p:nvPr/>
        </p:nvSpPr>
        <p:spPr>
          <a:xfrm>
            <a:off x="3965925" y="3293519"/>
            <a:ext cx="2481375" cy="406052"/>
          </a:xfrm>
          <a:prstGeom prst="rect">
            <a:avLst/>
          </a:prstGeom>
          <a:noFill/>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649">
                <a:solidFill>
                  <a:prstClr val="black"/>
                </a:solidFill>
                <a:latin typeface="Aptos" panose="02110004020202020204"/>
              </a:rPr>
              <a:t>Health Board wide data</a:t>
            </a:r>
          </a:p>
        </p:txBody>
      </p:sp>
      <p:pic>
        <p:nvPicPr>
          <p:cNvPr id="15" name="Picture 14" descr="A graph of different colored lines&#10;&#10;AI-generated content may be incorrect.">
            <a:extLst>
              <a:ext uri="{FF2B5EF4-FFF2-40B4-BE49-F238E27FC236}">
                <a16:creationId xmlns:a16="http://schemas.microsoft.com/office/drawing/2014/main" id="{DDEF7FDC-12CF-30D9-E0DE-99ECD35583F3}"/>
              </a:ext>
            </a:extLst>
          </p:cNvPr>
          <p:cNvPicPr>
            <a:picLocks noChangeAspect="1"/>
          </p:cNvPicPr>
          <p:nvPr/>
        </p:nvPicPr>
        <p:blipFill>
          <a:blip r:embed="rId5"/>
          <a:stretch>
            <a:fillRect/>
          </a:stretch>
        </p:blipFill>
        <p:spPr>
          <a:xfrm>
            <a:off x="111433" y="7632088"/>
            <a:ext cx="12995414" cy="3362053"/>
          </a:xfrm>
          <a:prstGeom prst="rect">
            <a:avLst/>
          </a:prstGeom>
        </p:spPr>
      </p:pic>
      <p:sp>
        <p:nvSpPr>
          <p:cNvPr id="16" name="TextBox 15">
            <a:extLst>
              <a:ext uri="{FF2B5EF4-FFF2-40B4-BE49-F238E27FC236}">
                <a16:creationId xmlns:a16="http://schemas.microsoft.com/office/drawing/2014/main" id="{C457B556-3EB2-23B7-67E6-EAAEBF2B0988}"/>
              </a:ext>
            </a:extLst>
          </p:cNvPr>
          <p:cNvSpPr txBox="1"/>
          <p:nvPr/>
        </p:nvSpPr>
        <p:spPr>
          <a:xfrm>
            <a:off x="88" y="7110098"/>
            <a:ext cx="12899976" cy="608993"/>
          </a:xfrm>
          <a:prstGeom prst="rect">
            <a:avLst/>
          </a:prstGeom>
          <a:noFill/>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2309">
                <a:solidFill>
                  <a:prstClr val="black"/>
                </a:solidFill>
                <a:latin typeface="Aptos" panose="02110004020202020204"/>
              </a:rPr>
              <a:t>WAST - Conveyed calls (over 60yrs)</a:t>
            </a:r>
            <a:r>
              <a:rPr lang="en-GB" sz="2968">
                <a:solidFill>
                  <a:prstClr val="black"/>
                </a:solidFill>
                <a:latin typeface="Aptos" panose="02110004020202020204"/>
              </a:rPr>
              <a:t> </a:t>
            </a:r>
          </a:p>
        </p:txBody>
      </p:sp>
      <p:pic>
        <p:nvPicPr>
          <p:cNvPr id="10" name="Picture 9">
            <a:extLst>
              <a:ext uri="{FF2B5EF4-FFF2-40B4-BE49-F238E27FC236}">
                <a16:creationId xmlns:a16="http://schemas.microsoft.com/office/drawing/2014/main" id="{7DE29DCF-BC28-1D6C-0651-93674CAD67EA}"/>
              </a:ext>
            </a:extLst>
          </p:cNvPr>
          <p:cNvPicPr>
            <a:picLocks noChangeAspect="1"/>
          </p:cNvPicPr>
          <p:nvPr/>
        </p:nvPicPr>
        <p:blipFill>
          <a:blip r:embed="rId6"/>
          <a:stretch>
            <a:fillRect/>
          </a:stretch>
        </p:blipFill>
        <p:spPr>
          <a:xfrm>
            <a:off x="6687438" y="3165227"/>
            <a:ext cx="6423973" cy="3824580"/>
          </a:xfrm>
          <a:prstGeom prst="rect">
            <a:avLst/>
          </a:prstGeom>
        </p:spPr>
      </p:pic>
      <p:sp>
        <p:nvSpPr>
          <p:cNvPr id="11" name="TextBox 10">
            <a:extLst>
              <a:ext uri="{FF2B5EF4-FFF2-40B4-BE49-F238E27FC236}">
                <a16:creationId xmlns:a16="http://schemas.microsoft.com/office/drawing/2014/main" id="{9E1016FA-5731-7A6D-2BB6-6955EF433241}"/>
              </a:ext>
            </a:extLst>
          </p:cNvPr>
          <p:cNvSpPr txBox="1"/>
          <p:nvPr/>
        </p:nvSpPr>
        <p:spPr>
          <a:xfrm>
            <a:off x="8565796" y="3496414"/>
            <a:ext cx="5415043" cy="456835"/>
          </a:xfrm>
          <a:prstGeom prst="rect">
            <a:avLst/>
          </a:prstGeom>
          <a:noFill/>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979">
                <a:solidFill>
                  <a:prstClr val="black"/>
                </a:solidFill>
                <a:latin typeface="Aptos" panose="02110004020202020204"/>
              </a:rPr>
              <a:t>Falls rate /1000 bed days by ward Dec '25</a:t>
            </a:r>
          </a:p>
        </p:txBody>
      </p:sp>
    </p:spTree>
    <p:extLst>
      <p:ext uri="{BB962C8B-B14F-4D97-AF65-F5344CB8AC3E}">
        <p14:creationId xmlns:p14="http://schemas.microsoft.com/office/powerpoint/2010/main" val="2019629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4BC55-1F95-8DA1-12C7-D4D3B42E903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28C0B57-3228-191A-B180-8E0483DF888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B1AEFD05-DE1F-69D2-7B8C-4C6A9D2DD768}"/>
              </a:ext>
            </a:extLst>
          </p:cNvPr>
          <p:cNvGraphicFramePr>
            <a:graphicFrameLocks noGrp="1"/>
          </p:cNvGraphicFramePr>
          <p:nvPr>
            <p:extLst>
              <p:ext uri="{D42A27DB-BD31-4B8C-83A1-F6EECF244321}">
                <p14:modId xmlns:p14="http://schemas.microsoft.com/office/powerpoint/2010/main" val="2451172379"/>
              </p:ext>
            </p:extLst>
          </p:nvPr>
        </p:nvGraphicFramePr>
        <p:xfrm>
          <a:off x="146844" y="774890"/>
          <a:ext cx="19583400" cy="10250356"/>
        </p:xfrm>
        <a:graphic>
          <a:graphicData uri="http://schemas.openxmlformats.org/drawingml/2006/table">
            <a:tbl>
              <a:tblPr firstRow="1" bandRow="1">
                <a:tableStyleId>{5C22544A-7EE6-4342-B048-85BDC9FD1C3A}</a:tableStyleId>
              </a:tblPr>
              <a:tblGrid>
                <a:gridCol w="2752687">
                  <a:extLst>
                    <a:ext uri="{9D8B030D-6E8A-4147-A177-3AD203B41FA5}">
                      <a16:colId xmlns:a16="http://schemas.microsoft.com/office/drawing/2014/main" val="2762623597"/>
                    </a:ext>
                  </a:extLst>
                </a:gridCol>
                <a:gridCol w="13900914">
                  <a:extLst>
                    <a:ext uri="{9D8B030D-6E8A-4147-A177-3AD203B41FA5}">
                      <a16:colId xmlns:a16="http://schemas.microsoft.com/office/drawing/2014/main" val="1765998844"/>
                    </a:ext>
                  </a:extLst>
                </a:gridCol>
                <a:gridCol w="2929799">
                  <a:extLst>
                    <a:ext uri="{9D8B030D-6E8A-4147-A177-3AD203B41FA5}">
                      <a16:colId xmlns:a16="http://schemas.microsoft.com/office/drawing/2014/main" val="2201901794"/>
                    </a:ext>
                  </a:extLst>
                </a:gridCol>
              </a:tblGrid>
              <a:tr h="763248">
                <a:tc>
                  <a:txBody>
                    <a:bodyPr/>
                    <a:lstStyle/>
                    <a:p>
                      <a:pPr algn="ctr">
                        <a:lnSpc>
                          <a:spcPts val="800"/>
                        </a:lnSpc>
                      </a:pPr>
                      <a:r>
                        <a:rPr lang="en-GB" sz="1800" dirty="0">
                          <a:latin typeface="Verdana" panose="020B0604030504040204" pitchFamily="34" charset="0"/>
                          <a:ea typeface="Verdana" panose="020B0604030504040204" pitchFamily="34" charset="0"/>
                        </a:rPr>
                        <a:t>Escalation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(Level 3)</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solidFill>
                            <a:schemeClr val="bg1"/>
                          </a:solidFill>
                          <a:latin typeface="Verdana" panose="020B0604030504040204" pitchFamily="34" charset="0"/>
                          <a:ea typeface="Verdana" panose="020B0604030504040204" pitchFamily="34" charset="0"/>
                        </a:rPr>
                        <a:t>Performance</a:t>
                      </a:r>
                    </a:p>
                    <a:p>
                      <a:pPr algn="ctr">
                        <a:lnSpc>
                          <a:spcPts val="800"/>
                        </a:lnSpc>
                      </a:pPr>
                      <a:endParaRPr lang="en-GB" sz="1800" dirty="0">
                        <a:solidFill>
                          <a:schemeClr val="bg1"/>
                        </a:solidFill>
                        <a:latin typeface="Verdana" panose="020B0604030504040204" pitchFamily="34" charset="0"/>
                        <a:ea typeface="Verdana" panose="020B0604030504040204" pitchFamily="34" charset="0"/>
                      </a:endParaRPr>
                    </a:p>
                    <a:p>
                      <a:pPr algn="ctr">
                        <a:lnSpc>
                          <a:spcPts val="800"/>
                        </a:lnSpc>
                      </a:pPr>
                      <a:r>
                        <a:rPr lang="en-GB" sz="1800" dirty="0">
                          <a:solidFill>
                            <a:schemeClr val="bg1"/>
                          </a:solidFill>
                          <a:latin typeface="Verdana" panose="020B0604030504040204" pitchFamily="34" charset="0"/>
                          <a:ea typeface="Verdana" panose="020B0604030504040204" pitchFamily="34" charset="0"/>
                        </a:rPr>
                        <a:t>(Jan-26)</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589401">
                <a:tc rowSpan="3">
                  <a:txBody>
                    <a:bodyPr/>
                    <a:lstStyle/>
                    <a:p>
                      <a:pPr algn="ctr"/>
                      <a:r>
                        <a:rPr lang="en-GB" sz="1800" b="1">
                          <a:latin typeface="Verdana" panose="020B0604030504040204" pitchFamily="34" charset="0"/>
                          <a:ea typeface="Verdana" panose="020B0604030504040204" pitchFamily="34" charset="0"/>
                        </a:rPr>
                        <a:t>CAMHS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93.5%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242885159"/>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75.6%</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953620698"/>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97%</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874054585"/>
                  </a:ext>
                </a:extLst>
              </a:tr>
              <a:tr h="589401">
                <a:tc rowSpan="10">
                  <a:txBody>
                    <a:bodyPr/>
                    <a:lstStyle/>
                    <a:p>
                      <a:pPr algn="ctr"/>
                      <a:r>
                        <a:rPr lang="en-GB" sz="1800" b="1" dirty="0">
                          <a:latin typeface="Verdana" panose="020B0604030504040204" pitchFamily="34" charset="0"/>
                          <a:ea typeface="Verdana" panose="020B0604030504040204" pitchFamily="34" charset="0"/>
                        </a:rPr>
                        <a:t>Planned Care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699775071"/>
                  </a:ext>
                </a:extLst>
              </a:tr>
              <a:tr h="589401">
                <a:tc vMerge="1">
                  <a:txBody>
                    <a:bodyPr/>
                    <a:lstStyle/>
                    <a:p>
                      <a:endParaRPr lang="en-GB"/>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80.33%</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923686920"/>
                  </a:ext>
                </a:extLst>
              </a:tr>
              <a:tr h="648039">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50068624"/>
                  </a:ext>
                </a:extLst>
              </a:tr>
              <a:tr h="619350">
                <a:tc vMerge="1">
                  <a:txBody>
                    <a:bodyPr/>
                    <a:lstStyle/>
                    <a:p>
                      <a:endParaRPr lang="en-GB" sz="1200"/>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75.17%</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093954728"/>
                  </a:ext>
                </a:extLst>
              </a:tr>
              <a:tr h="97077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23.26%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443173458"/>
                  </a:ext>
                </a:extLst>
              </a:tr>
              <a:tr h="91181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72.64%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887949922"/>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66.64%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902253331"/>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47.68%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0112813"/>
                  </a:ext>
                </a:extLst>
              </a:tr>
              <a:tr h="85916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65.65%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274276403"/>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03749190"/>
                  </a:ext>
                </a:extLst>
              </a:tr>
            </a:tbl>
          </a:graphicData>
        </a:graphic>
      </p:graphicFrame>
      <p:sp>
        <p:nvSpPr>
          <p:cNvPr id="4" name="Slide Number Placeholder 3">
            <a:extLst>
              <a:ext uri="{FF2B5EF4-FFF2-40B4-BE49-F238E27FC236}">
                <a16:creationId xmlns:a16="http://schemas.microsoft.com/office/drawing/2014/main" id="{ABE90E87-6FAE-6B34-86AF-0ED9DEE9DD0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6CAB669-2E27-E10F-4A7E-A779E5AA1B61}"/>
              </a:ext>
            </a:extLst>
          </p:cNvPr>
          <p:cNvSpPr txBox="1"/>
          <p:nvPr/>
        </p:nvSpPr>
        <p:spPr>
          <a:xfrm>
            <a:off x="0" y="32629"/>
            <a:ext cx="20105688" cy="549061"/>
          </a:xfrm>
          <a:prstGeom prst="rect">
            <a:avLst/>
          </a:prstGeom>
          <a:solidFill>
            <a:srgbClr val="7030A0"/>
          </a:solidFill>
        </p:spPr>
        <p:txBody>
          <a:bodyPr wrap="square" rtlCol="0">
            <a:spAutoFit/>
          </a:bodyPr>
          <a:lstStyle/>
          <a:p>
            <a:pPr marL="0" marR="0" lvl="0" indent="0" algn="just"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Delivery against Targeted Intervention and Enhanced Monitoring Criteria 2025/26  </a:t>
            </a:r>
          </a:p>
        </p:txBody>
      </p:sp>
    </p:spTree>
    <p:extLst>
      <p:ext uri="{BB962C8B-B14F-4D97-AF65-F5344CB8AC3E}">
        <p14:creationId xmlns:p14="http://schemas.microsoft.com/office/powerpoint/2010/main" val="23762907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135A8-C6F3-184F-3121-EBE3C24F444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84E1B93-AA72-B54B-0FD2-E75CD1F2EE4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677A5C9-9374-9D6C-176C-43381AF956EF}"/>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50</a:t>
            </a:fld>
            <a:endParaRPr lang="en-GB"/>
          </a:p>
        </p:txBody>
      </p:sp>
      <p:sp>
        <p:nvSpPr>
          <p:cNvPr id="3" name="TextBox 2">
            <a:extLst>
              <a:ext uri="{FF2B5EF4-FFF2-40B4-BE49-F238E27FC236}">
                <a16:creationId xmlns:a16="http://schemas.microsoft.com/office/drawing/2014/main" id="{584B39D5-BEBA-3A00-C491-795C2C3F0E6C}"/>
              </a:ext>
            </a:extLst>
          </p:cNvPr>
          <p:cNvSpPr txBox="1"/>
          <p:nvPr/>
        </p:nvSpPr>
        <p:spPr>
          <a:xfrm>
            <a:off x="0" y="0"/>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Patient Experience &amp; Concerns</a:t>
            </a:r>
          </a:p>
        </p:txBody>
      </p:sp>
      <p:cxnSp>
        <p:nvCxnSpPr>
          <p:cNvPr id="12" name="Straight Connector 11">
            <a:extLst>
              <a:ext uri="{FF2B5EF4-FFF2-40B4-BE49-F238E27FC236}">
                <a16:creationId xmlns:a16="http://schemas.microsoft.com/office/drawing/2014/main" id="{C89215BB-38AB-63EF-B33D-9643A160852E}"/>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A1974E4-BBE3-03D9-E5E6-1C1AF8EAF797}"/>
              </a:ext>
            </a:extLst>
          </p:cNvPr>
          <p:cNvSpPr txBox="1"/>
          <p:nvPr/>
        </p:nvSpPr>
        <p:spPr>
          <a:xfrm>
            <a:off x="261144" y="9652280"/>
            <a:ext cx="19583400" cy="184941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endParaRPr lang="en-GB" b="1" dirty="0">
              <a:latin typeface="Verdana" panose="020B0604030504040204" pitchFamily="34" charset="0"/>
              <a:ea typeface="Verdana" panose="020B0604030504040204" pitchFamily="34" charset="0"/>
            </a:endParaRP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7,253 friends and family surveys completed in January 2026 which is an increase on the previous month where 5,489 surveys were completed.</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Of those surveys completed, the 93% of patients would highly recommend the services they received.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a:t>
            </a:r>
            <a:r>
              <a:rPr lang="en-GB" dirty="0">
                <a:latin typeface="Verdana" panose="020B0604030504040204" pitchFamily="34" charset="0"/>
                <a:ea typeface="Calibri" panose="020F0502020204030204" pitchFamily="34" charset="0"/>
                <a:cs typeface="Arial" panose="020B0604020202020204" pitchFamily="34" charset="0"/>
              </a:rPr>
              <a:t>172</a:t>
            </a:r>
            <a:r>
              <a:rPr lang="en-GB" sz="1800" dirty="0">
                <a:effectLst/>
                <a:latin typeface="Verdana" panose="020B0604030504040204" pitchFamily="34" charset="0"/>
                <a:ea typeface="Calibri" panose="020F0502020204030204" pitchFamily="34" charset="0"/>
                <a:cs typeface="Arial" panose="020B0604020202020204" pitchFamily="34" charset="0"/>
              </a:rPr>
              <a:t> concerns received in November 2025, and 53% of those concerns had responses sent within 30 days in November. </a:t>
            </a:r>
          </a:p>
          <a:p>
            <a:pPr marL="342900" lvl="0" indent="-342900" algn="just">
              <a:lnSpc>
                <a:spcPct val="107000"/>
              </a:lnSpc>
              <a:spcAft>
                <a:spcPts val="800"/>
              </a:spcAft>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10CACCC8-6C49-4CDE-47EC-F5A2FD13655F}"/>
              </a:ext>
            </a:extLst>
          </p:cNvPr>
          <p:cNvPicPr>
            <a:picLocks noChangeAspect="1"/>
          </p:cNvPicPr>
          <p:nvPr/>
        </p:nvPicPr>
        <p:blipFill>
          <a:blip r:embed="rId3"/>
          <a:stretch>
            <a:fillRect/>
          </a:stretch>
        </p:blipFill>
        <p:spPr>
          <a:xfrm>
            <a:off x="2737644" y="908675"/>
            <a:ext cx="7313772" cy="3984886"/>
          </a:xfrm>
          <a:prstGeom prst="rect">
            <a:avLst/>
          </a:prstGeom>
        </p:spPr>
      </p:pic>
      <p:pic>
        <p:nvPicPr>
          <p:cNvPr id="9" name="Picture 8">
            <a:extLst>
              <a:ext uri="{FF2B5EF4-FFF2-40B4-BE49-F238E27FC236}">
                <a16:creationId xmlns:a16="http://schemas.microsoft.com/office/drawing/2014/main" id="{4A5623B7-ACB2-878D-5206-90BD906881EB}"/>
              </a:ext>
            </a:extLst>
          </p:cNvPr>
          <p:cNvPicPr>
            <a:picLocks noChangeAspect="1"/>
          </p:cNvPicPr>
          <p:nvPr/>
        </p:nvPicPr>
        <p:blipFill>
          <a:blip r:embed="rId4"/>
          <a:stretch>
            <a:fillRect/>
          </a:stretch>
        </p:blipFill>
        <p:spPr>
          <a:xfrm>
            <a:off x="10978196" y="896476"/>
            <a:ext cx="6612892" cy="3970654"/>
          </a:xfrm>
          <a:prstGeom prst="rect">
            <a:avLst/>
          </a:prstGeom>
        </p:spPr>
      </p:pic>
      <p:pic>
        <p:nvPicPr>
          <p:cNvPr id="14" name="Picture 13">
            <a:extLst>
              <a:ext uri="{FF2B5EF4-FFF2-40B4-BE49-F238E27FC236}">
                <a16:creationId xmlns:a16="http://schemas.microsoft.com/office/drawing/2014/main" id="{ECAB226E-F9BC-68FB-FE89-EC26EF7593DA}"/>
              </a:ext>
            </a:extLst>
          </p:cNvPr>
          <p:cNvPicPr>
            <a:picLocks noChangeAspect="1"/>
          </p:cNvPicPr>
          <p:nvPr/>
        </p:nvPicPr>
        <p:blipFill>
          <a:blip r:embed="rId5"/>
          <a:stretch>
            <a:fillRect/>
          </a:stretch>
        </p:blipFill>
        <p:spPr>
          <a:xfrm>
            <a:off x="2737644" y="5363810"/>
            <a:ext cx="7313772" cy="3604183"/>
          </a:xfrm>
          <a:prstGeom prst="rect">
            <a:avLst/>
          </a:prstGeom>
        </p:spPr>
      </p:pic>
      <p:pic>
        <p:nvPicPr>
          <p:cNvPr id="17" name="Picture 16">
            <a:extLst>
              <a:ext uri="{FF2B5EF4-FFF2-40B4-BE49-F238E27FC236}">
                <a16:creationId xmlns:a16="http://schemas.microsoft.com/office/drawing/2014/main" id="{C53E9515-B74A-26D7-817F-F2D7CA348F29}"/>
              </a:ext>
            </a:extLst>
          </p:cNvPr>
          <p:cNvPicPr>
            <a:picLocks noChangeAspect="1"/>
          </p:cNvPicPr>
          <p:nvPr/>
        </p:nvPicPr>
        <p:blipFill>
          <a:blip r:embed="rId6"/>
          <a:stretch>
            <a:fillRect/>
          </a:stretch>
        </p:blipFill>
        <p:spPr>
          <a:xfrm>
            <a:off x="11035618" y="5363810"/>
            <a:ext cx="6555470" cy="3604183"/>
          </a:xfrm>
          <a:prstGeom prst="rect">
            <a:avLst/>
          </a:prstGeom>
        </p:spPr>
      </p:pic>
    </p:spTree>
    <p:extLst>
      <p:ext uri="{BB962C8B-B14F-4D97-AF65-F5344CB8AC3E}">
        <p14:creationId xmlns:p14="http://schemas.microsoft.com/office/powerpoint/2010/main" val="33934533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3"/>
          <a:stretch>
            <a:fillRect/>
          </a:stretch>
        </p:blipFill>
        <p:spPr>
          <a:xfrm>
            <a:off x="16247330" y="10112093"/>
            <a:ext cx="3690672" cy="1141755"/>
          </a:xfrm>
          <a:prstGeom prst="rect">
            <a:avLst/>
          </a:prstGeom>
        </p:spPr>
      </p:pic>
      <p:sp>
        <p:nvSpPr>
          <p:cNvPr id="2" name="Rectangle 1"/>
          <p:cNvSpPr/>
          <p:nvPr/>
        </p:nvSpPr>
        <p:spPr>
          <a:xfrm>
            <a:off x="195073" y="359739"/>
            <a:ext cx="7675499" cy="701410"/>
          </a:xfrm>
          <a:prstGeom prst="rect">
            <a:avLst/>
          </a:prstGeom>
        </p:spPr>
        <p:txBody>
          <a:bodyPr wrap="none">
            <a:spAutoFit/>
          </a:bodyPr>
          <a:lstStyle/>
          <a:p>
            <a:pPr defTabSz="914413">
              <a:defRPr/>
            </a:pPr>
            <a:r>
              <a:rPr lang="en-GB" sz="3958" b="1">
                <a:solidFill>
                  <a:srgbClr val="7030A0"/>
                </a:solidFill>
                <a:latin typeface="Arial Black" panose="020B0A04020102020204" pitchFamily="34" charset="0"/>
              </a:rPr>
              <a:t>Complaints – January 2026</a:t>
            </a:r>
            <a:endParaRPr lang="en-GB" sz="3958">
              <a:solidFill>
                <a:srgbClr val="9E4ECA"/>
              </a:solidFill>
              <a:latin typeface="Calibri"/>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169692" y="1147084"/>
            <a:ext cx="5266163" cy="8339975"/>
          </a:xfrm>
          <a:prstGeom prst="rect">
            <a:avLst/>
          </a:prstGeom>
          <a:noFill/>
        </p:spPr>
        <p:txBody>
          <a:bodyPr wrap="square">
            <a:spAutoFit/>
          </a:bodyPr>
          <a:lstStyle/>
          <a:p>
            <a:pPr defTabSz="1075350">
              <a:defRPr/>
            </a:pPr>
            <a:r>
              <a:rPr lang="en-GB" sz="1484" b="1">
                <a:solidFill>
                  <a:prstClr val="black"/>
                </a:solidFill>
                <a:latin typeface="Arial" panose="020B0604020202020204" pitchFamily="34" charset="0"/>
                <a:cs typeface="Arial" panose="020B0604020202020204" pitchFamily="34" charset="0"/>
              </a:rPr>
              <a:t>What is the data telling us?</a:t>
            </a:r>
          </a:p>
          <a:p>
            <a:pPr marL="282738" indent="-282738" algn="just" defTabSz="1075350">
              <a:buFont typeface="Arial" panose="020B0604020202020204" pitchFamily="34" charset="0"/>
              <a:buChar char="•"/>
              <a:defRPr/>
            </a:pPr>
            <a:r>
              <a:rPr lang="en-GB" sz="1484">
                <a:solidFill>
                  <a:prstClr val="black"/>
                </a:solidFill>
                <a:latin typeface="Arial" panose="020B0604020202020204" pitchFamily="34" charset="0"/>
                <a:cs typeface="Arial" panose="020B0604020202020204" pitchFamily="34" charset="0"/>
              </a:rPr>
              <a:t>Graph 1 – is indicating that a number of complaints are not compliant with the 30 working day target for responding to formal complaints in line with the Putting Things Right Guidance.</a:t>
            </a:r>
          </a:p>
          <a:p>
            <a:pPr marL="282738" indent="-282738" algn="just" defTabSz="1075350">
              <a:buFont typeface="Arial" panose="020B0604020202020204" pitchFamily="34" charset="0"/>
              <a:buChar char="•"/>
              <a:defRPr/>
            </a:pPr>
            <a:r>
              <a:rPr lang="en-GB" sz="1484">
                <a:solidFill>
                  <a:prstClr val="black"/>
                </a:solidFill>
                <a:latin typeface="Arial" panose="020B0604020202020204" pitchFamily="34" charset="0"/>
                <a:cs typeface="Arial" panose="020B0604020202020204" pitchFamily="34" charset="0"/>
              </a:rPr>
              <a:t>Graph 2 – 166 new formal complaints in January which is an increase compared to 162  in December.</a:t>
            </a:r>
          </a:p>
          <a:p>
            <a:pPr marL="282738" indent="-282738" algn="just" defTabSz="1075350">
              <a:buFont typeface="Arial" panose="020B0604020202020204" pitchFamily="34" charset="0"/>
              <a:buChar char="•"/>
              <a:defRPr/>
            </a:pPr>
            <a:r>
              <a:rPr lang="en-GB" sz="1484">
                <a:solidFill>
                  <a:prstClr val="black"/>
                </a:solidFill>
                <a:latin typeface="Arial" panose="020B0604020202020204" pitchFamily="34" charset="0"/>
                <a:cs typeface="Arial" panose="020B0604020202020204" pitchFamily="34" charset="0"/>
              </a:rPr>
              <a:t>Graph 3 - The average number of days taken to close a formal complaint has increased by 1 working days compared to the previous month. Average days for November being 30 days which is within the Welsh Government target of 30 working days.</a:t>
            </a:r>
          </a:p>
          <a:p>
            <a:pPr marL="282738" indent="-282738" algn="just" defTabSz="1075350">
              <a:buFont typeface="Arial" panose="020B0604020202020204" pitchFamily="34" charset="0"/>
              <a:buChar char="•"/>
              <a:defRPr/>
            </a:pPr>
            <a:r>
              <a:rPr lang="en-GB" sz="1484">
                <a:solidFill>
                  <a:prstClr val="black"/>
                </a:solidFill>
                <a:latin typeface="Arial" panose="020B0604020202020204" pitchFamily="34" charset="0"/>
                <a:cs typeface="Arial" panose="020B0604020202020204" pitchFamily="34" charset="0"/>
              </a:rPr>
              <a:t>Graph 4 - The number of overdue formal complaints is increasing bi-weekly. As of the 27</a:t>
            </a:r>
            <a:r>
              <a:rPr lang="en-GB" sz="1484" baseline="30000">
                <a:solidFill>
                  <a:prstClr val="black"/>
                </a:solidFill>
                <a:latin typeface="Arial" panose="020B0604020202020204" pitchFamily="34" charset="0"/>
                <a:cs typeface="Arial" panose="020B0604020202020204" pitchFamily="34" charset="0"/>
              </a:rPr>
              <a:t>th</a:t>
            </a:r>
            <a:r>
              <a:rPr lang="en-GB" sz="1484">
                <a:solidFill>
                  <a:prstClr val="black"/>
                </a:solidFill>
                <a:latin typeface="Arial" panose="020B0604020202020204" pitchFamily="34" charset="0"/>
                <a:cs typeface="Arial" panose="020B0604020202020204" pitchFamily="34" charset="0"/>
              </a:rPr>
              <a:t> January 2026, 302 formal complaints were overdue</a:t>
            </a:r>
            <a:endParaRPr lang="en-GB" sz="1484" b="1">
              <a:solidFill>
                <a:prstClr val="black"/>
              </a:solidFill>
              <a:latin typeface="Arial" panose="020B0604020202020204" pitchFamily="34" charset="0"/>
              <a:cs typeface="Arial" panose="020B0604020202020204" pitchFamily="34" charset="0"/>
            </a:endParaRPr>
          </a:p>
          <a:p>
            <a:pPr algn="just" defTabSz="1075350">
              <a:defRPr/>
            </a:pPr>
            <a:r>
              <a:rPr lang="en-GB" sz="1484" b="1">
                <a:solidFill>
                  <a:prstClr val="black"/>
                </a:solidFill>
                <a:latin typeface="Arial" panose="020B0604020202020204" pitchFamily="34" charset="0"/>
                <a:cs typeface="Arial" panose="020B0604020202020204" pitchFamily="34" charset="0"/>
              </a:rPr>
              <a:t>What are we doing about it?</a:t>
            </a:r>
          </a:p>
          <a:p>
            <a:pPr marL="282738" indent="-282738" algn="just" defTabSz="1075350">
              <a:buFont typeface="Arial" panose="020B0604020202020204" pitchFamily="34" charset="0"/>
              <a:buChar char="•"/>
              <a:defRPr/>
            </a:pPr>
            <a:r>
              <a:rPr lang="en-GB" sz="1484">
                <a:solidFill>
                  <a:prstClr val="black"/>
                </a:solidFill>
                <a:latin typeface="Arial" panose="020B0604020202020204" pitchFamily="34" charset="0"/>
                <a:cs typeface="Arial" panose="020B0604020202020204" pitchFamily="34" charset="0"/>
              </a:rPr>
              <a:t>Bi-weekly report run on all overdue complaints which is sent to each Service Groups requesting updates.</a:t>
            </a:r>
          </a:p>
          <a:p>
            <a:pPr marL="282738" indent="-282738" algn="just" defTabSz="1075350">
              <a:buFont typeface="Arial" panose="020B0604020202020204" pitchFamily="34" charset="0"/>
              <a:buChar char="•"/>
              <a:defRPr/>
            </a:pPr>
            <a:r>
              <a:rPr lang="en-GB" sz="1484">
                <a:solidFill>
                  <a:prstClr val="black"/>
                </a:solidFill>
                <a:latin typeface="Arial" panose="020B0604020202020204" pitchFamily="34" charset="0"/>
                <a:cs typeface="Arial" panose="020B0604020202020204" pitchFamily="34" charset="0"/>
              </a:rPr>
              <a:t>Bi-weekly drop-in sessions where complaint handlers can join to discuss any issues.</a:t>
            </a:r>
          </a:p>
          <a:p>
            <a:pPr marL="282738" indent="-282738" algn="just" defTabSz="1075350">
              <a:buFont typeface="Arial" panose="020B0604020202020204" pitchFamily="34" charset="0"/>
              <a:buChar char="•"/>
              <a:defRPr/>
            </a:pPr>
            <a:r>
              <a:rPr lang="en-GB" sz="1484">
                <a:solidFill>
                  <a:prstClr val="black"/>
                </a:solidFill>
                <a:latin typeface="Arial" panose="020B0604020202020204" pitchFamily="34" charset="0"/>
                <a:cs typeface="Arial" panose="020B0604020202020204" pitchFamily="34" charset="0"/>
              </a:rPr>
              <a:t>Bi-weekly meetings with Service Groups to discuss open complaints and Ombudsman cases.</a:t>
            </a:r>
          </a:p>
          <a:p>
            <a:pPr marL="282738" indent="-282738" algn="just" defTabSz="1075350">
              <a:buFont typeface="Arial" panose="020B0604020202020204" pitchFamily="34" charset="0"/>
              <a:buChar char="•"/>
              <a:defRPr/>
            </a:pPr>
            <a:r>
              <a:rPr lang="en-GB" sz="1484">
                <a:solidFill>
                  <a:prstClr val="black"/>
                </a:solidFill>
                <a:latin typeface="Arial" panose="020B0604020202020204" pitchFamily="34" charset="0"/>
                <a:cs typeface="Arial" panose="020B0604020202020204" pitchFamily="34" charset="0"/>
              </a:rPr>
              <a:t>Test to Change in SNPT to trial new way of managing complaints and trying to resolve early on.</a:t>
            </a:r>
          </a:p>
          <a:p>
            <a:pPr marL="282738" indent="-282738" algn="just" defTabSz="1075350">
              <a:buFont typeface="Arial" panose="020B0604020202020204" pitchFamily="34" charset="0"/>
              <a:buChar char="•"/>
              <a:defRPr/>
            </a:pPr>
            <a:r>
              <a:rPr lang="en-GB" sz="1484">
                <a:solidFill>
                  <a:prstClr val="black"/>
                </a:solidFill>
                <a:latin typeface="Arial" panose="020B0604020202020204" pitchFamily="34" charset="0"/>
                <a:cs typeface="Arial" panose="020B0604020202020204" pitchFamily="34" charset="0"/>
              </a:rPr>
              <a:t>Corporate are supporting individual service groups with the aim of reducing the number of overdue complaints</a:t>
            </a:r>
          </a:p>
          <a:p>
            <a:pPr algn="just" defTabSz="1075350">
              <a:defRPr/>
            </a:pPr>
            <a:endParaRPr lang="en-GB" sz="1484" b="1">
              <a:solidFill>
                <a:prstClr val="black"/>
              </a:solidFill>
              <a:latin typeface="Arial" panose="020B0604020202020204" pitchFamily="34" charset="0"/>
              <a:cs typeface="Arial" panose="020B0604020202020204" pitchFamily="34" charset="0"/>
            </a:endParaRPr>
          </a:p>
          <a:p>
            <a:pPr algn="just" defTabSz="1075350">
              <a:defRPr/>
            </a:pPr>
            <a:r>
              <a:rPr lang="en-GB" sz="1484" b="1">
                <a:solidFill>
                  <a:prstClr val="black"/>
                </a:solidFill>
                <a:latin typeface="Arial" panose="020B0604020202020204" pitchFamily="34" charset="0"/>
                <a:cs typeface="Arial" panose="020B0604020202020204" pitchFamily="34" charset="0"/>
              </a:rPr>
              <a:t>What do we expect to see change and when?</a:t>
            </a:r>
          </a:p>
          <a:p>
            <a:pPr algn="just" defTabSz="1075350">
              <a:defRPr/>
            </a:pPr>
            <a:endParaRPr lang="en-GB" sz="1484" b="1">
              <a:solidFill>
                <a:prstClr val="black"/>
              </a:solidFill>
              <a:latin typeface="Arial" panose="020B0604020202020204" pitchFamily="34" charset="0"/>
              <a:cs typeface="Arial" panose="020B0604020202020204" pitchFamily="34" charset="0"/>
            </a:endParaRPr>
          </a:p>
          <a:p>
            <a:pPr marL="282738" indent="-282738" algn="just" defTabSz="1075350">
              <a:buFont typeface="Arial" panose="020B0604020202020204" pitchFamily="34" charset="0"/>
              <a:buChar char="•"/>
              <a:defRPr/>
            </a:pPr>
            <a:r>
              <a:rPr lang="en-GB" sz="1484">
                <a:solidFill>
                  <a:prstClr val="black"/>
                </a:solidFill>
                <a:latin typeface="Arial" panose="020B0604020202020204" pitchFamily="34" charset="0"/>
                <a:cs typeface="Arial" panose="020B0604020202020204" pitchFamily="34" charset="0"/>
              </a:rPr>
              <a:t>There is evidence to indicate that there is a reduction in the overdue complaints as shown in graph 3</a:t>
            </a:r>
          </a:p>
          <a:p>
            <a:pPr algn="just" defTabSz="1075350">
              <a:defRPr/>
            </a:pPr>
            <a:r>
              <a:rPr lang="en-GB" sz="1484">
                <a:solidFill>
                  <a:prstClr val="black"/>
                </a:solidFill>
                <a:latin typeface="Arial" panose="020B0604020202020204" pitchFamily="34" charset="0"/>
                <a:cs typeface="Arial" panose="020B0604020202020204" pitchFamily="34" charset="0"/>
              </a:rPr>
              <a:t>.</a:t>
            </a:r>
          </a:p>
          <a:p>
            <a:pPr marL="282738" indent="-282738" algn="just" defTabSz="1075350">
              <a:buFont typeface="Arial" panose="020B0604020202020204" pitchFamily="34" charset="0"/>
              <a:buChar char="•"/>
              <a:defRPr/>
            </a:pPr>
            <a:r>
              <a:rPr lang="en-GB" sz="1484">
                <a:solidFill>
                  <a:prstClr val="black"/>
                </a:solidFill>
                <a:latin typeface="Arial" panose="020B0604020202020204" pitchFamily="34" charset="0"/>
                <a:cs typeface="Arial" panose="020B0604020202020204" pitchFamily="34" charset="0"/>
              </a:rPr>
              <a:t>Early engagement with the complainant combined with listening meetings which will support an empathetic and compassionate handling of the complaint.</a:t>
            </a:r>
          </a:p>
          <a:p>
            <a:pPr algn="just" defTabSz="1075350">
              <a:defRPr/>
            </a:pPr>
            <a:endParaRPr lang="en-GB" sz="1649" b="1">
              <a:solidFill>
                <a:prstClr val="black"/>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FAAE5C29-7FB9-2613-140B-5E8C76186011}"/>
              </a:ext>
            </a:extLst>
          </p:cNvPr>
          <p:cNvSpPr txBox="1"/>
          <p:nvPr/>
        </p:nvSpPr>
        <p:spPr>
          <a:xfrm>
            <a:off x="12451251" y="406092"/>
            <a:ext cx="7337080" cy="1006045"/>
          </a:xfrm>
          <a:prstGeom prst="rect">
            <a:avLst/>
          </a:prstGeom>
          <a:noFill/>
        </p:spPr>
        <p:txBody>
          <a:bodyPr wrap="square" rtlCol="0">
            <a:spAutoFit/>
          </a:bodyPr>
          <a:lstStyle/>
          <a:p>
            <a:pPr algn="just" defTabSz="1507937"/>
            <a:r>
              <a:rPr lang="en-GB" sz="1979" b="1">
                <a:solidFill>
                  <a:prstClr val="black"/>
                </a:solidFill>
                <a:latin typeface="Aptos" panose="02110004020202020204"/>
              </a:rPr>
              <a:t>**Please note two graphs only go up as far as November, this is due to the 30 working days for complaints received in Dec/Jan not being up yet</a:t>
            </a:r>
          </a:p>
        </p:txBody>
      </p:sp>
      <p:graphicFrame>
        <p:nvGraphicFramePr>
          <p:cNvPr id="7" name="Chart 6">
            <a:extLst>
              <a:ext uri="{FF2B5EF4-FFF2-40B4-BE49-F238E27FC236}">
                <a16:creationId xmlns:a16="http://schemas.microsoft.com/office/drawing/2014/main" id="{9E327431-7F93-2815-DC76-8A1E05153323}"/>
              </a:ext>
            </a:extLst>
          </p:cNvPr>
          <p:cNvGraphicFramePr>
            <a:graphicFrameLocks/>
          </p:cNvGraphicFramePr>
          <p:nvPr/>
        </p:nvGraphicFramePr>
        <p:xfrm>
          <a:off x="5714848" y="1313263"/>
          <a:ext cx="6902041" cy="380537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67BE243A-4806-13D7-6CE9-90E709DD6179}"/>
              </a:ext>
            </a:extLst>
          </p:cNvPr>
          <p:cNvGraphicFramePr>
            <a:graphicFrameLocks/>
          </p:cNvGraphicFramePr>
          <p:nvPr/>
        </p:nvGraphicFramePr>
        <p:xfrm>
          <a:off x="13191510" y="1539875"/>
          <a:ext cx="6191717" cy="367118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5" name="Chart 14">
            <a:extLst>
              <a:ext uri="{FF2B5EF4-FFF2-40B4-BE49-F238E27FC236}">
                <a16:creationId xmlns:a16="http://schemas.microsoft.com/office/drawing/2014/main" id="{A088AB4D-D584-88A6-0E5A-1868E5C57FF1}"/>
              </a:ext>
            </a:extLst>
          </p:cNvPr>
          <p:cNvGraphicFramePr>
            <a:graphicFrameLocks/>
          </p:cNvGraphicFramePr>
          <p:nvPr/>
        </p:nvGraphicFramePr>
        <p:xfrm>
          <a:off x="5668047" y="5118633"/>
          <a:ext cx="7286533" cy="436155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6" name="Chart 15">
            <a:extLst>
              <a:ext uri="{FF2B5EF4-FFF2-40B4-BE49-F238E27FC236}">
                <a16:creationId xmlns:a16="http://schemas.microsoft.com/office/drawing/2014/main" id="{02B341D2-2FC7-0416-B3F3-8C876150248A}"/>
              </a:ext>
            </a:extLst>
          </p:cNvPr>
          <p:cNvGraphicFramePr>
            <a:graphicFrameLocks/>
          </p:cNvGraphicFramePr>
          <p:nvPr/>
        </p:nvGraphicFramePr>
        <p:xfrm>
          <a:off x="13123592" y="5361474"/>
          <a:ext cx="6539355" cy="4288811"/>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7589230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3"/>
          <a:stretch>
            <a:fillRect/>
          </a:stretch>
        </p:blipFill>
        <p:spPr>
          <a:xfrm>
            <a:off x="16247330" y="10470801"/>
            <a:ext cx="3690672" cy="783046"/>
          </a:xfrm>
          <a:prstGeom prst="rect">
            <a:avLst/>
          </a:prstGeom>
        </p:spPr>
      </p:pic>
      <p:sp>
        <p:nvSpPr>
          <p:cNvPr id="2" name="Rectangle 1"/>
          <p:cNvSpPr/>
          <p:nvPr/>
        </p:nvSpPr>
        <p:spPr>
          <a:xfrm>
            <a:off x="195072" y="359739"/>
            <a:ext cx="9831859" cy="701410"/>
          </a:xfrm>
          <a:prstGeom prst="rect">
            <a:avLst/>
          </a:prstGeom>
        </p:spPr>
        <p:txBody>
          <a:bodyPr wrap="none">
            <a:spAutoFit/>
          </a:bodyPr>
          <a:lstStyle/>
          <a:p>
            <a:pPr defTabSz="914413">
              <a:defRPr/>
            </a:pPr>
            <a:r>
              <a:rPr lang="en-GB" sz="3958" b="1">
                <a:solidFill>
                  <a:srgbClr val="7030A0"/>
                </a:solidFill>
                <a:latin typeface="Arial Black" panose="020B0A04020102020204" pitchFamily="34" charset="0"/>
              </a:rPr>
              <a:t>Patient Experience – January 2026</a:t>
            </a:r>
            <a:endParaRPr lang="en-GB" sz="3958">
              <a:solidFill>
                <a:srgbClr val="9E4ECA"/>
              </a:solidFill>
              <a:latin typeface="Calibri"/>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848409"/>
            <a:ext cx="18561049" cy="7921067"/>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169693" y="1147084"/>
            <a:ext cx="4990585" cy="8987653"/>
          </a:xfrm>
          <a:prstGeom prst="rect">
            <a:avLst/>
          </a:prstGeom>
          <a:noFill/>
        </p:spPr>
        <p:txBody>
          <a:bodyPr wrap="square">
            <a:spAutoFit/>
          </a:bodyPr>
          <a:lstStyle/>
          <a:p>
            <a:pPr defTabSz="1075350">
              <a:defRPr/>
            </a:pPr>
            <a:r>
              <a:rPr lang="en-GB" sz="1649" b="1">
                <a:solidFill>
                  <a:prstClr val="black"/>
                </a:solidFill>
                <a:latin typeface="Arial" panose="020B0604020202020204" pitchFamily="34" charset="0"/>
                <a:cs typeface="Arial" panose="020B0604020202020204" pitchFamily="34" charset="0"/>
              </a:rPr>
              <a:t>What is the data telling us?</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Graph 1 – Illustrates that Swansea Bay UHB’s overall score consistently exceeds the benchmark of 85%, maintaining a performance of 90% or higher.</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Graph 2 – Displays the overall satisfaction scores across the different Service Groups.</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Graph 3 – Highlights wards/clinics achieving scores above 100%, based on more than 24 responses.. </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Graph 4 – Identifies the wards/clinics with the lowest satisfaction percentages.</a:t>
            </a:r>
          </a:p>
          <a:p>
            <a:pPr algn="just" defTabSz="1075350">
              <a:defRPr/>
            </a:pPr>
            <a:endParaRPr lang="en-GB" sz="1649" b="1">
              <a:solidFill>
                <a:prstClr val="black"/>
              </a:solidFill>
              <a:latin typeface="Arial" panose="020B0604020202020204" pitchFamily="34" charset="0"/>
              <a:cs typeface="Arial" panose="020B0604020202020204" pitchFamily="34" charset="0"/>
            </a:endParaRPr>
          </a:p>
          <a:p>
            <a:pPr algn="just" defTabSz="1075350">
              <a:defRPr/>
            </a:pPr>
            <a:r>
              <a:rPr lang="en-GB" sz="1649" b="1">
                <a:solidFill>
                  <a:prstClr val="black"/>
                </a:solidFill>
                <a:latin typeface="Arial" panose="020B0604020202020204" pitchFamily="34" charset="0"/>
                <a:cs typeface="Arial" panose="020B0604020202020204" pitchFamily="34" charset="0"/>
              </a:rPr>
              <a:t>What are we doing about it?</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The system generates weekly feedback summaries for Service Group Leads, enabling timely action on low scores and recognition of positive feedback and comments. </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Ongoing drop-in feedback sessions are held to support teams in using Civica effectively and managing their feedback constructively.</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For alerts flagged as very poor or poor, the Action Manager is triggered. This tool tracks the progress and resolution of issues within Civica, managed by the PALS and Quality &amp; Safety departments.</a:t>
            </a:r>
          </a:p>
          <a:p>
            <a:pPr marL="282738" indent="-282738" algn="just" defTabSz="1075350">
              <a:buFont typeface="Arial" panose="020B0604020202020204" pitchFamily="34" charset="0"/>
              <a:buChar char="•"/>
              <a:defRPr/>
            </a:pPr>
            <a:endParaRPr lang="en-GB" sz="1732">
              <a:solidFill>
                <a:prstClr val="black"/>
              </a:solidFill>
              <a:latin typeface="Arial" panose="020B0604020202020204" pitchFamily="34" charset="0"/>
              <a:cs typeface="Arial" panose="020B0604020202020204" pitchFamily="34" charset="0"/>
            </a:endParaRPr>
          </a:p>
          <a:p>
            <a:pPr algn="just" defTabSz="1075350">
              <a:defRPr/>
            </a:pPr>
            <a:r>
              <a:rPr lang="en-GB" sz="1649" b="1">
                <a:solidFill>
                  <a:prstClr val="black"/>
                </a:solidFill>
                <a:latin typeface="Arial" panose="020B0604020202020204" pitchFamily="34" charset="0"/>
                <a:cs typeface="Arial" panose="020B0604020202020204" pitchFamily="34" charset="0"/>
              </a:rPr>
              <a:t>What do we expect to see change and when?</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We expect departments to take ownership of their low scores and implement improvements based on the feedback provided. Our role is to ensure timely alerts and supply weekly comment reports to support this process. </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 </a:t>
            </a:r>
          </a:p>
          <a:p>
            <a:pPr algn="just" defTabSz="1075350">
              <a:defRPr/>
            </a:pPr>
            <a:endParaRPr lang="en-GB" sz="1649">
              <a:solidFill>
                <a:prstClr val="black"/>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F0DCFA83-9B42-CA52-B710-26F5CC3A4BEC}"/>
              </a:ext>
            </a:extLst>
          </p:cNvPr>
          <p:cNvSpPr txBox="1"/>
          <p:nvPr/>
        </p:nvSpPr>
        <p:spPr>
          <a:xfrm>
            <a:off x="5322357" y="1063913"/>
            <a:ext cx="1947222" cy="346120"/>
          </a:xfrm>
          <a:prstGeom prst="rect">
            <a:avLst/>
          </a:prstGeom>
          <a:noFill/>
        </p:spPr>
        <p:txBody>
          <a:bodyPr wrap="square" rtlCol="0">
            <a:spAutoFit/>
          </a:bodyPr>
          <a:lstStyle/>
          <a:p>
            <a:pPr defTabSz="1507937"/>
            <a:r>
              <a:rPr lang="en-GB" sz="1649">
                <a:solidFill>
                  <a:prstClr val="black"/>
                </a:solidFill>
                <a:latin typeface="Arial" panose="020B0604020202020204" pitchFamily="34" charset="0"/>
                <a:cs typeface="Arial" panose="020B0604020202020204" pitchFamily="34" charset="0"/>
              </a:rPr>
              <a:t>Graph 1</a:t>
            </a:r>
          </a:p>
        </p:txBody>
      </p:sp>
      <p:sp>
        <p:nvSpPr>
          <p:cNvPr id="10" name="TextBox 9">
            <a:extLst>
              <a:ext uri="{FF2B5EF4-FFF2-40B4-BE49-F238E27FC236}">
                <a16:creationId xmlns:a16="http://schemas.microsoft.com/office/drawing/2014/main" id="{9BA0544A-A581-0E98-D2F5-6ED62AAC0C1A}"/>
              </a:ext>
            </a:extLst>
          </p:cNvPr>
          <p:cNvSpPr txBox="1"/>
          <p:nvPr/>
        </p:nvSpPr>
        <p:spPr>
          <a:xfrm>
            <a:off x="5322357" y="5654676"/>
            <a:ext cx="1936780" cy="549061"/>
          </a:xfrm>
          <a:prstGeom prst="rect">
            <a:avLst/>
          </a:prstGeom>
          <a:noFill/>
        </p:spPr>
        <p:txBody>
          <a:bodyPr wrap="square" rtlCol="0">
            <a:spAutoFit/>
          </a:bodyPr>
          <a:lstStyle/>
          <a:p>
            <a:pPr defTabSz="1507937"/>
            <a:r>
              <a:rPr lang="en-GB" sz="1649">
                <a:solidFill>
                  <a:prstClr val="black"/>
                </a:solidFill>
                <a:latin typeface="Arial" panose="020B0604020202020204" pitchFamily="34" charset="0"/>
                <a:cs typeface="Arial" panose="020B0604020202020204" pitchFamily="34" charset="0"/>
              </a:rPr>
              <a:t>Graph</a:t>
            </a:r>
            <a:r>
              <a:rPr lang="en-GB" sz="2968">
                <a:solidFill>
                  <a:prstClr val="black"/>
                </a:solidFill>
                <a:latin typeface="Aptos" panose="02110004020202020204"/>
              </a:rPr>
              <a:t> </a:t>
            </a:r>
            <a:r>
              <a:rPr lang="en-GB" sz="1649">
                <a:solidFill>
                  <a:prstClr val="black"/>
                </a:solidFill>
                <a:latin typeface="Arial" panose="020B0604020202020204" pitchFamily="34" charset="0"/>
                <a:cs typeface="Arial" panose="020B0604020202020204" pitchFamily="34" charset="0"/>
              </a:rPr>
              <a:t>2</a:t>
            </a:r>
          </a:p>
        </p:txBody>
      </p:sp>
      <p:sp>
        <p:nvSpPr>
          <p:cNvPr id="12" name="TextBox 11">
            <a:extLst>
              <a:ext uri="{FF2B5EF4-FFF2-40B4-BE49-F238E27FC236}">
                <a16:creationId xmlns:a16="http://schemas.microsoft.com/office/drawing/2014/main" id="{A66BB3FA-F64F-A5A8-DFC7-D0C56487C144}"/>
              </a:ext>
            </a:extLst>
          </p:cNvPr>
          <p:cNvSpPr txBox="1"/>
          <p:nvPr/>
        </p:nvSpPr>
        <p:spPr>
          <a:xfrm>
            <a:off x="12722613" y="966152"/>
            <a:ext cx="2178254" cy="549061"/>
          </a:xfrm>
          <a:prstGeom prst="rect">
            <a:avLst/>
          </a:prstGeom>
          <a:noFill/>
        </p:spPr>
        <p:txBody>
          <a:bodyPr wrap="square" rtlCol="0">
            <a:spAutoFit/>
          </a:bodyPr>
          <a:lstStyle/>
          <a:p>
            <a:pPr defTabSz="1507937"/>
            <a:r>
              <a:rPr lang="en-GB" sz="1649">
                <a:solidFill>
                  <a:prstClr val="black"/>
                </a:solidFill>
                <a:latin typeface="Arial" panose="020B0604020202020204" pitchFamily="34" charset="0"/>
                <a:cs typeface="Arial" panose="020B0604020202020204" pitchFamily="34" charset="0"/>
              </a:rPr>
              <a:t>Graph</a:t>
            </a:r>
            <a:r>
              <a:rPr lang="en-GB" sz="2968">
                <a:solidFill>
                  <a:prstClr val="black"/>
                </a:solidFill>
                <a:latin typeface="Aptos" panose="02110004020202020204"/>
              </a:rPr>
              <a:t> </a:t>
            </a:r>
            <a:r>
              <a:rPr lang="en-GB" sz="1649">
                <a:solidFill>
                  <a:prstClr val="black"/>
                </a:solidFill>
                <a:latin typeface="Arial" panose="020B0604020202020204" pitchFamily="34" charset="0"/>
                <a:cs typeface="Arial" panose="020B0604020202020204" pitchFamily="34" charset="0"/>
              </a:rPr>
              <a:t>3</a:t>
            </a:r>
          </a:p>
        </p:txBody>
      </p:sp>
      <p:sp>
        <p:nvSpPr>
          <p:cNvPr id="15" name="TextBox 11">
            <a:extLst>
              <a:ext uri="{FF2B5EF4-FFF2-40B4-BE49-F238E27FC236}">
                <a16:creationId xmlns:a16="http://schemas.microsoft.com/office/drawing/2014/main" id="{EB797DB9-A9CE-EA38-4624-69FB55409269}"/>
              </a:ext>
            </a:extLst>
          </p:cNvPr>
          <p:cNvSpPr txBox="1"/>
          <p:nvPr/>
        </p:nvSpPr>
        <p:spPr>
          <a:xfrm>
            <a:off x="12614680" y="5654676"/>
            <a:ext cx="2178254" cy="549061"/>
          </a:xfrm>
          <a:prstGeom prst="rect">
            <a:avLst/>
          </a:prstGeom>
          <a:noFill/>
        </p:spPr>
        <p:txBody>
          <a:bodyPr wrap="square" rtlCol="0">
            <a:sp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pPr defTabSz="1507937"/>
            <a:r>
              <a:rPr lang="en-GB" sz="1649">
                <a:solidFill>
                  <a:prstClr val="black"/>
                </a:solidFill>
                <a:latin typeface="Arial" panose="020B0604020202020204" pitchFamily="34" charset="0"/>
                <a:cs typeface="Arial" panose="020B0604020202020204" pitchFamily="34" charset="0"/>
              </a:rPr>
              <a:t>Graph</a:t>
            </a:r>
            <a:r>
              <a:rPr lang="en-GB" sz="2968">
                <a:solidFill>
                  <a:prstClr val="black"/>
                </a:solidFill>
                <a:latin typeface="Aptos" panose="02110004020202020204"/>
              </a:rPr>
              <a:t> </a:t>
            </a:r>
            <a:r>
              <a:rPr lang="en-GB" sz="1649">
                <a:solidFill>
                  <a:prstClr val="black"/>
                </a:solidFill>
                <a:latin typeface="Arial" panose="020B0604020202020204" pitchFamily="34" charset="0"/>
                <a:cs typeface="Arial" panose="020B0604020202020204" pitchFamily="34" charset="0"/>
              </a:rPr>
              <a:t>4</a:t>
            </a:r>
          </a:p>
        </p:txBody>
      </p:sp>
      <p:pic>
        <p:nvPicPr>
          <p:cNvPr id="9" name="Picture 1">
            <a:extLst>
              <a:ext uri="{FF2B5EF4-FFF2-40B4-BE49-F238E27FC236}">
                <a16:creationId xmlns:a16="http://schemas.microsoft.com/office/drawing/2014/main" id="{38A47047-673D-2160-4FAE-ECC4B5CFC1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8154" y="1484371"/>
            <a:ext cx="7245129" cy="430383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a:extLst>
              <a:ext uri="{FF2B5EF4-FFF2-40B4-BE49-F238E27FC236}">
                <a16:creationId xmlns:a16="http://schemas.microsoft.com/office/drawing/2014/main" id="{C3ADCDEA-66FF-5277-2CC9-153ADFA3C9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38152" y="6151520"/>
            <a:ext cx="7245129" cy="430383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5">
            <a:extLst>
              <a:ext uri="{FF2B5EF4-FFF2-40B4-BE49-F238E27FC236}">
                <a16:creationId xmlns:a16="http://schemas.microsoft.com/office/drawing/2014/main" id="{12C9B2D7-19AB-2EAA-9B23-72016B30377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631466" y="1508997"/>
            <a:ext cx="7245129" cy="427921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a:extLst>
              <a:ext uri="{FF2B5EF4-FFF2-40B4-BE49-F238E27FC236}">
                <a16:creationId xmlns:a16="http://schemas.microsoft.com/office/drawing/2014/main" id="{D28B8BE8-88DA-E481-025D-C95D763759D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631466" y="6151519"/>
            <a:ext cx="7245129" cy="43547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54081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BEF32-11BE-CF25-5CD0-F0C6892DC94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A427D1C-3F2F-62F0-0B73-5E85C6E3517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1D518B6-48E1-5E4B-4C52-99522BACCCF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53</a:t>
            </a:fld>
            <a:endParaRPr lang="en-GB"/>
          </a:p>
        </p:txBody>
      </p:sp>
      <p:sp>
        <p:nvSpPr>
          <p:cNvPr id="3" name="TextBox 2">
            <a:extLst>
              <a:ext uri="{FF2B5EF4-FFF2-40B4-BE49-F238E27FC236}">
                <a16:creationId xmlns:a16="http://schemas.microsoft.com/office/drawing/2014/main" id="{F8EAD5AC-8562-4C28-8254-31FCD2D28923}"/>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Quality &amp; Safety</a:t>
            </a:r>
          </a:p>
        </p:txBody>
      </p:sp>
      <p:cxnSp>
        <p:nvCxnSpPr>
          <p:cNvPr id="12" name="Straight Connector 11">
            <a:extLst>
              <a:ext uri="{FF2B5EF4-FFF2-40B4-BE49-F238E27FC236}">
                <a16:creationId xmlns:a16="http://schemas.microsoft.com/office/drawing/2014/main" id="{CCC29121-94FA-633B-6CD9-A4D55F60C91F}"/>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4077099-17E3-8ABD-C055-C04565CDB7B2}"/>
              </a:ext>
            </a:extLst>
          </p:cNvPr>
          <p:cNvSpPr txBox="1"/>
          <p:nvPr/>
        </p:nvSpPr>
        <p:spPr>
          <a:xfrm>
            <a:off x="261144" y="9567439"/>
            <a:ext cx="19583400" cy="2123658"/>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 percentage of completed discharge summaries was 65% in January 2026, which is </a:t>
            </a:r>
            <a:r>
              <a:rPr lang="en-GB" sz="2000" dirty="0">
                <a:latin typeface="Verdana" panose="020B0604030504040204" pitchFamily="34" charset="0"/>
                <a:ea typeface="Calibri" panose="020F0502020204030204" pitchFamily="34" charset="0"/>
                <a:cs typeface="Arial" panose="020B0604020202020204" pitchFamily="34" charset="0"/>
              </a:rPr>
              <a:t>higher than the figure which was </a:t>
            </a:r>
            <a:r>
              <a:rPr lang="en-GB" sz="2000" dirty="0">
                <a:effectLst/>
                <a:latin typeface="Verdana" panose="020B0604030504040204" pitchFamily="34" charset="0"/>
                <a:ea typeface="Calibri" panose="020F0502020204030204" pitchFamily="34" charset="0"/>
                <a:cs typeface="Arial" panose="020B0604020202020204" pitchFamily="34" charset="0"/>
              </a:rPr>
              <a:t>reported in December.</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There were </a:t>
            </a:r>
            <a:r>
              <a:rPr lang="en-GB" sz="2000" dirty="0">
                <a:latin typeface="Verdana" panose="020B0604030504040204" pitchFamily="34" charset="0"/>
                <a:ea typeface="Calibri" panose="020F0502020204030204" pitchFamily="34" charset="0"/>
                <a:cs typeface="Arial" panose="020B0604020202020204" pitchFamily="34" charset="0"/>
              </a:rPr>
              <a:t>121</a:t>
            </a:r>
            <a:r>
              <a:rPr lang="en-GB" sz="2000" dirty="0">
                <a:effectLst/>
                <a:latin typeface="Verdana" panose="020B0604030504040204" pitchFamily="34" charset="0"/>
                <a:ea typeface="Calibri" panose="020F0502020204030204" pitchFamily="34" charset="0"/>
                <a:cs typeface="Arial" panose="020B0604020202020204" pitchFamily="34" charset="0"/>
              </a:rPr>
              <a:t> Pressure Ulcers reported in December 2025, of which 46 were recorded in the Community. </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 </a:t>
            </a:r>
            <a:r>
              <a:rPr lang="en-GB" sz="2000" dirty="0">
                <a:latin typeface="Verdana" panose="020B0604030504040204" pitchFamily="34" charset="0"/>
                <a:ea typeface="Calibri" panose="020F0502020204030204" pitchFamily="34" charset="0"/>
                <a:cs typeface="Arial" panose="020B0604020202020204" pitchFamily="34" charset="0"/>
              </a:rPr>
              <a:t>percentage of episodes clinically coded within 1 month of discharge increased to 80% in December 2025.</a:t>
            </a:r>
            <a:endParaRPr lang="en-GB" sz="2000" dirty="0">
              <a:effectLst/>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dirty="0">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solidFill>
                <a:schemeClr val="accent1"/>
              </a:solidFill>
              <a:latin typeface="Verdana" panose="020B0604030504040204" pitchFamily="34" charset="0"/>
              <a:ea typeface="Verdana" panose="020B0604030504040204" pitchFamily="34" charset="0"/>
            </a:endParaRPr>
          </a:p>
        </p:txBody>
      </p:sp>
      <p:pic>
        <p:nvPicPr>
          <p:cNvPr id="6" name="Picture 5">
            <a:extLst>
              <a:ext uri="{FF2B5EF4-FFF2-40B4-BE49-F238E27FC236}">
                <a16:creationId xmlns:a16="http://schemas.microsoft.com/office/drawing/2014/main" id="{3248E51F-27DB-070D-0666-8CA21EA70FF9}"/>
              </a:ext>
            </a:extLst>
          </p:cNvPr>
          <p:cNvPicPr>
            <a:picLocks noChangeAspect="1"/>
          </p:cNvPicPr>
          <p:nvPr/>
        </p:nvPicPr>
        <p:blipFill>
          <a:blip r:embed="rId3"/>
          <a:stretch>
            <a:fillRect/>
          </a:stretch>
        </p:blipFill>
        <p:spPr>
          <a:xfrm>
            <a:off x="2327105" y="869697"/>
            <a:ext cx="6981417" cy="3681110"/>
          </a:xfrm>
          <a:prstGeom prst="rect">
            <a:avLst/>
          </a:prstGeom>
        </p:spPr>
      </p:pic>
      <p:pic>
        <p:nvPicPr>
          <p:cNvPr id="9" name="Picture 8">
            <a:extLst>
              <a:ext uri="{FF2B5EF4-FFF2-40B4-BE49-F238E27FC236}">
                <a16:creationId xmlns:a16="http://schemas.microsoft.com/office/drawing/2014/main" id="{8F864154-A583-24DA-BCCB-C75E1C48EEA5}"/>
              </a:ext>
            </a:extLst>
          </p:cNvPr>
          <p:cNvPicPr>
            <a:picLocks noChangeAspect="1"/>
          </p:cNvPicPr>
          <p:nvPr/>
        </p:nvPicPr>
        <p:blipFill>
          <a:blip r:embed="rId4"/>
          <a:stretch>
            <a:fillRect/>
          </a:stretch>
        </p:blipFill>
        <p:spPr>
          <a:xfrm>
            <a:off x="10668677" y="869697"/>
            <a:ext cx="6366393" cy="3633604"/>
          </a:xfrm>
          <a:prstGeom prst="rect">
            <a:avLst/>
          </a:prstGeom>
        </p:spPr>
      </p:pic>
      <p:pic>
        <p:nvPicPr>
          <p:cNvPr id="14" name="Picture 13">
            <a:extLst>
              <a:ext uri="{FF2B5EF4-FFF2-40B4-BE49-F238E27FC236}">
                <a16:creationId xmlns:a16="http://schemas.microsoft.com/office/drawing/2014/main" id="{11D0597E-E8F1-BEAA-FC21-F805F0486A64}"/>
              </a:ext>
            </a:extLst>
          </p:cNvPr>
          <p:cNvPicPr>
            <a:picLocks noChangeAspect="1"/>
          </p:cNvPicPr>
          <p:nvPr/>
        </p:nvPicPr>
        <p:blipFill>
          <a:blip r:embed="rId5"/>
          <a:stretch>
            <a:fillRect/>
          </a:stretch>
        </p:blipFill>
        <p:spPr>
          <a:xfrm>
            <a:off x="2359190" y="5110182"/>
            <a:ext cx="6981417" cy="3768214"/>
          </a:xfrm>
          <a:prstGeom prst="rect">
            <a:avLst/>
          </a:prstGeom>
        </p:spPr>
      </p:pic>
      <p:pic>
        <p:nvPicPr>
          <p:cNvPr id="17" name="Picture 16">
            <a:extLst>
              <a:ext uri="{FF2B5EF4-FFF2-40B4-BE49-F238E27FC236}">
                <a16:creationId xmlns:a16="http://schemas.microsoft.com/office/drawing/2014/main" id="{BE0AA9F9-4417-485E-0459-5D0567C23E2E}"/>
              </a:ext>
            </a:extLst>
          </p:cNvPr>
          <p:cNvPicPr>
            <a:picLocks noChangeAspect="1"/>
          </p:cNvPicPr>
          <p:nvPr/>
        </p:nvPicPr>
        <p:blipFill>
          <a:blip r:embed="rId6"/>
          <a:stretch>
            <a:fillRect/>
          </a:stretch>
        </p:blipFill>
        <p:spPr>
          <a:xfrm>
            <a:off x="10655160" y="5110182"/>
            <a:ext cx="6366393" cy="3747612"/>
          </a:xfrm>
          <a:prstGeom prst="rect">
            <a:avLst/>
          </a:prstGeom>
        </p:spPr>
      </p:pic>
    </p:spTree>
    <p:extLst>
      <p:ext uri="{BB962C8B-B14F-4D97-AF65-F5344CB8AC3E}">
        <p14:creationId xmlns:p14="http://schemas.microsoft.com/office/powerpoint/2010/main" val="24278837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A925E-78F6-7769-044D-9F9E1A5DAF8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CC8C62F-E0AD-1CF0-1787-73F83A68E237}"/>
              </a:ext>
            </a:extLst>
          </p:cNvPr>
          <p:cNvSpPr txBox="1"/>
          <p:nvPr/>
        </p:nvSpPr>
        <p:spPr>
          <a:xfrm>
            <a:off x="17635099" y="-344499"/>
            <a:ext cx="2432703" cy="549061"/>
          </a:xfrm>
          <a:prstGeom prst="rect">
            <a:avLst/>
          </a:prstGeom>
          <a:noFill/>
        </p:spPr>
        <p:txBody>
          <a:bodyPr wrap="square" rtlCol="0">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r" defTabSz="914289"/>
            <a:r>
              <a:rPr lang="en-GB">
                <a:solidFill>
                  <a:prstClr val="white"/>
                </a:solidFill>
                <a:latin typeface="Aptos" panose="020B0004020202020204"/>
              </a:rPr>
              <a:t>Page 1</a:t>
            </a:r>
          </a:p>
        </p:txBody>
      </p:sp>
      <p:sp>
        <p:nvSpPr>
          <p:cNvPr id="24" name="TextBox 23">
            <a:extLst>
              <a:ext uri="{FF2B5EF4-FFF2-40B4-BE49-F238E27FC236}">
                <a16:creationId xmlns:a16="http://schemas.microsoft.com/office/drawing/2014/main" id="{44AC7071-AC27-B052-629B-3344AFBB7BDA}"/>
              </a:ext>
            </a:extLst>
          </p:cNvPr>
          <p:cNvSpPr txBox="1">
            <a:spLocks noChangeAspect="1"/>
          </p:cNvSpPr>
          <p:nvPr/>
        </p:nvSpPr>
        <p:spPr>
          <a:xfrm>
            <a:off x="143025" y="597816"/>
            <a:ext cx="10488616" cy="5186340"/>
          </a:xfrm>
          <a:prstGeom prst="rect">
            <a:avLst/>
          </a:prstGeom>
          <a:noFill/>
          <a:ln>
            <a:solidFill>
              <a:srgbClr val="1F355E"/>
            </a:solidFill>
          </a:ln>
        </p:spPr>
        <p:txBody>
          <a:bodyPr wrap="square" lIns="150786" tIns="75396" rIns="150786" bIns="75396" rtlCol="0" anchor="t">
            <a:no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914289"/>
            <a:r>
              <a:rPr lang="en-GB" sz="1732" b="1" dirty="0">
                <a:solidFill>
                  <a:prstClr val="black"/>
                </a:solidFill>
                <a:latin typeface="Arial" panose="020B0604020202020204" pitchFamily="34" charset="0"/>
                <a:ea typeface="Verdana"/>
                <a:cs typeface="Arial" panose="020B0604020202020204" pitchFamily="34" charset="0"/>
              </a:rPr>
              <a:t>What is the Data telling us:</a:t>
            </a:r>
            <a:br>
              <a:rPr lang="en-GB" sz="1732" dirty="0">
                <a:solidFill>
                  <a:prstClr val="black"/>
                </a:solidFill>
                <a:latin typeface="Arial" panose="020B0604020202020204" pitchFamily="34" charset="0"/>
                <a:cs typeface="Arial" panose="020B0604020202020204" pitchFamily="34" charset="0"/>
              </a:rPr>
            </a:br>
            <a:r>
              <a:rPr lang="en-GB" sz="1732" dirty="0">
                <a:solidFill>
                  <a:prstClr val="black"/>
                </a:solidFill>
                <a:latin typeface="Arial" panose="020B0604020202020204" pitchFamily="34" charset="0"/>
                <a:cs typeface="Arial" panose="020B0604020202020204" pitchFamily="34" charset="0"/>
              </a:rPr>
              <a:t>159 incident reported, 32% increase on December 2025</a:t>
            </a:r>
          </a:p>
          <a:p>
            <a:pPr defTabSz="2486589"/>
            <a:r>
              <a:rPr lang="en-GB" sz="1732" dirty="0">
                <a:solidFill>
                  <a:prstClr val="black"/>
                </a:solidFill>
                <a:latin typeface="Arial" panose="020B0604020202020204" pitchFamily="34" charset="0"/>
                <a:ea typeface="+mn-lt"/>
                <a:cs typeface="Arial" panose="020B0604020202020204" pitchFamily="34" charset="0"/>
              </a:rPr>
              <a:t>Inpatient rate :</a:t>
            </a:r>
            <a:r>
              <a:rPr lang="en-GB" sz="1732" b="1" dirty="0">
                <a:solidFill>
                  <a:prstClr val="black"/>
                </a:solidFill>
                <a:latin typeface="Arial" panose="020B0604020202020204" pitchFamily="34" charset="0"/>
                <a:ea typeface="+mn-lt"/>
                <a:cs typeface="Arial" panose="020B0604020202020204" pitchFamily="34" charset="0"/>
              </a:rPr>
              <a:t>2.6</a:t>
            </a:r>
            <a:r>
              <a:rPr lang="en-GB" sz="1732" dirty="0">
                <a:solidFill>
                  <a:prstClr val="black"/>
                </a:solidFill>
                <a:latin typeface="Arial" panose="020B0604020202020204" pitchFamily="34" charset="0"/>
                <a:ea typeface="+mn-lt"/>
                <a:cs typeface="Arial" panose="020B0604020202020204" pitchFamily="34" charset="0"/>
              </a:rPr>
              <a:t> % per 1,000 bed days for January 2026 (0.1% rate increase).  There is no national average.</a:t>
            </a:r>
          </a:p>
          <a:p>
            <a:pPr defTabSz="2486589"/>
            <a:r>
              <a:rPr lang="en-GB" sz="1732" dirty="0">
                <a:solidFill>
                  <a:prstClr val="black"/>
                </a:solidFill>
                <a:latin typeface="Arial" panose="020B0604020202020204" pitchFamily="34" charset="0"/>
                <a:ea typeface="+mn-lt"/>
                <a:cs typeface="Arial" panose="020B0604020202020204" pitchFamily="34" charset="0"/>
              </a:rPr>
              <a:t>The highest inpatient rates = Morriston </a:t>
            </a:r>
            <a:r>
              <a:rPr lang="en-GB" sz="1732" i="1" dirty="0">
                <a:solidFill>
                  <a:prstClr val="black"/>
                </a:solidFill>
                <a:latin typeface="Arial" panose="020B0604020202020204" pitchFamily="34" charset="0"/>
                <a:ea typeface="+mn-lt"/>
                <a:cs typeface="Arial" panose="020B0604020202020204" pitchFamily="34" charset="0"/>
              </a:rPr>
              <a:t>(R </a:t>
            </a:r>
            <a:r>
              <a:rPr lang="en-GB" sz="1732" dirty="0">
                <a:solidFill>
                  <a:prstClr val="black"/>
                </a:solidFill>
                <a:latin typeface="Arial" panose="020B0604020202020204" pitchFamily="34" charset="0"/>
                <a:ea typeface="+mn-lt"/>
                <a:cs typeface="Arial" panose="020B0604020202020204" pitchFamily="34" charset="0"/>
              </a:rPr>
              <a:t>2.6) in early 2025, and the lowest NPSSG (</a:t>
            </a:r>
            <a:r>
              <a:rPr lang="en-GB" sz="1732" i="1" dirty="0">
                <a:solidFill>
                  <a:prstClr val="black"/>
                </a:solidFill>
                <a:latin typeface="Arial" panose="020B0604020202020204" pitchFamily="34" charset="0"/>
                <a:ea typeface="+mn-lt"/>
                <a:cs typeface="Arial" panose="020B0604020202020204" pitchFamily="34" charset="0"/>
              </a:rPr>
              <a:t>R </a:t>
            </a:r>
            <a:r>
              <a:rPr lang="en-GB" sz="1732" dirty="0">
                <a:solidFill>
                  <a:prstClr val="black"/>
                </a:solidFill>
                <a:latin typeface="Arial" panose="020B0604020202020204" pitchFamily="34" charset="0"/>
                <a:ea typeface="+mn-lt"/>
                <a:cs typeface="Arial" panose="020B0604020202020204" pitchFamily="34" charset="0"/>
              </a:rPr>
              <a:t>1.1).</a:t>
            </a:r>
            <a:r>
              <a:rPr lang="en-GB" sz="1732" dirty="0">
                <a:solidFill>
                  <a:prstClr val="black"/>
                </a:solidFill>
                <a:latin typeface="Arial" panose="020B0604020202020204" pitchFamily="34" charset="0"/>
                <a:ea typeface="Calibri"/>
                <a:cs typeface="Arial" panose="020B0604020202020204" pitchFamily="34" charset="0"/>
              </a:rPr>
              <a:t> </a:t>
            </a:r>
          </a:p>
          <a:p>
            <a:pPr defTabSz="2486589"/>
            <a:r>
              <a:rPr lang="en-GB" sz="1732" dirty="0">
                <a:solidFill>
                  <a:prstClr val="black"/>
                </a:solidFill>
                <a:latin typeface="Arial" panose="020B0604020202020204" pitchFamily="34" charset="0"/>
                <a:ea typeface="Calibri"/>
                <a:cs typeface="Arial" panose="020B0604020202020204" pitchFamily="34" charset="0"/>
              </a:rPr>
              <a:t>PCS rates prove challenging due to inaccuracy on caseload dashboards.</a:t>
            </a:r>
          </a:p>
          <a:p>
            <a:pPr defTabSz="2486589"/>
            <a:r>
              <a:rPr lang="en-GB" sz="1732" b="1" dirty="0">
                <a:solidFill>
                  <a:prstClr val="black"/>
                </a:solidFill>
                <a:latin typeface="Arial" panose="020B0604020202020204" pitchFamily="34" charset="0"/>
                <a:ea typeface="Calibri"/>
                <a:cs typeface="Arial" panose="020B0604020202020204" pitchFamily="34" charset="0"/>
              </a:rPr>
              <a:t>Harm Profile</a:t>
            </a:r>
          </a:p>
          <a:p>
            <a:pPr defTabSz="2486589"/>
            <a:r>
              <a:rPr lang="en-GB" sz="1732" i="1" dirty="0">
                <a:solidFill>
                  <a:prstClr val="black"/>
                </a:solidFill>
                <a:latin typeface="Arial" panose="020B0604020202020204" pitchFamily="34" charset="0"/>
                <a:cs typeface="Arial" panose="020B0604020202020204" pitchFamily="34" charset="0"/>
              </a:rPr>
              <a:t>Severity: </a:t>
            </a:r>
            <a:r>
              <a:rPr lang="en-GB" sz="1732" dirty="0">
                <a:solidFill>
                  <a:prstClr val="black"/>
                </a:solidFill>
                <a:latin typeface="Arial" panose="020B0604020202020204" pitchFamily="34" charset="0"/>
                <a:cs typeface="Arial" panose="020B0604020202020204" pitchFamily="34" charset="0"/>
              </a:rPr>
              <a:t>November to January data:</a:t>
            </a:r>
          </a:p>
          <a:p>
            <a:pPr defTabSz="2486589"/>
            <a:r>
              <a:rPr lang="en-GB" sz="1732" dirty="0">
                <a:solidFill>
                  <a:prstClr val="black"/>
                </a:solidFill>
                <a:latin typeface="Arial" panose="020B0604020202020204" pitchFamily="34" charset="0"/>
                <a:cs typeface="Arial" panose="020B0604020202020204" pitchFamily="34" charset="0"/>
              </a:rPr>
              <a:t> 87% of all health board acquired incidents remain superficial in nature, </a:t>
            </a:r>
          </a:p>
          <a:p>
            <a:pPr defTabSz="2486589"/>
            <a:r>
              <a:rPr lang="en-GB" sz="1732" dirty="0">
                <a:solidFill>
                  <a:prstClr val="black"/>
                </a:solidFill>
                <a:latin typeface="Arial" panose="020B0604020202020204" pitchFamily="34" charset="0"/>
                <a:cs typeface="Arial" panose="020B0604020202020204" pitchFamily="34" charset="0"/>
              </a:rPr>
              <a:t>13 %  deep in nature,</a:t>
            </a:r>
            <a:r>
              <a:rPr lang="en-GB" sz="1732" dirty="0">
                <a:solidFill>
                  <a:prstClr val="black"/>
                </a:solidFill>
                <a:latin typeface="Arial" panose="020B0604020202020204" pitchFamily="34" charset="0"/>
                <a:ea typeface="Calibri"/>
                <a:cs typeface="Arial" panose="020B0604020202020204" pitchFamily="34" charset="0"/>
              </a:rPr>
              <a:t> </a:t>
            </a:r>
          </a:p>
          <a:p>
            <a:pPr defTabSz="2486589"/>
            <a:r>
              <a:rPr lang="en-GB" sz="1732" dirty="0">
                <a:solidFill>
                  <a:prstClr val="black"/>
                </a:solidFill>
                <a:latin typeface="Arial" panose="020B0604020202020204" pitchFamily="34" charset="0"/>
                <a:ea typeface="Calibri"/>
                <a:cs typeface="Arial" panose="020B0604020202020204" pitchFamily="34" charset="0"/>
              </a:rPr>
              <a:t> 3%  severe harm. Due to a backlog of cases requiring scrutiny review this picture may not be accurate</a:t>
            </a:r>
          </a:p>
          <a:p>
            <a:pPr defTabSz="2486589"/>
            <a:r>
              <a:rPr lang="en-GB" sz="1732" dirty="0">
                <a:solidFill>
                  <a:prstClr val="black"/>
                </a:solidFill>
                <a:latin typeface="Arial" panose="020B0604020202020204" pitchFamily="34" charset="0"/>
                <a:ea typeface="Calibri"/>
                <a:cs typeface="Arial" panose="020B0604020202020204" pitchFamily="34" charset="0"/>
              </a:rPr>
              <a:t>The trajectory reflects an increase in incidents deep damage</a:t>
            </a:r>
          </a:p>
          <a:p>
            <a:pPr defTabSz="2486589"/>
            <a:r>
              <a:rPr lang="en-GB" sz="1732" b="1" dirty="0">
                <a:solidFill>
                  <a:prstClr val="black"/>
                </a:solidFill>
                <a:latin typeface="Arial" panose="020B0604020202020204" pitchFamily="34" charset="0"/>
                <a:ea typeface="Calibri"/>
                <a:cs typeface="Arial" panose="020B0604020202020204" pitchFamily="34" charset="0"/>
              </a:rPr>
              <a:t>Please note this position may change pending validation through scrutiny process</a:t>
            </a:r>
          </a:p>
          <a:p>
            <a:pPr defTabSz="2486589"/>
            <a:r>
              <a:rPr lang="en-GB" sz="1732" u="sng" dirty="0">
                <a:solidFill>
                  <a:srgbClr val="000000"/>
                </a:solidFill>
                <a:latin typeface="Arial" panose="020B0604020202020204" pitchFamily="34" charset="0"/>
                <a:ea typeface="Calibri"/>
                <a:cs typeface="Arial" panose="020B0604020202020204" pitchFamily="34" charset="0"/>
              </a:rPr>
              <a:t>Quarter 3 Data (validated)</a:t>
            </a:r>
          </a:p>
          <a:p>
            <a:pPr defTabSz="2486589"/>
            <a:r>
              <a:rPr lang="en-GB" sz="1649" dirty="0">
                <a:solidFill>
                  <a:prstClr val="black"/>
                </a:solidFill>
                <a:latin typeface="Arial" panose="020B0604020202020204" pitchFamily="34" charset="0"/>
                <a:cs typeface="Arial" panose="020B0604020202020204" pitchFamily="34" charset="0"/>
              </a:rPr>
              <a:t>9 % reduction in the total number of Health board acquired incidents reported and a 15 % reduction when comparing April 2024 to Nov 2025 to April to Nov 2025</a:t>
            </a:r>
            <a:endParaRPr lang="en-GB" sz="1814" u="sng" dirty="0">
              <a:solidFill>
                <a:srgbClr val="000000"/>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ea typeface="Calibri"/>
                <a:cs typeface="Arial" panose="020B0604020202020204" pitchFamily="34" charset="0"/>
              </a:rPr>
              <a:t>8% </a:t>
            </a:r>
            <a:r>
              <a:rPr lang="en-GB" sz="1732" dirty="0">
                <a:solidFill>
                  <a:prstClr val="black"/>
                </a:solidFill>
                <a:latin typeface="Arial" panose="020B0604020202020204" pitchFamily="34" charset="0"/>
                <a:ea typeface="Calibri"/>
                <a:cs typeface="Arial" panose="020B0604020202020204" pitchFamily="34" charset="0"/>
              </a:rPr>
              <a:t>reduction in deep tissue damage</a:t>
            </a:r>
          </a:p>
          <a:p>
            <a:pPr defTabSz="2486589"/>
            <a:r>
              <a:rPr lang="en-GB" sz="1732" dirty="0">
                <a:solidFill>
                  <a:prstClr val="black"/>
                </a:solidFill>
                <a:latin typeface="Arial" panose="020B0604020202020204" pitchFamily="34" charset="0"/>
                <a:ea typeface="Calibri"/>
                <a:cs typeface="Arial" panose="020B0604020202020204" pitchFamily="34" charset="0"/>
              </a:rPr>
              <a:t>70% all HBAs investigated deemed unavoidable </a:t>
            </a:r>
            <a:r>
              <a:rPr lang="en-GB" sz="1732" i="1" dirty="0">
                <a:solidFill>
                  <a:prstClr val="black"/>
                </a:solidFill>
                <a:latin typeface="Arial" panose="020B0604020202020204" pitchFamily="34" charset="0"/>
                <a:ea typeface="Calibri"/>
                <a:cs typeface="Arial" panose="020B0604020202020204" pitchFamily="34" charset="0"/>
              </a:rPr>
              <a:t>(15% improvement </a:t>
            </a:r>
            <a:r>
              <a:rPr lang="en-GB" sz="1732" dirty="0">
                <a:solidFill>
                  <a:prstClr val="black"/>
                </a:solidFill>
                <a:latin typeface="Arial" panose="020B0604020202020204" pitchFamily="34" charset="0"/>
                <a:ea typeface="Calibri"/>
                <a:cs typeface="Arial" panose="020B0604020202020204" pitchFamily="34" charset="0"/>
              </a:rPr>
              <a:t>since Q1)</a:t>
            </a:r>
          </a:p>
          <a:p>
            <a:pPr defTabSz="2486589"/>
            <a:r>
              <a:rPr lang="en-GB" sz="1732" dirty="0">
                <a:solidFill>
                  <a:prstClr val="black"/>
                </a:solidFill>
                <a:latin typeface="Arial" panose="020B0604020202020204" pitchFamily="34" charset="0"/>
                <a:ea typeface="Calibri"/>
                <a:cs typeface="Arial" panose="020B0604020202020204" pitchFamily="34" charset="0"/>
              </a:rPr>
              <a:t>Over 90% of all community damage incidents investigated were deemed unavoidable. </a:t>
            </a:r>
          </a:p>
          <a:p>
            <a:pPr defTabSz="2486589"/>
            <a:endParaRPr lang="en-GB" sz="1484" dirty="0">
              <a:solidFill>
                <a:prstClr val="black"/>
              </a:solidFill>
              <a:latin typeface="Aptos" panose="02110004020202020204"/>
              <a:cs typeface="Arial" panose="020B0604020202020204" pitchFamily="34" charset="0"/>
            </a:endParaRPr>
          </a:p>
        </p:txBody>
      </p:sp>
      <p:sp>
        <p:nvSpPr>
          <p:cNvPr id="26" name="TextBox 25">
            <a:extLst>
              <a:ext uri="{FF2B5EF4-FFF2-40B4-BE49-F238E27FC236}">
                <a16:creationId xmlns:a16="http://schemas.microsoft.com/office/drawing/2014/main" id="{5463F53A-3B8B-6713-1626-8E72F21C9D31}"/>
              </a:ext>
            </a:extLst>
          </p:cNvPr>
          <p:cNvSpPr txBox="1"/>
          <p:nvPr/>
        </p:nvSpPr>
        <p:spPr>
          <a:xfrm>
            <a:off x="10768724" y="2720905"/>
            <a:ext cx="9173418" cy="3063249"/>
          </a:xfrm>
          <a:prstGeom prst="rect">
            <a:avLst/>
          </a:prstGeom>
          <a:noFill/>
          <a:ln>
            <a:solidFill>
              <a:schemeClr val="accent5">
                <a:lumMod val="50000"/>
              </a:schemeClr>
            </a:solidFill>
          </a:ln>
        </p:spPr>
        <p:txBody>
          <a:bodyPr wrap="square" lIns="150786" tIns="75396" rIns="150786" bIns="75396" rtlCol="0" anchor="t">
            <a:no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2486589"/>
            <a:r>
              <a:rPr lang="en-GB" sz="1649" b="1" dirty="0">
                <a:solidFill>
                  <a:prstClr val="black"/>
                </a:solidFill>
                <a:latin typeface="Arial" panose="020B0604020202020204" pitchFamily="34" charset="0"/>
                <a:cs typeface="Arial" panose="020B0604020202020204" pitchFamily="34" charset="0"/>
              </a:rPr>
              <a:t>What we are doing about it:</a:t>
            </a:r>
          </a:p>
          <a:p>
            <a:pPr defTabSz="2486589"/>
            <a:r>
              <a:rPr lang="en-GB" sz="1649" dirty="0">
                <a:solidFill>
                  <a:prstClr val="black"/>
                </a:solidFill>
                <a:latin typeface="Arial" panose="020B0604020202020204" pitchFamily="34" charset="0"/>
                <a:cs typeface="Arial" panose="020B0604020202020204" pitchFamily="34" charset="0"/>
              </a:rPr>
              <a:t>Improvement in number of incidents closed (65% in Quarter 3) increasing accuracy of data</a:t>
            </a:r>
          </a:p>
          <a:p>
            <a:pPr defTabSz="2486589"/>
            <a:r>
              <a:rPr lang="en-GB" sz="1649" dirty="0">
                <a:solidFill>
                  <a:prstClr val="black"/>
                </a:solidFill>
                <a:latin typeface="Arial" panose="020B0604020202020204" pitchFamily="34" charset="0"/>
                <a:cs typeface="Arial" panose="020B0604020202020204" pitchFamily="34" charset="0"/>
              </a:rPr>
              <a:t>Pressure Ulcer Strategic  Group, scrutiny panels, peer reviews.</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Audit of documentation and care provided</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Multi-layered education (face-to-face, Teams, videos</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Development of PU pathways, policies, and improvement plans supported by All Wales Tissue Viability Forum. </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Centralised Tissue Viability service, digital wound imaging (Improvement Cymru), bed contract finalisation. Shared education, champions and skills programme</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ea typeface="Calibri"/>
                <a:cs typeface="Arial" panose="020B0604020202020204" pitchFamily="34" charset="0"/>
              </a:rPr>
              <a:t>Quality Improvement awareness campaign 2026 </a:t>
            </a:r>
          </a:p>
        </p:txBody>
      </p:sp>
      <p:sp>
        <p:nvSpPr>
          <p:cNvPr id="2" name="AutoShape 2" descr="https://nhswales365.sharepoint.com/sites/SBU_QualitySafetyAndImprovement/_api/siteiconmanager/getsitelogo?type=%271%27&amp;hash=638149155630763349">
            <a:extLst>
              <a:ext uri="{FF2B5EF4-FFF2-40B4-BE49-F238E27FC236}">
                <a16:creationId xmlns:a16="http://schemas.microsoft.com/office/drawing/2014/main" id="{4686AB89-80F9-96A2-A9D8-33F55D2F6370}"/>
              </a:ext>
            </a:extLst>
          </p:cNvPr>
          <p:cNvSpPr>
            <a:spLocks noChangeAspect="1" noChangeArrowheads="1"/>
          </p:cNvSpPr>
          <p:nvPr/>
        </p:nvSpPr>
        <p:spPr bwMode="auto">
          <a:xfrm>
            <a:off x="256903" y="-238071"/>
            <a:ext cx="502623" cy="5026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86" tIns="75396" rIns="150786" bIns="75396" numCol="1" anchor="t" anchorCtr="0" compatLnSpc="1">
            <a:prstTxWarp prst="textNoShape">
              <a:avLst/>
            </a:prstTxWarp>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914289"/>
            <a:endParaRPr lang="en-GB">
              <a:solidFill>
                <a:prstClr val="black"/>
              </a:solidFill>
              <a:latin typeface="Aptos" panose="020B0004020202020204"/>
            </a:endParaRPr>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a:extLst>
              <a:ext uri="{FF2B5EF4-FFF2-40B4-BE49-F238E27FC236}">
                <a16:creationId xmlns:a16="http://schemas.microsoft.com/office/drawing/2014/main" id="{B324C9F8-9974-E0C2-9403-B09FD0113DE6}"/>
              </a:ext>
            </a:extLst>
          </p:cNvPr>
          <p:cNvSpPr>
            <a:spLocks noChangeAspect="1" noChangeArrowheads="1"/>
          </p:cNvSpPr>
          <p:nvPr/>
        </p:nvSpPr>
        <p:spPr bwMode="auto">
          <a:xfrm>
            <a:off x="204548" y="-224984"/>
            <a:ext cx="502623" cy="50262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86" tIns="75396" rIns="150786" bIns="75396" numCol="1" anchor="t" anchorCtr="0" compatLnSpc="1">
            <a:prstTxWarp prst="textNoShape">
              <a:avLst/>
            </a:prstTxWarp>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914289"/>
            <a:endParaRPr lang="en-GB">
              <a:solidFill>
                <a:prstClr val="black"/>
              </a:solidFill>
              <a:latin typeface="Aptos" panose="020B0004020202020204"/>
            </a:endParaRPr>
          </a:p>
        </p:txBody>
      </p:sp>
      <p:sp>
        <p:nvSpPr>
          <p:cNvPr id="7" name="TextBox 6">
            <a:extLst>
              <a:ext uri="{FF2B5EF4-FFF2-40B4-BE49-F238E27FC236}">
                <a16:creationId xmlns:a16="http://schemas.microsoft.com/office/drawing/2014/main" id="{9DCC9AF2-263D-A217-5354-08247A708538}"/>
              </a:ext>
            </a:extLst>
          </p:cNvPr>
          <p:cNvSpPr txBox="1">
            <a:spLocks noChangeAspect="1"/>
          </p:cNvSpPr>
          <p:nvPr/>
        </p:nvSpPr>
        <p:spPr>
          <a:xfrm>
            <a:off x="10768723" y="602989"/>
            <a:ext cx="9173420" cy="1982006"/>
          </a:xfrm>
          <a:prstGeom prst="rect">
            <a:avLst/>
          </a:prstGeom>
          <a:noFill/>
          <a:ln w="6350">
            <a:solidFill>
              <a:srgbClr val="1F355E"/>
            </a:solidFill>
          </a:ln>
        </p:spPr>
        <p:txBody>
          <a:bodyPr wrap="square" lIns="150786" tIns="75396" rIns="150786" bIns="75396" rtlCol="0" anchor="t">
            <a:no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914289"/>
            <a:r>
              <a:rPr lang="en-GB" sz="1649" b="1" dirty="0">
                <a:solidFill>
                  <a:prstClr val="black"/>
                </a:solidFill>
                <a:latin typeface="Arial" panose="020B0604020202020204" pitchFamily="34" charset="0"/>
                <a:ea typeface="Verdana"/>
                <a:cs typeface="Arial" panose="020B0604020202020204" pitchFamily="34" charset="0"/>
              </a:rPr>
              <a:t>Underlying causes:</a:t>
            </a:r>
          </a:p>
          <a:p>
            <a:pPr defTabSz="2486589">
              <a:buSzPts val="1000"/>
              <a:tabLst>
                <a:tab pos="753980" algn="l"/>
              </a:tabLst>
            </a:pPr>
            <a:r>
              <a:rPr lang="en-GB" sz="1649" dirty="0">
                <a:solidFill>
                  <a:prstClr val="black"/>
                </a:solidFill>
                <a:latin typeface="Arial" panose="020B0604020202020204" pitchFamily="34" charset="0"/>
                <a:ea typeface="Verdana"/>
                <a:cs typeface="Arial" panose="020B0604020202020204" pitchFamily="34" charset="0"/>
              </a:rPr>
              <a:t>Patient vu</a:t>
            </a:r>
            <a:r>
              <a:rPr lang="en-GB" sz="1649" dirty="0">
                <a:solidFill>
                  <a:prstClr val="black"/>
                </a:solidFill>
                <a:latin typeface="Arial" panose="020B0604020202020204" pitchFamily="34" charset="0"/>
                <a:cs typeface="Arial" panose="020B0604020202020204" pitchFamily="34" charset="0"/>
              </a:rPr>
              <a:t>lnerability (esp. first 72h of admission).</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Staff knowledge, skills and application of risk management principles</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Delays in receiving specialist equipment</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Limited prevention training, lack of tissue viability expertise Delayed/incomplete digital charting; limited use of medical photography.</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Whole system pressure affecting timeliness of scrutiny review panels</a:t>
            </a:r>
            <a:endParaRPr lang="en-GB" sz="1649" dirty="0">
              <a:solidFill>
                <a:prstClr val="black"/>
              </a:solidFill>
              <a:latin typeface="Arial" panose="020B0604020202020204" pitchFamily="34" charset="0"/>
              <a:ea typeface="Calibri"/>
              <a:cs typeface="Arial" panose="020B0604020202020204" pitchFamily="34" charset="0"/>
            </a:endParaRPr>
          </a:p>
        </p:txBody>
      </p:sp>
      <p:pic>
        <p:nvPicPr>
          <p:cNvPr id="4" name="Picture 3" descr="A close-up of a logo&#10;&#10;AI-generated content may be incorrect.">
            <a:extLst>
              <a:ext uri="{FF2B5EF4-FFF2-40B4-BE49-F238E27FC236}">
                <a16:creationId xmlns:a16="http://schemas.microsoft.com/office/drawing/2014/main" id="{37002DE1-26C1-707B-C24F-F211229D6590}"/>
              </a:ext>
            </a:extLst>
          </p:cNvPr>
          <p:cNvPicPr>
            <a:picLocks noChangeAspect="1"/>
          </p:cNvPicPr>
          <p:nvPr/>
        </p:nvPicPr>
        <p:blipFill>
          <a:blip r:embed="rId3"/>
          <a:stretch>
            <a:fillRect/>
          </a:stretch>
        </p:blipFill>
        <p:spPr>
          <a:xfrm>
            <a:off x="15826868" y="9935789"/>
            <a:ext cx="4115274" cy="1256571"/>
          </a:xfrm>
          <a:prstGeom prst="rect">
            <a:avLst/>
          </a:prstGeom>
        </p:spPr>
      </p:pic>
      <p:sp>
        <p:nvSpPr>
          <p:cNvPr id="9" name="TextBox 8">
            <a:extLst>
              <a:ext uri="{FF2B5EF4-FFF2-40B4-BE49-F238E27FC236}">
                <a16:creationId xmlns:a16="http://schemas.microsoft.com/office/drawing/2014/main" id="{48C86175-D620-9216-9290-ABEDB5140811}"/>
              </a:ext>
            </a:extLst>
          </p:cNvPr>
          <p:cNvSpPr txBox="1"/>
          <p:nvPr/>
        </p:nvSpPr>
        <p:spPr>
          <a:xfrm>
            <a:off x="5026467" y="9372983"/>
            <a:ext cx="9824037" cy="1421202"/>
          </a:xfrm>
          <a:prstGeom prst="rect">
            <a:avLst/>
          </a:prstGeom>
          <a:solidFill>
            <a:schemeClr val="bg1"/>
          </a:solidFill>
          <a:ln>
            <a:solidFill>
              <a:schemeClr val="tx1"/>
            </a:solidFill>
          </a:ln>
        </p:spPr>
        <p:txBody>
          <a:bodyPr rot="0" spcFirstLastPara="0" vertOverflow="overflow" horzOverflow="overflow" vert="horz" wrap="square" lIns="150788" tIns="75396" rIns="150788" bIns="75396" numCol="1" spcCol="0" rtlCol="0" fromWordArt="0" anchor="t" anchorCtr="0" forceAA="0" compatLnSpc="1">
            <a:prstTxWarp prst="textNoShape">
              <a:avLst/>
            </a:prstTxWarp>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2486589"/>
            <a:r>
              <a:rPr lang="en-GB" sz="1649" b="1" dirty="0">
                <a:solidFill>
                  <a:prstClr val="black"/>
                </a:solidFill>
                <a:latin typeface="Arial" panose="020B0604020202020204" pitchFamily="34" charset="0"/>
                <a:cs typeface="Arial" panose="020B0604020202020204" pitchFamily="34" charset="0"/>
              </a:rPr>
              <a:t>What we expect to see (Outcomes by 2026)</a:t>
            </a:r>
            <a:r>
              <a:rPr lang="en-GB" sz="1649" b="1" u="sng" dirty="0">
                <a:solidFill>
                  <a:prstClr val="black"/>
                </a:solidFill>
                <a:latin typeface="Arial" panose="020B0604020202020204" pitchFamily="34" charset="0"/>
                <a:cs typeface="Arial" panose="020B0604020202020204" pitchFamily="34" charset="0"/>
              </a:rPr>
              <a:t>:</a:t>
            </a:r>
            <a:endParaRPr lang="en-GB" sz="1649" u="sng" dirty="0">
              <a:solidFill>
                <a:prstClr val="black"/>
              </a:solidFill>
              <a:latin typeface="Arial" panose="020B0604020202020204" pitchFamily="34" charset="0"/>
              <a:cs typeface="Arial" panose="020B0604020202020204" pitchFamily="34" charset="0"/>
            </a:endParaRPr>
          </a:p>
          <a:p>
            <a:pPr defTabSz="2486589">
              <a:buFont typeface="Arial" panose="020B0604020202020204" pitchFamily="34" charset="0"/>
              <a:buChar char="•"/>
            </a:pPr>
            <a:r>
              <a:rPr lang="en-GB" sz="1649" dirty="0">
                <a:solidFill>
                  <a:prstClr val="black"/>
                </a:solidFill>
                <a:latin typeface="Arial" panose="020B0604020202020204" pitchFamily="34" charset="0"/>
                <a:cs typeface="Arial" panose="020B0604020202020204" pitchFamily="34" charset="0"/>
              </a:rPr>
              <a:t>↓ 20% PU rates in acute sites; ≤1.6/1000 bed days.</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buFont typeface="Arial" panose="020B0604020202020204" pitchFamily="34" charset="0"/>
              <a:buChar char="•"/>
            </a:pPr>
            <a:r>
              <a:rPr lang="en-GB" sz="1649" dirty="0">
                <a:solidFill>
                  <a:prstClr val="black"/>
                </a:solidFill>
                <a:latin typeface="Arial" panose="020B0604020202020204" pitchFamily="34" charset="0"/>
                <a:cs typeface="Arial" panose="020B0604020202020204" pitchFamily="34" charset="0"/>
              </a:rPr>
              <a:t>↓ 20 % avoidable PU in HB.</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buFont typeface="Arial" panose="020B0604020202020204" pitchFamily="34" charset="0"/>
              <a:buChar char="•"/>
            </a:pPr>
            <a:r>
              <a:rPr lang="en-GB" sz="1649" dirty="0">
                <a:solidFill>
                  <a:prstClr val="black"/>
                </a:solidFill>
                <a:latin typeface="Arial" panose="020B0604020202020204" pitchFamily="34" charset="0"/>
                <a:ea typeface="Calibri"/>
                <a:cs typeface="Arial" panose="020B0604020202020204" pitchFamily="34" charset="0"/>
              </a:rPr>
              <a:t> ↓ Reduce total number of HBA incidents by 10% </a:t>
            </a:r>
            <a:endParaRPr lang="en-GB" sz="1649" dirty="0">
              <a:solidFill>
                <a:prstClr val="black"/>
              </a:solidFill>
              <a:latin typeface="Arial" panose="020B0604020202020204" pitchFamily="34" charset="0"/>
              <a:cs typeface="Arial" panose="020B0604020202020204" pitchFamily="34" charset="0"/>
            </a:endParaRPr>
          </a:p>
          <a:p>
            <a:pPr defTabSz="2486589">
              <a:buFont typeface="Arial" panose="020B0604020202020204" pitchFamily="34" charset="0"/>
              <a:buChar char="•"/>
            </a:pPr>
            <a:r>
              <a:rPr lang="en-GB" sz="1649" dirty="0">
                <a:solidFill>
                  <a:prstClr val="black"/>
                </a:solidFill>
                <a:latin typeface="Arial" panose="020B0604020202020204" pitchFamily="34" charset="0"/>
                <a:ea typeface="Calibri"/>
                <a:cs typeface="Arial" panose="020B0604020202020204" pitchFamily="34" charset="0"/>
              </a:rPr>
              <a:t> ↓ Reduce HB acquired Deep damage by 10% </a:t>
            </a:r>
            <a:endParaRPr lang="en-GB" sz="1649" dirty="0">
              <a:solidFill>
                <a:prstClr val="black"/>
              </a:solidFill>
              <a:latin typeface="Arial" panose="020B0604020202020204" pitchFamily="34" charset="0"/>
              <a:cs typeface="Arial" panose="020B0604020202020204" pitchFamily="34" charset="0"/>
            </a:endParaRPr>
          </a:p>
        </p:txBody>
      </p:sp>
      <p:sp>
        <p:nvSpPr>
          <p:cNvPr id="14" name="Text Box 980076608">
            <a:extLst>
              <a:ext uri="{FF2B5EF4-FFF2-40B4-BE49-F238E27FC236}">
                <a16:creationId xmlns:a16="http://schemas.microsoft.com/office/drawing/2014/main" id="{E700EB84-B6D4-EACB-F6C4-E96ABB6778E0}"/>
              </a:ext>
            </a:extLst>
          </p:cNvPr>
          <p:cNvSpPr txBox="1">
            <a:spLocks noChangeArrowheads="1"/>
          </p:cNvSpPr>
          <p:nvPr/>
        </p:nvSpPr>
        <p:spPr bwMode="auto">
          <a:xfrm>
            <a:off x="1289997" y="-906783"/>
            <a:ext cx="16849771" cy="75394"/>
          </a:xfrm>
          <a:prstGeom prst="rect">
            <a:avLst/>
          </a:prstGeom>
          <a:noFill/>
          <a:ln w="9525">
            <a:noFill/>
            <a:miter lim="800000"/>
            <a:headEnd/>
            <a:tailEnd/>
          </a:ln>
        </p:spPr>
        <p:txBody>
          <a:bodyPr rot="0" vert="horz" wrap="square" lIns="150786" tIns="75396" rIns="150786" bIns="75396" anchor="t" anchorCtr="0">
            <a:no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1508001">
              <a:defRPr/>
            </a:pPr>
            <a:endParaRPr lang="en-GB" sz="2309" b="1">
              <a:solidFill>
                <a:srgbClr val="FFFFFF"/>
              </a:solidFill>
              <a:latin typeface="Verdana" panose="020B0604030504040204" pitchFamily="34" charset="0"/>
              <a:ea typeface="Verdana" panose="020B0604030504040204" pitchFamily="34" charset="0"/>
            </a:endParaRPr>
          </a:p>
          <a:p>
            <a:pPr defTabSz="1508001">
              <a:defRPr/>
            </a:pPr>
            <a:endParaRPr lang="en-GB" sz="2309" b="1">
              <a:solidFill>
                <a:srgbClr val="FFFFFF"/>
              </a:solidFill>
              <a:latin typeface="Verdana" panose="020B0604030504040204" pitchFamily="34" charset="0"/>
              <a:ea typeface="Verdana" panose="020B0604030504040204" pitchFamily="34" charset="0"/>
            </a:endParaRPr>
          </a:p>
          <a:p>
            <a:pPr defTabSz="1508001">
              <a:defRPr/>
            </a:pPr>
            <a:r>
              <a:rPr lang="en-GB" sz="4895" b="1">
                <a:solidFill>
                  <a:srgbClr val="FFFFFF"/>
                </a:solidFill>
                <a:latin typeface="Verdana" panose="020B0604030504040204" pitchFamily="34" charset="0"/>
                <a:ea typeface="Verdana" panose="020B0604030504040204" pitchFamily="34" charset="0"/>
              </a:rPr>
              <a:t>Pressure Ulcers: Action &amp; Intervention</a:t>
            </a:r>
            <a:endParaRPr lang="en-GB" sz="4895" b="1">
              <a:solidFill>
                <a:prstClr val="black"/>
              </a:solidFill>
              <a:latin typeface="Verdana" panose="020B0604030504040204" pitchFamily="34" charset="0"/>
              <a:ea typeface="Verdana" panose="020B0604030504040204" pitchFamily="34" charset="0"/>
            </a:endParaRPr>
          </a:p>
        </p:txBody>
      </p:sp>
      <p:cxnSp>
        <p:nvCxnSpPr>
          <p:cNvPr id="18" name="Straight Connector 17">
            <a:extLst>
              <a:ext uri="{FF2B5EF4-FFF2-40B4-BE49-F238E27FC236}">
                <a16:creationId xmlns:a16="http://schemas.microsoft.com/office/drawing/2014/main" id="{D9CBAA5C-38FA-669C-C7A8-5DB730DD02A5}"/>
              </a:ext>
              <a:ext uri="{C183D7F6-B498-43B3-948B-1728B52AA6E4}">
                <adec:decorative xmlns:adec="http://schemas.microsoft.com/office/drawing/2017/decorative" val="1"/>
              </a:ext>
            </a:extLst>
          </p:cNvPr>
          <p:cNvCxnSpPr>
            <a:cxnSpLocks/>
          </p:cNvCxnSpPr>
          <p:nvPr/>
        </p:nvCxnSpPr>
        <p:spPr>
          <a:xfrm>
            <a:off x="-180770" y="301912"/>
            <a:ext cx="29816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Rectangle 1">
            <a:extLst>
              <a:ext uri="{FF2B5EF4-FFF2-40B4-BE49-F238E27FC236}">
                <a16:creationId xmlns:a16="http://schemas.microsoft.com/office/drawing/2014/main" id="{34FE63C1-DAF3-20DE-5ACB-8760386DB172}"/>
              </a:ext>
            </a:extLst>
          </p:cNvPr>
          <p:cNvSpPr>
            <a:spLocks noChangeArrowheads="1"/>
          </p:cNvSpPr>
          <p:nvPr/>
        </p:nvSpPr>
        <p:spPr bwMode="auto">
          <a:xfrm>
            <a:off x="7385225" y="7356838"/>
            <a:ext cx="20105335" cy="905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50790" tIns="75396" rIns="150790" bIns="75396" numCol="1" anchor="ctr" anchorCtr="0" compatLnSpc="1">
            <a:prstTxWarp prst="textNoShape">
              <a:avLst/>
            </a:prstTxWarp>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2486589"/>
            <a:endParaRPr lang="en-GB" sz="4895">
              <a:solidFill>
                <a:prstClr val="black"/>
              </a:solidFill>
              <a:latin typeface="Aptos" panose="02110004020202020204"/>
            </a:endParaRPr>
          </a:p>
        </p:txBody>
      </p:sp>
      <p:sp>
        <p:nvSpPr>
          <p:cNvPr id="30" name="Title 1">
            <a:extLst>
              <a:ext uri="{FF2B5EF4-FFF2-40B4-BE49-F238E27FC236}">
                <a16:creationId xmlns:a16="http://schemas.microsoft.com/office/drawing/2014/main" id="{DB77669E-DEB2-8469-1784-A4BE86B0F9C1}"/>
              </a:ext>
            </a:extLst>
          </p:cNvPr>
          <p:cNvSpPr txBox="1">
            <a:spLocks/>
          </p:cNvSpPr>
          <p:nvPr/>
        </p:nvSpPr>
        <p:spPr>
          <a:xfrm>
            <a:off x="177" y="-245341"/>
            <a:ext cx="20141251" cy="766189"/>
          </a:xfrm>
          <a:prstGeom prst="rect">
            <a:avLst/>
          </a:prstGeom>
          <a:solidFill>
            <a:srgbClr val="1F355E"/>
          </a:solidFill>
          <a:ln>
            <a:noFill/>
          </a:ln>
        </p:spPr>
        <p:style>
          <a:lnRef idx="1">
            <a:schemeClr val="accent1"/>
          </a:lnRef>
          <a:fillRef idx="2">
            <a:schemeClr val="accent1"/>
          </a:fillRef>
          <a:effectRef idx="1">
            <a:schemeClr val="accent1"/>
          </a:effectRef>
          <a:fontRef idx="minor">
            <a:schemeClr val="dk1"/>
          </a:fontRef>
        </p:style>
        <p:txBody>
          <a:bodyPr vert="horz" lIns="150788" tIns="75396" rIns="150788" bIns="75396" rtlCol="0" anchor="ctr">
            <a:no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2486589"/>
            <a:r>
              <a:rPr lang="en-GB" sz="1649" b="1" dirty="0">
                <a:solidFill>
                  <a:prstClr val="white"/>
                </a:solidFill>
                <a:latin typeface="Arial"/>
                <a:cs typeface="Arial"/>
              </a:rPr>
              <a:t>Pressure Ulcers – Action &amp; Intervention</a:t>
            </a:r>
            <a:endParaRPr lang="en-GB" sz="1649" b="1" dirty="0">
              <a:solidFill>
                <a:prstClr val="white"/>
              </a:solidFill>
              <a:latin typeface="Arial" panose="020B0604020202020204" pitchFamily="34" charset="0"/>
              <a:cs typeface="Arial" panose="020B0604020202020204" pitchFamily="34" charset="0"/>
            </a:endParaRPr>
          </a:p>
          <a:p>
            <a:pPr defTabSz="2486589"/>
            <a:r>
              <a:rPr lang="en-GB" sz="1649" b="1" dirty="0">
                <a:solidFill>
                  <a:prstClr val="white"/>
                </a:solidFill>
                <a:latin typeface="Arial"/>
                <a:cs typeface="Arial"/>
              </a:rPr>
              <a:t>Goal – To reduce the amount of patients developing HB acquired avoidable pressure damage by 20% by end of March 2026                            </a:t>
            </a:r>
            <a:endParaRPr lang="en-GB" sz="1649" dirty="0">
              <a:solidFill>
                <a:prstClr val="white"/>
              </a:solidFill>
              <a:latin typeface="Arial" panose="020B0604020202020204" pitchFamily="34" charset="0"/>
              <a:cs typeface="Arial" panose="020B0604020202020204" pitchFamily="34" charset="0"/>
            </a:endParaRPr>
          </a:p>
        </p:txBody>
      </p:sp>
      <p:pic>
        <p:nvPicPr>
          <p:cNvPr id="11" name="Picture 10" descr="A graph with blue lines and text&#10;&#10;AI-generated content may be incorrect.">
            <a:extLst>
              <a:ext uri="{FF2B5EF4-FFF2-40B4-BE49-F238E27FC236}">
                <a16:creationId xmlns:a16="http://schemas.microsoft.com/office/drawing/2014/main" id="{9182F765-83B8-9CDD-D8D1-1548463DB912}"/>
              </a:ext>
            </a:extLst>
          </p:cNvPr>
          <p:cNvPicPr>
            <a:picLocks noChangeAspect="1"/>
          </p:cNvPicPr>
          <p:nvPr/>
        </p:nvPicPr>
        <p:blipFill>
          <a:blip r:embed="rId4"/>
          <a:stretch>
            <a:fillRect/>
          </a:stretch>
        </p:blipFill>
        <p:spPr>
          <a:xfrm>
            <a:off x="204547" y="5965883"/>
            <a:ext cx="6436453" cy="2990208"/>
          </a:xfrm>
          <a:prstGeom prst="rect">
            <a:avLst/>
          </a:prstGeom>
        </p:spPr>
      </p:pic>
      <p:pic>
        <p:nvPicPr>
          <p:cNvPr id="8" name="Picture 7" descr="A graph showing a line of blue and red&#10;&#10;AI-generated content may be incorrect.">
            <a:extLst>
              <a:ext uri="{FF2B5EF4-FFF2-40B4-BE49-F238E27FC236}">
                <a16:creationId xmlns:a16="http://schemas.microsoft.com/office/drawing/2014/main" id="{ACC2EE9C-F461-AFEB-AD38-D64F61CFB2F9}"/>
              </a:ext>
            </a:extLst>
          </p:cNvPr>
          <p:cNvPicPr>
            <a:picLocks noChangeAspect="1"/>
          </p:cNvPicPr>
          <p:nvPr/>
        </p:nvPicPr>
        <p:blipFill>
          <a:blip r:embed="rId5"/>
          <a:stretch>
            <a:fillRect/>
          </a:stretch>
        </p:blipFill>
        <p:spPr>
          <a:xfrm>
            <a:off x="6816236" y="5965882"/>
            <a:ext cx="6134387" cy="2959529"/>
          </a:xfrm>
          <a:prstGeom prst="rect">
            <a:avLst/>
          </a:prstGeom>
        </p:spPr>
      </p:pic>
      <p:pic>
        <p:nvPicPr>
          <p:cNvPr id="10" name="Picture 9" descr="A graph with blue lines and numbers&#10;&#10;AI-generated content may be incorrect.">
            <a:extLst>
              <a:ext uri="{FF2B5EF4-FFF2-40B4-BE49-F238E27FC236}">
                <a16:creationId xmlns:a16="http://schemas.microsoft.com/office/drawing/2014/main" id="{BD25A7BC-0F13-905F-0352-45692B00851D}"/>
              </a:ext>
            </a:extLst>
          </p:cNvPr>
          <p:cNvPicPr>
            <a:picLocks noChangeAspect="1"/>
          </p:cNvPicPr>
          <p:nvPr/>
        </p:nvPicPr>
        <p:blipFill>
          <a:blip r:embed="rId6"/>
          <a:stretch>
            <a:fillRect/>
          </a:stretch>
        </p:blipFill>
        <p:spPr>
          <a:xfrm>
            <a:off x="13519613" y="5894111"/>
            <a:ext cx="6323666" cy="2990210"/>
          </a:xfrm>
          <a:prstGeom prst="rect">
            <a:avLst/>
          </a:prstGeom>
        </p:spPr>
      </p:pic>
      <p:cxnSp>
        <p:nvCxnSpPr>
          <p:cNvPr id="29" name="Straight Arrow Connector 28">
            <a:extLst>
              <a:ext uri="{FF2B5EF4-FFF2-40B4-BE49-F238E27FC236}">
                <a16:creationId xmlns:a16="http://schemas.microsoft.com/office/drawing/2014/main" id="{324595FD-B647-86A4-E86E-1B894F68608D}"/>
              </a:ext>
            </a:extLst>
          </p:cNvPr>
          <p:cNvCxnSpPr/>
          <p:nvPr/>
        </p:nvCxnSpPr>
        <p:spPr>
          <a:xfrm flipV="1">
            <a:off x="8931693" y="2383939"/>
            <a:ext cx="0" cy="2010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895928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C86B5-21DA-C6D1-9423-6627D982DD41}"/>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9F706D8E-0A3A-1154-4A78-AB384B8FBE6D}"/>
              </a:ext>
              <a:ext uri="{C183D7F6-B498-43B3-948B-1728B52AA6E4}">
                <adec:decorative xmlns:adec="http://schemas.microsoft.com/office/drawing/2017/decorative" val="1"/>
              </a:ext>
            </a:extLst>
          </p:cNvPr>
          <p:cNvSpPr/>
          <p:nvPr/>
        </p:nvSpPr>
        <p:spPr>
          <a:xfrm>
            <a:off x="329533" y="403095"/>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dirty="0">
              <a:solidFill>
                <a:prstClr val="white"/>
              </a:solidFill>
              <a:latin typeface="Calibri" panose="020F0502020204030204"/>
            </a:endParaRPr>
          </a:p>
        </p:txBody>
      </p:sp>
      <p:cxnSp>
        <p:nvCxnSpPr>
          <p:cNvPr id="41" name="Straight Connector 40">
            <a:extLst>
              <a:ext uri="{FF2B5EF4-FFF2-40B4-BE49-F238E27FC236}">
                <a16:creationId xmlns:a16="http://schemas.microsoft.com/office/drawing/2014/main" id="{9DEC9712-BA3C-A87A-E495-739F91E32BC8}"/>
              </a:ext>
              <a:ext uri="{C183D7F6-B498-43B3-948B-1728B52AA6E4}">
                <adec:decorative xmlns:adec="http://schemas.microsoft.com/office/drawing/2017/decorative" val="1"/>
              </a:ext>
            </a:extLst>
          </p:cNvPr>
          <p:cNvCxnSpPr/>
          <p:nvPr/>
        </p:nvCxnSpPr>
        <p:spPr>
          <a:xfrm>
            <a:off x="1812962" y="503654"/>
            <a:ext cx="0" cy="118732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9B4B2698-3784-EEFB-0163-876D021CFCA0}"/>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751" y="3077708"/>
            <a:ext cx="672354" cy="672354"/>
          </a:xfrm>
          <a:prstGeom prst="rect">
            <a:avLst/>
          </a:prstGeom>
        </p:spPr>
      </p:pic>
      <p:sp>
        <p:nvSpPr>
          <p:cNvPr id="21" name="Text Box">
            <a:hlinkClick r:id="rId6"/>
            <a:extLst>
              <a:ext uri="{FF2B5EF4-FFF2-40B4-BE49-F238E27FC236}">
                <a16:creationId xmlns:a16="http://schemas.microsoft.com/office/drawing/2014/main" id="{3BB60B02-2572-CEC2-BF34-5B12607C3433}"/>
              </a:ext>
            </a:extLst>
          </p:cNvPr>
          <p:cNvSpPr txBox="1">
            <a:spLocks noChangeArrowheads="1"/>
          </p:cNvSpPr>
          <p:nvPr/>
        </p:nvSpPr>
        <p:spPr bwMode="auto">
          <a:xfrm>
            <a:off x="1267126" y="5533131"/>
            <a:ext cx="1091675"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D502FE33-6861-49F9-9493-0B9A2569808F}"/>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652" y="5450986"/>
            <a:ext cx="672354" cy="672354"/>
          </a:xfrm>
          <a:prstGeom prst="rect">
            <a:avLst/>
          </a:prstGeom>
        </p:spPr>
      </p:pic>
      <p:sp>
        <p:nvSpPr>
          <p:cNvPr id="82" name="Text Box">
            <a:hlinkClick r:id="rId3"/>
            <a:extLst>
              <a:ext uri="{FF2B5EF4-FFF2-40B4-BE49-F238E27FC236}">
                <a16:creationId xmlns:a16="http://schemas.microsoft.com/office/drawing/2014/main" id="{9E523614-B334-F9EB-65CD-8632D413324A}"/>
              </a:ext>
            </a:extLst>
          </p:cNvPr>
          <p:cNvSpPr txBox="1">
            <a:spLocks noChangeArrowheads="1"/>
          </p:cNvSpPr>
          <p:nvPr/>
        </p:nvSpPr>
        <p:spPr bwMode="auto">
          <a:xfrm>
            <a:off x="1273685" y="8624872"/>
            <a:ext cx="1268338"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94773BF9-AEFD-E3D3-2C82-F516A2B3B6CE}"/>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212" y="8542730"/>
            <a:ext cx="672354" cy="672354"/>
          </a:xfrm>
          <a:prstGeom prst="rect">
            <a:avLst/>
          </a:prstGeom>
        </p:spPr>
      </p:pic>
      <p:sp>
        <p:nvSpPr>
          <p:cNvPr id="9" name="Text Box 980076608">
            <a:extLst>
              <a:ext uri="{FF2B5EF4-FFF2-40B4-BE49-F238E27FC236}">
                <a16:creationId xmlns:a16="http://schemas.microsoft.com/office/drawing/2014/main" id="{5475F280-5A34-6A17-1C15-51F610AAA48A}"/>
              </a:ext>
            </a:extLst>
          </p:cNvPr>
          <p:cNvSpPr txBox="1">
            <a:spLocks noChangeArrowheads="1"/>
          </p:cNvSpPr>
          <p:nvPr/>
        </p:nvSpPr>
        <p:spPr bwMode="auto">
          <a:xfrm>
            <a:off x="1988493" y="606962"/>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Mortality: Action &amp; Intervention</a:t>
            </a:r>
            <a:endParaRPr lang="en-GB" sz="3628" b="1" dirty="0">
              <a:solidFill>
                <a:prstClr val="black"/>
              </a:solidFill>
              <a:latin typeface="Verdana" panose="020B0604030504040204" pitchFamily="34" charset="0"/>
              <a:ea typeface="Verdana" panose="020B0604030504040204" pitchFamily="34" charset="0"/>
            </a:endParaRPr>
          </a:p>
        </p:txBody>
      </p:sp>
      <p:sp>
        <p:nvSpPr>
          <p:cNvPr id="13" name="Slide Number Placeholder 2">
            <a:extLst>
              <a:ext uri="{FF2B5EF4-FFF2-40B4-BE49-F238E27FC236}">
                <a16:creationId xmlns:a16="http://schemas.microsoft.com/office/drawing/2014/main" id="{48ECF5DB-73AB-8302-722D-7D309AA9C5AB}"/>
              </a:ext>
            </a:extLst>
          </p:cNvPr>
          <p:cNvSpPr>
            <a:spLocks noGrp="1"/>
          </p:cNvSpPr>
          <p:nvPr>
            <p:ph type="sldNum" sz="quarter" idx="12"/>
          </p:nvPr>
        </p:nvSpPr>
        <p:spPr>
          <a:xfrm>
            <a:off x="19565169" y="10930591"/>
            <a:ext cx="608114" cy="364752"/>
          </a:xfrm>
        </p:spPr>
        <p:txBody>
          <a:bodyPr/>
          <a:lstStyle/>
          <a:p>
            <a:pPr defTabSz="1507958">
              <a:defRPr/>
            </a:pPr>
            <a:fld id="{19BBC658-49D8-45A7-8DA2-B6FE1BCE69C1}" type="slidenum">
              <a:rPr lang="en-GB" sz="1814">
                <a:solidFill>
                  <a:srgbClr val="285087"/>
                </a:solidFill>
                <a:latin typeface="Ubuntu Medium" panose="020B0604030602030204" pitchFamily="34" charset="0"/>
              </a:rPr>
              <a:pPr defTabSz="1507958">
                <a:defRPr/>
              </a:pPr>
              <a:t>55</a:t>
            </a:fld>
            <a:endParaRPr lang="en-GB" sz="1814">
              <a:solidFill>
                <a:srgbClr val="285087"/>
              </a:solidFill>
              <a:latin typeface="Ubuntu Medium" panose="020B0604030602030204" pitchFamily="34" charset="0"/>
            </a:endParaRPr>
          </a:p>
        </p:txBody>
      </p:sp>
      <p:sp>
        <p:nvSpPr>
          <p:cNvPr id="15" name="Oval 14" descr="Checklist with solid fill">
            <a:extLst>
              <a:ext uri="{FF2B5EF4-FFF2-40B4-BE49-F238E27FC236}">
                <a16:creationId xmlns:a16="http://schemas.microsoft.com/office/drawing/2014/main" id="{47BFDADA-4A5E-79DB-1EA3-11EC53BE6D19}"/>
              </a:ext>
            </a:extLst>
          </p:cNvPr>
          <p:cNvSpPr/>
          <p:nvPr/>
        </p:nvSpPr>
        <p:spPr>
          <a:xfrm>
            <a:off x="505063" y="502822"/>
            <a:ext cx="1132370" cy="118815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914413">
              <a:defRPr/>
            </a:pPr>
            <a:endParaRPr lang="en-GB" sz="1801">
              <a:solidFill>
                <a:prstClr val="white">
                  <a:hueOff val="0"/>
                  <a:satOff val="0"/>
                  <a:lumOff val="0"/>
                  <a:alphaOff val="0"/>
                </a:prstClr>
              </a:solidFill>
              <a:latin typeface="Calibri" panose="020F0502020204030204"/>
            </a:endParaRPr>
          </a:p>
        </p:txBody>
      </p:sp>
      <p:pic>
        <p:nvPicPr>
          <p:cNvPr id="105" name="Graphic" descr="Target">
            <a:hlinkClick r:id="rId3"/>
            <a:extLst>
              <a:ext uri="{FF2B5EF4-FFF2-40B4-BE49-F238E27FC236}">
                <a16:creationId xmlns:a16="http://schemas.microsoft.com/office/drawing/2014/main" id="{EA22B7DC-AFFA-5117-E807-F8B791293DA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27" y="7612397"/>
            <a:ext cx="716740" cy="624813"/>
          </a:xfrm>
          <a:prstGeom prst="rect">
            <a:avLst/>
          </a:prstGeom>
        </p:spPr>
      </p:pic>
      <p:sp>
        <p:nvSpPr>
          <p:cNvPr id="4" name="Rectangle: Rounded Corners 3">
            <a:extLst>
              <a:ext uri="{FF2B5EF4-FFF2-40B4-BE49-F238E27FC236}">
                <a16:creationId xmlns:a16="http://schemas.microsoft.com/office/drawing/2014/main" id="{5E8D33D7-D5D9-A0D7-83B1-A9BB46403064}"/>
              </a:ext>
              <a:ext uri="{C183D7F6-B498-43B3-948B-1728B52AA6E4}">
                <adec:decorative xmlns:adec="http://schemas.microsoft.com/office/drawing/2017/decorative" val="1"/>
              </a:ext>
            </a:extLst>
          </p:cNvPr>
          <p:cNvSpPr/>
          <p:nvPr/>
        </p:nvSpPr>
        <p:spPr>
          <a:xfrm>
            <a:off x="10566309" y="6942325"/>
            <a:ext cx="8930167" cy="2979550"/>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13">
              <a:defRPr/>
            </a:pPr>
            <a:endParaRPr lang="en-GB" sz="1801">
              <a:solidFill>
                <a:srgbClr val="285087"/>
              </a:solidFill>
              <a:latin typeface="Calibri" panose="020F0502020204030204"/>
            </a:endParaRPr>
          </a:p>
        </p:txBody>
      </p:sp>
      <p:sp>
        <p:nvSpPr>
          <p:cNvPr id="7" name="Heading 2">
            <a:extLst>
              <a:ext uri="{FF2B5EF4-FFF2-40B4-BE49-F238E27FC236}">
                <a16:creationId xmlns:a16="http://schemas.microsoft.com/office/drawing/2014/main" id="{2E672342-DE3B-A333-A964-DFC901F88283}"/>
              </a:ext>
            </a:extLst>
          </p:cNvPr>
          <p:cNvSpPr txBox="1">
            <a:spLocks noChangeArrowheads="1"/>
          </p:cNvSpPr>
          <p:nvPr/>
        </p:nvSpPr>
        <p:spPr bwMode="auto">
          <a:xfrm>
            <a:off x="10767085" y="7092453"/>
            <a:ext cx="8729392" cy="2677022"/>
          </a:xfrm>
          <a:prstGeom prst="rect">
            <a:avLst/>
          </a:prstGeom>
          <a:noFill/>
          <a:ln w="9525">
            <a:noFill/>
            <a:miter lim="800000"/>
            <a:headEnd/>
            <a:tailEnd/>
          </a:ln>
        </p:spPr>
        <p:txBody>
          <a:bodyPr rot="0" vert="horz" wrap="square" lIns="91440" tIns="45719" rIns="91440" bIns="45719"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13">
              <a:defRPr/>
            </a:pPr>
            <a:r>
              <a:rPr lang="en-GB" sz="1700" b="1" dirty="0">
                <a:solidFill>
                  <a:srgbClr val="0070C0"/>
                </a:solidFill>
                <a:latin typeface="Verdana" panose="020B0604030504040204" pitchFamily="34" charset="0"/>
                <a:ea typeface="Verdana" panose="020B0604030504040204" pitchFamily="34" charset="0"/>
              </a:rPr>
              <a:t>Mortality Data Summary</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crude mortality rate has seen a minor increase in January 2026, reporting 1.54% compared to the previous figure of 1.53% in December 2025. </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Crude mortality over the last 4 years is within the control limits and the recent data reflects the predicted decline of mortality as expected during summer months</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summary of deaths in the Emergency Department has remained relatively stable in recent months</a:t>
            </a:r>
          </a:p>
          <a:p>
            <a:pPr defTabSz="914413">
              <a:defRPr/>
            </a:pPr>
            <a:endParaRPr lang="en-GB" sz="1400" dirty="0">
              <a:solidFill>
                <a:srgbClr val="285087"/>
              </a:solidFill>
              <a:latin typeface="Calibri" panose="020F0502020204030204" pitchFamily="34" charset="0"/>
              <a:ea typeface="Calibri" panose="020F0502020204030204" pitchFamily="34" charset="0"/>
            </a:endParaRPr>
          </a:p>
        </p:txBody>
      </p:sp>
      <p:sp>
        <p:nvSpPr>
          <p:cNvPr id="11" name="TextBox 10">
            <a:extLst>
              <a:ext uri="{FF2B5EF4-FFF2-40B4-BE49-F238E27FC236}">
                <a16:creationId xmlns:a16="http://schemas.microsoft.com/office/drawing/2014/main" id="{5D042517-AD4B-51B6-DC8A-68758CE778B5}"/>
              </a:ext>
            </a:extLst>
          </p:cNvPr>
          <p:cNvSpPr txBox="1"/>
          <p:nvPr/>
        </p:nvSpPr>
        <p:spPr>
          <a:xfrm>
            <a:off x="1312105" y="6441916"/>
            <a:ext cx="7306231" cy="369460"/>
          </a:xfrm>
          <a:prstGeom prst="rect">
            <a:avLst/>
          </a:prstGeom>
          <a:noFill/>
        </p:spPr>
        <p:txBody>
          <a:bodyPr wrap="none" rtlCol="0">
            <a:spAutoFit/>
          </a:bodyPr>
          <a:lstStyle/>
          <a:p>
            <a:pPr defTabSz="914413"/>
            <a:r>
              <a:rPr lang="en-GB" sz="1801" b="1" dirty="0">
                <a:solidFill>
                  <a:srgbClr val="325A8A"/>
                </a:solidFill>
                <a:latin typeface="Calibri" panose="020F0502020204030204"/>
              </a:rPr>
              <a:t>The summary of deaths in the Emergency Department can be seen below: </a:t>
            </a:r>
          </a:p>
        </p:txBody>
      </p:sp>
      <p:pic>
        <p:nvPicPr>
          <p:cNvPr id="3" name="Picture 2">
            <a:extLst>
              <a:ext uri="{FF2B5EF4-FFF2-40B4-BE49-F238E27FC236}">
                <a16:creationId xmlns:a16="http://schemas.microsoft.com/office/drawing/2014/main" id="{0231D56F-8DA7-15F6-AFC2-F516041E9635}"/>
              </a:ext>
            </a:extLst>
          </p:cNvPr>
          <p:cNvPicPr>
            <a:picLocks noChangeAspect="1"/>
          </p:cNvPicPr>
          <p:nvPr/>
        </p:nvPicPr>
        <p:blipFill>
          <a:blip r:embed="rId11"/>
          <a:stretch>
            <a:fillRect/>
          </a:stretch>
        </p:blipFill>
        <p:spPr>
          <a:xfrm>
            <a:off x="609212" y="2235348"/>
            <a:ext cx="18663832" cy="3887992"/>
          </a:xfrm>
          <a:prstGeom prst="rect">
            <a:avLst/>
          </a:prstGeom>
        </p:spPr>
      </p:pic>
      <p:pic>
        <p:nvPicPr>
          <p:cNvPr id="10" name="Picture 9">
            <a:extLst>
              <a:ext uri="{FF2B5EF4-FFF2-40B4-BE49-F238E27FC236}">
                <a16:creationId xmlns:a16="http://schemas.microsoft.com/office/drawing/2014/main" id="{018A7862-81A7-2D3F-E5CA-AA6B8892988E}"/>
              </a:ext>
            </a:extLst>
          </p:cNvPr>
          <p:cNvPicPr>
            <a:picLocks noChangeAspect="1"/>
          </p:cNvPicPr>
          <p:nvPr/>
        </p:nvPicPr>
        <p:blipFill>
          <a:blip r:embed="rId12"/>
          <a:stretch>
            <a:fillRect/>
          </a:stretch>
        </p:blipFill>
        <p:spPr>
          <a:xfrm>
            <a:off x="1052626" y="6832041"/>
            <a:ext cx="7722196" cy="4098110"/>
          </a:xfrm>
          <a:prstGeom prst="rect">
            <a:avLst/>
          </a:prstGeom>
        </p:spPr>
      </p:pic>
    </p:spTree>
    <p:extLst>
      <p:ext uri="{BB962C8B-B14F-4D97-AF65-F5344CB8AC3E}">
        <p14:creationId xmlns:p14="http://schemas.microsoft.com/office/powerpoint/2010/main" val="38626284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A106A-9315-7405-4822-758243734322}"/>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1A2C860-7FFD-1041-89F3-221FC4E18B5A}"/>
              </a:ext>
            </a:extLst>
          </p:cNvPr>
          <p:cNvSpPr>
            <a:spLocks noGrp="1"/>
          </p:cNvSpPr>
          <p:nvPr>
            <p:ph type="body" sz="quarter" idx="10"/>
          </p:nvPr>
        </p:nvSpPr>
        <p:spPr>
          <a:xfrm>
            <a:off x="604044" y="3978275"/>
            <a:ext cx="17409186" cy="1231106"/>
          </a:xfrm>
        </p:spPr>
        <p:txBody>
          <a:bodyPr/>
          <a:lstStyle/>
          <a:p>
            <a:r>
              <a:rPr lang="en-GB" sz="8000" b="1" dirty="0">
                <a:latin typeface="Calibri" panose="020F0502020204030204" pitchFamily="34" charset="0"/>
                <a:ea typeface="Calibri" panose="020F0502020204030204" pitchFamily="34" charset="0"/>
              </a:rPr>
              <a:t>Maternity &amp; Neonates</a:t>
            </a:r>
            <a:endParaRPr lang="en-GB" sz="80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157158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2448B-36CA-94FC-AB93-5E42CA83CB2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8C68DE-6918-4177-828C-FAE1E1F417F6}"/>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665F9C58-1298-1881-3B35-88865ED6679C}"/>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57</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65DDD61-398E-DAE5-F4F0-71A74194DFE3}"/>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Maternity &amp; Neonates</a:t>
            </a:r>
          </a:p>
        </p:txBody>
      </p:sp>
      <p:graphicFrame>
        <p:nvGraphicFramePr>
          <p:cNvPr id="8" name="Table 7">
            <a:extLst>
              <a:ext uri="{FF2B5EF4-FFF2-40B4-BE49-F238E27FC236}">
                <a16:creationId xmlns:a16="http://schemas.microsoft.com/office/drawing/2014/main" id="{E6777DA4-13C3-D7C5-CC96-C7D756595820}"/>
              </a:ext>
            </a:extLst>
          </p:cNvPr>
          <p:cNvGraphicFramePr>
            <a:graphicFrameLocks noGrp="1"/>
          </p:cNvGraphicFramePr>
          <p:nvPr/>
        </p:nvGraphicFramePr>
        <p:xfrm>
          <a:off x="206728" y="604869"/>
          <a:ext cx="19626052" cy="10378329"/>
        </p:xfrm>
        <a:graphic>
          <a:graphicData uri="http://schemas.openxmlformats.org/drawingml/2006/table">
            <a:tbl>
              <a:tblPr firstRow="1" bandRow="1">
                <a:tableStyleId>{5C22544A-7EE6-4342-B048-85BDC9FD1C3A}</a:tableStyleId>
              </a:tblPr>
              <a:tblGrid>
                <a:gridCol w="9813026">
                  <a:extLst>
                    <a:ext uri="{9D8B030D-6E8A-4147-A177-3AD203B41FA5}">
                      <a16:colId xmlns:a16="http://schemas.microsoft.com/office/drawing/2014/main" val="1790976562"/>
                    </a:ext>
                  </a:extLst>
                </a:gridCol>
                <a:gridCol w="9813026">
                  <a:extLst>
                    <a:ext uri="{9D8B030D-6E8A-4147-A177-3AD203B41FA5}">
                      <a16:colId xmlns:a16="http://schemas.microsoft.com/office/drawing/2014/main" val="3715746704"/>
                    </a:ext>
                  </a:extLst>
                </a:gridCol>
              </a:tblGrid>
              <a:tr h="679813">
                <a:tc>
                  <a:txBody>
                    <a:bodyPr/>
                    <a:lstStyle/>
                    <a:p>
                      <a:r>
                        <a:rPr lang="en-GB" dirty="0"/>
                        <a:t>Perinatal Mortality - Stillbirths</a:t>
                      </a:r>
                    </a:p>
                  </a:txBody>
                  <a:tcPr/>
                </a:tc>
                <a:tc>
                  <a:txBody>
                    <a:bodyPr/>
                    <a:lstStyle/>
                    <a:p>
                      <a:r>
                        <a:rPr lang="en-GB" dirty="0"/>
                        <a:t>Perinatal Mortality - Neonatal Deaths</a:t>
                      </a:r>
                    </a:p>
                  </a:txBody>
                  <a:tcPr/>
                </a:tc>
                <a:extLst>
                  <a:ext uri="{0D108BD9-81ED-4DB2-BD59-A6C34878D82A}">
                    <a16:rowId xmlns:a16="http://schemas.microsoft.com/office/drawing/2014/main" val="1696863262"/>
                  </a:ext>
                </a:extLst>
              </a:tr>
              <a:tr h="4294825">
                <a:tc>
                  <a:txBody>
                    <a:bodyPr/>
                    <a:lstStyle/>
                    <a:p>
                      <a:endParaRPr lang="en-GB" dirty="0"/>
                    </a:p>
                    <a:p>
                      <a:endParaRPr lang="en-GB" dirty="0"/>
                    </a:p>
                    <a:p>
                      <a:endParaRPr lang="en-GB" dirty="0"/>
                    </a:p>
                    <a:p>
                      <a:endParaRPr lang="en-GB" dirty="0"/>
                    </a:p>
                    <a:p>
                      <a:endParaRPr lang="en-GB" dirty="0"/>
                    </a:p>
                  </a:txBody>
                  <a:tcPr/>
                </a:tc>
                <a:tc>
                  <a:txBody>
                    <a:bodyPr/>
                    <a:lstStyle/>
                    <a:p>
                      <a:endParaRPr lang="en-GB" dirty="0"/>
                    </a:p>
                  </a:txBody>
                  <a:tcPr/>
                </a:tc>
                <a:extLst>
                  <a:ext uri="{0D108BD9-81ED-4DB2-BD59-A6C34878D82A}">
                    <a16:rowId xmlns:a16="http://schemas.microsoft.com/office/drawing/2014/main" val="4033310865"/>
                  </a:ext>
                </a:extLst>
              </a:tr>
              <a:tr h="5403691">
                <a:tc>
                  <a:txBody>
                    <a:bodyPr/>
                    <a:lstStyle/>
                    <a:p>
                      <a:endParaRPr lang="en-GB" dirty="0"/>
                    </a:p>
                    <a:p>
                      <a:endParaRPr lang="en-GB" dirty="0"/>
                    </a:p>
                    <a:p>
                      <a:endParaRPr lang="en-GB" dirty="0"/>
                    </a:p>
                    <a:p>
                      <a:endParaRPr lang="en-GB" dirty="0"/>
                    </a:p>
                    <a:p>
                      <a:endParaRPr lang="en-GB" dirty="0"/>
                    </a:p>
                  </a:txBody>
                  <a:tcPr/>
                </a:tc>
                <a:tc>
                  <a:txBody>
                    <a:bodyPr/>
                    <a:lstStyle/>
                    <a:p>
                      <a:endParaRPr lang="en-GB" dirty="0"/>
                    </a:p>
                  </a:txBody>
                  <a:tcPr/>
                </a:tc>
                <a:extLst>
                  <a:ext uri="{0D108BD9-81ED-4DB2-BD59-A6C34878D82A}">
                    <a16:rowId xmlns:a16="http://schemas.microsoft.com/office/drawing/2014/main" val="4069449202"/>
                  </a:ext>
                </a:extLst>
              </a:tr>
            </a:tbl>
          </a:graphicData>
        </a:graphic>
      </p:graphicFrame>
      <p:pic>
        <p:nvPicPr>
          <p:cNvPr id="10" name="Picture 9">
            <a:extLst>
              <a:ext uri="{FF2B5EF4-FFF2-40B4-BE49-F238E27FC236}">
                <a16:creationId xmlns:a16="http://schemas.microsoft.com/office/drawing/2014/main" id="{5390A2A5-AAB3-E19B-5A5B-07527E7B13E7}"/>
              </a:ext>
            </a:extLst>
          </p:cNvPr>
          <p:cNvPicPr>
            <a:picLocks noChangeAspect="1"/>
          </p:cNvPicPr>
          <p:nvPr/>
        </p:nvPicPr>
        <p:blipFill>
          <a:blip r:embed="rId3"/>
          <a:stretch>
            <a:fillRect/>
          </a:stretch>
        </p:blipFill>
        <p:spPr>
          <a:xfrm>
            <a:off x="272908" y="1264116"/>
            <a:ext cx="5791702" cy="2536156"/>
          </a:xfrm>
          <a:prstGeom prst="rect">
            <a:avLst/>
          </a:prstGeom>
        </p:spPr>
      </p:pic>
      <p:pic>
        <p:nvPicPr>
          <p:cNvPr id="14" name="Picture 13">
            <a:extLst>
              <a:ext uri="{FF2B5EF4-FFF2-40B4-BE49-F238E27FC236}">
                <a16:creationId xmlns:a16="http://schemas.microsoft.com/office/drawing/2014/main" id="{A98E3091-2660-AC8A-87D6-C09D16144A5F}"/>
              </a:ext>
            </a:extLst>
          </p:cNvPr>
          <p:cNvPicPr>
            <a:picLocks noChangeAspect="1"/>
          </p:cNvPicPr>
          <p:nvPr/>
        </p:nvPicPr>
        <p:blipFill>
          <a:blip r:embed="rId4"/>
          <a:stretch>
            <a:fillRect/>
          </a:stretch>
        </p:blipFill>
        <p:spPr>
          <a:xfrm>
            <a:off x="10084801" y="1193731"/>
            <a:ext cx="5782482" cy="2543530"/>
          </a:xfrm>
          <a:prstGeom prst="rect">
            <a:avLst/>
          </a:prstGeom>
        </p:spPr>
      </p:pic>
      <p:sp>
        <p:nvSpPr>
          <p:cNvPr id="15" name="TextBox 14">
            <a:extLst>
              <a:ext uri="{FF2B5EF4-FFF2-40B4-BE49-F238E27FC236}">
                <a16:creationId xmlns:a16="http://schemas.microsoft.com/office/drawing/2014/main" id="{23731466-1207-C4E0-945E-776432C8A5FC}"/>
              </a:ext>
            </a:extLst>
          </p:cNvPr>
          <p:cNvSpPr txBox="1"/>
          <p:nvPr/>
        </p:nvSpPr>
        <p:spPr>
          <a:xfrm>
            <a:off x="6074513" y="1446209"/>
            <a:ext cx="3810084"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have been 11 stillbirths during this period, all are included in the MBRRACE reporting data. One case did not receive any antenatal care within Swansea Bay; one was an unknown pregnancy that delivered pre-hospital with maternity services involved postnatally to provide care and support.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958866E5-A767-35B5-9CAB-32BF42F85C5E}"/>
              </a:ext>
            </a:extLst>
          </p:cNvPr>
          <p:cNvSpPr txBox="1"/>
          <p:nvPr/>
        </p:nvSpPr>
        <p:spPr>
          <a:xfrm>
            <a:off x="15858693" y="1441445"/>
            <a:ext cx="3810084" cy="42473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have been seven neonatal deaths between January 2025 and November 2025 and of these cases only five are reportable to MBRRACE as two were over 28 days of life. Of these five, only two will be represented in the MBRRACE report as deaths &lt;24 weeks gestation are not included in the final report for analysis. The three deaths not included in MBRRACE analysis were extremely pre-term (less than 24 weeks) at the limit of viability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982CB56A-0A22-3C77-EA80-5F2F9001269E}"/>
              </a:ext>
            </a:extLst>
          </p:cNvPr>
          <p:cNvSpPr txBox="1"/>
          <p:nvPr/>
        </p:nvSpPr>
        <p:spPr>
          <a:xfrm>
            <a:off x="10117932" y="3840024"/>
            <a:ext cx="579170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have been no deaths reported since August 2025. This is lower than what has been seen in recent years for SBUHB. December data required to make a final assessment.</a:t>
            </a:r>
          </a:p>
        </p:txBody>
      </p:sp>
      <p:graphicFrame>
        <p:nvGraphicFramePr>
          <p:cNvPr id="18" name="Table 17">
            <a:extLst>
              <a:ext uri="{FF2B5EF4-FFF2-40B4-BE49-F238E27FC236}">
                <a16:creationId xmlns:a16="http://schemas.microsoft.com/office/drawing/2014/main" id="{875F6A83-0C21-4AA3-088E-82B04A7CEB38}"/>
              </a:ext>
            </a:extLst>
          </p:cNvPr>
          <p:cNvGraphicFramePr>
            <a:graphicFrameLocks noGrp="1"/>
          </p:cNvGraphicFramePr>
          <p:nvPr/>
        </p:nvGraphicFramePr>
        <p:xfrm>
          <a:off x="230257" y="5068011"/>
          <a:ext cx="19626052" cy="605134"/>
        </p:xfrm>
        <a:graphic>
          <a:graphicData uri="http://schemas.openxmlformats.org/drawingml/2006/table">
            <a:tbl>
              <a:tblPr firstRow="1" bandRow="1">
                <a:tableStyleId>{5C22544A-7EE6-4342-B048-85BDC9FD1C3A}</a:tableStyleId>
              </a:tblPr>
              <a:tblGrid>
                <a:gridCol w="9813026">
                  <a:extLst>
                    <a:ext uri="{9D8B030D-6E8A-4147-A177-3AD203B41FA5}">
                      <a16:colId xmlns:a16="http://schemas.microsoft.com/office/drawing/2014/main" val="2608378766"/>
                    </a:ext>
                  </a:extLst>
                </a:gridCol>
                <a:gridCol w="9813026">
                  <a:extLst>
                    <a:ext uri="{9D8B030D-6E8A-4147-A177-3AD203B41FA5}">
                      <a16:colId xmlns:a16="http://schemas.microsoft.com/office/drawing/2014/main" val="2343288635"/>
                    </a:ext>
                  </a:extLst>
                </a:gridCol>
              </a:tblGrid>
              <a:tr h="605134">
                <a:tc>
                  <a:txBody>
                    <a:bodyPr/>
                    <a:lstStyle/>
                    <a:p>
                      <a:r>
                        <a:rPr lang="en-GB" dirty="0"/>
                        <a:t>Perinatal Morbidity – HIE Grade 2 and 3</a:t>
                      </a:r>
                    </a:p>
                  </a:txBody>
                  <a:tcPr/>
                </a:tc>
                <a:tc>
                  <a:txBody>
                    <a:bodyPr/>
                    <a:lstStyle/>
                    <a:p>
                      <a:r>
                        <a:rPr lang="en-GB" dirty="0"/>
                        <a:t>Maternal Morbidity – PPH &lt;1.5litres</a:t>
                      </a:r>
                    </a:p>
                  </a:txBody>
                  <a:tcPr/>
                </a:tc>
                <a:extLst>
                  <a:ext uri="{0D108BD9-81ED-4DB2-BD59-A6C34878D82A}">
                    <a16:rowId xmlns:a16="http://schemas.microsoft.com/office/drawing/2014/main" val="4098797734"/>
                  </a:ext>
                </a:extLst>
              </a:tr>
            </a:tbl>
          </a:graphicData>
        </a:graphic>
      </p:graphicFrame>
      <p:pic>
        <p:nvPicPr>
          <p:cNvPr id="20" name="Picture 19">
            <a:extLst>
              <a:ext uri="{FF2B5EF4-FFF2-40B4-BE49-F238E27FC236}">
                <a16:creationId xmlns:a16="http://schemas.microsoft.com/office/drawing/2014/main" id="{E7B242AF-B4EC-CC2C-6784-9C4AA3AD628A}"/>
              </a:ext>
            </a:extLst>
          </p:cNvPr>
          <p:cNvPicPr>
            <a:picLocks noChangeAspect="1"/>
          </p:cNvPicPr>
          <p:nvPr/>
        </p:nvPicPr>
        <p:blipFill>
          <a:blip r:embed="rId5"/>
          <a:stretch>
            <a:fillRect/>
          </a:stretch>
        </p:blipFill>
        <p:spPr>
          <a:xfrm>
            <a:off x="339903" y="5700803"/>
            <a:ext cx="5772956" cy="2543530"/>
          </a:xfrm>
          <a:prstGeom prst="rect">
            <a:avLst/>
          </a:prstGeom>
        </p:spPr>
      </p:pic>
      <p:sp>
        <p:nvSpPr>
          <p:cNvPr id="21" name="TextBox 20">
            <a:extLst>
              <a:ext uri="{FF2B5EF4-FFF2-40B4-BE49-F238E27FC236}">
                <a16:creationId xmlns:a16="http://schemas.microsoft.com/office/drawing/2014/main" id="{7538EE5D-5BF6-4D80-BFD1-C87B9DF1E300}"/>
              </a:ext>
            </a:extLst>
          </p:cNvPr>
          <p:cNvSpPr txBox="1"/>
          <p:nvPr/>
        </p:nvSpPr>
        <p:spPr>
          <a:xfrm>
            <a:off x="6136288" y="5715654"/>
            <a:ext cx="3772570" cy="39703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have been five cases of HIE reported in this period. All babies survived to discharge with good outcomes. There is limited data published to allow National benchmarking. Latest published data from National Neonatal Research Database (NNRD) is 4 years out of date (Department of Health, 2021 data). This reports a UK average incidence for Moderate and Severe HIE cases of 1.59/1000 births (1.49-1.70).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F9736177-CFDD-A827-9F64-2DDC269A78AF}"/>
              </a:ext>
            </a:extLst>
          </p:cNvPr>
          <p:cNvSpPr txBox="1"/>
          <p:nvPr/>
        </p:nvSpPr>
        <p:spPr>
          <a:xfrm>
            <a:off x="339070" y="8397875"/>
            <a:ext cx="5725540"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Due to the low number of HIE and births in SBUHB a rolling 12-month HIE incidence reporting is more appropriate. This shows that in November our moderate to severe rolling 12-month HIE rate was 1.84/1000 births. This represents a 45% decrease since its peak in April 2024 of 3.32/1000 births. The 2025 HIE rate up until November was 1.68/1000 births.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4" name="Picture 23">
            <a:extLst>
              <a:ext uri="{FF2B5EF4-FFF2-40B4-BE49-F238E27FC236}">
                <a16:creationId xmlns:a16="http://schemas.microsoft.com/office/drawing/2014/main" id="{32019C9F-7647-C772-F357-DE4BF14C0404}"/>
              </a:ext>
            </a:extLst>
          </p:cNvPr>
          <p:cNvPicPr>
            <a:picLocks noChangeAspect="1"/>
          </p:cNvPicPr>
          <p:nvPr/>
        </p:nvPicPr>
        <p:blipFill>
          <a:blip r:embed="rId6"/>
          <a:stretch>
            <a:fillRect/>
          </a:stretch>
        </p:blipFill>
        <p:spPr>
          <a:xfrm>
            <a:off x="10107055" y="5734550"/>
            <a:ext cx="5782482" cy="2543530"/>
          </a:xfrm>
          <a:prstGeom prst="rect">
            <a:avLst/>
          </a:prstGeom>
        </p:spPr>
      </p:pic>
      <p:sp>
        <p:nvSpPr>
          <p:cNvPr id="25" name="TextBox 24">
            <a:extLst>
              <a:ext uri="{FF2B5EF4-FFF2-40B4-BE49-F238E27FC236}">
                <a16:creationId xmlns:a16="http://schemas.microsoft.com/office/drawing/2014/main" id="{BD7E6416-AE25-2BAD-866D-4A76C67CAA84}"/>
              </a:ext>
            </a:extLst>
          </p:cNvPr>
          <p:cNvSpPr txBox="1"/>
          <p:nvPr/>
        </p:nvSpPr>
        <p:spPr>
          <a:xfrm>
            <a:off x="10281444" y="8397875"/>
            <a:ext cx="9387333"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 NMPA published 2023 data for National benchmarking and reported postpartum haemorrhage incidence as 3.41/1000 births (2.98-3.79). SBUHB rate for postpartum haemorrhage in 2025 was reported as 2.49/1000 births, lower than the National benchmark. This showed a steady reduction from 2024 data, of 3.51/1000 births.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91740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FA5B3-178C-C9D8-DFB6-F8CBF00AEA4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2632F24-95CC-DA9E-A66D-C6E6006E38C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0A85D2EE-FC4C-0D52-6D5F-324D85DBED33}"/>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58</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55FD783A-FD6A-02AE-0CCF-AE9D6333E162}"/>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Maternity &amp; Neonates</a:t>
            </a:r>
            <a:endPar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0C1FCCB6-7DDF-CE95-CF3B-EB7CAAFC053A}"/>
              </a:ext>
            </a:extLst>
          </p:cNvPr>
          <p:cNvGraphicFramePr>
            <a:graphicFrameLocks noGrp="1"/>
          </p:cNvGraphicFramePr>
          <p:nvPr/>
        </p:nvGraphicFramePr>
        <p:xfrm>
          <a:off x="223044" y="701674"/>
          <a:ext cx="19659600" cy="10054321"/>
        </p:xfrm>
        <a:graphic>
          <a:graphicData uri="http://schemas.openxmlformats.org/drawingml/2006/table">
            <a:tbl>
              <a:tblPr firstRow="1" bandRow="1">
                <a:tableStyleId>{5C22544A-7EE6-4342-B048-85BDC9FD1C3A}</a:tableStyleId>
              </a:tblPr>
              <a:tblGrid>
                <a:gridCol w="9829800">
                  <a:extLst>
                    <a:ext uri="{9D8B030D-6E8A-4147-A177-3AD203B41FA5}">
                      <a16:colId xmlns:a16="http://schemas.microsoft.com/office/drawing/2014/main" val="48947419"/>
                    </a:ext>
                  </a:extLst>
                </a:gridCol>
                <a:gridCol w="9829800">
                  <a:extLst>
                    <a:ext uri="{9D8B030D-6E8A-4147-A177-3AD203B41FA5}">
                      <a16:colId xmlns:a16="http://schemas.microsoft.com/office/drawing/2014/main" val="3778020355"/>
                    </a:ext>
                  </a:extLst>
                </a:gridCol>
              </a:tblGrid>
              <a:tr h="673590">
                <a:tc gridSpan="2">
                  <a:txBody>
                    <a:bodyPr/>
                    <a:lstStyle/>
                    <a:p>
                      <a:r>
                        <a:rPr lang="en-GB" dirty="0"/>
                        <a:t>Maternity Triage - BSOTS</a:t>
                      </a:r>
                    </a:p>
                  </a:txBody>
                  <a:tcPr/>
                </a:tc>
                <a:tc hMerge="1">
                  <a:txBody>
                    <a:bodyPr/>
                    <a:lstStyle/>
                    <a:p>
                      <a:endParaRPr lang="en-GB" dirty="0"/>
                    </a:p>
                  </a:txBody>
                  <a:tcPr/>
                </a:tc>
                <a:extLst>
                  <a:ext uri="{0D108BD9-81ED-4DB2-BD59-A6C34878D82A}">
                    <a16:rowId xmlns:a16="http://schemas.microsoft.com/office/drawing/2014/main" val="1061403091"/>
                  </a:ext>
                </a:extLst>
              </a:tr>
              <a:tr h="3170343">
                <a:tc gridSpan="2">
                  <a:txBody>
                    <a:bodyPr/>
                    <a:lstStyle/>
                    <a:p>
                      <a:pPr algn="just"/>
                      <a:r>
                        <a:rPr lang="en-GB" sz="2000" kern="1200" dirty="0">
                          <a:solidFill>
                            <a:schemeClr val="dk1"/>
                          </a:solidFill>
                          <a:effectLst/>
                          <a:latin typeface="+mn-lt"/>
                          <a:ea typeface="+mn-ea"/>
                          <a:cs typeface="+mn-cs"/>
                        </a:rPr>
                        <a:t>Birmingham Symptom Specific Obstetric Triage System (BSOTS) is the Maternity services emergency department to support women experiencing concerns or urgent complications with their pregnancy or postnatal period. The following metrics help the system understand how effective, efficient, timely and safe our triage system is in responding to these.</a:t>
                      </a:r>
                    </a:p>
                    <a:p>
                      <a:pPr algn="just"/>
                      <a:r>
                        <a:rPr lang="en-GB" sz="2000" kern="1200" dirty="0">
                          <a:solidFill>
                            <a:schemeClr val="dk1"/>
                          </a:solidFill>
                          <a:effectLst/>
                          <a:latin typeface="+mn-lt"/>
                          <a:ea typeface="+mn-ea"/>
                          <a:cs typeface="+mn-cs"/>
                        </a:rPr>
                        <a:t> </a:t>
                      </a:r>
                    </a:p>
                    <a:p>
                      <a:pPr algn="just"/>
                      <a:r>
                        <a:rPr lang="en-GB" sz="2000" kern="1200" dirty="0">
                          <a:solidFill>
                            <a:schemeClr val="dk1"/>
                          </a:solidFill>
                          <a:effectLst/>
                          <a:latin typeface="+mn-lt"/>
                          <a:ea typeface="+mn-ea"/>
                          <a:cs typeface="+mn-cs"/>
                        </a:rPr>
                        <a:t>In October 466 women were reviewed in triage and assessed for ongoing care requirements.    </a:t>
                      </a:r>
                    </a:p>
                    <a:p>
                      <a:pPr algn="just"/>
                      <a:r>
                        <a:rPr lang="en-GB" sz="2000" kern="1200" dirty="0">
                          <a:solidFill>
                            <a:schemeClr val="dk1"/>
                          </a:solidFill>
                          <a:effectLst/>
                          <a:latin typeface="+mn-lt"/>
                          <a:ea typeface="+mn-ea"/>
                          <a:cs typeface="+mn-cs"/>
                        </a:rPr>
                        <a:t>Initial trigae within 15 minutes, standard is 90% - rate in October 90.80%.</a:t>
                      </a:r>
                    </a:p>
                    <a:p>
                      <a:pPr algn="just"/>
                      <a:r>
                        <a:rPr lang="en-GB" sz="2000" kern="1200" dirty="0">
                          <a:solidFill>
                            <a:schemeClr val="dk1"/>
                          </a:solidFill>
                          <a:effectLst/>
                          <a:latin typeface="+mn-lt"/>
                          <a:ea typeface="+mn-ea"/>
                          <a:cs typeface="+mn-cs"/>
                        </a:rPr>
                        <a:t> </a:t>
                      </a:r>
                    </a:p>
                    <a:p>
                      <a:pPr algn="just"/>
                      <a:r>
                        <a:rPr lang="en-GB" sz="2000" kern="1200" dirty="0">
                          <a:solidFill>
                            <a:schemeClr val="dk1"/>
                          </a:solidFill>
                          <a:effectLst/>
                          <a:latin typeface="+mn-lt"/>
                          <a:ea typeface="+mn-ea"/>
                          <a:cs typeface="+mn-cs"/>
                        </a:rPr>
                        <a:t>There were 4 incidents reported due to delay in obtaining medical review following initial assessment and risk stratification for yellow, amber and red pathways, which amounts to a breach of time for review of 6.9%. There were no incidents relating to harm reported as a result.  Where breach in time to review is identified, an additional  measure which looks at what time review was achieved will be introduced.</a:t>
                      </a:r>
                    </a:p>
                    <a:p>
                      <a:pPr algn="just"/>
                      <a:r>
                        <a:rPr lang="en-GB" sz="2000" dirty="0"/>
                        <a:t>Singleton Maternity Triage Team celebrated 1 year since roll out of BSOTS in November 2024. During this period 5955 women attended for review - 4426 women self-referred, 526 were referred by Antenatal Clinic, 588 were referred by other allied health professionals. </a:t>
                      </a:r>
                    </a:p>
                  </a:txBody>
                  <a:tcPr/>
                </a:tc>
                <a:tc hMerge="1">
                  <a:txBody>
                    <a:bodyPr/>
                    <a:lstStyle/>
                    <a:p>
                      <a:endParaRPr lang="en-GB" dirty="0"/>
                    </a:p>
                  </a:txBody>
                  <a:tcPr/>
                </a:tc>
                <a:extLst>
                  <a:ext uri="{0D108BD9-81ED-4DB2-BD59-A6C34878D82A}">
                    <a16:rowId xmlns:a16="http://schemas.microsoft.com/office/drawing/2014/main" val="2564628124"/>
                  </a:ext>
                </a:extLst>
              </a:tr>
              <a:tr h="673590">
                <a:tc>
                  <a:txBody>
                    <a:bodyPr/>
                    <a:lstStyle/>
                    <a:p>
                      <a:r>
                        <a:rPr lang="en-GB" b="1" dirty="0">
                          <a:solidFill>
                            <a:schemeClr val="bg1"/>
                          </a:solidFill>
                        </a:rPr>
                        <a:t>Workforce – Maternity Staffing Establishment</a:t>
                      </a:r>
                    </a:p>
                  </a:txBody>
                  <a:tcPr>
                    <a:solidFill>
                      <a:schemeClr val="accent1"/>
                    </a:solidFill>
                  </a:tcPr>
                </a:tc>
                <a:tc>
                  <a:txBody>
                    <a:bodyPr/>
                    <a:lstStyle/>
                    <a:p>
                      <a:r>
                        <a:rPr lang="en-GB" b="1" dirty="0">
                          <a:solidFill>
                            <a:schemeClr val="bg1"/>
                          </a:solidFill>
                        </a:rPr>
                        <a:t>Workforce – Neonatal Staffing Establishment</a:t>
                      </a:r>
                      <a:endParaRPr lang="en-GB" dirty="0">
                        <a:solidFill>
                          <a:schemeClr val="bg1"/>
                        </a:solidFill>
                      </a:endParaRPr>
                    </a:p>
                  </a:txBody>
                  <a:tcPr>
                    <a:solidFill>
                      <a:schemeClr val="accent1"/>
                    </a:solidFill>
                  </a:tcPr>
                </a:tc>
                <a:extLst>
                  <a:ext uri="{0D108BD9-81ED-4DB2-BD59-A6C34878D82A}">
                    <a16:rowId xmlns:a16="http://schemas.microsoft.com/office/drawing/2014/main" val="2915054611"/>
                  </a:ext>
                </a:extLst>
              </a:tr>
              <a:tr h="5262901">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884505210"/>
                  </a:ext>
                </a:extLst>
              </a:tr>
            </a:tbl>
          </a:graphicData>
        </a:graphic>
      </p:graphicFrame>
      <p:pic>
        <p:nvPicPr>
          <p:cNvPr id="9" name="Picture 8">
            <a:extLst>
              <a:ext uri="{FF2B5EF4-FFF2-40B4-BE49-F238E27FC236}">
                <a16:creationId xmlns:a16="http://schemas.microsoft.com/office/drawing/2014/main" id="{1C524A48-482F-62B3-8CC8-8E6CD63189B4}"/>
              </a:ext>
            </a:extLst>
          </p:cNvPr>
          <p:cNvPicPr>
            <a:picLocks noChangeAspect="1"/>
          </p:cNvPicPr>
          <p:nvPr/>
        </p:nvPicPr>
        <p:blipFill>
          <a:blip r:embed="rId3"/>
          <a:stretch>
            <a:fillRect/>
          </a:stretch>
        </p:blipFill>
        <p:spPr>
          <a:xfrm>
            <a:off x="335122" y="5520001"/>
            <a:ext cx="8229600" cy="5319132"/>
          </a:xfrm>
          <a:prstGeom prst="rect">
            <a:avLst/>
          </a:prstGeom>
        </p:spPr>
      </p:pic>
      <p:pic>
        <p:nvPicPr>
          <p:cNvPr id="11" name="Picture 10">
            <a:extLst>
              <a:ext uri="{FF2B5EF4-FFF2-40B4-BE49-F238E27FC236}">
                <a16:creationId xmlns:a16="http://schemas.microsoft.com/office/drawing/2014/main" id="{1F279706-3523-F02B-AA33-72344A795524}"/>
              </a:ext>
            </a:extLst>
          </p:cNvPr>
          <p:cNvPicPr>
            <a:picLocks noChangeAspect="1"/>
          </p:cNvPicPr>
          <p:nvPr/>
        </p:nvPicPr>
        <p:blipFill>
          <a:blip r:embed="rId4"/>
          <a:stretch>
            <a:fillRect/>
          </a:stretch>
        </p:blipFill>
        <p:spPr>
          <a:xfrm>
            <a:off x="10035256" y="5520001"/>
            <a:ext cx="9740076" cy="5235994"/>
          </a:xfrm>
          <a:prstGeom prst="rect">
            <a:avLst/>
          </a:prstGeom>
        </p:spPr>
      </p:pic>
    </p:spTree>
    <p:extLst>
      <p:ext uri="{BB962C8B-B14F-4D97-AF65-F5344CB8AC3E}">
        <p14:creationId xmlns:p14="http://schemas.microsoft.com/office/powerpoint/2010/main" val="17040183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79E90-B5DB-3460-A5F5-4D3AA9D084C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B2A1411-BCD7-75C7-3843-3AE2819CB75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6EE41753-A0CF-FF3D-F203-842E47F8A24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59</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7B4070A6-9318-0A28-2D89-4E1FE68D29D0}"/>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Maternity &amp; Neonates</a:t>
            </a:r>
            <a:endPar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8003187B-6F65-5043-84E4-90327FED23BC}"/>
              </a:ext>
            </a:extLst>
          </p:cNvPr>
          <p:cNvGraphicFramePr>
            <a:graphicFrameLocks noGrp="1"/>
          </p:cNvGraphicFramePr>
          <p:nvPr/>
        </p:nvGraphicFramePr>
        <p:xfrm>
          <a:off x="123653" y="744316"/>
          <a:ext cx="19659600" cy="10300868"/>
        </p:xfrm>
        <a:graphic>
          <a:graphicData uri="http://schemas.openxmlformats.org/drawingml/2006/table">
            <a:tbl>
              <a:tblPr firstRow="1" bandRow="1">
                <a:tableStyleId>{5C22544A-7EE6-4342-B048-85BDC9FD1C3A}</a:tableStyleId>
              </a:tblPr>
              <a:tblGrid>
                <a:gridCol w="8024191">
                  <a:extLst>
                    <a:ext uri="{9D8B030D-6E8A-4147-A177-3AD203B41FA5}">
                      <a16:colId xmlns:a16="http://schemas.microsoft.com/office/drawing/2014/main" val="48947419"/>
                    </a:ext>
                  </a:extLst>
                </a:gridCol>
                <a:gridCol w="11635409">
                  <a:extLst>
                    <a:ext uri="{9D8B030D-6E8A-4147-A177-3AD203B41FA5}">
                      <a16:colId xmlns:a16="http://schemas.microsoft.com/office/drawing/2014/main" val="3778020355"/>
                    </a:ext>
                  </a:extLst>
                </a:gridCol>
              </a:tblGrid>
              <a:tr h="533401">
                <a:tc gridSpan="2">
                  <a:txBody>
                    <a:bodyPr/>
                    <a:lstStyle/>
                    <a:p>
                      <a:r>
                        <a:rPr lang="en-GB" dirty="0"/>
                        <a:t>Perinatal Training Compliance</a:t>
                      </a:r>
                    </a:p>
                  </a:txBody>
                  <a:tcPr/>
                </a:tc>
                <a:tc hMerge="1">
                  <a:txBody>
                    <a:bodyPr/>
                    <a:lstStyle/>
                    <a:p>
                      <a:endParaRPr dirty="0"/>
                    </a:p>
                  </a:txBody>
                  <a:tcPr/>
                </a:tc>
                <a:extLst>
                  <a:ext uri="{0D108BD9-81ED-4DB2-BD59-A6C34878D82A}">
                    <a16:rowId xmlns:a16="http://schemas.microsoft.com/office/drawing/2014/main" val="1061403091"/>
                  </a:ext>
                </a:extLst>
              </a:tr>
              <a:tr h="4622041">
                <a:tc>
                  <a:txBody>
                    <a:bodyPr/>
                    <a:lstStyle/>
                    <a:p>
                      <a:pPr algn="just"/>
                      <a:endParaRPr lang="en-GB" sz="1800" dirty="0"/>
                    </a:p>
                  </a:txBody>
                  <a:tcPr/>
                </a:tc>
                <a:tc>
                  <a:txBody>
                    <a:bodyPr/>
                    <a:lstStyle/>
                    <a:p>
                      <a:endParaRPr lang="en-GB" dirty="0"/>
                    </a:p>
                  </a:txBody>
                  <a:tcPr/>
                </a:tc>
                <a:extLst>
                  <a:ext uri="{0D108BD9-81ED-4DB2-BD59-A6C34878D82A}">
                    <a16:rowId xmlns:a16="http://schemas.microsoft.com/office/drawing/2014/main" val="2564628124"/>
                  </a:ext>
                </a:extLst>
              </a:tr>
              <a:tr h="567965">
                <a:tc>
                  <a:txBody>
                    <a:bodyPr/>
                    <a:lstStyle/>
                    <a:p>
                      <a:endParaRPr lang="en-GB" b="1" dirty="0">
                        <a:solidFill>
                          <a:schemeClr val="bg1"/>
                        </a:solidFill>
                      </a:endParaRPr>
                    </a:p>
                  </a:txBody>
                  <a:tcPr>
                    <a:solidFill>
                      <a:schemeClr val="accent1"/>
                    </a:solidFill>
                  </a:tcPr>
                </a:tc>
                <a:tc>
                  <a:txBody>
                    <a:bodyPr/>
                    <a:lstStyle/>
                    <a:p>
                      <a:endParaRPr lang="en-GB" dirty="0">
                        <a:solidFill>
                          <a:schemeClr val="bg1"/>
                        </a:solidFill>
                      </a:endParaRPr>
                    </a:p>
                  </a:txBody>
                  <a:tcPr>
                    <a:solidFill>
                      <a:schemeClr val="accent1"/>
                    </a:solidFill>
                  </a:tcPr>
                </a:tc>
                <a:extLst>
                  <a:ext uri="{0D108BD9-81ED-4DB2-BD59-A6C34878D82A}">
                    <a16:rowId xmlns:a16="http://schemas.microsoft.com/office/drawing/2014/main" val="2915054611"/>
                  </a:ext>
                </a:extLst>
              </a:tr>
              <a:tr h="4248444">
                <a:tc>
                  <a:txBody>
                    <a:bodyPr/>
                    <a:lstStyle/>
                    <a:p>
                      <a:endParaRPr lang="en-GB" dirty="0"/>
                    </a:p>
                  </a:txBody>
                  <a:tcPr/>
                </a:tc>
                <a:tc>
                  <a:txBody>
                    <a:bodyPr/>
                    <a:lstStyle/>
                    <a:p>
                      <a:r>
                        <a:rPr lang="en-GB" sz="2400" kern="1200" dirty="0">
                          <a:solidFill>
                            <a:schemeClr val="dk1"/>
                          </a:solidFill>
                          <a:effectLst/>
                          <a:latin typeface="+mn-lt"/>
                          <a:ea typeface="+mn-ea"/>
                          <a:cs typeface="+mn-cs"/>
                        </a:rPr>
                        <a:t>There have been some challenges within the Neonatal medical workforce due to unavailability, this has been mitigated with flexible working arrangements which has meant there has been no gap in service.  A Neonatal Consultant was successfully recruited on the 9</a:t>
                      </a:r>
                      <a:r>
                        <a:rPr lang="en-GB" sz="2400" kern="1200" baseline="30000" dirty="0">
                          <a:solidFill>
                            <a:schemeClr val="dk1"/>
                          </a:solidFill>
                          <a:effectLst/>
                          <a:latin typeface="+mn-lt"/>
                          <a:ea typeface="+mn-ea"/>
                          <a:cs typeface="+mn-cs"/>
                        </a:rPr>
                        <a:t>th</a:t>
                      </a:r>
                      <a:r>
                        <a:rPr lang="en-GB" sz="2400" kern="1200" dirty="0">
                          <a:solidFill>
                            <a:schemeClr val="dk1"/>
                          </a:solidFill>
                          <a:effectLst/>
                          <a:latin typeface="+mn-lt"/>
                          <a:ea typeface="+mn-ea"/>
                          <a:cs typeface="+mn-cs"/>
                        </a:rPr>
                        <a:t> December, with 1 expected return following maternity leave in January.</a:t>
                      </a:r>
                    </a:p>
                    <a:p>
                      <a:r>
                        <a:rPr lang="en-GB" sz="2400" kern="1200" dirty="0">
                          <a:solidFill>
                            <a:schemeClr val="dk1"/>
                          </a:solidFill>
                          <a:effectLst/>
                          <a:latin typeface="+mn-lt"/>
                          <a:ea typeface="+mn-ea"/>
                          <a:cs typeface="+mn-cs"/>
                        </a:rPr>
                        <a:t> </a:t>
                      </a:r>
                    </a:p>
                    <a:p>
                      <a:r>
                        <a:rPr lang="en-GB" sz="2400" kern="1200" dirty="0">
                          <a:solidFill>
                            <a:schemeClr val="dk1"/>
                          </a:solidFill>
                          <a:effectLst/>
                          <a:latin typeface="+mn-lt"/>
                          <a:ea typeface="+mn-ea"/>
                          <a:cs typeface="+mn-cs"/>
                        </a:rPr>
                        <a:t>Obstetric workforce – 2 fixed term gaps for career break and other leave have been covered with no vacancies impacting on services.</a:t>
                      </a:r>
                    </a:p>
                    <a:p>
                      <a:endParaRPr lang="en-GB" sz="2400" kern="1200" dirty="0">
                        <a:solidFill>
                          <a:schemeClr val="dk1"/>
                        </a:solidFill>
                        <a:effectLst/>
                        <a:latin typeface="+mn-lt"/>
                        <a:ea typeface="+mn-ea"/>
                        <a:cs typeface="+mn-cs"/>
                      </a:endParaRPr>
                    </a:p>
                    <a:p>
                      <a:pPr marL="0" marR="0" lvl="0" indent="0" algn="l" defTabSz="1507937" rtl="0" eaLnBrk="1" fontAlgn="auto" latinLnBrk="0" hangingPunct="1">
                        <a:lnSpc>
                          <a:spcPct val="100000"/>
                        </a:lnSpc>
                        <a:spcBef>
                          <a:spcPts val="0"/>
                        </a:spcBef>
                        <a:spcAft>
                          <a:spcPts val="0"/>
                        </a:spcAft>
                        <a:buClrTx/>
                        <a:buSzTx/>
                        <a:buFontTx/>
                        <a:buNone/>
                        <a:tabLst/>
                        <a:defRPr/>
                      </a:pPr>
                      <a:r>
                        <a:rPr lang="en-GB" sz="2400" kern="1200" dirty="0">
                          <a:solidFill>
                            <a:schemeClr val="dk1"/>
                          </a:solidFill>
                          <a:effectLst/>
                          <a:latin typeface="+mn-lt"/>
                          <a:ea typeface="+mn-ea"/>
                          <a:cs typeface="+mn-cs"/>
                        </a:rPr>
                        <a:t>Training compliance is improving across the board and individual staff out of compliance have been emailed to complete their mandatory training. Respective line managers follow up is in place. </a:t>
                      </a:r>
                    </a:p>
                    <a:p>
                      <a:endParaRPr lang="en-GB" dirty="0"/>
                    </a:p>
                  </a:txBody>
                  <a:tcPr/>
                </a:tc>
                <a:extLst>
                  <a:ext uri="{0D108BD9-81ED-4DB2-BD59-A6C34878D82A}">
                    <a16:rowId xmlns:a16="http://schemas.microsoft.com/office/drawing/2014/main" val="3884505210"/>
                  </a:ext>
                </a:extLst>
              </a:tr>
            </a:tbl>
          </a:graphicData>
        </a:graphic>
      </p:graphicFrame>
      <p:pic>
        <p:nvPicPr>
          <p:cNvPr id="8" name="Picture 7">
            <a:extLst>
              <a:ext uri="{FF2B5EF4-FFF2-40B4-BE49-F238E27FC236}">
                <a16:creationId xmlns:a16="http://schemas.microsoft.com/office/drawing/2014/main" id="{327C1960-1B40-3198-2D7F-B9F4016D3954}"/>
              </a:ext>
            </a:extLst>
          </p:cNvPr>
          <p:cNvPicPr>
            <a:picLocks noChangeAspect="1"/>
          </p:cNvPicPr>
          <p:nvPr/>
        </p:nvPicPr>
        <p:blipFill>
          <a:blip r:embed="rId3"/>
          <a:stretch>
            <a:fillRect/>
          </a:stretch>
        </p:blipFill>
        <p:spPr>
          <a:xfrm>
            <a:off x="356636" y="1359142"/>
            <a:ext cx="7605840" cy="4569553"/>
          </a:xfrm>
          <a:prstGeom prst="rect">
            <a:avLst/>
          </a:prstGeom>
        </p:spPr>
      </p:pic>
      <p:pic>
        <p:nvPicPr>
          <p:cNvPr id="9" name="Picture 8">
            <a:extLst>
              <a:ext uri="{FF2B5EF4-FFF2-40B4-BE49-F238E27FC236}">
                <a16:creationId xmlns:a16="http://schemas.microsoft.com/office/drawing/2014/main" id="{F198ED8D-0ADF-3F90-4F7B-36E5D97CA735}"/>
              </a:ext>
            </a:extLst>
          </p:cNvPr>
          <p:cNvPicPr>
            <a:picLocks noChangeAspect="1"/>
          </p:cNvPicPr>
          <p:nvPr/>
        </p:nvPicPr>
        <p:blipFill>
          <a:blip r:embed="rId4"/>
          <a:stretch>
            <a:fillRect/>
          </a:stretch>
        </p:blipFill>
        <p:spPr>
          <a:xfrm>
            <a:off x="8495072" y="1365685"/>
            <a:ext cx="7882372" cy="4454684"/>
          </a:xfrm>
          <a:prstGeom prst="rect">
            <a:avLst/>
          </a:prstGeom>
        </p:spPr>
      </p:pic>
      <p:pic>
        <p:nvPicPr>
          <p:cNvPr id="10" name="Picture 9">
            <a:extLst>
              <a:ext uri="{FF2B5EF4-FFF2-40B4-BE49-F238E27FC236}">
                <a16:creationId xmlns:a16="http://schemas.microsoft.com/office/drawing/2014/main" id="{FCBB4E91-AC43-0AEB-42D2-80BD1D368D63}"/>
              </a:ext>
            </a:extLst>
          </p:cNvPr>
          <p:cNvPicPr>
            <a:picLocks noChangeAspect="1"/>
          </p:cNvPicPr>
          <p:nvPr/>
        </p:nvPicPr>
        <p:blipFill>
          <a:blip r:embed="rId5"/>
          <a:stretch>
            <a:fillRect/>
          </a:stretch>
        </p:blipFill>
        <p:spPr>
          <a:xfrm>
            <a:off x="356636" y="6569074"/>
            <a:ext cx="7605840" cy="4476109"/>
          </a:xfrm>
          <a:prstGeom prst="rect">
            <a:avLst/>
          </a:prstGeom>
        </p:spPr>
      </p:pic>
    </p:spTree>
    <p:extLst>
      <p:ext uri="{BB962C8B-B14F-4D97-AF65-F5344CB8AC3E}">
        <p14:creationId xmlns:p14="http://schemas.microsoft.com/office/powerpoint/2010/main" val="3473454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1C0CFC9-E8E9-D421-AAB8-D55DD5144039}"/>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Cancer</a:t>
            </a:r>
          </a:p>
        </p:txBody>
      </p:sp>
      <p:graphicFrame>
        <p:nvGraphicFramePr>
          <p:cNvPr id="3" name="Table 2">
            <a:extLst>
              <a:ext uri="{FF2B5EF4-FFF2-40B4-BE49-F238E27FC236}">
                <a16:creationId xmlns:a16="http://schemas.microsoft.com/office/drawing/2014/main" id="{DEE33EC1-2461-588B-6843-FF89C77335B0}"/>
              </a:ext>
            </a:extLst>
          </p:cNvPr>
          <p:cNvGraphicFramePr>
            <a:graphicFrameLocks noGrp="1"/>
          </p:cNvGraphicFramePr>
          <p:nvPr>
            <p:extLst>
              <p:ext uri="{D42A27DB-BD31-4B8C-83A1-F6EECF244321}">
                <p14:modId xmlns:p14="http://schemas.microsoft.com/office/powerpoint/2010/main" val="2500486025"/>
              </p:ext>
            </p:extLst>
          </p:nvPr>
        </p:nvGraphicFramePr>
        <p:xfrm>
          <a:off x="375444" y="854075"/>
          <a:ext cx="19431000" cy="1471295"/>
        </p:xfrm>
        <a:graphic>
          <a:graphicData uri="http://schemas.openxmlformats.org/drawingml/2006/table">
            <a:tbl>
              <a:tblPr firstRow="1" firstCol="1" bandRow="1">
                <a:tableStyleId>{5C22544A-7EE6-4342-B048-85BDC9FD1C3A}</a:tableStyleId>
              </a:tblPr>
              <a:tblGrid>
                <a:gridCol w="9612637">
                  <a:extLst>
                    <a:ext uri="{9D8B030D-6E8A-4147-A177-3AD203B41FA5}">
                      <a16:colId xmlns:a16="http://schemas.microsoft.com/office/drawing/2014/main" val="103262134"/>
                    </a:ext>
                  </a:extLst>
                </a:gridCol>
                <a:gridCol w="9818363">
                  <a:extLst>
                    <a:ext uri="{9D8B030D-6E8A-4147-A177-3AD203B41FA5}">
                      <a16:colId xmlns:a16="http://schemas.microsoft.com/office/drawing/2014/main" val="356858179"/>
                    </a:ext>
                  </a:extLst>
                </a:gridCol>
              </a:tblGrid>
              <a:tr h="316544">
                <a:tc>
                  <a:txBody>
                    <a:bodyPr/>
                    <a:lstStyle/>
                    <a:p>
                      <a:pPr>
                        <a:lnSpc>
                          <a:spcPct val="107000"/>
                        </a:lnSpc>
                        <a:spcAft>
                          <a:spcPts val="800"/>
                        </a:spcAft>
                        <a:buNone/>
                      </a:pPr>
                      <a:r>
                        <a:rPr lang="en-GB" sz="2400">
                          <a:effectLst/>
                        </a:rPr>
                        <a:t>Criteria to Achieve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24047752"/>
                  </a:ext>
                </a:extLst>
              </a:tr>
              <a:tr h="978856">
                <a:tc>
                  <a:txBody>
                    <a:bodyPr/>
                    <a:lstStyle/>
                    <a:p>
                      <a:pPr marL="342900" lvl="0" indent="-342900">
                        <a:lnSpc>
                          <a:spcPct val="107000"/>
                        </a:lnSpc>
                        <a:buFont typeface="Symbol" panose="05050102010706020507" pitchFamily="18" charset="2"/>
                        <a:buChar char=""/>
                      </a:pPr>
                      <a:r>
                        <a:rPr lang="en-GB" sz="2400" dirty="0">
                          <a:effectLst/>
                        </a:rPr>
                        <a:t>60% performance maintained for 3 months against the Single Cancer Pathway (SCP) target.</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000"/>
                    </a:solidFill>
                  </a:tcPr>
                </a:tc>
                <a:tc>
                  <a:txBody>
                    <a:bodyPr/>
                    <a:lstStyle/>
                    <a:p>
                      <a:pPr marL="457200" lvl="0" indent="-457200">
                        <a:buFont typeface="Arial" panose="020B0604020202020204" pitchFamily="34" charset="0"/>
                        <a:buChar char="•"/>
                      </a:pPr>
                      <a:r>
                        <a:rPr lang="en-GB" sz="2400" kern="1200" dirty="0">
                          <a:solidFill>
                            <a:schemeClr val="dk1"/>
                          </a:solidFill>
                          <a:effectLst/>
                          <a:latin typeface="Verdana" panose="020B0604030504040204" pitchFamily="34" charset="0"/>
                          <a:ea typeface="Verdana" panose="020B0604030504040204" pitchFamily="34" charset="0"/>
                          <a:cs typeface="+mn-cs"/>
                        </a:rPr>
                        <a:t>October – 56%</a:t>
                      </a:r>
                    </a:p>
                    <a:p>
                      <a:pPr marL="457200" lvl="0" indent="-457200">
                        <a:buFont typeface="Arial" panose="020B0604020202020204" pitchFamily="34" charset="0"/>
                        <a:buChar char="•"/>
                      </a:pPr>
                      <a:r>
                        <a:rPr lang="en-GB" sz="2400" kern="1200" dirty="0">
                          <a:solidFill>
                            <a:schemeClr val="dk1"/>
                          </a:solidFill>
                          <a:effectLst/>
                          <a:latin typeface="Verdana" panose="020B0604030504040204" pitchFamily="34" charset="0"/>
                          <a:ea typeface="Verdana" panose="020B0604030504040204" pitchFamily="34" charset="0"/>
                          <a:cs typeface="+mn-cs"/>
                        </a:rPr>
                        <a:t>November – 52%</a:t>
                      </a:r>
                    </a:p>
                    <a:p>
                      <a:pPr marL="457200" indent="-457200">
                        <a:buFont typeface="Arial" panose="020B0604020202020204" pitchFamily="34" charset="0"/>
                        <a:buChar char="•"/>
                      </a:pPr>
                      <a:r>
                        <a:rPr lang="en-GB" sz="2400" kern="1200" dirty="0">
                          <a:solidFill>
                            <a:schemeClr val="dk1"/>
                          </a:solidFill>
                          <a:effectLst/>
                          <a:latin typeface="Verdana" panose="020B0604030504040204" pitchFamily="34" charset="0"/>
                          <a:ea typeface="Verdana" panose="020B0604030504040204" pitchFamily="34" charset="0"/>
                          <a:cs typeface="+mn-cs"/>
                        </a:rPr>
                        <a:t>December – 62%</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97844833"/>
                  </a:ext>
                </a:extLst>
              </a:tr>
            </a:tbl>
          </a:graphicData>
        </a:graphic>
      </p:graphicFrame>
      <p:sp>
        <p:nvSpPr>
          <p:cNvPr id="5" name="TextBox 4">
            <a:extLst>
              <a:ext uri="{FF2B5EF4-FFF2-40B4-BE49-F238E27FC236}">
                <a16:creationId xmlns:a16="http://schemas.microsoft.com/office/drawing/2014/main" id="{65040364-58A5-A5C1-4AB3-676C34758186}"/>
              </a:ext>
            </a:extLst>
          </p:cNvPr>
          <p:cNvSpPr txBox="1"/>
          <p:nvPr/>
        </p:nvSpPr>
        <p:spPr>
          <a:xfrm>
            <a:off x="12415044" y="2800567"/>
            <a:ext cx="7162800" cy="7633243"/>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Verdana" panose="020B0604030504040204" pitchFamily="34" charset="0"/>
                <a:ea typeface="Calibri" panose="020F0502020204030204" pitchFamily="34" charset="0"/>
                <a:cs typeface="Arial" panose="020B0604020202020204" pitchFamily="34" charset="0"/>
              </a:rPr>
              <a:t>Actions being taken to improve include:</a:t>
            </a:r>
            <a:endParaRPr kumimoji="0" lang="en-GB"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Continued focus on front end of pathway for all specialties</a:t>
            </a: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Commencing demand and capacity work in relation to the cancer pathway supported by Transformation Team</a:t>
            </a: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Outsourcing pathology backlog for Skin, Urology and LGI</a:t>
            </a: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Detailed Dermatology demand and capacity exercise, supported by Healthcare Systems Engineering team currently in progress.</a:t>
            </a: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Phase 2, business case development for the long-term provision of complex gynae-oncology surgery commences.</a:t>
            </a: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Mobilisation workshop for Board-owned Cancer Improvement Programme and unified delivery plan scheduled for Monday 9</a:t>
            </a:r>
            <a:r>
              <a:rPr lang="en-GB" sz="2400" baseline="30000" dirty="0">
                <a:latin typeface="Verdana" panose="020B0604030504040204" pitchFamily="34" charset="0"/>
                <a:ea typeface="Verdana" panose="020B0604030504040204" pitchFamily="34" charset="0"/>
              </a:rPr>
              <a:t>th</a:t>
            </a:r>
            <a:r>
              <a:rPr lang="en-GB" sz="2400" dirty="0">
                <a:latin typeface="Verdana" panose="020B0604030504040204" pitchFamily="34" charset="0"/>
                <a:ea typeface="Verdana" panose="020B0604030504040204" pitchFamily="34" charset="0"/>
              </a:rPr>
              <a:t> March</a:t>
            </a:r>
          </a:p>
        </p:txBody>
      </p:sp>
      <p:graphicFrame>
        <p:nvGraphicFramePr>
          <p:cNvPr id="4" name="Chart 3">
            <a:extLst>
              <a:ext uri="{FF2B5EF4-FFF2-40B4-BE49-F238E27FC236}">
                <a16:creationId xmlns:a16="http://schemas.microsoft.com/office/drawing/2014/main" id="{FE907187-7491-432F-003E-0DBB0E463ADE}"/>
              </a:ext>
            </a:extLst>
          </p:cNvPr>
          <p:cNvGraphicFramePr>
            <a:graphicFrameLocks/>
          </p:cNvGraphicFramePr>
          <p:nvPr>
            <p:extLst>
              <p:ext uri="{D42A27DB-BD31-4B8C-83A1-F6EECF244321}">
                <p14:modId xmlns:p14="http://schemas.microsoft.com/office/powerpoint/2010/main" val="761458992"/>
              </p:ext>
            </p:extLst>
          </p:nvPr>
        </p:nvGraphicFramePr>
        <p:xfrm>
          <a:off x="385930" y="3063875"/>
          <a:ext cx="11582400" cy="710599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330485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defTabSz="1225161">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a:defRPr/>
            </a:pPr>
            <a:fld id="{1B571774-39BD-4D3C-8315-35C0B43D4F9A}" type="slidenum">
              <a:rPr lang="en-GB">
                <a:solidFill>
                  <a:prstClr val="black">
                    <a:tint val="82000"/>
                  </a:prstClr>
                </a:solidFill>
                <a:latin typeface="Calibri" panose="020F0502020204030204"/>
              </a:rPr>
              <a:pPr>
                <a:defRPr/>
              </a:pPr>
              <a:t>60</a:t>
            </a:fld>
            <a:endParaRPr lang="en-GB">
              <a:solidFill>
                <a:prstClr val="black">
                  <a:tint val="82000"/>
                </a:prstClr>
              </a:solidFill>
              <a:latin typeface="Calibri" panose="020F0502020204030204"/>
            </a:endParaRPr>
          </a:p>
        </p:txBody>
      </p:sp>
      <p:sp>
        <p:nvSpPr>
          <p:cNvPr id="3" name="TextBox 2">
            <a:extLst>
              <a:ext uri="{FF2B5EF4-FFF2-40B4-BE49-F238E27FC236}">
                <a16:creationId xmlns:a16="http://schemas.microsoft.com/office/drawing/2014/main" id="{FB737A90-69E1-09A9-C1FD-C00E2838A09D}"/>
              </a:ext>
            </a:extLst>
          </p:cNvPr>
          <p:cNvSpPr txBox="1"/>
          <p:nvPr/>
        </p:nvSpPr>
        <p:spPr>
          <a:xfrm>
            <a:off x="89" y="-14016"/>
            <a:ext cx="20105511" cy="584647"/>
          </a:xfrm>
          <a:prstGeom prst="rect">
            <a:avLst/>
          </a:prstGeom>
          <a:solidFill>
            <a:srgbClr val="9E4ECA"/>
          </a:solidFill>
        </p:spPr>
        <p:txBody>
          <a:bodyPr wrap="square" rtlCol="0">
            <a:spAutoFit/>
          </a:bodyPr>
          <a:lstStyle/>
          <a:p>
            <a:pPr algn="ctr" defTabSz="1507958">
              <a:spcAft>
                <a:spcPts val="1979"/>
              </a:spcAft>
              <a:defRPr/>
            </a:pPr>
            <a:r>
              <a:rPr lang="en-GB" sz="3199" b="1">
                <a:solidFill>
                  <a:prstClr val="white"/>
                </a:solidFill>
                <a:latin typeface="Calibri" panose="020F0502020204030204"/>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877" y="573673"/>
            <a:ext cx="19989934" cy="1753503"/>
          </a:xfrm>
          <a:prstGeom prst="rect">
            <a:avLst/>
          </a:prstGeom>
        </p:spPr>
      </p:pic>
      <p:graphicFrame>
        <p:nvGraphicFramePr>
          <p:cNvPr id="7" name="Table 6">
            <a:extLst>
              <a:ext uri="{FF2B5EF4-FFF2-40B4-BE49-F238E27FC236}">
                <a16:creationId xmlns:a16="http://schemas.microsoft.com/office/drawing/2014/main" id="{01CD0062-D5EB-D125-C8E4-E7A92AC44C41}"/>
              </a:ext>
            </a:extLst>
          </p:cNvPr>
          <p:cNvGraphicFramePr>
            <a:graphicFrameLocks noGrp="1"/>
          </p:cNvGraphicFramePr>
          <p:nvPr/>
        </p:nvGraphicFramePr>
        <p:xfrm>
          <a:off x="442536" y="2497423"/>
          <a:ext cx="19306352" cy="8092010"/>
        </p:xfrm>
        <a:graphic>
          <a:graphicData uri="http://schemas.openxmlformats.org/drawingml/2006/table">
            <a:tbl>
              <a:tblPr/>
              <a:tblGrid>
                <a:gridCol w="8515311">
                  <a:extLst>
                    <a:ext uri="{9D8B030D-6E8A-4147-A177-3AD203B41FA5}">
                      <a16:colId xmlns:a16="http://schemas.microsoft.com/office/drawing/2014/main" val="1352849746"/>
                    </a:ext>
                  </a:extLst>
                </a:gridCol>
                <a:gridCol w="1901504">
                  <a:extLst>
                    <a:ext uri="{9D8B030D-6E8A-4147-A177-3AD203B41FA5}">
                      <a16:colId xmlns:a16="http://schemas.microsoft.com/office/drawing/2014/main" val="2078059697"/>
                    </a:ext>
                  </a:extLst>
                </a:gridCol>
                <a:gridCol w="2825458">
                  <a:extLst>
                    <a:ext uri="{9D8B030D-6E8A-4147-A177-3AD203B41FA5}">
                      <a16:colId xmlns:a16="http://schemas.microsoft.com/office/drawing/2014/main" val="982040654"/>
                    </a:ext>
                  </a:extLst>
                </a:gridCol>
                <a:gridCol w="2902327">
                  <a:extLst>
                    <a:ext uri="{9D8B030D-6E8A-4147-A177-3AD203B41FA5}">
                      <a16:colId xmlns:a16="http://schemas.microsoft.com/office/drawing/2014/main" val="26766385"/>
                    </a:ext>
                  </a:extLst>
                </a:gridCol>
                <a:gridCol w="3161752">
                  <a:extLst>
                    <a:ext uri="{9D8B030D-6E8A-4147-A177-3AD203B41FA5}">
                      <a16:colId xmlns:a16="http://schemas.microsoft.com/office/drawing/2014/main" val="2202677127"/>
                    </a:ext>
                  </a:extLst>
                </a:gridCol>
              </a:tblGrid>
              <a:tr h="816424">
                <a:tc>
                  <a:txBody>
                    <a:bodyPr/>
                    <a:lstStyle/>
                    <a:p>
                      <a:pPr algn="l" fontAlgn="base">
                        <a:lnSpc>
                          <a:spcPts val="2400"/>
                        </a:lnSpc>
                        <a:buNone/>
                      </a:pPr>
                      <a:r>
                        <a:rPr lang="en-GB" sz="1800" b="1" i="0" u="none" strike="noStrike" dirty="0">
                          <a:solidFill>
                            <a:srgbClr val="FFFFFF"/>
                          </a:solidFill>
                          <a:effectLst/>
                          <a:latin typeface="Verdana"/>
                        </a:rPr>
                        <a:t>Communication with primary care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Target</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Oct 25</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Nov 25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Dec 25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3580123821"/>
                  </a:ext>
                </a:extLst>
              </a:tr>
              <a:tr h="510316">
                <a:tc>
                  <a:txBody>
                    <a:bodyPr/>
                    <a:lstStyle/>
                    <a:p>
                      <a:pPr algn="l" fontAlgn="base">
                        <a:lnSpc>
                          <a:spcPts val="2400"/>
                        </a:lnSpc>
                        <a:buNone/>
                      </a:pPr>
                      <a:r>
                        <a:rPr lang="en-GB" sz="1800" b="0" i="0" u="none" strike="noStrike" dirty="0">
                          <a:solidFill>
                            <a:srgbClr val="000000"/>
                          </a:solidFill>
                          <a:effectLst/>
                          <a:latin typeface="Verdana"/>
                        </a:rPr>
                        <a:t>% of discharge letters sent to GP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​69%</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73%​</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71%​</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94052166"/>
                  </a:ext>
                </a:extLst>
              </a:tr>
              <a:tr h="510316">
                <a:tc>
                  <a:txBody>
                    <a:bodyPr/>
                    <a:lstStyle/>
                    <a:p>
                      <a:pPr algn="l" fontAlgn="base">
                        <a:lnSpc>
                          <a:spcPts val="2400"/>
                        </a:lnSpc>
                        <a:buNone/>
                      </a:pPr>
                      <a:r>
                        <a:rPr lang="en-GB" sz="1800" b="1" i="0" u="none" strike="noStrike" dirty="0">
                          <a:solidFill>
                            <a:srgbClr val="FFFFFF"/>
                          </a:solidFill>
                          <a:effectLst/>
                          <a:latin typeface="Verdana"/>
                        </a:rPr>
                        <a:t>Digital Inclusion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dirty="0">
                          <a:solidFill>
                            <a:srgbClr val="FFFFFF"/>
                          </a:solidFill>
                          <a:effectLst/>
                          <a:latin typeface="Verdana"/>
                        </a:rPr>
                        <a:t>Target</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dirty="0">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dirty="0">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2191084555"/>
                  </a:ext>
                </a:extLst>
              </a:tr>
              <a:tr h="1009078">
                <a:tc>
                  <a:txBody>
                    <a:bodyPr/>
                    <a:lstStyle/>
                    <a:p>
                      <a:pPr algn="l" fontAlgn="base">
                        <a:lnSpc>
                          <a:spcPts val="2400"/>
                        </a:lnSpc>
                        <a:buNone/>
                      </a:pPr>
                      <a:r>
                        <a:rPr lang="en-GB" sz="1800" b="0" i="0" u="none" strike="noStrike" kern="1200">
                          <a:solidFill>
                            <a:srgbClr val="000000"/>
                          </a:solidFill>
                          <a:effectLst/>
                          <a:latin typeface="Verdana"/>
                          <a:ea typeface="+mn-ea"/>
                          <a:cs typeface="+mn-cs"/>
                        </a:rPr>
                        <a:t>Total number of citizens that have downloaded the NHS Wales App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​TBC</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72,651</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75,406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marL="0" algn="ctr" defTabSz="1507937" rtl="0" eaLnBrk="1" fontAlgn="auto" latinLnBrk="0" hangingPunct="1">
                        <a:lnSpc>
                          <a:spcPts val="2400"/>
                        </a:lnSpc>
                        <a:buNone/>
                      </a:pPr>
                      <a:r>
                        <a:rPr lang="en-US" sz="1800" b="0" i="0" u="none" strike="noStrike" kern="1200" dirty="0">
                          <a:solidFill>
                            <a:srgbClr val="000000"/>
                          </a:solidFill>
                          <a:effectLst/>
                          <a:latin typeface="Verdana"/>
                          <a:ea typeface="+mn-ea"/>
                          <a:cs typeface="+mn-cs"/>
                        </a:rPr>
                        <a:t>77,829 (16% of population)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066766147"/>
                  </a:ext>
                </a:extLst>
              </a:tr>
              <a:tr h="1009078">
                <a:tc>
                  <a:txBody>
                    <a:bodyPr/>
                    <a:lstStyle/>
                    <a:p>
                      <a:pPr algn="l" fontAlgn="base">
                        <a:lnSpc>
                          <a:spcPts val="2400"/>
                        </a:lnSpc>
                        <a:buNone/>
                      </a:pPr>
                      <a:r>
                        <a:rPr lang="en-GB" sz="1800" b="0" i="0" u="none" strike="noStrike">
                          <a:solidFill>
                            <a:srgbClr val="000000"/>
                          </a:solidFill>
                          <a:effectLst/>
                          <a:latin typeface="Verdana"/>
                        </a:rPr>
                        <a:t>Total number of outpatients that have downloaded the Swansea Bay Patient Portal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50%​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ea typeface="Verdana"/>
                        </a:rPr>
                        <a:t>33,949</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ea typeface="Verdana"/>
                        </a:rPr>
                        <a:t>37,388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ea typeface="Verdana"/>
                        </a:rPr>
                        <a:t>40,699 (​</a:t>
                      </a:r>
                      <a:r>
                        <a:rPr lang="en-GB" sz="1800" b="0" i="0" u="none" strike="noStrike" noProof="0" dirty="0">
                          <a:solidFill>
                            <a:srgbClr val="000000"/>
                          </a:solidFill>
                          <a:effectLst/>
                          <a:latin typeface="Verdana"/>
                          <a:ea typeface="Verdana"/>
                        </a:rPr>
                        <a:t>14% of outpatients)</a:t>
                      </a:r>
                      <a:endParaRPr lang="en-GB" sz="1800" b="0" i="0" u="none" strike="noStrike" dirty="0">
                        <a:solidFill>
                          <a:srgbClr val="000000"/>
                        </a:solidFill>
                        <a:effectLst/>
                        <a:latin typeface="Verdana"/>
                        <a:ea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3842305373"/>
                  </a:ext>
                </a:extLst>
              </a:tr>
              <a:tr h="1009078">
                <a:tc>
                  <a:txBody>
                    <a:bodyPr/>
                    <a:lstStyle/>
                    <a:p>
                      <a:pPr algn="l" fontAlgn="base">
                        <a:lnSpc>
                          <a:spcPts val="2400"/>
                        </a:lnSpc>
                        <a:buNone/>
                      </a:pPr>
                      <a:r>
                        <a:rPr lang="en-GB" sz="1800" b="0" i="0" u="none" strike="noStrike" dirty="0">
                          <a:solidFill>
                            <a:srgbClr val="000000"/>
                          </a:solidFill>
                          <a:effectLst/>
                          <a:latin typeface="Verdana"/>
                        </a:rPr>
                        <a:t>% of Digital Health Assessment forms Completion Rate </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60%​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34.32%​</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27.22%​</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lvl="0" algn="ctr">
                        <a:lnSpc>
                          <a:spcPts val="2400"/>
                        </a:lnSpc>
                        <a:buNone/>
                      </a:pPr>
                      <a:r>
                        <a:rPr lang="en-GB" sz="1800" b="0" i="0" u="none" strike="noStrike" dirty="0">
                          <a:solidFill>
                            <a:srgbClr val="000000"/>
                          </a:solidFill>
                          <a:effectLst/>
                          <a:latin typeface="Verdana"/>
                        </a:rPr>
                        <a:t>56.15%</a:t>
                      </a:r>
                    </a:p>
                    <a:p>
                      <a:pPr lvl="0" algn="ctr">
                        <a:lnSpc>
                          <a:spcPts val="2400"/>
                        </a:lnSpc>
                        <a:buNone/>
                      </a:pPr>
                      <a:r>
                        <a:rPr lang="en-GB" sz="1800" b="0" i="0" u="none" strike="noStrike" dirty="0">
                          <a:solidFill>
                            <a:srgbClr val="000000"/>
                          </a:solidFill>
                          <a:effectLst/>
                          <a:latin typeface="Verdana"/>
                        </a:rPr>
                        <a:t>(</a:t>
                      </a:r>
                      <a:r>
                        <a:rPr lang="en-GB" sz="1800" b="0" i="0" u="none" strike="noStrike">
                          <a:solidFill>
                            <a:srgbClr val="000000"/>
                          </a:solidFill>
                          <a:effectLst/>
                          <a:latin typeface="Verdana"/>
                        </a:rPr>
                        <a:t>2652 completed forms)</a:t>
                      </a:r>
                      <a:endParaRPr lang="en-GB" sz="1600" b="0" i="0" u="none" strike="noStrike"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537347152"/>
                  </a:ext>
                </a:extLst>
              </a:tr>
              <a:tr h="531624">
                <a:tc>
                  <a:txBody>
                    <a:bodyPr/>
                    <a:lstStyle/>
                    <a:p>
                      <a:pPr algn="l" fontAlgn="base">
                        <a:lnSpc>
                          <a:spcPts val="2400"/>
                        </a:lnSpc>
                        <a:buNone/>
                      </a:pPr>
                      <a:r>
                        <a:rPr lang="en-GB" sz="1800" b="1" i="0" u="none" strike="noStrike">
                          <a:solidFill>
                            <a:srgbClr val="FFFFFF"/>
                          </a:solidFill>
                          <a:effectLst/>
                          <a:latin typeface="Verdana"/>
                        </a:rPr>
                        <a:t>Diagnostic requesting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r>
                        <a:rPr lang="en-GB" sz="800" b="0" i="0" u="none" strike="noStrike">
                          <a:solidFill>
                            <a:srgbClr val="000000"/>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r>
                        <a:rPr lang="en-GB" sz="800" b="0" i="0" u="none" strike="noStrike">
                          <a:solidFill>
                            <a:srgbClr val="000000"/>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r>
                        <a:rPr lang="en-GB" sz="800" b="0" i="0" u="none" strike="noStrike">
                          <a:solidFill>
                            <a:srgbClr val="000000"/>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r>
                        <a:rPr lang="en-GB" sz="800" b="0" i="0" u="none" strike="noStrike">
                          <a:solidFill>
                            <a:srgbClr val="000000"/>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2282709682"/>
                  </a:ext>
                </a:extLst>
              </a:tr>
              <a:tr h="816424">
                <a:tc>
                  <a:txBody>
                    <a:bodyPr/>
                    <a:lstStyle/>
                    <a:p>
                      <a:pPr algn="l" fontAlgn="base">
                        <a:lnSpc>
                          <a:spcPts val="2400"/>
                        </a:lnSpc>
                        <a:buNone/>
                      </a:pPr>
                      <a:r>
                        <a:rPr lang="en-GB" sz="1800" b="0" i="0" u="none" strike="noStrike">
                          <a:solidFill>
                            <a:srgbClr val="000000"/>
                          </a:solidFill>
                          <a:effectLst/>
                          <a:latin typeface="Verdana"/>
                        </a:rPr>
                        <a:t>% of secondary care pathology tests raised electronically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​90%</a:t>
                      </a:r>
                      <a:endParaRPr lang="en-GB" sz="1800" b="0" i="0" u="none" strike="noStrike">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​83%</a:t>
                      </a:r>
                      <a:endParaRPr lang="en-GB" sz="1800" b="0" i="0" u="none" strike="noStrike">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​83.2%</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​85%</a:t>
                      </a:r>
                      <a:endParaRPr lang="en-GB" sz="1800" b="0" i="0" u="none" strike="noStrike">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248675754"/>
                  </a:ext>
                </a:extLst>
              </a:tr>
              <a:tr h="531624">
                <a:tc>
                  <a:txBody>
                    <a:bodyPr/>
                    <a:lstStyle/>
                    <a:p>
                      <a:pPr algn="l" fontAlgn="base">
                        <a:lnSpc>
                          <a:spcPts val="2400"/>
                        </a:lnSpc>
                        <a:buNone/>
                      </a:pPr>
                      <a:r>
                        <a:rPr lang="en-GB" sz="1800" b="0" i="0" u="none" strike="noStrike">
                          <a:solidFill>
                            <a:srgbClr val="000000"/>
                          </a:solidFill>
                          <a:effectLst/>
                          <a:latin typeface="Verdana"/>
                        </a:rPr>
                        <a:t>% of primary care pathology tests raised electronically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3854707773"/>
                  </a:ext>
                </a:extLst>
              </a:tr>
              <a:tr h="531624">
                <a:tc>
                  <a:txBody>
                    <a:bodyPr/>
                    <a:lstStyle/>
                    <a:p>
                      <a:pPr algn="l" fontAlgn="base">
                        <a:lnSpc>
                          <a:spcPts val="2400"/>
                        </a:lnSpc>
                        <a:buNone/>
                      </a:pPr>
                      <a:r>
                        <a:rPr lang="en-GB" sz="1800" b="1" i="0" u="none" strike="noStrike">
                          <a:solidFill>
                            <a:srgbClr val="FFFFFF"/>
                          </a:solidFill>
                          <a:effectLst/>
                          <a:latin typeface="Verdana"/>
                        </a:rPr>
                        <a:t>Supporting safe discharge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Target</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3664553538"/>
                  </a:ext>
                </a:extLst>
              </a:tr>
              <a:tr h="816424">
                <a:tc>
                  <a:txBody>
                    <a:bodyPr/>
                    <a:lstStyle/>
                    <a:p>
                      <a:pPr algn="l" fontAlgn="base">
                        <a:lnSpc>
                          <a:spcPts val="2400"/>
                        </a:lnSpc>
                        <a:buNone/>
                      </a:pPr>
                      <a:r>
                        <a:rPr lang="en-GB" sz="1800" b="0" i="0" u="none" strike="noStrike" dirty="0">
                          <a:solidFill>
                            <a:srgbClr val="000000"/>
                          </a:solidFill>
                          <a:effectLst/>
                          <a:latin typeface="Verdana"/>
                        </a:rPr>
                        <a:t>% of patients with a recorded estimated date of discharge </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38%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35%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37%</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134318211"/>
                  </a:ext>
                </a:extLst>
              </a:tr>
            </a:tbl>
          </a:graphicData>
        </a:graphic>
      </p:graphicFrame>
      <p:sp>
        <p:nvSpPr>
          <p:cNvPr id="8" name="Rectangle 1">
            <a:extLst>
              <a:ext uri="{FF2B5EF4-FFF2-40B4-BE49-F238E27FC236}">
                <a16:creationId xmlns:a16="http://schemas.microsoft.com/office/drawing/2014/main" id="{FB4B8FF7-698F-F58D-2E88-D27E57BFC3FE}"/>
              </a:ext>
            </a:extLst>
          </p:cNvPr>
          <p:cNvSpPr>
            <a:spLocks noChangeArrowheads="1"/>
          </p:cNvSpPr>
          <p:nvPr/>
        </p:nvSpPr>
        <p:spPr bwMode="auto">
          <a:xfrm>
            <a:off x="1412951" y="2429459"/>
            <a:ext cx="20105511" cy="646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19" rIns="91440" bIns="45719"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13">
              <a:defRPr/>
            </a:pPr>
            <a:r>
              <a:rPr lang="en-US" altLang="en-US" sz="1801">
                <a:solidFill>
                  <a:srgbClr val="000000"/>
                </a:solidFill>
                <a:latin typeface="Times New Roman" panose="02020603050405020304" pitchFamily="18" charset="0"/>
                <a:cs typeface="Times New Roman" panose="02020603050405020304" pitchFamily="18" charset="0"/>
              </a:rPr>
              <a:t> </a:t>
            </a:r>
            <a:endParaRPr lang="en-US" altLang="en-US" sz="1801">
              <a:solidFill>
                <a:prstClr val="black"/>
              </a:solidFill>
            </a:endParaRPr>
          </a:p>
          <a:p>
            <a:pPr defTabSz="914413">
              <a:defRPr/>
            </a:pPr>
            <a:endParaRPr lang="en-US" altLang="en-US" sz="1801">
              <a:solidFill>
                <a:prstClr val="black"/>
              </a:solidFill>
            </a:endParaRPr>
          </a:p>
        </p:txBody>
      </p:sp>
    </p:spTree>
    <p:extLst>
      <p:ext uri="{BB962C8B-B14F-4D97-AF65-F5344CB8AC3E}">
        <p14:creationId xmlns:p14="http://schemas.microsoft.com/office/powerpoint/2010/main" val="10081548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defTabSz="1225161">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a:defRPr/>
            </a:pPr>
            <a:fld id="{1B571774-39BD-4D3C-8315-35C0B43D4F9A}" type="slidenum">
              <a:rPr lang="en-GB">
                <a:solidFill>
                  <a:prstClr val="black">
                    <a:tint val="82000"/>
                  </a:prstClr>
                </a:solidFill>
                <a:latin typeface="Calibri" panose="020F0502020204030204"/>
              </a:rPr>
              <a:pPr>
                <a:defRPr/>
              </a:pPr>
              <a:t>61</a:t>
            </a:fld>
            <a:endParaRPr lang="en-GB">
              <a:solidFill>
                <a:prstClr val="black">
                  <a:tint val="82000"/>
                </a:prstClr>
              </a:solidFill>
              <a:latin typeface="Calibri" panose="020F0502020204030204"/>
            </a:endParaRPr>
          </a:p>
        </p:txBody>
      </p:sp>
      <p:sp>
        <p:nvSpPr>
          <p:cNvPr id="3" name="TextBox 2">
            <a:extLst>
              <a:ext uri="{FF2B5EF4-FFF2-40B4-BE49-F238E27FC236}">
                <a16:creationId xmlns:a16="http://schemas.microsoft.com/office/drawing/2014/main" id="{17E1F453-693A-765D-CB54-1651DB85BD81}"/>
              </a:ext>
            </a:extLst>
          </p:cNvPr>
          <p:cNvSpPr txBox="1"/>
          <p:nvPr/>
        </p:nvSpPr>
        <p:spPr>
          <a:xfrm>
            <a:off x="89" y="-14016"/>
            <a:ext cx="20105511" cy="584647"/>
          </a:xfrm>
          <a:prstGeom prst="rect">
            <a:avLst/>
          </a:prstGeom>
          <a:solidFill>
            <a:srgbClr val="9E4ECA"/>
          </a:solidFill>
        </p:spPr>
        <p:txBody>
          <a:bodyPr wrap="square" rtlCol="0">
            <a:spAutoFit/>
          </a:bodyPr>
          <a:lstStyle/>
          <a:p>
            <a:pPr algn="ctr" defTabSz="1507958">
              <a:spcAft>
                <a:spcPts val="1979"/>
              </a:spcAft>
              <a:defRPr/>
            </a:pPr>
            <a:r>
              <a:rPr lang="en-GB" sz="3199" b="1">
                <a:solidFill>
                  <a:prstClr val="white"/>
                </a:solidFill>
                <a:latin typeface="Calibri" panose="020F0502020204030204"/>
              </a:rPr>
              <a:t>Care is delivered in safe and appropriate settings supported by innovative digital solutions</a:t>
            </a:r>
          </a:p>
        </p:txBody>
      </p:sp>
      <p:pic>
        <p:nvPicPr>
          <p:cNvPr id="6" name="Picture 5">
            <a:extLst>
              <a:ext uri="{FF2B5EF4-FFF2-40B4-BE49-F238E27FC236}">
                <a16:creationId xmlns:a16="http://schemas.microsoft.com/office/drawing/2014/main" id="{5ACE6825-6DF2-96C5-DE9C-24E3687A003F}"/>
              </a:ext>
            </a:extLst>
          </p:cNvPr>
          <p:cNvPicPr>
            <a:picLocks noChangeAspect="1"/>
          </p:cNvPicPr>
          <p:nvPr/>
        </p:nvPicPr>
        <p:blipFill>
          <a:blip r:embed="rId2"/>
          <a:stretch>
            <a:fillRect/>
          </a:stretch>
        </p:blipFill>
        <p:spPr>
          <a:xfrm>
            <a:off x="57877" y="573673"/>
            <a:ext cx="19989934" cy="1753503"/>
          </a:xfrm>
          <a:prstGeom prst="rect">
            <a:avLst/>
          </a:prstGeom>
        </p:spPr>
      </p:pic>
      <p:pic>
        <p:nvPicPr>
          <p:cNvPr id="7" name="Picture 6">
            <a:extLst>
              <a:ext uri="{FF2B5EF4-FFF2-40B4-BE49-F238E27FC236}">
                <a16:creationId xmlns:a16="http://schemas.microsoft.com/office/drawing/2014/main" id="{583FBC6D-F766-9AB2-7E2F-C8C458669DF4}"/>
              </a:ext>
            </a:extLst>
          </p:cNvPr>
          <p:cNvPicPr>
            <a:picLocks noChangeAspect="1"/>
          </p:cNvPicPr>
          <p:nvPr/>
        </p:nvPicPr>
        <p:blipFill>
          <a:blip r:embed="rId3"/>
          <a:stretch>
            <a:fillRect/>
          </a:stretch>
        </p:blipFill>
        <p:spPr>
          <a:xfrm>
            <a:off x="2982809" y="7352497"/>
            <a:ext cx="5902618" cy="3569187"/>
          </a:xfrm>
          <a:prstGeom prst="rect">
            <a:avLst/>
          </a:prstGeom>
        </p:spPr>
      </p:pic>
      <p:grpSp>
        <p:nvGrpSpPr>
          <p:cNvPr id="9" name="Group 8">
            <a:extLst>
              <a:ext uri="{FF2B5EF4-FFF2-40B4-BE49-F238E27FC236}">
                <a16:creationId xmlns:a16="http://schemas.microsoft.com/office/drawing/2014/main" id="{8CFF5617-2370-34B0-2B7E-29F774563C65}"/>
              </a:ext>
            </a:extLst>
          </p:cNvPr>
          <p:cNvGrpSpPr/>
          <p:nvPr/>
        </p:nvGrpSpPr>
        <p:grpSpPr>
          <a:xfrm>
            <a:off x="10325272" y="7298681"/>
            <a:ext cx="6099330" cy="3676820"/>
            <a:chOff x="11300048" y="3671278"/>
            <a:chExt cx="4581566" cy="5590867"/>
          </a:xfrm>
        </p:grpSpPr>
        <p:pic>
          <p:nvPicPr>
            <p:cNvPr id="5" name="Picture 4" descr="A graph on a screen&#10;&#10;AI-generated content may be incorrect.">
              <a:extLst>
                <a:ext uri="{FF2B5EF4-FFF2-40B4-BE49-F238E27FC236}">
                  <a16:creationId xmlns:a16="http://schemas.microsoft.com/office/drawing/2014/main" id="{97C5A3FD-3746-7DBE-8A18-4FAEF575285D}"/>
                </a:ext>
              </a:extLst>
            </p:cNvPr>
            <p:cNvPicPr>
              <a:picLocks noChangeAspect="1"/>
            </p:cNvPicPr>
            <p:nvPr/>
          </p:nvPicPr>
          <p:blipFill>
            <a:blip r:embed="rId4"/>
            <a:stretch>
              <a:fillRect/>
            </a:stretch>
          </p:blipFill>
          <p:spPr>
            <a:xfrm>
              <a:off x="11300049" y="4604420"/>
              <a:ext cx="4581565" cy="4657725"/>
            </a:xfrm>
            <a:prstGeom prst="rect">
              <a:avLst/>
            </a:prstGeom>
            <a:ln>
              <a:solidFill>
                <a:schemeClr val="tx1"/>
              </a:solidFill>
            </a:ln>
          </p:spPr>
        </p:pic>
        <p:sp>
          <p:nvSpPr>
            <p:cNvPr id="8" name="TextBox 7">
              <a:extLst>
                <a:ext uri="{FF2B5EF4-FFF2-40B4-BE49-F238E27FC236}">
                  <a16:creationId xmlns:a16="http://schemas.microsoft.com/office/drawing/2014/main" id="{998A613D-8A67-AB53-2ECC-47AB445F381A}"/>
                </a:ext>
              </a:extLst>
            </p:cNvPr>
            <p:cNvSpPr txBox="1">
              <a:spLocks/>
            </p:cNvSpPr>
            <p:nvPr/>
          </p:nvSpPr>
          <p:spPr>
            <a:xfrm>
              <a:off x="11300048" y="3671278"/>
              <a:ext cx="4581564" cy="983182"/>
            </a:xfrm>
            <a:prstGeom prst="rect">
              <a:avLst/>
            </a:prstGeom>
            <a:noFill/>
          </p:spPr>
          <p:txBody>
            <a:bodyPr wrap="square" rtlCol="0">
              <a:spAutoFit/>
            </a:bodyPr>
            <a:lstStyle/>
            <a:p>
              <a:pPr defTabSz="914413">
                <a:defRPr/>
              </a:pPr>
              <a:r>
                <a:rPr lang="en-GB" sz="1801">
                  <a:solidFill>
                    <a:prstClr val="black"/>
                  </a:solidFill>
                  <a:latin typeface="Calibri" panose="020F0502020204030204"/>
                </a:rPr>
                <a:t>M365 Digital Champions engagement over the previous 12 months</a:t>
              </a:r>
            </a:p>
          </p:txBody>
        </p:sp>
      </p:grpSp>
      <p:graphicFrame>
        <p:nvGraphicFramePr>
          <p:cNvPr id="10" name="Table 9">
            <a:extLst>
              <a:ext uri="{FF2B5EF4-FFF2-40B4-BE49-F238E27FC236}">
                <a16:creationId xmlns:a16="http://schemas.microsoft.com/office/drawing/2014/main" id="{0D82BDF3-2D47-DCBD-FC55-8C1211785577}"/>
              </a:ext>
            </a:extLst>
          </p:cNvPr>
          <p:cNvGraphicFramePr>
            <a:graphicFrameLocks noGrp="1"/>
          </p:cNvGraphicFramePr>
          <p:nvPr/>
        </p:nvGraphicFramePr>
        <p:xfrm>
          <a:off x="895029" y="2694581"/>
          <a:ext cx="18413400" cy="4183293"/>
        </p:xfrm>
        <a:graphic>
          <a:graphicData uri="http://schemas.openxmlformats.org/drawingml/2006/table">
            <a:tbl>
              <a:tblPr/>
              <a:tblGrid>
                <a:gridCol w="8063557">
                  <a:extLst>
                    <a:ext uri="{9D8B030D-6E8A-4147-A177-3AD203B41FA5}">
                      <a16:colId xmlns:a16="http://schemas.microsoft.com/office/drawing/2014/main" val="3482179417"/>
                    </a:ext>
                  </a:extLst>
                </a:gridCol>
                <a:gridCol w="1823760">
                  <a:extLst>
                    <a:ext uri="{9D8B030D-6E8A-4147-A177-3AD203B41FA5}">
                      <a16:colId xmlns:a16="http://schemas.microsoft.com/office/drawing/2014/main" val="3594056476"/>
                    </a:ext>
                  </a:extLst>
                </a:gridCol>
                <a:gridCol w="3136869">
                  <a:extLst>
                    <a:ext uri="{9D8B030D-6E8A-4147-A177-3AD203B41FA5}">
                      <a16:colId xmlns:a16="http://schemas.microsoft.com/office/drawing/2014/main" val="2397113472"/>
                    </a:ext>
                  </a:extLst>
                </a:gridCol>
                <a:gridCol w="3063919">
                  <a:extLst>
                    <a:ext uri="{9D8B030D-6E8A-4147-A177-3AD203B41FA5}">
                      <a16:colId xmlns:a16="http://schemas.microsoft.com/office/drawing/2014/main" val="1834362378"/>
                    </a:ext>
                  </a:extLst>
                </a:gridCol>
                <a:gridCol w="2325295">
                  <a:extLst>
                    <a:ext uri="{9D8B030D-6E8A-4147-A177-3AD203B41FA5}">
                      <a16:colId xmlns:a16="http://schemas.microsoft.com/office/drawing/2014/main" val="3783675376"/>
                    </a:ext>
                  </a:extLst>
                </a:gridCol>
              </a:tblGrid>
              <a:tr h="971085">
                <a:tc>
                  <a:txBody>
                    <a:bodyPr/>
                    <a:lstStyle/>
                    <a:p>
                      <a:pPr algn="l" fontAlgn="base">
                        <a:lnSpc>
                          <a:spcPts val="2400"/>
                        </a:lnSpc>
                        <a:buNone/>
                      </a:pPr>
                      <a:r>
                        <a:rPr lang="en-GB" sz="1800" b="1" i="0" u="none" strike="noStrike" dirty="0">
                          <a:solidFill>
                            <a:srgbClr val="FFFFFF"/>
                          </a:solidFill>
                          <a:effectLst/>
                          <a:latin typeface="Verdana"/>
                        </a:rPr>
                        <a:t>National and Local Digital </a:t>
                      </a:r>
                      <a:r>
                        <a:rPr lang="en-GB" sz="1800" b="1" i="0" u="none" strike="noStrike" kern="1200" dirty="0">
                          <a:solidFill>
                            <a:srgbClr val="FFFFFF"/>
                          </a:solidFill>
                          <a:effectLst/>
                          <a:latin typeface="Verdana"/>
                          <a:ea typeface="+mn-ea"/>
                          <a:cs typeface="+mn-cs"/>
                        </a:rPr>
                        <a:t>System</a:t>
                      </a:r>
                      <a:r>
                        <a:rPr lang="en-GB" sz="1800" b="1" i="0" u="none" strike="noStrike" dirty="0">
                          <a:solidFill>
                            <a:srgbClr val="FFFFFF"/>
                          </a:solidFill>
                          <a:effectLst/>
                          <a:latin typeface="Verdana"/>
                        </a:rPr>
                        <a:t> availability</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Target</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Oct 25</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Nov 25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Dec 25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3037045765"/>
                  </a:ext>
                </a:extLst>
              </a:tr>
              <a:tr h="510316">
                <a:tc>
                  <a:txBody>
                    <a:bodyPr/>
                    <a:lstStyle/>
                    <a:p>
                      <a:pPr algn="l" fontAlgn="base">
                        <a:lnSpc>
                          <a:spcPts val="2400"/>
                        </a:lnSpc>
                        <a:buNone/>
                      </a:pPr>
                      <a:r>
                        <a:rPr lang="en-GB" sz="1800" b="0" i="0" u="none" strike="noStrike" kern="1200">
                          <a:solidFill>
                            <a:srgbClr val="000000"/>
                          </a:solidFill>
                          <a:effectLst/>
                          <a:latin typeface="Verdana"/>
                          <a:ea typeface="+mn-ea"/>
                          <a:cs typeface="+mn-cs"/>
                        </a:rPr>
                        <a:t>National</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kern="1200" noProof="0">
                          <a:solidFill>
                            <a:srgbClr val="000000"/>
                          </a:solidFill>
                          <a:effectLst/>
                          <a:latin typeface="Verdana"/>
                          <a:ea typeface="+mn-ea"/>
                          <a:cs typeface="+mn-cs"/>
                        </a:rPr>
                        <a:t>99.96%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99.998%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249213913"/>
                  </a:ext>
                </a:extLst>
              </a:tr>
              <a:tr h="510316">
                <a:tc>
                  <a:txBody>
                    <a:bodyPr/>
                    <a:lstStyle/>
                    <a:p>
                      <a:pPr algn="l" fontAlgn="base">
                        <a:lnSpc>
                          <a:spcPts val="2400"/>
                        </a:lnSpc>
                        <a:buNone/>
                      </a:pPr>
                      <a:r>
                        <a:rPr lang="en-GB" sz="1800" b="0" i="0" u="none" strike="noStrike" dirty="0">
                          <a:solidFill>
                            <a:srgbClr val="000000"/>
                          </a:solidFill>
                          <a:effectLst/>
                          <a:latin typeface="Verdana"/>
                        </a:rPr>
                        <a:t>Local</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99.996%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2522458544"/>
                  </a:ext>
                </a:extLst>
              </a:tr>
              <a:tr h="993823">
                <a:tc>
                  <a:txBody>
                    <a:bodyPr/>
                    <a:lstStyle/>
                    <a:p>
                      <a:pPr lvl="0" algn="l">
                        <a:lnSpc>
                          <a:spcPts val="2400"/>
                        </a:lnSpc>
                        <a:buNone/>
                      </a:pPr>
                      <a:r>
                        <a:rPr lang="en-GB" sz="1800" b="1" i="0" u="none" strike="noStrike" dirty="0">
                          <a:solidFill>
                            <a:srgbClr val="FFFFFF"/>
                          </a:solidFill>
                          <a:effectLst/>
                          <a:latin typeface="Verdana"/>
                        </a:rPr>
                        <a:t>Data Driven Organisation</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1" i="0" u="none" strike="noStrike" dirty="0">
                          <a:solidFill>
                            <a:srgbClr val="FFFFFF"/>
                          </a:solidFill>
                          <a:effectLst/>
                          <a:latin typeface="Verdana"/>
                        </a:rPr>
                        <a:t>Target</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1" i="0" u="none" strike="noStrike">
                          <a:solidFill>
                            <a:srgbClr val="FFFFFF"/>
                          </a:solidFill>
                          <a:effectLst/>
                          <a:latin typeface="Verdana"/>
                        </a:rPr>
                        <a:t>Oct 25</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1" i="0" u="none" strike="noStrike">
                          <a:solidFill>
                            <a:srgbClr val="FFFFFF"/>
                          </a:solidFill>
                          <a:effectLst/>
                          <a:latin typeface="Verdana"/>
                        </a:rPr>
                        <a:t>Nov 25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1" i="0" u="none" strike="noStrike">
                          <a:solidFill>
                            <a:srgbClr val="FFFFFF"/>
                          </a:solidFill>
                          <a:effectLst/>
                          <a:latin typeface="Verdana"/>
                        </a:rPr>
                        <a:t>Dec 25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1123153745"/>
                  </a:ext>
                </a:extLst>
              </a:tr>
              <a:tr h="506441">
                <a:tc>
                  <a:txBody>
                    <a:bodyPr/>
                    <a:lstStyle/>
                    <a:p>
                      <a:pPr lvl="0" algn="l">
                        <a:lnSpc>
                          <a:spcPct val="100000"/>
                        </a:lnSpc>
                        <a:spcBef>
                          <a:spcPts val="0"/>
                        </a:spcBef>
                        <a:spcAft>
                          <a:spcPts val="0"/>
                        </a:spcAft>
                        <a:buNone/>
                      </a:pPr>
                      <a:r>
                        <a:rPr lang="en-GB" sz="2000" b="0" i="0" u="none" strike="noStrike" noProof="0">
                          <a:solidFill>
                            <a:srgbClr val="000000"/>
                          </a:solidFill>
                          <a:effectLst/>
                          <a:latin typeface="Verdana"/>
                        </a:rPr>
                        <a:t>No. Staff attended Digital Intelligence Data Literacy Course</a:t>
                      </a:r>
                      <a:endParaRPr lang="en-US" sz="1800"/>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10</a:t>
                      </a:r>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0</a:t>
                      </a:r>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10</a:t>
                      </a:r>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dirty="0">
                          <a:solidFill>
                            <a:srgbClr val="000000"/>
                          </a:solidFill>
                          <a:effectLst/>
                          <a:latin typeface="Verdana"/>
                        </a:rPr>
                        <a:t>0</a:t>
                      </a:r>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126028063"/>
                  </a:ext>
                </a:extLst>
              </a:tr>
              <a:tr h="684877">
                <a:tc>
                  <a:txBody>
                    <a:bodyPr/>
                    <a:lstStyle/>
                    <a:p>
                      <a:pPr lvl="0" algn="l">
                        <a:lnSpc>
                          <a:spcPct val="100000"/>
                        </a:lnSpc>
                        <a:spcBef>
                          <a:spcPts val="0"/>
                        </a:spcBef>
                        <a:spcAft>
                          <a:spcPts val="0"/>
                        </a:spcAft>
                        <a:buNone/>
                      </a:pPr>
                      <a:r>
                        <a:rPr lang="en-GB" sz="2000" b="0" i="0" u="none" strike="noStrike" noProof="0">
                          <a:solidFill>
                            <a:srgbClr val="000000"/>
                          </a:solidFill>
                          <a:effectLst/>
                          <a:latin typeface="Verdana"/>
                        </a:rPr>
                        <a:t>No. Unique Users Accessed Digital Intelligence Analytical Tools</a:t>
                      </a:r>
                      <a:endParaRPr lang="en-US" sz="1800"/>
                    </a:p>
                  </a:txBody>
                  <a:tcPr marL="81712" marR="81712" marT="40856" marB="40856" anchor="ctr">
                    <a:lnL w="9524">
                      <a:solidFill>
                        <a:srgbClr val="808080"/>
                      </a:solidFill>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a:solidFill>
                            <a:srgbClr val="000000"/>
                          </a:solidFill>
                          <a:effectLst/>
                          <a:latin typeface="Verdana"/>
                        </a:rPr>
                        <a:t>356</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a:solidFill>
                            <a:srgbClr val="000000"/>
                          </a:solidFill>
                          <a:effectLst/>
                          <a:latin typeface="Verdana"/>
                        </a:rPr>
                        <a:t>493</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a:solidFill>
                            <a:srgbClr val="000000"/>
                          </a:solidFill>
                          <a:effectLst/>
                          <a:latin typeface="Verdana"/>
                        </a:rPr>
                        <a:t>480</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dirty="0">
                          <a:solidFill>
                            <a:srgbClr val="000000"/>
                          </a:solidFill>
                          <a:effectLst/>
                          <a:latin typeface="Verdana"/>
                        </a:rPr>
                        <a:t>456</a:t>
                      </a:r>
                    </a:p>
                  </a:txBody>
                  <a:tcPr marL="81712" marR="81712" marT="40856" marB="40856" anchor="ctr">
                    <a:lnL w="9524" cap="flat" cmpd="sng" algn="ctr">
                      <a:solidFill>
                        <a:srgbClr val="808080"/>
                      </a:solidFill>
                      <a:prstDash val="solid"/>
                      <a:round/>
                      <a:headEnd type="none" w="med" len="med"/>
                      <a:tailEnd type="none" w="med" len="med"/>
                    </a:lnL>
                    <a:lnR w="9524">
                      <a:solidFill>
                        <a:srgbClr val="808080"/>
                      </a:solidFill>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extLst>
                  <a:ext uri="{0D108BD9-81ED-4DB2-BD59-A6C34878D82A}">
                    <a16:rowId xmlns:a16="http://schemas.microsoft.com/office/drawing/2014/main" val="174251730"/>
                  </a:ext>
                </a:extLst>
              </a:tr>
            </a:tbl>
          </a:graphicData>
        </a:graphic>
      </p:graphicFrame>
    </p:spTree>
    <p:extLst>
      <p:ext uri="{BB962C8B-B14F-4D97-AF65-F5344CB8AC3E}">
        <p14:creationId xmlns:p14="http://schemas.microsoft.com/office/powerpoint/2010/main" val="10872238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defTabSz="1225161">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a:defRPr/>
            </a:pPr>
            <a:fld id="{1B571774-39BD-4D3C-8315-35C0B43D4F9A}" type="slidenum">
              <a:rPr lang="en-GB">
                <a:solidFill>
                  <a:prstClr val="black">
                    <a:tint val="82000"/>
                  </a:prstClr>
                </a:solidFill>
                <a:latin typeface="Calibri" panose="020F0502020204030204"/>
              </a:rPr>
              <a:pPr>
                <a:defRPr/>
              </a:pPr>
              <a:t>62</a:t>
            </a:fld>
            <a:endParaRPr lang="en-GB">
              <a:solidFill>
                <a:prstClr val="black">
                  <a:tint val="82000"/>
                </a:prstClr>
              </a:solidFill>
              <a:latin typeface="Calibri" panose="020F0502020204030204"/>
            </a:endParaRPr>
          </a:p>
        </p:txBody>
      </p:sp>
      <p:sp>
        <p:nvSpPr>
          <p:cNvPr id="3" name="TextBox 2">
            <a:extLst>
              <a:ext uri="{FF2B5EF4-FFF2-40B4-BE49-F238E27FC236}">
                <a16:creationId xmlns:a16="http://schemas.microsoft.com/office/drawing/2014/main" id="{FB737A90-69E1-09A9-C1FD-C00E2838A09D}"/>
              </a:ext>
            </a:extLst>
          </p:cNvPr>
          <p:cNvSpPr txBox="1"/>
          <p:nvPr/>
        </p:nvSpPr>
        <p:spPr>
          <a:xfrm>
            <a:off x="89" y="-14016"/>
            <a:ext cx="20105511" cy="584647"/>
          </a:xfrm>
          <a:prstGeom prst="rect">
            <a:avLst/>
          </a:prstGeom>
          <a:solidFill>
            <a:srgbClr val="9E4ECA"/>
          </a:solidFill>
        </p:spPr>
        <p:txBody>
          <a:bodyPr wrap="square" rtlCol="0">
            <a:spAutoFit/>
          </a:bodyPr>
          <a:lstStyle/>
          <a:p>
            <a:pPr algn="ctr" defTabSz="1507958">
              <a:spcAft>
                <a:spcPts val="1979"/>
              </a:spcAft>
              <a:defRPr/>
            </a:pPr>
            <a:r>
              <a:rPr lang="en-GB" sz="3199" b="1" dirty="0">
                <a:solidFill>
                  <a:prstClr val="white"/>
                </a:solidFill>
                <a:latin typeface="Calibri" panose="020F0502020204030204"/>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877" y="573673"/>
            <a:ext cx="19989934" cy="1753503"/>
          </a:xfrm>
          <a:prstGeom prst="rect">
            <a:avLst/>
          </a:prstGeom>
        </p:spPr>
      </p:pic>
      <p:graphicFrame>
        <p:nvGraphicFramePr>
          <p:cNvPr id="8" name="Table 7">
            <a:extLst>
              <a:ext uri="{FF2B5EF4-FFF2-40B4-BE49-F238E27FC236}">
                <a16:creationId xmlns:a16="http://schemas.microsoft.com/office/drawing/2014/main" id="{626DAE38-6B49-FD61-1904-AADF877622AB}"/>
              </a:ext>
            </a:extLst>
          </p:cNvPr>
          <p:cNvGraphicFramePr>
            <a:graphicFrameLocks noGrp="1"/>
          </p:cNvGraphicFramePr>
          <p:nvPr/>
        </p:nvGraphicFramePr>
        <p:xfrm>
          <a:off x="257538" y="3278371"/>
          <a:ext cx="19320227" cy="7132803"/>
        </p:xfrm>
        <a:graphic>
          <a:graphicData uri="http://schemas.openxmlformats.org/drawingml/2006/table">
            <a:tbl>
              <a:tblPr firstRow="1" firstCol="1" bandRow="1"/>
              <a:tblGrid>
                <a:gridCol w="3893123">
                  <a:extLst>
                    <a:ext uri="{9D8B030D-6E8A-4147-A177-3AD203B41FA5}">
                      <a16:colId xmlns:a16="http://schemas.microsoft.com/office/drawing/2014/main" val="826797498"/>
                    </a:ext>
                  </a:extLst>
                </a:gridCol>
                <a:gridCol w="2170648">
                  <a:extLst>
                    <a:ext uri="{9D8B030D-6E8A-4147-A177-3AD203B41FA5}">
                      <a16:colId xmlns:a16="http://schemas.microsoft.com/office/drawing/2014/main" val="3872260172"/>
                    </a:ext>
                  </a:extLst>
                </a:gridCol>
                <a:gridCol w="13256456">
                  <a:extLst>
                    <a:ext uri="{9D8B030D-6E8A-4147-A177-3AD203B41FA5}">
                      <a16:colId xmlns:a16="http://schemas.microsoft.com/office/drawing/2014/main" val="2680523508"/>
                    </a:ext>
                  </a:extLst>
                </a:gridCol>
              </a:tblGrid>
              <a:tr h="343631">
                <a:tc>
                  <a:txBody>
                    <a:bodyPr/>
                    <a:lstStyle/>
                    <a:p>
                      <a:pPr algn="ctr">
                        <a:lnSpc>
                          <a:spcPct val="115000"/>
                        </a:lnSpc>
                        <a:spcAft>
                          <a:spcPts val="800"/>
                        </a:spcAft>
                        <a:buNone/>
                      </a:pPr>
                      <a:r>
                        <a:rPr lang="en-GB" sz="1600" b="1" kern="0" dirty="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Title</a:t>
                      </a:r>
                      <a:endParaRPr lang="en-GB" sz="16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a:lnSpc>
                          <a:spcPct val="115000"/>
                        </a:lnSpc>
                        <a:spcAft>
                          <a:spcPts val="800"/>
                        </a:spcAft>
                        <a:buNone/>
                      </a:pPr>
                      <a:r>
                        <a:rPr lang="en-GB" sz="1600" b="1" kern="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RAG Status</a:t>
                      </a:r>
                      <a:endParaRPr lang="en-GB" sz="1600" kern="10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a:lnSpc>
                          <a:spcPct val="115000"/>
                        </a:lnSpc>
                        <a:spcAft>
                          <a:spcPts val="800"/>
                        </a:spcAft>
                        <a:buNone/>
                      </a:pPr>
                      <a:r>
                        <a:rPr lang="en-GB" sz="1600" b="1" kern="0" dirty="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Rationale for RAG Status</a:t>
                      </a:r>
                      <a:endParaRPr lang="en-GB" sz="16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3795493690"/>
                  </a:ext>
                </a:extLst>
              </a:tr>
              <a:tr h="1872850">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D01 &amp; D04 - Unscheduled and Emergency Care Solution encompassing delivery of the WECDS dataset </a:t>
                      </a:r>
                      <a:endParaRPr lang="en-GB" sz="1600" b="1" kern="100" dirty="0">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b="1" kern="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Amber</a:t>
                      </a:r>
                      <a:endParaRPr lang="en-GB" sz="1600" b="1" kern="100">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Aptos" panose="020B0004020202020204" pitchFamily="34" charset="0"/>
                          <a:cs typeface="Times New Roman" panose="02020603050405020304" pitchFamily="18" charset="0"/>
                        </a:rPr>
                        <a:t>There is a requirement to provide a digital system to span UEC, rationalising the 7 different systems currently deployed across the UEC footprint. The solution must deliver against the WECDS dataset whilst also serving as replacement solution for the national WEDS solution in the MIU. The contract for WEDS in the MIU expires in May 2026.  The digital team along with operational colleagues are developing a document to set out the proposed way forward for consideration by Execs at the end of Jan. </a:t>
                      </a:r>
                    </a:p>
                    <a:p>
                      <a:pPr algn="l">
                        <a:lnSpc>
                          <a:spcPct val="115000"/>
                        </a:lnSpc>
                        <a:spcAft>
                          <a:spcPts val="800"/>
                        </a:spcAft>
                        <a:buNone/>
                      </a:pPr>
                      <a:endParaRPr lang="en-GB" sz="1600" kern="0" dirty="0">
                        <a:solidFill>
                          <a:srgbClr val="000000"/>
                        </a:solidFill>
                        <a:effectLst/>
                        <a:latin typeface="Verdana" panose="020B0604030504040204" pitchFamily="34" charset="0"/>
                        <a:ea typeface="Aptos" panose="020B0004020202020204" pitchFamily="34" charset="0"/>
                        <a:cs typeface="Times New Roman" panose="02020603050405020304" pitchFamily="18" charset="0"/>
                      </a:endParaRPr>
                    </a:p>
                  </a:txBody>
                  <a:tcPr marL="47998" marR="479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79386045"/>
                  </a:ext>
                </a:extLst>
              </a:tr>
              <a:tr h="2465438">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D02 - Pathology digital system replacement (LIMS 2.0)</a:t>
                      </a:r>
                      <a:endParaRPr lang="en-GB" sz="1600" b="1" kern="100" dirty="0">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b="1"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Red</a:t>
                      </a:r>
                      <a:endParaRPr lang="en-GB" sz="1600" b="1" kern="100" dirty="0">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SBUHB Cellular Pathology’s go-live was delayed from November due to defect resolution and bulk data upload issues. A revised date of 12 January 2026 is confirmed. Blood Sciences aims for an ambitious Wales-wide go-live by end of Q1, but 217 critical defects pose significant risk. Microbiology is planned for a “big bang” implementation by April 2026, with confidence in meeting this deadline. Blood Bank faces risks as its current LIMS module becomes unsupported from August 2026, and the national migration plan is only now being worked up. To mitigate delays, a backup plan with estimated SBUHB costs of £0.4m per quarter is under review. These delays are recorded on the Health Board risk register (Datix ID 3114, score 16).</a:t>
                      </a:r>
                    </a:p>
                    <a:p>
                      <a:pPr algn="l">
                        <a:lnSpc>
                          <a:spcPct val="115000"/>
                        </a:lnSpc>
                        <a:spcAft>
                          <a:spcPts val="800"/>
                        </a:spcAft>
                        <a:buNone/>
                      </a:pPr>
                      <a:endParaRPr lang="en-GB" sz="1600" kern="100" dirty="0">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291377"/>
                  </a:ext>
                </a:extLst>
              </a:tr>
              <a:tr h="2450884">
                <a:tc>
                  <a:txBody>
                    <a:bodyPr/>
                    <a:lstStyle/>
                    <a:p>
                      <a:pPr marL="0" algn="l" defTabSz="1507937" rtl="0" eaLnBrk="1" latinLnBrk="0" hangingPunct="1">
                        <a:lnSpc>
                          <a:spcPct val="115000"/>
                        </a:lnSpc>
                        <a:spcAft>
                          <a:spcPts val="800"/>
                        </a:spcAft>
                        <a:buNone/>
                      </a:pPr>
                      <a:r>
                        <a:rPr lang="en-GB" sz="1600" b="1"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D03 - Radiology digital systems replacement (RISP)</a:t>
                      </a:r>
                      <a:endParaRPr lang="en-GB" sz="1600" b="1" kern="0" dirty="0">
                        <a:solidFill>
                          <a:srgbClr val="000000"/>
                        </a:solidFill>
                        <a:effectLst/>
                        <a:latin typeface="Verdana" panose="020B0604030504040204" pitchFamily="34" charset="0"/>
                        <a:ea typeface="Aptos" panose="020B0004020202020204" pitchFamily="34" charset="0"/>
                        <a:cs typeface="Times New Roman" panose="02020603050405020304" pitchFamily="18" charset="0"/>
                      </a:endParaRPr>
                    </a:p>
                  </a:txBody>
                  <a:tcPr marL="47998" marR="479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1507937" rtl="0" eaLnBrk="1" latinLnBrk="0" hangingPunct="1">
                        <a:lnSpc>
                          <a:spcPct val="115000"/>
                        </a:lnSpc>
                        <a:spcAft>
                          <a:spcPts val="800"/>
                        </a:spcAft>
                        <a:buNone/>
                      </a:pPr>
                      <a:r>
                        <a:rPr lang="en-GB" sz="1600" b="1"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Red</a:t>
                      </a:r>
                      <a:endParaRPr lang="en-GB" sz="1600" b="1" kern="0" dirty="0">
                        <a:solidFill>
                          <a:srgbClr val="000000"/>
                        </a:solidFill>
                        <a:effectLst/>
                        <a:latin typeface="Verdana" panose="020B0604030504040204" pitchFamily="34" charset="0"/>
                        <a:ea typeface="Aptos" panose="020B0004020202020204" pitchFamily="34" charset="0"/>
                        <a:cs typeface="Times New Roman" panose="02020603050405020304" pitchFamily="18"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algn="l" defTabSz="1507937" rtl="0" eaLnBrk="1" latinLnBrk="0" hangingPunct="1">
                        <a:lnSpc>
                          <a:spcPct val="115000"/>
                        </a:lnSpc>
                        <a:spcAft>
                          <a:spcPts val="800"/>
                        </a:spcAft>
                        <a:buNone/>
                      </a:pPr>
                      <a:r>
                        <a:rPr lang="en-GB" sz="1600" b="0"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SBUHB is scheduled to go live with the Radiology system on 23 February 2026, with strong resource commitment across digital and operational teams. Quarter 3 saw good progress in system configuration and PACS data migration. Risks remain around testing (starting 5 January) and checks of scanner connectivity (21 January–11 February) potentially surfacing critical defects. The project team is closely monitoring the critical path and dependencies with DHCW, Soliton, and Philips. Concerns persist about Philips’ capacity to meet milestones; escalations continue, including a request to meet with their Managing Director in early January. Financial risk exists if Philips misses deadlines, with a potential impact of £150k. The Fuji PACS contract has been extended to March 2027 as mitigation to any further delays. </a:t>
                      </a:r>
                    </a:p>
                    <a:p>
                      <a:pPr marL="0" algn="l" defTabSz="1507937" rtl="0" eaLnBrk="1" latinLnBrk="0" hangingPunct="1">
                        <a:lnSpc>
                          <a:spcPct val="115000"/>
                        </a:lnSpc>
                        <a:spcAft>
                          <a:spcPts val="800"/>
                        </a:spcAft>
                        <a:buNone/>
                      </a:pPr>
                      <a:endParaRPr lang="en-GB" sz="1600" b="0" kern="0" dirty="0">
                        <a:solidFill>
                          <a:srgbClr val="000000"/>
                        </a:solidFill>
                        <a:effectLst/>
                        <a:latin typeface="Verdana" panose="020B0604030504040204" pitchFamily="34" charset="0"/>
                        <a:ea typeface="Aptos" panose="020B0004020202020204" pitchFamily="34" charset="0"/>
                        <a:cs typeface="Times New Roman" panose="02020603050405020304" pitchFamily="18" charset="0"/>
                      </a:endParaRPr>
                    </a:p>
                  </a:txBody>
                  <a:tcPr marL="47998" marR="479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0282375"/>
                  </a:ext>
                </a:extLst>
              </a:tr>
            </a:tbl>
          </a:graphicData>
        </a:graphic>
      </p:graphicFrame>
      <p:sp>
        <p:nvSpPr>
          <p:cNvPr id="9" name="TextBox 8">
            <a:extLst>
              <a:ext uri="{FF2B5EF4-FFF2-40B4-BE49-F238E27FC236}">
                <a16:creationId xmlns:a16="http://schemas.microsoft.com/office/drawing/2014/main" id="{948F140F-B9A2-AF19-18F4-29D98CECF3DB}"/>
              </a:ext>
            </a:extLst>
          </p:cNvPr>
          <p:cNvSpPr txBox="1"/>
          <p:nvPr/>
        </p:nvSpPr>
        <p:spPr>
          <a:xfrm>
            <a:off x="421052" y="2567887"/>
            <a:ext cx="19126032" cy="461537"/>
          </a:xfrm>
          <a:prstGeom prst="rect">
            <a:avLst/>
          </a:prstGeom>
          <a:solidFill>
            <a:schemeClr val="accent1"/>
          </a:solidFill>
          <a:ln>
            <a:solidFill>
              <a:schemeClr val="accent1"/>
            </a:solidFill>
          </a:ln>
        </p:spPr>
        <p:txBody>
          <a:bodyPr wrap="square" rtlCol="0">
            <a:spAutoFit/>
          </a:bodyPr>
          <a:lstStyle/>
          <a:p>
            <a:pPr defTabSz="914413"/>
            <a:r>
              <a:rPr lang="en-GB" sz="2399" b="1" dirty="0">
                <a:solidFill>
                  <a:prstClr val="white"/>
                </a:solidFill>
                <a:latin typeface="Calibri" panose="020F0502020204030204"/>
              </a:rPr>
              <a:t>A summary of the digital projects and their delivery status has been outlined below for Quarter 3</a:t>
            </a:r>
            <a:r>
              <a:rPr lang="en-GB" sz="1801" dirty="0">
                <a:solidFill>
                  <a:prstClr val="black"/>
                </a:solidFill>
                <a:latin typeface="Calibri" panose="020F0502020204030204"/>
              </a:rPr>
              <a:t>:</a:t>
            </a:r>
          </a:p>
        </p:txBody>
      </p:sp>
    </p:spTree>
    <p:extLst>
      <p:ext uri="{BB962C8B-B14F-4D97-AF65-F5344CB8AC3E}">
        <p14:creationId xmlns:p14="http://schemas.microsoft.com/office/powerpoint/2010/main" val="16097153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defTabSz="1225161">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a:defRPr/>
            </a:pPr>
            <a:fld id="{1B571774-39BD-4D3C-8315-35C0B43D4F9A}" type="slidenum">
              <a:rPr lang="en-GB">
                <a:solidFill>
                  <a:prstClr val="black">
                    <a:tint val="82000"/>
                  </a:prstClr>
                </a:solidFill>
                <a:latin typeface="Calibri" panose="020F0502020204030204"/>
              </a:rPr>
              <a:pPr>
                <a:defRPr/>
              </a:pPr>
              <a:t>63</a:t>
            </a:fld>
            <a:endParaRPr lang="en-GB">
              <a:solidFill>
                <a:prstClr val="black">
                  <a:tint val="82000"/>
                </a:prstClr>
              </a:solidFill>
              <a:latin typeface="Calibri" panose="020F0502020204030204"/>
            </a:endParaRPr>
          </a:p>
        </p:txBody>
      </p:sp>
      <p:sp>
        <p:nvSpPr>
          <p:cNvPr id="3" name="TextBox 2">
            <a:extLst>
              <a:ext uri="{FF2B5EF4-FFF2-40B4-BE49-F238E27FC236}">
                <a16:creationId xmlns:a16="http://schemas.microsoft.com/office/drawing/2014/main" id="{17E1F453-693A-765D-CB54-1651DB85BD81}"/>
              </a:ext>
            </a:extLst>
          </p:cNvPr>
          <p:cNvSpPr txBox="1"/>
          <p:nvPr/>
        </p:nvSpPr>
        <p:spPr>
          <a:xfrm>
            <a:off x="89" y="-14016"/>
            <a:ext cx="20105511" cy="584647"/>
          </a:xfrm>
          <a:prstGeom prst="rect">
            <a:avLst/>
          </a:prstGeom>
          <a:solidFill>
            <a:srgbClr val="9E4ECA"/>
          </a:solidFill>
        </p:spPr>
        <p:txBody>
          <a:bodyPr wrap="square" rtlCol="0">
            <a:spAutoFit/>
          </a:bodyPr>
          <a:lstStyle/>
          <a:p>
            <a:pPr algn="ctr" defTabSz="1507958">
              <a:spcAft>
                <a:spcPts val="1979"/>
              </a:spcAft>
              <a:defRPr/>
            </a:pPr>
            <a:r>
              <a:rPr lang="en-GB" sz="3199" b="1" dirty="0">
                <a:solidFill>
                  <a:prstClr val="white"/>
                </a:solidFill>
                <a:latin typeface="Calibri" panose="020F0502020204030204"/>
              </a:rPr>
              <a:t>Care is delivered in safe and appropriate settings supported by innovative digital solutions</a:t>
            </a:r>
          </a:p>
        </p:txBody>
      </p:sp>
      <p:graphicFrame>
        <p:nvGraphicFramePr>
          <p:cNvPr id="7" name="Table 6">
            <a:extLst>
              <a:ext uri="{FF2B5EF4-FFF2-40B4-BE49-F238E27FC236}">
                <a16:creationId xmlns:a16="http://schemas.microsoft.com/office/drawing/2014/main" id="{A94E22BD-EBEB-55DF-A4EC-0B5A9C61E5B4}"/>
              </a:ext>
            </a:extLst>
          </p:cNvPr>
          <p:cNvGraphicFramePr>
            <a:graphicFrameLocks noGrp="1"/>
          </p:cNvGraphicFramePr>
          <p:nvPr/>
        </p:nvGraphicFramePr>
        <p:xfrm>
          <a:off x="110103" y="550086"/>
          <a:ext cx="19615773" cy="10886295"/>
        </p:xfrm>
        <a:graphic>
          <a:graphicData uri="http://schemas.openxmlformats.org/drawingml/2006/table">
            <a:tbl>
              <a:tblPr firstRow="1" firstCol="1" bandRow="1"/>
              <a:tblGrid>
                <a:gridCol w="4830547">
                  <a:extLst>
                    <a:ext uri="{9D8B030D-6E8A-4147-A177-3AD203B41FA5}">
                      <a16:colId xmlns:a16="http://schemas.microsoft.com/office/drawing/2014/main" val="826797498"/>
                    </a:ext>
                  </a:extLst>
                </a:gridCol>
                <a:gridCol w="1421492">
                  <a:extLst>
                    <a:ext uri="{9D8B030D-6E8A-4147-A177-3AD203B41FA5}">
                      <a16:colId xmlns:a16="http://schemas.microsoft.com/office/drawing/2014/main" val="3872260172"/>
                    </a:ext>
                  </a:extLst>
                </a:gridCol>
                <a:gridCol w="13363734">
                  <a:extLst>
                    <a:ext uri="{9D8B030D-6E8A-4147-A177-3AD203B41FA5}">
                      <a16:colId xmlns:a16="http://schemas.microsoft.com/office/drawing/2014/main" val="2680523508"/>
                    </a:ext>
                  </a:extLst>
                </a:gridCol>
              </a:tblGrid>
              <a:tr h="271634">
                <a:tc>
                  <a:txBody>
                    <a:bodyPr/>
                    <a:lstStyle/>
                    <a:p>
                      <a:pPr algn="ctr">
                        <a:lnSpc>
                          <a:spcPct val="115000"/>
                        </a:lnSpc>
                        <a:spcAft>
                          <a:spcPts val="800"/>
                        </a:spcAft>
                        <a:buNone/>
                      </a:pPr>
                      <a:r>
                        <a:rPr lang="en-GB" sz="1600" b="1" kern="0" dirty="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Title</a:t>
                      </a:r>
                      <a:endParaRPr lang="en-GB" sz="16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a:lnSpc>
                          <a:spcPct val="115000"/>
                        </a:lnSpc>
                        <a:spcAft>
                          <a:spcPts val="800"/>
                        </a:spcAft>
                        <a:buNone/>
                      </a:pPr>
                      <a:r>
                        <a:rPr lang="en-GB" sz="1600" b="1" kern="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RAG Status</a:t>
                      </a:r>
                      <a:endParaRPr lang="en-GB" sz="1600" kern="10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a:lnSpc>
                          <a:spcPct val="115000"/>
                        </a:lnSpc>
                        <a:spcAft>
                          <a:spcPts val="800"/>
                        </a:spcAft>
                        <a:buNone/>
                      </a:pPr>
                      <a:r>
                        <a:rPr lang="en-GB" sz="1600" b="1" kern="0" dirty="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Rationale for RAG Status</a:t>
                      </a:r>
                      <a:endParaRPr lang="en-GB" sz="16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3795493690"/>
                  </a:ext>
                </a:extLst>
              </a:tr>
              <a:tr h="533881">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D05 - Patient Portal/NHS App</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b="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200"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79386045"/>
                  </a:ext>
                </a:extLst>
              </a:tr>
              <a:tr h="838254">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D06 - Connecting Care (Rio Implementation across Integrated Teams)</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b="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200"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291377"/>
                  </a:ext>
                </a:extLst>
              </a:tr>
              <a:tr h="441299">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D07 - Hybrid Mail</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b="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200"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0282375"/>
                  </a:ext>
                </a:extLst>
              </a:tr>
              <a:tr h="439703">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D08 - Signal</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b="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200"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45499574"/>
                  </a:ext>
                </a:extLst>
              </a:tr>
              <a:tr h="609595">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D09 - Welsh Clinical Portal - Hospital Initiated Referrals</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1507937" rtl="0" eaLnBrk="1" latinLnBrk="0" hangingPunct="1">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48207608"/>
                  </a:ext>
                </a:extLst>
              </a:tr>
              <a:tr h="533395">
                <a:tc>
                  <a:txBody>
                    <a:bodyPr/>
                    <a:lstStyle/>
                    <a:p>
                      <a:pPr marL="0" algn="l" defTabSz="1507937" rtl="0" eaLnBrk="1" latinLnBrk="0" hangingPunct="1">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D10 - Digital Health Assessments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1507937" rtl="0" eaLnBrk="1" latinLnBrk="0" hangingPunct="1">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50306563"/>
                  </a:ext>
                </a:extLst>
              </a:tr>
              <a:tr h="549237">
                <a:tc>
                  <a:txBody>
                    <a:bodyPr/>
                    <a:lstStyle/>
                    <a:p>
                      <a:pPr marL="0" algn="l" defTabSz="1507937" rtl="0" eaLnBrk="1" latinLnBrk="0" hangingPunct="1">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D11 - Welsh Nursing Care Record - Paediatrics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b="0" kern="100" dirty="0">
                          <a:effectLst/>
                          <a:latin typeface="Verdana" panose="020B0604030504040204" pitchFamily="34" charset="0"/>
                          <a:ea typeface="Verdana" panose="020B0604030504040204" pitchFamily="34" charset="0"/>
                          <a:cs typeface="Arial" panose="020B0604020202020204" pitchFamily="34" charset="0"/>
                        </a:rPr>
                        <a:t>Green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0098331"/>
                  </a:ext>
                </a:extLst>
              </a:tr>
              <a:tr h="1127271">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D12 - Digital Maternity Cymru</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r>
                        <a:rPr lang="en-GB" sz="1600" b="0" kern="0" noProof="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RAG status remains as Amber due to ongoing concerns regarding the limited integrations scheduled for delivery in readiness for go live in March 2026. A clinical risk assessment has been undertaken, which is being escalated nationally. There is also slippage within the configuration workstream, however the team remain committed to working to meet the challenging timescales which were agreed nationally.</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36596666"/>
                  </a:ext>
                </a:extLst>
              </a:tr>
              <a:tr h="838254">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D13 - e-Prescribing &amp; Meds Management (shared medicines record) </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r>
                        <a:rPr lang="en-GB" sz="1600" b="0" kern="0" noProof="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There is still a dependency on System C to provide us with development timescales and costs. We are working with System C to review what is required to develop the integration to the SMR, with a view this capability will be on their roadmap for 26/27. </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10858710"/>
                  </a:ext>
                </a:extLst>
              </a:tr>
              <a:tr h="549237">
                <a:tc>
                  <a:txBody>
                    <a:bodyPr/>
                    <a:lstStyle/>
                    <a:p>
                      <a:pPr algn="l">
                        <a:lnSpc>
                          <a:spcPct val="115000"/>
                        </a:lnSpc>
                        <a:spcAft>
                          <a:spcPts val="800"/>
                        </a:spcAft>
                        <a:buNone/>
                      </a:pPr>
                      <a:r>
                        <a:rPr lang="en-GB" sz="1600" b="1" kern="1200" dirty="0">
                          <a:solidFill>
                            <a:schemeClr val="tx1"/>
                          </a:solidFill>
                          <a:effectLst/>
                          <a:latin typeface="Verdana" panose="020B0604030504040204" pitchFamily="34" charset="0"/>
                          <a:ea typeface="Verdana" panose="020B0604030504040204" pitchFamily="34" charset="0"/>
                          <a:cs typeface="+mn-cs"/>
                        </a:rPr>
                        <a:t>D14 - WPAS and associated services disaggregation</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1507937" rtl="0" eaLnBrk="1" latinLnBrk="0" hangingPunct="1">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88181389"/>
                  </a:ext>
                </a:extLst>
              </a:tr>
              <a:tr h="1127271">
                <a:tc>
                  <a:txBody>
                    <a:bodyPr/>
                    <a:lstStyle/>
                    <a:p>
                      <a:pPr algn="l">
                        <a:lnSpc>
                          <a:spcPct val="115000"/>
                        </a:lnSpc>
                        <a:spcAft>
                          <a:spcPts val="800"/>
                        </a:spcAft>
                        <a:buNone/>
                      </a:pPr>
                      <a:r>
                        <a:rPr lang="en-GB" sz="1600" b="1" kern="1200" dirty="0">
                          <a:solidFill>
                            <a:schemeClr val="tx1"/>
                          </a:solidFill>
                          <a:effectLst/>
                          <a:latin typeface="Verdana" panose="020B0604030504040204" pitchFamily="34" charset="0"/>
                          <a:ea typeface="Verdana" panose="020B0604030504040204" pitchFamily="34" charset="0"/>
                          <a:cs typeface="+mn-cs"/>
                        </a:rPr>
                        <a:t>D15 - Implement Open Eyes (Open ERS/Open EPR)</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1507937" rtl="0" eaLnBrk="1" latinLnBrk="0" hangingPunct="1">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15000"/>
                        </a:lnSpc>
                        <a:spcAft>
                          <a:spcPts val="800"/>
                        </a:spcAft>
                        <a:buNone/>
                      </a:pPr>
                      <a:r>
                        <a:rPr lang="en-GB" sz="1600" kern="1200" dirty="0">
                          <a:solidFill>
                            <a:schemeClr val="tx1"/>
                          </a:solidFill>
                          <a:effectLst/>
                          <a:latin typeface="Verdana" panose="020B0604030504040204" pitchFamily="34" charset="0"/>
                          <a:ea typeface="Verdana" panose="020B0604030504040204" pitchFamily="34" charset="0"/>
                          <a:cs typeface="+mn-cs"/>
                        </a:rPr>
                        <a:t>Open Eyes continues to well received by the Ophthalmology Service.  Welsh Government have written to all organisations to mandate the implementation of the Electronic Referral System solution to support WGOS pathways which is currently being configured nationally by DHCW. Timescales for completion are unavailable. In addition, DHCW are yet to engage with Health Boards to agree a rollout schedule. </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4458235"/>
                  </a:ext>
                </a:extLst>
              </a:tr>
              <a:tr h="549237">
                <a:tc>
                  <a:txBody>
                    <a:bodyPr/>
                    <a:lstStyle/>
                    <a:p>
                      <a:pPr marL="0" algn="l" defTabSz="1507937" rtl="0" eaLnBrk="1" latinLnBrk="0" hangingPunct="1">
                        <a:lnSpc>
                          <a:spcPct val="115000"/>
                        </a:lnSpc>
                        <a:spcAft>
                          <a:spcPts val="800"/>
                        </a:spcAft>
                        <a:buNone/>
                      </a:pPr>
                      <a:r>
                        <a:rPr lang="en-GB" sz="1600" b="1" kern="1200">
                          <a:solidFill>
                            <a:schemeClr val="tx1"/>
                          </a:solidFill>
                          <a:effectLst/>
                          <a:latin typeface="Verdana" panose="020B0604030504040204" pitchFamily="34" charset="0"/>
                          <a:ea typeface="Verdana" panose="020B0604030504040204" pitchFamily="34" charset="0"/>
                          <a:cs typeface="+mn-cs"/>
                        </a:rPr>
                        <a:t>D16 - Welsh Intensive Care Information System - Implementation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1507937" rtl="0" eaLnBrk="1" latinLnBrk="0" hangingPunct="1">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61926660"/>
                  </a:ext>
                </a:extLst>
              </a:tr>
              <a:tr h="1379553">
                <a:tc>
                  <a:txBody>
                    <a:bodyPr/>
                    <a:lstStyle/>
                    <a:p>
                      <a:pPr marL="0" algn="l" defTabSz="1507937" rtl="0" eaLnBrk="1" latinLnBrk="0" hangingPunct="1">
                        <a:lnSpc>
                          <a:spcPct val="115000"/>
                        </a:lnSpc>
                        <a:spcAft>
                          <a:spcPts val="800"/>
                        </a:spcAft>
                        <a:buNone/>
                      </a:pPr>
                      <a:r>
                        <a:rPr lang="en-GB" sz="1600" b="1" kern="1200" dirty="0">
                          <a:solidFill>
                            <a:schemeClr val="tx1"/>
                          </a:solidFill>
                          <a:effectLst/>
                          <a:latin typeface="Verdana" panose="020B0604030504040204" pitchFamily="34" charset="0"/>
                          <a:ea typeface="Verdana" panose="020B0604030504040204" pitchFamily="34" charset="0"/>
                          <a:cs typeface="+mn-cs"/>
                        </a:rPr>
                        <a:t>D17 - Expand Electronic Test Requesting to cardiology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1507937" rtl="0" eaLnBrk="1" latinLnBrk="0" hangingPunct="1">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algn="l" defTabSz="1507937" rtl="0" eaLnBrk="1" latinLnBrk="0" hangingPunct="1">
                        <a:lnSpc>
                          <a:spcPct val="115000"/>
                        </a:lnSpc>
                        <a:spcAft>
                          <a:spcPts val="800"/>
                        </a:spcAft>
                        <a:buNone/>
                      </a:pPr>
                      <a:r>
                        <a:rPr lang="en-GB" sz="1600" kern="1200" dirty="0">
                          <a:solidFill>
                            <a:schemeClr val="tx1"/>
                          </a:solidFill>
                          <a:effectLst/>
                          <a:latin typeface="Verdana" panose="020B0604030504040204" pitchFamily="34" charset="0"/>
                          <a:ea typeface="Verdana" panose="020B0604030504040204" pitchFamily="34" charset="0"/>
                          <a:cs typeface="+mn-cs"/>
                        </a:rPr>
                        <a:t>Timescales elongated for a number of integrations due to:</a:t>
                      </a:r>
                      <a:br>
                        <a:rPr lang="en-GB" sz="1600" kern="1200" dirty="0">
                          <a:solidFill>
                            <a:schemeClr val="tx1"/>
                          </a:solidFill>
                          <a:effectLst/>
                          <a:latin typeface="Verdana" panose="020B0604030504040204" pitchFamily="34" charset="0"/>
                          <a:ea typeface="Verdana" panose="020B0604030504040204" pitchFamily="34" charset="0"/>
                          <a:cs typeface="+mn-cs"/>
                        </a:rPr>
                      </a:br>
                      <a:r>
                        <a:rPr lang="en-GB" sz="1600" kern="1200" dirty="0">
                          <a:solidFill>
                            <a:schemeClr val="tx1"/>
                          </a:solidFill>
                          <a:effectLst/>
                          <a:latin typeface="Verdana" panose="020B0604030504040204" pitchFamily="34" charset="0"/>
                          <a:ea typeface="Verdana" panose="020B0604030504040204" pitchFamily="34" charset="0"/>
                          <a:cs typeface="+mn-cs"/>
                        </a:rPr>
                        <a:t>- Awaiting supplier quote for Development (</a:t>
                      </a:r>
                      <a:r>
                        <a:rPr lang="en-GB" sz="1600" kern="1200" dirty="0" err="1">
                          <a:solidFill>
                            <a:schemeClr val="tx1"/>
                          </a:solidFill>
                          <a:effectLst/>
                          <a:latin typeface="Verdana" panose="020B0604030504040204" pitchFamily="34" charset="0"/>
                          <a:ea typeface="Verdana" panose="020B0604030504040204" pitchFamily="34" charset="0"/>
                          <a:cs typeface="+mn-cs"/>
                        </a:rPr>
                        <a:t>SpaceLabs</a:t>
                      </a:r>
                      <a:r>
                        <a:rPr lang="en-GB" sz="1600" kern="1200" dirty="0">
                          <a:solidFill>
                            <a:schemeClr val="tx1"/>
                          </a:solidFill>
                          <a:effectLst/>
                          <a:latin typeface="Verdana" panose="020B0604030504040204" pitchFamily="34" charset="0"/>
                          <a:ea typeface="Verdana" panose="020B0604030504040204" pitchFamily="34" charset="0"/>
                          <a:cs typeface="+mn-cs"/>
                        </a:rPr>
                        <a:t>) </a:t>
                      </a:r>
                      <a:br>
                        <a:rPr lang="en-GB" sz="1600" kern="1200" dirty="0">
                          <a:solidFill>
                            <a:schemeClr val="tx1"/>
                          </a:solidFill>
                          <a:effectLst/>
                          <a:latin typeface="Verdana" panose="020B0604030504040204" pitchFamily="34" charset="0"/>
                          <a:ea typeface="Verdana" panose="020B0604030504040204" pitchFamily="34" charset="0"/>
                          <a:cs typeface="+mn-cs"/>
                        </a:rPr>
                      </a:br>
                      <a:r>
                        <a:rPr lang="en-GB" sz="1600" kern="1200" dirty="0">
                          <a:solidFill>
                            <a:schemeClr val="tx1"/>
                          </a:solidFill>
                          <a:effectLst/>
                          <a:latin typeface="Verdana" panose="020B0604030504040204" pitchFamily="34" charset="0"/>
                          <a:ea typeface="Verdana" panose="020B0604030504040204" pitchFamily="34" charset="0"/>
                          <a:cs typeface="+mn-cs"/>
                        </a:rPr>
                        <a:t>- Timelines extended for all cardiology integrations</a:t>
                      </a:r>
                      <a:br>
                        <a:rPr lang="en-GB" sz="1600" kern="1200" dirty="0">
                          <a:solidFill>
                            <a:schemeClr val="tx1"/>
                          </a:solidFill>
                          <a:effectLst/>
                          <a:latin typeface="Verdana" panose="020B0604030504040204" pitchFamily="34" charset="0"/>
                          <a:ea typeface="Verdana" panose="020B0604030504040204" pitchFamily="34" charset="0"/>
                          <a:cs typeface="+mn-cs"/>
                        </a:rPr>
                      </a:br>
                      <a:r>
                        <a:rPr lang="en-GB" sz="1600" kern="1200" dirty="0">
                          <a:solidFill>
                            <a:schemeClr val="tx1"/>
                          </a:solidFill>
                          <a:effectLst/>
                          <a:latin typeface="Verdana" panose="020B0604030504040204" pitchFamily="34" charset="0"/>
                          <a:ea typeface="Verdana" panose="020B0604030504040204" pitchFamily="34" charset="0"/>
                          <a:cs typeface="+mn-cs"/>
                        </a:rPr>
                        <a:t>- New API DHCW Process to undertake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74315601"/>
                  </a:ext>
                </a:extLst>
              </a:tr>
              <a:tr h="549237">
                <a:tc>
                  <a:txBody>
                    <a:bodyPr/>
                    <a:lstStyle/>
                    <a:p>
                      <a:pPr algn="l">
                        <a:lnSpc>
                          <a:spcPct val="115000"/>
                        </a:lnSpc>
                        <a:spcAft>
                          <a:spcPts val="800"/>
                        </a:spcAft>
                        <a:buNone/>
                      </a:pPr>
                      <a:r>
                        <a:rPr lang="en-GB" sz="1600" b="1" kern="1200" dirty="0">
                          <a:solidFill>
                            <a:schemeClr val="tx1"/>
                          </a:solidFill>
                          <a:effectLst/>
                          <a:latin typeface="Verdana" panose="020B0604030504040204" pitchFamily="34" charset="0"/>
                          <a:ea typeface="Verdana" panose="020B0604030504040204" pitchFamily="34" charset="0"/>
                          <a:cs typeface="+mn-cs"/>
                        </a:rPr>
                        <a:t>D18 - Systemic Anti-Cancer Therapy (SACT)</a:t>
                      </a:r>
                      <a:endParaRPr lang="en-GB" sz="1600" b="1" kern="100" dirty="0">
                        <a:solidFill>
                          <a:schemeClr val="bg1"/>
                        </a:solidFill>
                        <a:effectLst/>
                        <a:latin typeface="Verdana" panose="020B0604030504040204" pitchFamily="34" charset="0"/>
                        <a:ea typeface="Verdana" panose="020B060403050404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kern="100" dirty="0">
                          <a:solidFill>
                            <a:schemeClr val="tx1"/>
                          </a:solidFill>
                          <a:effectLst/>
                          <a:latin typeface="Verdana" panose="020B0604030504040204" pitchFamily="34" charset="0"/>
                          <a:ea typeface="Verdana" panose="020B0604030504040204" pitchFamily="34" charset="0"/>
                          <a:cs typeface="Arial" panose="020B0604020202020204" pitchFamily="34" charset="0"/>
                        </a:rPr>
                        <a:t>Green </a:t>
                      </a: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1200" dirty="0">
                          <a:solidFill>
                            <a:schemeClr val="tx1"/>
                          </a:solidFill>
                          <a:effectLst/>
                          <a:latin typeface="Verdana" panose="020B0604030504040204" pitchFamily="34" charset="0"/>
                          <a:ea typeface="Verdana" panose="020B0604030504040204" pitchFamily="34" charset="0"/>
                          <a:cs typeface="+mn-cs"/>
                        </a:rPr>
                        <a:t>Contract extended for 3 years. New procurement process for replacement system being planned </a:t>
                      </a:r>
                      <a:endParaRPr lang="en-GB" sz="1600" kern="100" dirty="0">
                        <a:solidFill>
                          <a:schemeClr val="bg1"/>
                        </a:solidFill>
                        <a:effectLst/>
                        <a:latin typeface="Verdana" panose="020B0604030504040204" pitchFamily="34" charset="0"/>
                        <a:ea typeface="Verdana" panose="020B060403050404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30532229"/>
                  </a:ext>
                </a:extLst>
              </a:tr>
              <a:tr h="549237">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D19 - In-Touch - Go Live with 'In Touch' in Singleton Hospital</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25438817"/>
                  </a:ext>
                </a:extLst>
              </a:tr>
            </a:tbl>
          </a:graphicData>
        </a:graphic>
      </p:graphicFrame>
    </p:spTree>
    <p:extLst>
      <p:ext uri="{BB962C8B-B14F-4D97-AF65-F5344CB8AC3E}">
        <p14:creationId xmlns:p14="http://schemas.microsoft.com/office/powerpoint/2010/main" val="40066874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2B60918-48CB-9CB3-B719-7C5DB5FC5F80}"/>
              </a:ext>
            </a:extLst>
          </p:cNvPr>
          <p:cNvGraphicFramePr>
            <a:graphicFrameLocks noGrp="1"/>
          </p:cNvGraphicFramePr>
          <p:nvPr/>
        </p:nvGraphicFramePr>
        <p:xfrm>
          <a:off x="375528" y="613388"/>
          <a:ext cx="19507029" cy="10542736"/>
        </p:xfrm>
        <a:graphic>
          <a:graphicData uri="http://schemas.openxmlformats.org/drawingml/2006/table">
            <a:tbl>
              <a:tblPr firstRow="1" firstCol="1" bandRow="1"/>
              <a:tblGrid>
                <a:gridCol w="4857328">
                  <a:extLst>
                    <a:ext uri="{9D8B030D-6E8A-4147-A177-3AD203B41FA5}">
                      <a16:colId xmlns:a16="http://schemas.microsoft.com/office/drawing/2014/main" val="826797498"/>
                    </a:ext>
                  </a:extLst>
                </a:gridCol>
                <a:gridCol w="1709780">
                  <a:extLst>
                    <a:ext uri="{9D8B030D-6E8A-4147-A177-3AD203B41FA5}">
                      <a16:colId xmlns:a16="http://schemas.microsoft.com/office/drawing/2014/main" val="3872260172"/>
                    </a:ext>
                  </a:extLst>
                </a:gridCol>
                <a:gridCol w="12939921">
                  <a:extLst>
                    <a:ext uri="{9D8B030D-6E8A-4147-A177-3AD203B41FA5}">
                      <a16:colId xmlns:a16="http://schemas.microsoft.com/office/drawing/2014/main" val="2680523508"/>
                    </a:ext>
                  </a:extLst>
                </a:gridCol>
              </a:tblGrid>
              <a:tr h="271634">
                <a:tc>
                  <a:txBody>
                    <a:bodyPr/>
                    <a:lstStyle/>
                    <a:p>
                      <a:pPr algn="ctr">
                        <a:lnSpc>
                          <a:spcPct val="115000"/>
                        </a:lnSpc>
                        <a:spcAft>
                          <a:spcPts val="800"/>
                        </a:spcAft>
                        <a:buNone/>
                      </a:pPr>
                      <a:r>
                        <a:rPr lang="en-GB" sz="1600" b="1" kern="0" dirty="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Title</a:t>
                      </a:r>
                      <a:endParaRPr lang="en-GB" sz="16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a:lnSpc>
                          <a:spcPct val="115000"/>
                        </a:lnSpc>
                        <a:spcAft>
                          <a:spcPts val="800"/>
                        </a:spcAft>
                        <a:buNone/>
                      </a:pPr>
                      <a:r>
                        <a:rPr lang="en-GB" sz="1600" b="1" kern="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RAG Status</a:t>
                      </a:r>
                      <a:endParaRPr lang="en-GB" sz="1600" kern="10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a:lnSpc>
                          <a:spcPct val="115000"/>
                        </a:lnSpc>
                        <a:spcAft>
                          <a:spcPts val="800"/>
                        </a:spcAft>
                        <a:buNone/>
                      </a:pPr>
                      <a:r>
                        <a:rPr lang="en-GB" sz="1600" b="1" kern="0" dirty="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Rationale for RAG Status</a:t>
                      </a:r>
                      <a:endParaRPr lang="en-GB" sz="16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3795493690"/>
                  </a:ext>
                </a:extLst>
              </a:tr>
              <a:tr h="575685">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D20 - </a:t>
                      </a:r>
                      <a:r>
                        <a:rPr lang="en-GB" sz="1600" b="1" kern="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Millcare</a:t>
                      </a: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System in Sexual Health</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45552461"/>
                  </a:ext>
                </a:extLst>
              </a:tr>
              <a:tr h="838254">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D21 - WPAS Roll out across Mental Health, Learning Disabilities and Primary Care and Therapies</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48396330"/>
                  </a:ext>
                </a:extLst>
              </a:tr>
              <a:tr h="515489">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D22- Cyber Secure Back Ups</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18780346"/>
                  </a:ext>
                </a:extLst>
              </a:tr>
              <a:tr h="549237">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D23 - NPT wireless equipment replacement</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Prioritisation of another Delivery Action with support ending soon (D29 - Call Manager Upgrade to Cloud Voice)</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217639277"/>
                  </a:ext>
                </a:extLst>
              </a:tr>
              <a:tr h="606955">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D24 - Laptop, PC, iPad and Printer Replacement</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26724024"/>
                  </a:ext>
                </a:extLst>
              </a:tr>
              <a:tr h="549237">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D25 - Additional Server Equipment including Storage</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56533499"/>
                  </a:ext>
                </a:extLst>
              </a:tr>
              <a:tr h="611119">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D26 - Imprivata Rollout</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21797759"/>
                  </a:ext>
                </a:extLst>
              </a:tr>
              <a:tr h="596868">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D27 - Implement New Core Network at Morriston &amp; Singleton</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15000"/>
                        </a:lnSpc>
                        <a:spcAft>
                          <a:spcPts val="800"/>
                        </a:spcAft>
                        <a:buNone/>
                      </a:pPr>
                      <a:r>
                        <a:rPr lang="en-GB" sz="1600"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06333933"/>
                  </a:ext>
                </a:extLst>
              </a:tr>
              <a:tr h="604923">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D28 - Windows 10 Removal</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56131470"/>
                  </a:ext>
                </a:extLst>
              </a:tr>
              <a:tr h="625570">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D29 - Call Manager Upgrade to Cloud Voice</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The implementation had stalled in Q3 due to the lack response from a third-party supplier (Call Recording Supplier). Work now continues with the migration partner and the migration is now due to commence in January 2026.</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88393849"/>
                  </a:ext>
                </a:extLst>
              </a:tr>
              <a:tr h="838254">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D31 - Creation of a measures to be visualised in Dashboard pulling data from various systems</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r>
                        <a:rPr kumimoji="0" lang="en-GB" sz="16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rPr>
                        <a:t>Green</a:t>
                      </a:r>
                      <a:endParaRPr kumimoji="0" lang="en-GB" sz="1600" b="0" i="0"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11728786"/>
                  </a:ext>
                </a:extLst>
              </a:tr>
              <a:tr h="593456">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D32- Re-banding of Coding Staff and Development of Auto-coding Software</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r>
                        <a:rPr kumimoji="0" lang="en-GB" sz="16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rPr>
                        <a:t>Green</a:t>
                      </a:r>
                      <a:endParaRPr kumimoji="0" lang="en-GB" sz="1600" b="0" i="0"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36199464"/>
                  </a:ext>
                </a:extLst>
              </a:tr>
              <a:tr h="536449">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D33 - Data Literacy and Value</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r>
                        <a:rPr kumimoji="0" lang="en-GB" sz="16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rPr>
                        <a:t>Green</a:t>
                      </a:r>
                      <a:endParaRPr kumimoji="0" lang="en-GB" sz="1600" b="0" i="0"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96878488"/>
                  </a:ext>
                </a:extLst>
              </a:tr>
              <a:tr h="473398">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D34 - National Data Resource (NDR)</a:t>
                      </a:r>
                      <a:endParaRPr lang="en-GB" sz="16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r>
                        <a:rPr kumimoji="0" lang="en-GB" sz="16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rPr>
                        <a:t>Green</a:t>
                      </a:r>
                      <a:endParaRPr kumimoji="0" lang="en-GB" sz="1600" b="0" i="0"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24939406"/>
                  </a:ext>
                </a:extLst>
              </a:tr>
              <a:tr h="460758">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D35- Health Records Centralisation</a:t>
                      </a:r>
                      <a:endParaRPr lang="en-GB" sz="1600" b="1"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r>
                        <a:rPr kumimoji="0" lang="en-GB" sz="16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rPr>
                        <a:t>Green</a:t>
                      </a:r>
                      <a:endParaRPr kumimoji="0" lang="en-GB" sz="1600" b="0" i="0"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27699751"/>
                  </a:ext>
                </a:extLst>
              </a:tr>
              <a:tr h="457196">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D36 - Digital Cellular Pathology</a:t>
                      </a:r>
                      <a:endParaRPr lang="en-GB" sz="16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Publication of national Invitation to Tender delayed as not all Health Boards have yet agreed a Business Case.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29622147"/>
                  </a:ext>
                </a:extLst>
              </a:tr>
              <a:tr h="838254">
                <a:tc>
                  <a:txBody>
                    <a:bodyPr/>
                    <a:lstStyle/>
                    <a:p>
                      <a:pPr marL="0" algn="l" defTabSz="1507937" rtl="0" eaLnBrk="1" latinLnBrk="0" hangingPunct="1">
                        <a:lnSpc>
                          <a:spcPct val="115000"/>
                        </a:lnSpc>
                        <a:spcAft>
                          <a:spcPts val="800"/>
                        </a:spcAft>
                        <a:buNone/>
                      </a:pPr>
                      <a:r>
                        <a:rPr lang="en-GB" sz="1600" b="1" kern="0" dirty="0">
                          <a:solidFill>
                            <a:srgbClr val="000000"/>
                          </a:solidFill>
                          <a:effectLst/>
                          <a:latin typeface="Verdana" panose="020B0604030504040204" pitchFamily="34" charset="0"/>
                          <a:ea typeface="+mn-ea"/>
                          <a:cs typeface="Times New Roman" panose="02020603050405020304" pitchFamily="18" charset="0"/>
                        </a:rPr>
                        <a:t>D37 - </a:t>
                      </a:r>
                      <a:r>
                        <a:rPr lang="en-GB" sz="1600" b="1" kern="0" dirty="0" err="1">
                          <a:solidFill>
                            <a:srgbClr val="000000"/>
                          </a:solidFill>
                          <a:effectLst/>
                          <a:latin typeface="Verdana" panose="020B0604030504040204" pitchFamily="34" charset="0"/>
                          <a:ea typeface="+mn-ea"/>
                          <a:cs typeface="Times New Roman" panose="02020603050405020304" pitchFamily="18" charset="0"/>
                        </a:rPr>
                        <a:t>eTriage</a:t>
                      </a:r>
                      <a:endParaRPr lang="en-GB" sz="1600" b="1" kern="0" dirty="0">
                        <a:solidFill>
                          <a:srgbClr val="000000"/>
                        </a:solidFill>
                        <a:effectLst/>
                        <a:latin typeface="Verdana" panose="020B060403050404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lvl="0" indent="0" algn="l" defTabSz="1507937" rtl="0" eaLnBrk="1" fontAlgn="auto" latinLnBrk="0" hangingPunct="1">
                        <a:lnSpc>
                          <a:spcPct val="115000"/>
                        </a:lnSpc>
                        <a:spcBef>
                          <a:spcPts val="0"/>
                        </a:spcBef>
                        <a:spcAft>
                          <a:spcPts val="800"/>
                        </a:spcAft>
                        <a:buClrTx/>
                        <a:buSzTx/>
                        <a:buFontTx/>
                        <a:buNone/>
                        <a:tabLst/>
                        <a:defRPr/>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This is on hold as the requirements to integrate with WEDS (Symphony) did not make the investment worthwhile, due to the Symphony contract expiring August 2026. SBUHB will continue to engage with DHCW to inform the integration requirements for the UEC App.</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28458150"/>
                  </a:ext>
                </a:extLst>
              </a:tr>
            </a:tbl>
          </a:graphicData>
        </a:graphic>
      </p:graphicFrame>
      <p:sp>
        <p:nvSpPr>
          <p:cNvPr id="3" name="TextBox 2">
            <a:extLst>
              <a:ext uri="{FF2B5EF4-FFF2-40B4-BE49-F238E27FC236}">
                <a16:creationId xmlns:a16="http://schemas.microsoft.com/office/drawing/2014/main" id="{781EA73B-55B8-6DFA-FDF0-DECB27A56B8C}"/>
              </a:ext>
            </a:extLst>
          </p:cNvPr>
          <p:cNvSpPr txBox="1"/>
          <p:nvPr/>
        </p:nvSpPr>
        <p:spPr>
          <a:xfrm>
            <a:off x="89" y="-14016"/>
            <a:ext cx="20105511" cy="584647"/>
          </a:xfrm>
          <a:prstGeom prst="rect">
            <a:avLst/>
          </a:prstGeom>
          <a:solidFill>
            <a:srgbClr val="9E4ECA"/>
          </a:solidFill>
        </p:spPr>
        <p:txBody>
          <a:bodyPr wrap="square" rtlCol="0">
            <a:spAutoFit/>
          </a:bodyPr>
          <a:lstStyle/>
          <a:p>
            <a:pPr algn="ctr" defTabSz="1507958">
              <a:spcAft>
                <a:spcPts val="1979"/>
              </a:spcAft>
              <a:defRPr/>
            </a:pPr>
            <a:r>
              <a:rPr lang="en-GB" sz="3199" b="1" dirty="0">
                <a:solidFill>
                  <a:prstClr val="white"/>
                </a:solidFill>
                <a:latin typeface="Calibri" panose="020F0502020204030204"/>
              </a:rPr>
              <a:t>Care is delivered in safe and appropriate settings supported by innovative digital solutions</a:t>
            </a:r>
          </a:p>
        </p:txBody>
      </p:sp>
    </p:spTree>
    <p:extLst>
      <p:ext uri="{BB962C8B-B14F-4D97-AF65-F5344CB8AC3E}">
        <p14:creationId xmlns:p14="http://schemas.microsoft.com/office/powerpoint/2010/main" val="37085497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EB155-E65C-DFC9-8F03-3D4ABD7B2B5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A87F935-2C81-72A2-B306-EA798C05C71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2CAA767-E337-37D7-2864-3DAA54D6B1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65</a:t>
            </a:fld>
            <a:endParaRPr lang="en-GB"/>
          </a:p>
        </p:txBody>
      </p:sp>
      <p:sp>
        <p:nvSpPr>
          <p:cNvPr id="3" name="TextBox 2">
            <a:extLst>
              <a:ext uri="{FF2B5EF4-FFF2-40B4-BE49-F238E27FC236}">
                <a16:creationId xmlns:a16="http://schemas.microsoft.com/office/drawing/2014/main" id="{B2DC56F2-C28C-4C58-2956-9DA0D50F3A1C}"/>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great place to work where staff feel valued and work together towards a common goal</a:t>
            </a:r>
          </a:p>
        </p:txBody>
      </p:sp>
      <p:pic>
        <p:nvPicPr>
          <p:cNvPr id="6" name="Picture 5">
            <a:extLst>
              <a:ext uri="{FF2B5EF4-FFF2-40B4-BE49-F238E27FC236}">
                <a16:creationId xmlns:a16="http://schemas.microsoft.com/office/drawing/2014/main" id="{66ED6163-F7F2-D01B-8861-EC89E39085A3}"/>
              </a:ext>
            </a:extLst>
          </p:cNvPr>
          <p:cNvPicPr>
            <a:picLocks noChangeAspect="1"/>
          </p:cNvPicPr>
          <p:nvPr/>
        </p:nvPicPr>
        <p:blipFill>
          <a:blip r:embed="rId3"/>
          <a:stretch>
            <a:fillRect/>
          </a:stretch>
        </p:blipFill>
        <p:spPr>
          <a:xfrm>
            <a:off x="1137445" y="880149"/>
            <a:ext cx="16154400" cy="1381190"/>
          </a:xfrm>
          <a:prstGeom prst="rect">
            <a:avLst/>
          </a:prstGeom>
        </p:spPr>
      </p:pic>
      <p:cxnSp>
        <p:nvCxnSpPr>
          <p:cNvPr id="11" name="Straight Connector 10">
            <a:extLst>
              <a:ext uri="{FF2B5EF4-FFF2-40B4-BE49-F238E27FC236}">
                <a16:creationId xmlns:a16="http://schemas.microsoft.com/office/drawing/2014/main" id="{11E4805E-EAA8-818F-7FD7-CEE1C6E1FCEA}"/>
              </a:ext>
            </a:extLst>
          </p:cNvPr>
          <p:cNvCxnSpPr/>
          <p:nvPr/>
        </p:nvCxnSpPr>
        <p:spPr>
          <a:xfrm>
            <a:off x="0" y="8778875"/>
            <a:ext cx="20105688" cy="0"/>
          </a:xfrm>
          <a:prstGeom prst="line">
            <a:avLst/>
          </a:prstGeom>
          <a:ln w="57150">
            <a:solidFill>
              <a:srgbClr val="F8CD47"/>
            </a:solidFill>
          </a:ln>
        </p:spPr>
        <p:style>
          <a:lnRef idx="1">
            <a:schemeClr val="accent4"/>
          </a:lnRef>
          <a:fillRef idx="0">
            <a:schemeClr val="accent4"/>
          </a:fillRef>
          <a:effectRef idx="0">
            <a:schemeClr val="accent4"/>
          </a:effectRef>
          <a:fontRef idx="minor">
            <a:schemeClr val="tx1"/>
          </a:fontRef>
        </p:style>
      </p:cxnSp>
      <p:sp>
        <p:nvSpPr>
          <p:cNvPr id="12" name="TextBox 11">
            <a:extLst>
              <a:ext uri="{FF2B5EF4-FFF2-40B4-BE49-F238E27FC236}">
                <a16:creationId xmlns:a16="http://schemas.microsoft.com/office/drawing/2014/main" id="{A639BF5E-6109-0542-4F41-22631CE87FDB}"/>
              </a:ext>
            </a:extLst>
          </p:cNvPr>
          <p:cNvSpPr txBox="1"/>
          <p:nvPr/>
        </p:nvSpPr>
        <p:spPr>
          <a:xfrm>
            <a:off x="261144" y="8855075"/>
            <a:ext cx="19583400" cy="2308324"/>
          </a:xfrm>
          <a:prstGeom prst="rect">
            <a:avLst/>
          </a:prstGeom>
          <a:noFill/>
        </p:spPr>
        <p:txBody>
          <a:bodyPr wrap="square" rtlCol="0">
            <a:spAutoFit/>
          </a:bodyPr>
          <a:lstStyle/>
          <a:p>
            <a:r>
              <a:rPr lang="en-GB" sz="24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Performance against the performance and development review compliance has improved slightly in January 2026 to 73.78% from 73.73% in December 2025. Performance is currently below the Welsh Government target of 85%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Compliance with the 85% Welsh Government target has been maintained over the last year with regards to staff completing mandatory training. Performance has improved slightly to 88.97% in January 2026 from 88.79% in December 2025. </a:t>
            </a:r>
          </a:p>
        </p:txBody>
      </p:sp>
      <p:sp>
        <p:nvSpPr>
          <p:cNvPr id="5" name="Rectangle: Rounded Corners 4">
            <a:hlinkClick r:id="rId4"/>
            <a:extLst>
              <a:ext uri="{FF2B5EF4-FFF2-40B4-BE49-F238E27FC236}">
                <a16:creationId xmlns:a16="http://schemas.microsoft.com/office/drawing/2014/main" id="{2FCF4757-E18C-BFC4-62D2-4C7732C4B51E}"/>
              </a:ext>
            </a:extLst>
          </p:cNvPr>
          <p:cNvSpPr/>
          <p:nvPr/>
        </p:nvSpPr>
        <p:spPr>
          <a:xfrm>
            <a:off x="17313184" y="1662949"/>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Graphic 8" descr="Cursor with solid fill">
            <a:extLst>
              <a:ext uri="{FF2B5EF4-FFF2-40B4-BE49-F238E27FC236}">
                <a16:creationId xmlns:a16="http://schemas.microsoft.com/office/drawing/2014/main" id="{4426D6E0-D32B-871E-C511-D067712C2D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50517" y="1586749"/>
            <a:ext cx="914400" cy="914400"/>
          </a:xfrm>
          <a:prstGeom prst="rect">
            <a:avLst/>
          </a:prstGeom>
        </p:spPr>
      </p:pic>
      <p:sp>
        <p:nvSpPr>
          <p:cNvPr id="13" name="TextBox 12">
            <a:extLst>
              <a:ext uri="{FF2B5EF4-FFF2-40B4-BE49-F238E27FC236}">
                <a16:creationId xmlns:a16="http://schemas.microsoft.com/office/drawing/2014/main" id="{E5F210F4-C107-4281-4553-A61BD67015C4}"/>
              </a:ext>
            </a:extLst>
          </p:cNvPr>
          <p:cNvSpPr txBox="1"/>
          <p:nvPr/>
        </p:nvSpPr>
        <p:spPr>
          <a:xfrm>
            <a:off x="18136828" y="1836624"/>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0" name="Picture 9">
            <a:extLst>
              <a:ext uri="{FF2B5EF4-FFF2-40B4-BE49-F238E27FC236}">
                <a16:creationId xmlns:a16="http://schemas.microsoft.com/office/drawing/2014/main" id="{964293CE-5CF1-F030-2028-53C967A389F3}"/>
              </a:ext>
            </a:extLst>
          </p:cNvPr>
          <p:cNvPicPr>
            <a:picLocks noChangeAspect="1"/>
          </p:cNvPicPr>
          <p:nvPr/>
        </p:nvPicPr>
        <p:blipFill>
          <a:blip r:embed="rId7"/>
          <a:stretch>
            <a:fillRect/>
          </a:stretch>
        </p:blipFill>
        <p:spPr>
          <a:xfrm>
            <a:off x="1366044" y="2830582"/>
            <a:ext cx="8153400" cy="5505054"/>
          </a:xfrm>
          <a:prstGeom prst="rect">
            <a:avLst/>
          </a:prstGeom>
        </p:spPr>
      </p:pic>
      <p:pic>
        <p:nvPicPr>
          <p:cNvPr id="16" name="Picture 15">
            <a:extLst>
              <a:ext uri="{FF2B5EF4-FFF2-40B4-BE49-F238E27FC236}">
                <a16:creationId xmlns:a16="http://schemas.microsoft.com/office/drawing/2014/main" id="{A5EB019F-D2A4-D5DE-D033-A9614BA08E79}"/>
              </a:ext>
            </a:extLst>
          </p:cNvPr>
          <p:cNvPicPr>
            <a:picLocks noChangeAspect="1"/>
          </p:cNvPicPr>
          <p:nvPr/>
        </p:nvPicPr>
        <p:blipFill>
          <a:blip r:embed="rId8"/>
          <a:stretch>
            <a:fillRect/>
          </a:stretch>
        </p:blipFill>
        <p:spPr>
          <a:xfrm>
            <a:off x="10278097" y="2830582"/>
            <a:ext cx="8486955" cy="5505052"/>
          </a:xfrm>
          <a:prstGeom prst="rect">
            <a:avLst/>
          </a:prstGeom>
        </p:spPr>
      </p:pic>
    </p:spTree>
    <p:extLst>
      <p:ext uri="{BB962C8B-B14F-4D97-AF65-F5344CB8AC3E}">
        <p14:creationId xmlns:p14="http://schemas.microsoft.com/office/powerpoint/2010/main" val="14313200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698FD-3C51-2018-155C-C0C614F4004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F740F9C-3DDF-B6A0-2EC2-2774C4BB18C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F07F319-85E0-A158-C75C-A475FC62F05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66</a:t>
            </a:fld>
            <a:endParaRPr lang="en-GB"/>
          </a:p>
        </p:txBody>
      </p:sp>
      <p:sp>
        <p:nvSpPr>
          <p:cNvPr id="3" name="TextBox 2">
            <a:extLst>
              <a:ext uri="{FF2B5EF4-FFF2-40B4-BE49-F238E27FC236}">
                <a16:creationId xmlns:a16="http://schemas.microsoft.com/office/drawing/2014/main" id="{252AEF5F-A6CA-6CEB-BB19-B79E6E1CCFB3}"/>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Workforce Sickness</a:t>
            </a:r>
          </a:p>
        </p:txBody>
      </p:sp>
      <p:graphicFrame>
        <p:nvGraphicFramePr>
          <p:cNvPr id="7" name="Table 6">
            <a:extLst>
              <a:ext uri="{FF2B5EF4-FFF2-40B4-BE49-F238E27FC236}">
                <a16:creationId xmlns:a16="http://schemas.microsoft.com/office/drawing/2014/main" id="{4A9E5104-4E0E-F52D-7E83-EFB3BAB2B07C}"/>
              </a:ext>
            </a:extLst>
          </p:cNvPr>
          <p:cNvGraphicFramePr>
            <a:graphicFrameLocks noGrp="1"/>
          </p:cNvGraphicFramePr>
          <p:nvPr>
            <p:extLst>
              <p:ext uri="{D42A27DB-BD31-4B8C-83A1-F6EECF244321}">
                <p14:modId xmlns:p14="http://schemas.microsoft.com/office/powerpoint/2010/main" val="1233784933"/>
              </p:ext>
            </p:extLst>
          </p:nvPr>
        </p:nvGraphicFramePr>
        <p:xfrm>
          <a:off x="11381874" y="1379157"/>
          <a:ext cx="8189953" cy="6125710"/>
        </p:xfrm>
        <a:graphic>
          <a:graphicData uri="http://schemas.openxmlformats.org/drawingml/2006/table">
            <a:tbl>
              <a:tblPr>
                <a:tableStyleId>{5C22544A-7EE6-4342-B048-85BDC9FD1C3A}</a:tableStyleId>
              </a:tblPr>
              <a:tblGrid>
                <a:gridCol w="3743979">
                  <a:extLst>
                    <a:ext uri="{9D8B030D-6E8A-4147-A177-3AD203B41FA5}">
                      <a16:colId xmlns:a16="http://schemas.microsoft.com/office/drawing/2014/main" val="3451840703"/>
                    </a:ext>
                  </a:extLst>
                </a:gridCol>
                <a:gridCol w="2417986">
                  <a:extLst>
                    <a:ext uri="{9D8B030D-6E8A-4147-A177-3AD203B41FA5}">
                      <a16:colId xmlns:a16="http://schemas.microsoft.com/office/drawing/2014/main" val="1259278205"/>
                    </a:ext>
                  </a:extLst>
                </a:gridCol>
                <a:gridCol w="2027988">
                  <a:extLst>
                    <a:ext uri="{9D8B030D-6E8A-4147-A177-3AD203B41FA5}">
                      <a16:colId xmlns:a16="http://schemas.microsoft.com/office/drawing/2014/main" val="3959696456"/>
                    </a:ext>
                  </a:extLst>
                </a:gridCol>
              </a:tblGrid>
              <a:tr h="406872">
                <a:tc gridSpan="3">
                  <a:txBody>
                    <a:bodyPr/>
                    <a:lstStyle/>
                    <a:p>
                      <a:pPr algn="ctr" fontAlgn="b"/>
                      <a:r>
                        <a:rPr lang="en-GB" sz="2400" b="1" u="none" strike="noStrike" dirty="0">
                          <a:effectLst/>
                          <a:latin typeface="Verrdana"/>
                        </a:rPr>
                        <a:t>November 2025</a:t>
                      </a:r>
                      <a:endParaRPr lang="en-GB" sz="2400" b="1" i="0" u="none" strike="noStrike" dirty="0">
                        <a:solidFill>
                          <a:srgbClr val="000000"/>
                        </a:solidFill>
                        <a:effectLst/>
                        <a:latin typeface="Verrdana"/>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D47"/>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73799814"/>
                  </a:ext>
                </a:extLst>
              </a:tr>
              <a:tr h="406872">
                <a:tc>
                  <a:txBody>
                    <a:bodyPr/>
                    <a:lstStyle/>
                    <a:p>
                      <a:pPr algn="ctr" fontAlgn="ctr"/>
                      <a:r>
                        <a:rPr lang="en-GB" sz="2400" b="1" u="none" strike="noStrike">
                          <a:effectLst/>
                          <a:latin typeface="Verrdana"/>
                        </a:rPr>
                        <a:t>Reason</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a:effectLst/>
                          <a:latin typeface="Verrdana"/>
                        </a:rPr>
                        <a:t>FTE Days Lost</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dirty="0">
                          <a:effectLst/>
                          <a:latin typeface="Verrdana"/>
                        </a:rPr>
                        <a:t>%</a:t>
                      </a:r>
                      <a:endParaRPr lang="en-GB" sz="2400" b="1" i="0" u="none" strike="noStrike" dirty="0">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6538334"/>
                  </a:ext>
                </a:extLst>
              </a:tr>
              <a:tr h="1097168">
                <a:tc>
                  <a:txBody>
                    <a:bodyPr/>
                    <a:lstStyle/>
                    <a:p>
                      <a:pPr algn="l" fontAlgn="ctr">
                        <a:buNone/>
                      </a:pPr>
                      <a:r>
                        <a:rPr lang="en-GB" sz="2000" b="0" i="0" u="none" strike="noStrike">
                          <a:solidFill>
                            <a:srgbClr val="000000"/>
                          </a:solidFill>
                          <a:effectLst/>
                          <a:latin typeface="Arial" panose="020B0604020202020204" pitchFamily="34" charset="0"/>
                        </a:rPr>
                        <a:t>Anxiety/Stress/Depression/Other psychiatric illnesses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11,204.71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35.8%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652721"/>
                  </a:ext>
                </a:extLst>
              </a:tr>
              <a:tr h="923294">
                <a:tc>
                  <a:txBody>
                    <a:bodyPr/>
                    <a:lstStyle/>
                    <a:p>
                      <a:pPr algn="l" fontAlgn="ctr">
                        <a:buNone/>
                      </a:pPr>
                      <a:r>
                        <a:rPr lang="en-GB" sz="2000" b="0" i="0" u="none" strike="noStrike" dirty="0">
                          <a:solidFill>
                            <a:srgbClr val="000000"/>
                          </a:solidFill>
                          <a:effectLst/>
                          <a:latin typeface="Arial" panose="020B0604020202020204" pitchFamily="34" charset="0"/>
                        </a:rPr>
                        <a:t>Cold, Cough, Flu - Influenza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4,011.57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12.8%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0659805"/>
                  </a:ext>
                </a:extLst>
              </a:tr>
              <a:tr h="1097168">
                <a:tc>
                  <a:txBody>
                    <a:bodyPr/>
                    <a:lstStyle/>
                    <a:p>
                      <a:pPr algn="l" fontAlgn="ctr">
                        <a:buNone/>
                      </a:pPr>
                      <a:r>
                        <a:rPr lang="en-GB" sz="2000" b="0" i="0" u="none" strike="noStrike" dirty="0">
                          <a:solidFill>
                            <a:srgbClr val="000000"/>
                          </a:solidFill>
                          <a:effectLst/>
                          <a:latin typeface="Arial" panose="020B0604020202020204" pitchFamily="34" charset="0"/>
                        </a:rPr>
                        <a:t>Other musculoskeletal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3,024.59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9.7%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7282197"/>
                  </a:ext>
                </a:extLst>
              </a:tr>
              <a:tr h="1097168">
                <a:tc>
                  <a:txBody>
                    <a:bodyPr/>
                    <a:lstStyle/>
                    <a:p>
                      <a:pPr algn="l" fontAlgn="ctr">
                        <a:buNone/>
                      </a:pPr>
                      <a:r>
                        <a:rPr lang="en-GB" sz="2000" b="0" i="0" u="none" strike="noStrike" dirty="0">
                          <a:solidFill>
                            <a:srgbClr val="000000"/>
                          </a:solidFill>
                          <a:effectLst/>
                          <a:latin typeface="Arial" panose="020B0604020202020204" pitchFamily="34" charset="0"/>
                        </a:rPr>
                        <a:t>Gastrointestinal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2,334.21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7.5%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5633533"/>
                  </a:ext>
                </a:extLst>
              </a:tr>
              <a:tr h="1097168">
                <a:tc>
                  <a:txBody>
                    <a:bodyPr/>
                    <a:lstStyle/>
                    <a:p>
                      <a:pPr algn="l" fontAlgn="ctr">
                        <a:buNone/>
                      </a:pPr>
                      <a:r>
                        <a:rPr lang="en-GB" sz="2000" b="0" i="0" u="none" strike="noStrike" dirty="0">
                          <a:solidFill>
                            <a:srgbClr val="000000"/>
                          </a:solidFill>
                          <a:effectLst/>
                          <a:latin typeface="Arial" panose="020B0604020202020204" pitchFamily="34" charset="0"/>
                        </a:rPr>
                        <a:t>Other known causes - not elsewhere classified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dirty="0">
                          <a:solidFill>
                            <a:srgbClr val="000000"/>
                          </a:solidFill>
                          <a:effectLst/>
                          <a:latin typeface="Arial" panose="020B0604020202020204" pitchFamily="34" charset="0"/>
                        </a:rPr>
                        <a:t>1,737.73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dirty="0">
                          <a:solidFill>
                            <a:srgbClr val="000000"/>
                          </a:solidFill>
                          <a:effectLst/>
                          <a:latin typeface="Arial" panose="020B0604020202020204" pitchFamily="34" charset="0"/>
                        </a:rPr>
                        <a:t>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841088"/>
                  </a:ext>
                </a:extLst>
              </a:tr>
            </a:tbl>
          </a:graphicData>
        </a:graphic>
      </p:graphicFrame>
      <p:cxnSp>
        <p:nvCxnSpPr>
          <p:cNvPr id="9" name="Straight Connector 8">
            <a:extLst>
              <a:ext uri="{FF2B5EF4-FFF2-40B4-BE49-F238E27FC236}">
                <a16:creationId xmlns:a16="http://schemas.microsoft.com/office/drawing/2014/main" id="{5645F95F-CD60-A125-5079-44F77B49F172}"/>
              </a:ext>
            </a:extLst>
          </p:cNvPr>
          <p:cNvCxnSpPr/>
          <p:nvPr/>
        </p:nvCxnSpPr>
        <p:spPr>
          <a:xfrm>
            <a:off x="0" y="8321675"/>
            <a:ext cx="20105688" cy="0"/>
          </a:xfrm>
          <a:prstGeom prst="line">
            <a:avLst/>
          </a:prstGeom>
          <a:ln w="38100">
            <a:solidFill>
              <a:srgbClr val="F8CD47"/>
            </a:solidFill>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9303F272-3A96-B1A5-F7DB-CD3DE6DDD98E}"/>
              </a:ext>
            </a:extLst>
          </p:cNvPr>
          <p:cNvSpPr txBox="1"/>
          <p:nvPr/>
        </p:nvSpPr>
        <p:spPr>
          <a:xfrm>
            <a:off x="261144" y="8503004"/>
            <a:ext cx="19583400" cy="2308324"/>
          </a:xfrm>
          <a:prstGeom prst="rect">
            <a:avLst/>
          </a:prstGeom>
          <a:noFill/>
        </p:spPr>
        <p:txBody>
          <a:bodyPr wrap="square" rtlCol="0">
            <a:spAutoFit/>
          </a:bodyPr>
          <a:lstStyle/>
          <a:p>
            <a:r>
              <a:rPr lang="en-GB" sz="24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in-month workforce sickness rates have reduced slightly in January 2026 to 7.76% from 8.04% in December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12-month rolling rate also increased slightly in January 2026, reporting 7.19% compared to 7.17% in December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Anxiety/Stress/Depression/Other psychiatric illnesses has remained the top reason for sickness absence over the last year</a:t>
            </a:r>
          </a:p>
          <a:p>
            <a:pPr marL="285750" indent="-285750">
              <a:buFont typeface="Arial" panose="020B0604020202020204" pitchFamily="34" charset="0"/>
              <a:buChar char="•"/>
            </a:pPr>
            <a:r>
              <a:rPr lang="en-GB" sz="2400" b="0" i="0" u="none" strike="noStrike" dirty="0">
                <a:effectLst/>
                <a:latin typeface="Verdana" panose="020B0604030504040204" pitchFamily="34" charset="0"/>
                <a:ea typeface="Verdana" panose="020B0604030504040204" pitchFamily="34" charset="0"/>
              </a:rPr>
              <a:t>Detailed pieces of work are being undertaken within the service groups to address large areas of sickness with workforce colleagues</a:t>
            </a:r>
            <a:endParaRPr lang="en-GB" sz="2400" b="0" i="0" u="none" strike="noStrike" dirty="0">
              <a:effectLst/>
              <a:latin typeface="Arial" panose="020B0604020202020204" pitchFamily="34" charset="0"/>
            </a:endParaRPr>
          </a:p>
        </p:txBody>
      </p:sp>
      <p:pic>
        <p:nvPicPr>
          <p:cNvPr id="11" name="Picture 10">
            <a:extLst>
              <a:ext uri="{FF2B5EF4-FFF2-40B4-BE49-F238E27FC236}">
                <a16:creationId xmlns:a16="http://schemas.microsoft.com/office/drawing/2014/main" id="{D4C0C3DD-5E3B-8FA6-7490-C49C3C1427F2}"/>
              </a:ext>
            </a:extLst>
          </p:cNvPr>
          <p:cNvPicPr>
            <a:picLocks noChangeAspect="1"/>
          </p:cNvPicPr>
          <p:nvPr/>
        </p:nvPicPr>
        <p:blipFill>
          <a:blip r:embed="rId3"/>
          <a:stretch>
            <a:fillRect/>
          </a:stretch>
        </p:blipFill>
        <p:spPr>
          <a:xfrm>
            <a:off x="680244" y="1135203"/>
            <a:ext cx="9372600" cy="6405592"/>
          </a:xfrm>
          <a:prstGeom prst="rect">
            <a:avLst/>
          </a:prstGeom>
        </p:spPr>
      </p:pic>
    </p:spTree>
    <p:extLst>
      <p:ext uri="{BB962C8B-B14F-4D97-AF65-F5344CB8AC3E}">
        <p14:creationId xmlns:p14="http://schemas.microsoft.com/office/powerpoint/2010/main" val="40267809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2E4D5-1D48-9C67-5942-E8A46DE4732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0910AF3-F559-4045-37FF-AD1802F81C9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CD92407-7FD0-3EB4-93D8-37BC118AE0F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67</a:t>
            </a:fld>
            <a:endParaRPr lang="en-GB"/>
          </a:p>
        </p:txBody>
      </p:sp>
      <p:sp>
        <p:nvSpPr>
          <p:cNvPr id="3" name="TextBox 2">
            <a:extLst>
              <a:ext uri="{FF2B5EF4-FFF2-40B4-BE49-F238E27FC236}">
                <a16:creationId xmlns:a16="http://schemas.microsoft.com/office/drawing/2014/main" id="{0DC92CB8-5693-1231-2DEC-28AF3FD52DBF}"/>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C9EAC37-1526-8FE5-120E-5A28491E07AE}"/>
              </a:ext>
            </a:extLst>
          </p:cNvPr>
          <p:cNvSpPr txBox="1"/>
          <p:nvPr/>
        </p:nvSpPr>
        <p:spPr>
          <a:xfrm>
            <a:off x="10518637" y="2896385"/>
            <a:ext cx="9135408" cy="5758499"/>
          </a:xfrm>
          <a:prstGeom prst="rect">
            <a:avLst/>
          </a:prstGeom>
          <a:noFill/>
        </p:spPr>
        <p:txBody>
          <a:bodyPr wrap="square">
            <a:spAutoFit/>
          </a:bodyPr>
          <a:lstStyle/>
          <a:p>
            <a:pPr lvl="0">
              <a:lnSpc>
                <a:spcPct val="115000"/>
              </a:lnSpc>
            </a:pPr>
            <a:r>
              <a:rPr lang="en-GB" sz="2800" b="1" dirty="0">
                <a:effectLst/>
                <a:latin typeface="Verdana" panose="020B0604030504040204" pitchFamily="34" charset="0"/>
                <a:ea typeface="Verdana" panose="020B0604030504040204" pitchFamily="34" charset="0"/>
                <a:cs typeface="Times New Roman" panose="02020603050405020304" pitchFamily="18" charset="0"/>
              </a:rPr>
              <a:t>Revenue Financial Position</a:t>
            </a:r>
          </a:p>
          <a:p>
            <a:pPr marL="285750" lvl="0" indent="-285750">
              <a:buFont typeface="Arial" panose="020B0604020202020204" pitchFamily="34" charset="0"/>
              <a:buChar char="•"/>
            </a:pPr>
            <a:r>
              <a:rPr lang="en-GB" sz="2800" dirty="0">
                <a:latin typeface="Verdana" panose="020B0604030504040204" pitchFamily="34" charset="0"/>
                <a:ea typeface="Verdana" panose="020B0604030504040204" pitchFamily="34" charset="0"/>
              </a:rPr>
              <a:t>The Plan submitted at the end of March, which has not been approved reported a £58.7m deficit with a requirement to deliver £55.4m of savings. The Control Total for the Health Board set by Welsh Government remains £17.1m. </a:t>
            </a:r>
          </a:p>
          <a:p>
            <a:pPr marL="285750" indent="-285750">
              <a:buFont typeface="Arial" panose="020B0604020202020204" pitchFamily="34" charset="0"/>
              <a:buChar char="•"/>
            </a:pPr>
            <a:endParaRPr lang="en-GB" sz="28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800" dirty="0">
                <a:latin typeface="Verdana" panose="020B0604030504040204" pitchFamily="34" charset="0"/>
                <a:ea typeface="Verdana" panose="020B0604030504040204" pitchFamily="34" charset="0"/>
              </a:rPr>
              <a:t>In Month 10 there is an in-month overspend of £2.1m which is £2.7m below the planned deficit of £4.9m for the month.</a:t>
            </a:r>
          </a:p>
          <a:p>
            <a:endParaRPr lang="en-GB" sz="28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800" dirty="0">
                <a:latin typeface="Verdana" panose="020B0604030504040204" pitchFamily="34" charset="0"/>
                <a:ea typeface="Verdana" panose="020B0604030504040204" pitchFamily="34" charset="0"/>
              </a:rPr>
              <a:t>The YTD overspend is £57.3m. This is £8.5m above the planned deficit of £48.9m.</a:t>
            </a:r>
          </a:p>
        </p:txBody>
      </p:sp>
      <p:pic>
        <p:nvPicPr>
          <p:cNvPr id="12" name="Picture 11">
            <a:extLst>
              <a:ext uri="{FF2B5EF4-FFF2-40B4-BE49-F238E27FC236}">
                <a16:creationId xmlns:a16="http://schemas.microsoft.com/office/drawing/2014/main" id="{0950BABD-277F-5FC4-AC69-9252667144C3}"/>
              </a:ext>
            </a:extLst>
          </p:cNvPr>
          <p:cNvPicPr>
            <a:picLocks noChangeAspect="1"/>
          </p:cNvPicPr>
          <p:nvPr/>
        </p:nvPicPr>
        <p:blipFill>
          <a:blip r:embed="rId2"/>
          <a:stretch>
            <a:fillRect/>
          </a:stretch>
        </p:blipFill>
        <p:spPr>
          <a:xfrm>
            <a:off x="1975644" y="772162"/>
            <a:ext cx="16677951" cy="1644970"/>
          </a:xfrm>
          <a:prstGeom prst="rect">
            <a:avLst/>
          </a:prstGeom>
        </p:spPr>
      </p:pic>
      <p:pic>
        <p:nvPicPr>
          <p:cNvPr id="8" name="Picture 7">
            <a:extLst>
              <a:ext uri="{FF2B5EF4-FFF2-40B4-BE49-F238E27FC236}">
                <a16:creationId xmlns:a16="http://schemas.microsoft.com/office/drawing/2014/main" id="{DABA6319-102F-5069-1000-D9F8EB77691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9327" y="2618587"/>
            <a:ext cx="9944629" cy="7684288"/>
          </a:xfrm>
          <a:prstGeom prst="rect">
            <a:avLst/>
          </a:prstGeom>
          <a:noFill/>
        </p:spPr>
      </p:pic>
    </p:spTree>
    <p:extLst>
      <p:ext uri="{BB962C8B-B14F-4D97-AF65-F5344CB8AC3E}">
        <p14:creationId xmlns:p14="http://schemas.microsoft.com/office/powerpoint/2010/main" val="24836505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B667B-E5E9-3B9C-68CF-776C739AA31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A4F374-36BE-3BFA-79DB-C91B328908B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4A8BFC9-17C1-C406-AC83-AF5B5FF3D07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68</a:t>
            </a:fld>
            <a:endParaRPr lang="en-GB"/>
          </a:p>
        </p:txBody>
      </p:sp>
      <p:sp>
        <p:nvSpPr>
          <p:cNvPr id="3" name="TextBox 2">
            <a:extLst>
              <a:ext uri="{FF2B5EF4-FFF2-40B4-BE49-F238E27FC236}">
                <a16:creationId xmlns:a16="http://schemas.microsoft.com/office/drawing/2014/main" id="{2B7DDD48-F67B-7A8B-3D30-2C9CCE12563E}"/>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5DE0C3A3-F33F-B383-5E39-CAA48534DEE4}"/>
              </a:ext>
            </a:extLst>
          </p:cNvPr>
          <p:cNvSpPr txBox="1"/>
          <p:nvPr/>
        </p:nvSpPr>
        <p:spPr>
          <a:xfrm>
            <a:off x="10107414" y="6219562"/>
            <a:ext cx="9650442" cy="3527119"/>
          </a:xfrm>
          <a:prstGeom prst="rect">
            <a:avLst/>
          </a:prstGeom>
          <a:noFill/>
        </p:spPr>
        <p:txBody>
          <a:bodyPr wrap="square">
            <a:spAutoFit/>
          </a:bodyPr>
          <a:lstStyle/>
          <a:p>
            <a:pPr>
              <a:lnSpc>
                <a:spcPct val="115000"/>
              </a:lnSpc>
            </a:pPr>
            <a:r>
              <a:rPr lang="en-GB" sz="2400" b="1" dirty="0">
                <a:effectLst/>
                <a:latin typeface="Verdana" panose="020B0604030504040204" pitchFamily="34" charset="0"/>
                <a:ea typeface="Verdana" panose="020B0604030504040204" pitchFamily="34" charset="0"/>
                <a:cs typeface="Times New Roman" panose="02020603050405020304" pitchFamily="18" charset="0"/>
              </a:rPr>
              <a:t>Percentage of non-NHS invoices paid within 30 days of receipt of goods or valid invoice</a:t>
            </a:r>
            <a:endParaRPr lang="en-GB" sz="24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PSPP was achieved in month at 96.36% vs a target of 95%. (Cumulatively we remain above the target at 96.38%).</a:t>
            </a:r>
          </a:p>
          <a:p>
            <a:endParaRPr lang="en-GB" sz="2400" dirty="0">
              <a:latin typeface="Verdana" panose="020B0604030504040204" pitchFamily="34" charset="0"/>
              <a:ea typeface="Verdana" panose="020B0604030504040204" pitchFamily="34" charset="0"/>
            </a:endParaRPr>
          </a:p>
          <a:p>
            <a:pPr marL="342900" lvl="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There still remains issues with delays in receipting of invoices which is affecting the achievement of PSPP.</a:t>
            </a:r>
          </a:p>
          <a:p>
            <a:pPr marL="342900" lvl="0" indent="-34290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id="{14E40996-51C6-1641-5AEA-CC7923FE3F74}"/>
              </a:ext>
            </a:extLst>
          </p:cNvPr>
          <p:cNvSpPr txBox="1"/>
          <p:nvPr/>
        </p:nvSpPr>
        <p:spPr>
          <a:xfrm>
            <a:off x="10140071" y="1090680"/>
            <a:ext cx="9705012" cy="3876446"/>
          </a:xfrm>
          <a:prstGeom prst="rect">
            <a:avLst/>
          </a:prstGeom>
          <a:noFill/>
        </p:spPr>
        <p:txBody>
          <a:bodyPr wrap="square">
            <a:spAutoFit/>
          </a:bodyPr>
          <a:lstStyle/>
          <a:p>
            <a:pPr lvl="0">
              <a:lnSpc>
                <a:spcPct val="115000"/>
              </a:lnSpc>
            </a:pPr>
            <a:r>
              <a:rPr lang="en-GB" sz="2600" b="1" dirty="0">
                <a:effectLst/>
                <a:latin typeface="Verdana" panose="020B0604030504040204" pitchFamily="34" charset="0"/>
                <a:ea typeface="Verdana" panose="020B0604030504040204" pitchFamily="34" charset="0"/>
                <a:cs typeface="Times New Roman" panose="02020603050405020304" pitchFamily="18" charset="0"/>
              </a:rPr>
              <a:t>Workforce Spend </a:t>
            </a: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pay budgets are underspent by £1.1m in Month</a:t>
            </a:r>
          </a:p>
          <a:p>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Variable pay is £0.762m lower in January 2026 (£4.527m vs £5.289m) when compared to the same period last year. </a:t>
            </a:r>
          </a:p>
          <a:p>
            <a:pPr marL="285750" indent="-28575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biggest spends are attributable to ADH, Bank and Agency which make up 84% of the total variable pay spend. </a:t>
            </a:r>
          </a:p>
          <a:p>
            <a:pPr lvl="0"/>
            <a:endParaRPr lang="en-GB" sz="2400" dirty="0">
              <a:latin typeface="Verdana" panose="020B0604030504040204" pitchFamily="34" charset="0"/>
              <a:ea typeface="Verdana" panose="020B0604030504040204" pitchFamily="34" charset="0"/>
            </a:endParaRPr>
          </a:p>
        </p:txBody>
      </p:sp>
      <p:cxnSp>
        <p:nvCxnSpPr>
          <p:cNvPr id="11" name="Straight Connector 10">
            <a:extLst>
              <a:ext uri="{FF2B5EF4-FFF2-40B4-BE49-F238E27FC236}">
                <a16:creationId xmlns:a16="http://schemas.microsoft.com/office/drawing/2014/main" id="{C5BEE361-55ED-0D5E-F01C-ABAAB4BF3FD3}"/>
              </a:ext>
            </a:extLst>
          </p:cNvPr>
          <p:cNvCxnSpPr/>
          <p:nvPr/>
        </p:nvCxnSpPr>
        <p:spPr>
          <a:xfrm>
            <a:off x="0" y="59594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0DCCD837-D074-444E-5D4B-AE8DF58EE58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8225" y="836471"/>
            <a:ext cx="9308464" cy="4513401"/>
          </a:xfrm>
          <a:prstGeom prst="rect">
            <a:avLst/>
          </a:prstGeom>
          <a:noFill/>
        </p:spPr>
      </p:pic>
      <p:pic>
        <p:nvPicPr>
          <p:cNvPr id="6" name="Picture 5">
            <a:extLst>
              <a:ext uri="{FF2B5EF4-FFF2-40B4-BE49-F238E27FC236}">
                <a16:creationId xmlns:a16="http://schemas.microsoft.com/office/drawing/2014/main" id="{8891157A-1037-89BD-2A77-C63C194A60D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6732" y="6253819"/>
            <a:ext cx="9289957" cy="4830398"/>
          </a:xfrm>
          <a:prstGeom prst="rect">
            <a:avLst/>
          </a:prstGeom>
          <a:noFill/>
        </p:spPr>
      </p:pic>
    </p:spTree>
    <p:extLst>
      <p:ext uri="{BB962C8B-B14F-4D97-AF65-F5344CB8AC3E}">
        <p14:creationId xmlns:p14="http://schemas.microsoft.com/office/powerpoint/2010/main" val="293134413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1400C-69A9-532A-30D4-6495A218D91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2AEC31B-737A-7632-CFE9-141A9E2BCCD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F7E259E-32B6-4B99-03C7-A2F97630E5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69</a:t>
            </a:fld>
            <a:endParaRPr lang="en-GB"/>
          </a:p>
        </p:txBody>
      </p:sp>
      <p:sp>
        <p:nvSpPr>
          <p:cNvPr id="3" name="TextBox 2">
            <a:extLst>
              <a:ext uri="{FF2B5EF4-FFF2-40B4-BE49-F238E27FC236}">
                <a16:creationId xmlns:a16="http://schemas.microsoft.com/office/drawing/2014/main" id="{72306FBF-8A0C-C6F1-AA0C-B171315AB502}"/>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8DEFBE6-AFDD-2289-FA82-7B5FA57F88B7}"/>
              </a:ext>
            </a:extLst>
          </p:cNvPr>
          <p:cNvSpPr txBox="1"/>
          <p:nvPr/>
        </p:nvSpPr>
        <p:spPr>
          <a:xfrm>
            <a:off x="10040757" y="953918"/>
            <a:ext cx="9579492" cy="3713324"/>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Capital Financial Position</a:t>
            </a:r>
          </a:p>
          <a:p>
            <a:r>
              <a:rPr lang="en-GB" dirty="0"/>
              <a:t> </a:t>
            </a:r>
            <a:endParaRPr lang="en-GB"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forecast outturn capital position for 2025/26 is an overspend of £0.450m. Allocations are anticipated from Welsh Government which will balance this position.</a:t>
            </a:r>
          </a:p>
          <a:p>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Any All Wales Capital schemes where a high/medium risk is reported are closely monitored and discussed at the Capital Review progress meetings with Welsh Government.</a:t>
            </a:r>
          </a:p>
          <a:p>
            <a:pPr lvl="0"/>
            <a:endParaRPr lang="en-GB" sz="2400" dirty="0">
              <a:latin typeface="Verdana" panose="020B0604030504040204" pitchFamily="34" charset="0"/>
              <a:ea typeface="Verdana" panose="020B0604030504040204" pitchFamily="34" charset="0"/>
            </a:endParaRPr>
          </a:p>
        </p:txBody>
      </p:sp>
      <p:cxnSp>
        <p:nvCxnSpPr>
          <p:cNvPr id="8" name="Straight Connector 7">
            <a:extLst>
              <a:ext uri="{FF2B5EF4-FFF2-40B4-BE49-F238E27FC236}">
                <a16:creationId xmlns:a16="http://schemas.microsoft.com/office/drawing/2014/main" id="{7D1E2443-58B8-246D-ED28-FC11D5117F9C}"/>
              </a:ext>
            </a:extLst>
          </p:cNvPr>
          <p:cNvCxnSpPr/>
          <p:nvPr/>
        </p:nvCxnSpPr>
        <p:spPr>
          <a:xfrm>
            <a:off x="0" y="58832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C016C49-927A-F403-873F-86BD7E1CAF25}"/>
              </a:ext>
            </a:extLst>
          </p:cNvPr>
          <p:cNvSpPr txBox="1"/>
          <p:nvPr/>
        </p:nvSpPr>
        <p:spPr>
          <a:xfrm>
            <a:off x="10343928" y="6500101"/>
            <a:ext cx="8997323" cy="2102820"/>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Agency spend as a % of the total pay bill</a:t>
            </a:r>
          </a:p>
          <a:p>
            <a:pPr lvl="0">
              <a:lnSpc>
                <a:spcPct val="115000"/>
              </a:lnSpc>
            </a:pPr>
            <a:endParaRPr lang="en-GB" sz="2200" b="1" dirty="0">
              <a:latin typeface="Verdana" panose="020B0604030504040204" pitchFamily="34" charset="0"/>
              <a:ea typeface="Verdana" panose="020B0604030504040204" pitchFamily="34" charset="0"/>
            </a:endParaRPr>
          </a:p>
          <a:p>
            <a:pPr marL="342900" lvl="0" indent="-342900">
              <a:lnSpc>
                <a:spcPct val="115000"/>
              </a:lnSpc>
              <a:buFont typeface="Arial" panose="020B0604020202020204" pitchFamily="34" charset="0"/>
              <a:buChar char="•"/>
            </a:pPr>
            <a:r>
              <a:rPr lang="en-GB" sz="2400" dirty="0">
                <a:effectLst/>
                <a:latin typeface="Verdana" panose="020B0604030504040204" pitchFamily="34" charset="0"/>
                <a:ea typeface="Verdana" panose="020B0604030504040204" pitchFamily="34" charset="0"/>
              </a:rPr>
              <a:t>Agency spend as a total percentage of the total play bill has decreased in January 2026 to 1.30% from 1.43% in December 2025</a:t>
            </a:r>
            <a:r>
              <a:rPr lang="en-GB" sz="2200" dirty="0">
                <a:effectLst/>
                <a:latin typeface="Verdana" panose="020B0604030504040204" pitchFamily="34" charset="0"/>
                <a:ea typeface="Verdana" panose="020B0604030504040204" pitchFamily="34" charset="0"/>
              </a:rPr>
              <a:t>.</a:t>
            </a:r>
          </a:p>
        </p:txBody>
      </p:sp>
      <p:pic>
        <p:nvPicPr>
          <p:cNvPr id="9" name="Picture 8">
            <a:extLst>
              <a:ext uri="{FF2B5EF4-FFF2-40B4-BE49-F238E27FC236}">
                <a16:creationId xmlns:a16="http://schemas.microsoft.com/office/drawing/2014/main" id="{D66BFC87-88E1-9E04-9A13-9235DBFFE7E3}"/>
              </a:ext>
            </a:extLst>
          </p:cNvPr>
          <p:cNvPicPr>
            <a:picLocks noChangeAspect="1"/>
          </p:cNvPicPr>
          <p:nvPr/>
        </p:nvPicPr>
        <p:blipFill>
          <a:blip r:embed="rId2"/>
          <a:stretch>
            <a:fillRect/>
          </a:stretch>
        </p:blipFill>
        <p:spPr>
          <a:xfrm>
            <a:off x="1518444" y="6229779"/>
            <a:ext cx="7772400" cy="4553378"/>
          </a:xfrm>
          <a:prstGeom prst="rect">
            <a:avLst/>
          </a:prstGeom>
        </p:spPr>
      </p:pic>
      <p:pic>
        <p:nvPicPr>
          <p:cNvPr id="10" name="Picture 9">
            <a:extLst>
              <a:ext uri="{FF2B5EF4-FFF2-40B4-BE49-F238E27FC236}">
                <a16:creationId xmlns:a16="http://schemas.microsoft.com/office/drawing/2014/main" id="{28BF1874-F979-2DA7-ED30-AFEC2A07915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89844" y="804212"/>
            <a:ext cx="8001000" cy="4845558"/>
          </a:xfrm>
          <a:prstGeom prst="rect">
            <a:avLst/>
          </a:prstGeom>
          <a:noFill/>
        </p:spPr>
      </p:pic>
    </p:spTree>
    <p:extLst>
      <p:ext uri="{BB962C8B-B14F-4D97-AF65-F5344CB8AC3E}">
        <p14:creationId xmlns:p14="http://schemas.microsoft.com/office/powerpoint/2010/main" val="4153114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D435C-58F5-B37F-6662-BA03D3AEB9D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EA1F596-575B-78BE-CDF5-13B71D376AC6}"/>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Unscheduled Care</a:t>
            </a:r>
          </a:p>
        </p:txBody>
      </p:sp>
      <p:graphicFrame>
        <p:nvGraphicFramePr>
          <p:cNvPr id="3" name="Table 2">
            <a:extLst>
              <a:ext uri="{FF2B5EF4-FFF2-40B4-BE49-F238E27FC236}">
                <a16:creationId xmlns:a16="http://schemas.microsoft.com/office/drawing/2014/main" id="{7A0E2D35-FF52-33E2-D127-65C2B36BDE2A}"/>
              </a:ext>
            </a:extLst>
          </p:cNvPr>
          <p:cNvGraphicFramePr>
            <a:graphicFrameLocks noGrp="1"/>
          </p:cNvGraphicFramePr>
          <p:nvPr>
            <p:extLst>
              <p:ext uri="{D42A27DB-BD31-4B8C-83A1-F6EECF244321}">
                <p14:modId xmlns:p14="http://schemas.microsoft.com/office/powerpoint/2010/main" val="773448778"/>
              </p:ext>
            </p:extLst>
          </p:nvPr>
        </p:nvGraphicFramePr>
        <p:xfrm>
          <a:off x="680244" y="930275"/>
          <a:ext cx="18973800" cy="3170138"/>
        </p:xfrm>
        <a:graphic>
          <a:graphicData uri="http://schemas.openxmlformats.org/drawingml/2006/table">
            <a:tbl>
              <a:tblPr firstRow="1" firstCol="1" bandRow="1">
                <a:tableStyleId>{5C22544A-7EE6-4342-B048-85BDC9FD1C3A}</a:tableStyleId>
              </a:tblPr>
              <a:tblGrid>
                <a:gridCol w="10773609">
                  <a:extLst>
                    <a:ext uri="{9D8B030D-6E8A-4147-A177-3AD203B41FA5}">
                      <a16:colId xmlns:a16="http://schemas.microsoft.com/office/drawing/2014/main" val="1591008720"/>
                    </a:ext>
                  </a:extLst>
                </a:gridCol>
                <a:gridCol w="8200191">
                  <a:extLst>
                    <a:ext uri="{9D8B030D-6E8A-4147-A177-3AD203B41FA5}">
                      <a16:colId xmlns:a16="http://schemas.microsoft.com/office/drawing/2014/main" val="374824490"/>
                    </a:ext>
                  </a:extLst>
                </a:gridCol>
              </a:tblGrid>
              <a:tr h="401126">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1528449">
                <a:tc>
                  <a:txBody>
                    <a:bodyPr/>
                    <a:lstStyle/>
                    <a:p>
                      <a:pPr marL="342900" lvl="0" indent="-342900">
                        <a:lnSpc>
                          <a:spcPct val="107000"/>
                        </a:lnSpc>
                        <a:buFont typeface="Symbol" panose="05050102010706020507" pitchFamily="18" charset="2"/>
                        <a:buChar char=""/>
                      </a:pPr>
                      <a:r>
                        <a:rPr lang="en-GB" sz="2400" dirty="0">
                          <a:effectLst/>
                        </a:rPr>
                        <a:t>A continuous reduction of ambulance handovers over an hour of at least 11% in three consecutive months and maintained for 3 months (Based on quarter 2 and 3 2023 baseline).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marL="342900" lvl="0" indent="-342900">
                        <a:lnSpc>
                          <a:spcPct val="107000"/>
                        </a:lnSpc>
                        <a:buFont typeface="Symbol" panose="05050102010706020507" pitchFamily="18" charset="2"/>
                        <a:buChar char=""/>
                      </a:pPr>
                      <a:r>
                        <a:rPr lang="en-GB" sz="2000">
                          <a:effectLst/>
                          <a:latin typeface="Verdana" panose="020B0604030504040204" pitchFamily="34" charset="0"/>
                          <a:ea typeface="Calibri" panose="020F0502020204030204" pitchFamily="34" charset="0"/>
                          <a:cs typeface="Arial" panose="020B0604020202020204" pitchFamily="34" charset="0"/>
                        </a:rPr>
                        <a:t>November – 162 (6.4% reduction)</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2000">
                          <a:effectLst/>
                          <a:latin typeface="Verdana" panose="020B0604030504040204" pitchFamily="34" charset="0"/>
                          <a:ea typeface="Calibri" panose="020F0502020204030204" pitchFamily="34" charset="0"/>
                          <a:cs typeface="Arial" panose="020B0604020202020204" pitchFamily="34" charset="0"/>
                        </a:rPr>
                        <a:t>December – 329 (103% increase)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a:effectLst/>
                          <a:latin typeface="Verdana" panose="020B0604030504040204" pitchFamily="34" charset="0"/>
                          <a:ea typeface="Calibri" panose="020F0502020204030204" pitchFamily="34" charset="0"/>
                          <a:cs typeface="Arial" panose="020B0604020202020204" pitchFamily="34" charset="0"/>
                        </a:rPr>
                        <a:t>January – 445 (35% increase)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7710139"/>
                  </a:ext>
                </a:extLst>
              </a:tr>
              <a:tr h="1240563">
                <a:tc>
                  <a:txBody>
                    <a:bodyPr/>
                    <a:lstStyle/>
                    <a:p>
                      <a:pPr marL="342900" lvl="0" indent="-342900">
                        <a:lnSpc>
                          <a:spcPct val="107000"/>
                        </a:lnSpc>
                        <a:buFont typeface="Symbol" panose="05050102010706020507" pitchFamily="18" charset="2"/>
                        <a:buChar char=""/>
                      </a:pPr>
                      <a:r>
                        <a:rPr lang="en-GB" sz="2400" dirty="0">
                          <a:solidFill>
                            <a:schemeClr val="tx1"/>
                          </a:solidFill>
                          <a:effectLst/>
                        </a:rPr>
                        <a:t>Continuous improvement towards no more than 7% of patients waiting over 12 hours at each individual site and across the health board.</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November – 8.83%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9.95%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11.66%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97590235"/>
                  </a:ext>
                </a:extLst>
              </a:tr>
            </a:tbl>
          </a:graphicData>
        </a:graphic>
      </p:graphicFrame>
      <p:sp>
        <p:nvSpPr>
          <p:cNvPr id="5" name="TextBox 4">
            <a:extLst>
              <a:ext uri="{FF2B5EF4-FFF2-40B4-BE49-F238E27FC236}">
                <a16:creationId xmlns:a16="http://schemas.microsoft.com/office/drawing/2014/main" id="{A93C0A43-DC01-55C1-84E2-9DB3434DE6B7}"/>
              </a:ext>
            </a:extLst>
          </p:cNvPr>
          <p:cNvSpPr txBox="1"/>
          <p:nvPr/>
        </p:nvSpPr>
        <p:spPr>
          <a:xfrm>
            <a:off x="10047288" y="4362044"/>
            <a:ext cx="10058400" cy="6670737"/>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Calibri" panose="020F0502020204030204" pitchFamily="34" charset="0"/>
                <a:cs typeface="Arial" panose="020B0604020202020204" pitchFamily="34" charset="0"/>
              </a:rPr>
              <a:t>Actions being taken to improve include:</a:t>
            </a:r>
          </a:p>
          <a:p>
            <a:pPr marL="285750" lvl="0" indent="-285750">
              <a:buFont typeface="Arial" panose="020B0604020202020204" pitchFamily="34" charset="0"/>
              <a:buChar cha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Revised flow operating model: </a:t>
            </a:r>
            <a:r>
              <a:rPr lang="en-GB" sz="2400" dirty="0"/>
              <a:t>The revised operating models implemented as part of the test of change in Morriston remain in place. However, increase in demand for emergency care, high levels of patient occupancy driven by medical bed day utilisation has challenged the Health Board’s ability to maintain flow and thus the level of ambulance handover performance achieved following the tests of change. The emergency pressures have tipped the Health Board into two formal Business Continuity incidents, consistent with the pattern currently seen across NHS Wales. These system pressures continue, however there is evidence to demonstrate that the improvements implemented in June 2025 continue to have impact. </a:t>
            </a:r>
          </a:p>
          <a:p>
            <a:pPr marL="285750" lvl="0" indent="-285750">
              <a:buFont typeface="Arial" panose="020B0604020202020204" pitchFamily="34" charset="0"/>
              <a:buChar cha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UEC capital redesign –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Recent communication from the Chief Executive to the Director General of NHS Wales sets out an urgency to progress to an Electronic Patient Record across the Urgent and Emergency care services. Whilst there remains ambition to co-locate front door assessment processes with the emergency department, this programme of work cannot be progressed in the absence of Capital investment. </a:t>
            </a:r>
          </a:p>
          <a:p>
            <a:pPr marL="228600" marR="0" lvl="0" indent="0" algn="l" defTabSz="914400" rtl="0" eaLnBrk="1" fontAlgn="auto" latinLnBrk="0" hangingPunct="1">
              <a:lnSpc>
                <a:spcPct val="107000"/>
              </a:lnSpc>
              <a:spcBef>
                <a:spcPts val="0"/>
              </a:spcBef>
              <a:spcAft>
                <a:spcPts val="80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Calibri" panose="020F050202020403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F115D895-9D1E-D36F-D409-18A6139D158E}"/>
              </a:ext>
            </a:extLst>
          </p:cNvPr>
          <p:cNvPicPr>
            <a:picLocks noChangeAspect="1"/>
          </p:cNvPicPr>
          <p:nvPr/>
        </p:nvPicPr>
        <p:blipFill>
          <a:blip r:embed="rId2"/>
          <a:stretch>
            <a:fillRect/>
          </a:stretch>
        </p:blipFill>
        <p:spPr>
          <a:xfrm>
            <a:off x="660040" y="4664075"/>
            <a:ext cx="9377681" cy="5410200"/>
          </a:xfrm>
          <a:prstGeom prst="rect">
            <a:avLst/>
          </a:prstGeom>
        </p:spPr>
      </p:pic>
    </p:spTree>
    <p:extLst>
      <p:ext uri="{BB962C8B-B14F-4D97-AF65-F5344CB8AC3E}">
        <p14:creationId xmlns:p14="http://schemas.microsoft.com/office/powerpoint/2010/main" val="359023344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A583E-F589-DD7F-F02F-F784BBD841B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1D3976-C79A-8F1C-1690-FE8737E31732}"/>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3: </a:t>
            </a:r>
          </a:p>
          <a:p>
            <a:pPr algn="ctr"/>
            <a:r>
              <a:rPr lang="en-GB" sz="4400" dirty="0">
                <a:latin typeface="Verdana" panose="020B0604030504040204" pitchFamily="34" charset="0"/>
                <a:ea typeface="Verdana" panose="020B0604030504040204" pitchFamily="34" charset="0"/>
              </a:rPr>
              <a:t>Service Specific Updates</a:t>
            </a:r>
          </a:p>
          <a:p>
            <a:endParaRPr lang="en-GB" dirty="0"/>
          </a:p>
        </p:txBody>
      </p:sp>
    </p:spTree>
    <p:extLst>
      <p:ext uri="{BB962C8B-B14F-4D97-AF65-F5344CB8AC3E}">
        <p14:creationId xmlns:p14="http://schemas.microsoft.com/office/powerpoint/2010/main" val="225968316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14921-E166-EA8C-6B6E-509BDF45B78E}"/>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D7029C1-2E51-81BF-340E-B99484EE359F}"/>
              </a:ext>
            </a:extLst>
          </p:cNvPr>
          <p:cNvSpPr>
            <a:spLocks noGrp="1"/>
          </p:cNvSpPr>
          <p:nvPr>
            <p:ph type="body" sz="quarter" idx="10"/>
          </p:nvPr>
        </p:nvSpPr>
        <p:spPr/>
        <p:txBody>
          <a:bodyPr/>
          <a:lstStyle/>
          <a:p>
            <a:r>
              <a:rPr lang="en-GB" sz="7200" b="1" dirty="0">
                <a:effectLst/>
                <a:ea typeface="Calibri" panose="020F0502020204030204" pitchFamily="34" charset="0"/>
              </a:rPr>
              <a:t>Unscheduled Care</a:t>
            </a:r>
            <a:endParaRPr lang="en-GB" sz="6600" dirty="0">
              <a:effectLst/>
              <a:ea typeface="Calibri" panose="020F0502020204030204" pitchFamily="34" charset="0"/>
            </a:endParaRPr>
          </a:p>
        </p:txBody>
      </p:sp>
    </p:spTree>
    <p:extLst>
      <p:ext uri="{BB962C8B-B14F-4D97-AF65-F5344CB8AC3E}">
        <p14:creationId xmlns:p14="http://schemas.microsoft.com/office/powerpoint/2010/main" val="37159378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EA836-FFDA-32C0-F2C7-870FB383931F}"/>
            </a:ext>
          </a:extLst>
        </p:cNvPr>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5CF57405-0CD7-BADC-A2A5-18A5A3AC9746}"/>
              </a:ext>
            </a:extLst>
          </p:cNvPr>
          <p:cNvPicPr>
            <a:picLocks noChangeAspect="1"/>
          </p:cNvPicPr>
          <p:nvPr/>
        </p:nvPicPr>
        <p:blipFill>
          <a:blip r:embed="rId2"/>
          <a:stretch>
            <a:fillRect/>
          </a:stretch>
        </p:blipFill>
        <p:spPr>
          <a:xfrm>
            <a:off x="604046" y="9921876"/>
            <a:ext cx="3690672" cy="1141755"/>
          </a:xfrm>
          <a:prstGeom prst="rect">
            <a:avLst/>
          </a:prstGeom>
        </p:spPr>
      </p:pic>
      <p:pic>
        <p:nvPicPr>
          <p:cNvPr id="5" name="Picture 4" descr="A screenshot of a computer screen&#10;&#10;AI-generated content may be incorrect.">
            <a:extLst>
              <a:ext uri="{FF2B5EF4-FFF2-40B4-BE49-F238E27FC236}">
                <a16:creationId xmlns:a16="http://schemas.microsoft.com/office/drawing/2014/main" id="{41169FF8-7E76-29BA-6916-5DFBC2AD8A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4046" y="998515"/>
            <a:ext cx="18287998" cy="10292552"/>
          </a:xfrm>
          <a:prstGeom prst="rect">
            <a:avLst/>
          </a:prstGeom>
        </p:spPr>
      </p:pic>
      <p:sp>
        <p:nvSpPr>
          <p:cNvPr id="6" name="TextBox 5">
            <a:extLst>
              <a:ext uri="{FF2B5EF4-FFF2-40B4-BE49-F238E27FC236}">
                <a16:creationId xmlns:a16="http://schemas.microsoft.com/office/drawing/2014/main" id="{ECB03EA4-9267-5D9A-5582-4B8B6D5368F2}"/>
              </a:ext>
            </a:extLst>
          </p:cNvPr>
          <p:cNvSpPr txBox="1"/>
          <p:nvPr/>
        </p:nvSpPr>
        <p:spPr>
          <a:xfrm>
            <a:off x="680244" y="0"/>
            <a:ext cx="12115694" cy="769441"/>
          </a:xfrm>
          <a:prstGeom prst="rect">
            <a:avLst/>
          </a:prstGeom>
          <a:noFill/>
        </p:spPr>
        <p:txBody>
          <a:bodyPr wrap="square" rtlCol="0">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002060"/>
                </a:solidFill>
                <a:effectLst/>
                <a:uLnTx/>
                <a:uFillTx/>
                <a:latin typeface="Arial" panose="020B0604020202020204"/>
                <a:ea typeface="+mn-ea"/>
                <a:cs typeface="+mn-cs"/>
              </a:rPr>
              <a:t>Performance</a:t>
            </a:r>
          </a:p>
        </p:txBody>
      </p:sp>
      <p:sp>
        <p:nvSpPr>
          <p:cNvPr id="7" name="TextBox 6">
            <a:extLst>
              <a:ext uri="{FF2B5EF4-FFF2-40B4-BE49-F238E27FC236}">
                <a16:creationId xmlns:a16="http://schemas.microsoft.com/office/drawing/2014/main" id="{3AD495D2-3EBE-2EBD-5552-907BDB57C949}"/>
              </a:ext>
            </a:extLst>
          </p:cNvPr>
          <p:cNvSpPr txBox="1"/>
          <p:nvPr/>
        </p:nvSpPr>
        <p:spPr>
          <a:xfrm>
            <a:off x="223044" y="646786"/>
            <a:ext cx="14554073" cy="461537"/>
          </a:xfrm>
          <a:prstGeom prst="rect">
            <a:avLst/>
          </a:prstGeom>
          <a:noFill/>
        </p:spPr>
        <p:txBody>
          <a:bodyPr wrap="square">
            <a:spAutoFit/>
          </a:bodyPr>
          <a:lstStyle/>
          <a:p>
            <a:pPr marL="457206" marR="0" lvl="0" indent="0" algn="l" defTabSz="914413" rtl="0" eaLnBrk="1" fontAlgn="auto" latinLnBrk="0" hangingPunct="1">
              <a:lnSpc>
                <a:spcPct val="100000"/>
              </a:lnSpc>
              <a:spcBef>
                <a:spcPts val="0"/>
              </a:spcBef>
              <a:spcAft>
                <a:spcPts val="0"/>
              </a:spcAft>
              <a:buClrTx/>
              <a:buSzTx/>
              <a:buFontTx/>
              <a:buNone/>
              <a:tabLst/>
              <a:defRPr/>
            </a:pPr>
            <a:r>
              <a:rPr kumimoji="0" lang="en-GB" sz="2399" b="0" i="0" u="none" strike="noStrike" kern="1200" cap="none" spc="0" normalizeH="0" baseline="0" noProof="0" dirty="0">
                <a:ln>
                  <a:noFill/>
                </a:ln>
                <a:solidFill>
                  <a:srgbClr val="1F355E"/>
                </a:solidFill>
                <a:effectLst/>
                <a:uLnTx/>
                <a:uFillTx/>
                <a:latin typeface="Aptos" panose="020B0004020202020204" pitchFamily="34" charset="0"/>
                <a:ea typeface="Times New Roman" panose="02020603050405020304" pitchFamily="18" charset="0"/>
                <a:cs typeface="Aptos" panose="020B0004020202020204" pitchFamily="34" charset="0"/>
              </a:rPr>
              <a:t>UEC Targeted Intervention performance - summary against de-escalation criteria (Correct as on 10/02/26)</a:t>
            </a:r>
          </a:p>
        </p:txBody>
      </p:sp>
    </p:spTree>
    <p:extLst>
      <p:ext uri="{BB962C8B-B14F-4D97-AF65-F5344CB8AC3E}">
        <p14:creationId xmlns:p14="http://schemas.microsoft.com/office/powerpoint/2010/main" val="23820276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79CB1-7096-1B46-D286-BE3D2F16C258}"/>
            </a:ext>
          </a:extLst>
        </p:cNvPr>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AA2441FB-700B-11A3-F74C-9F372E90B985}"/>
              </a:ext>
            </a:extLst>
          </p:cNvPr>
          <p:cNvPicPr>
            <a:picLocks noChangeAspect="1"/>
          </p:cNvPicPr>
          <p:nvPr/>
        </p:nvPicPr>
        <p:blipFill>
          <a:blip r:embed="rId2"/>
          <a:stretch>
            <a:fillRect/>
          </a:stretch>
        </p:blipFill>
        <p:spPr>
          <a:xfrm>
            <a:off x="604046" y="9921876"/>
            <a:ext cx="3690672" cy="1141755"/>
          </a:xfrm>
          <a:prstGeom prst="rect">
            <a:avLst/>
          </a:prstGeom>
        </p:spPr>
      </p:pic>
      <p:sp>
        <p:nvSpPr>
          <p:cNvPr id="5" name="TextBox 4">
            <a:extLst>
              <a:ext uri="{FF2B5EF4-FFF2-40B4-BE49-F238E27FC236}">
                <a16:creationId xmlns:a16="http://schemas.microsoft.com/office/drawing/2014/main" id="{15F59CC2-54C1-ED34-D69B-C10DA79ED1BA}"/>
              </a:ext>
            </a:extLst>
          </p:cNvPr>
          <p:cNvSpPr txBox="1"/>
          <p:nvPr/>
        </p:nvSpPr>
        <p:spPr>
          <a:xfrm>
            <a:off x="1181812" y="0"/>
            <a:ext cx="12115694" cy="769441"/>
          </a:xfrm>
          <a:prstGeom prst="rect">
            <a:avLst/>
          </a:prstGeom>
          <a:noFill/>
        </p:spPr>
        <p:txBody>
          <a:bodyPr wrap="square" rtlCol="0">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002060"/>
                </a:solidFill>
                <a:effectLst/>
                <a:uLnTx/>
                <a:uFillTx/>
                <a:latin typeface="Arial" panose="020B0604020202020204"/>
                <a:ea typeface="+mn-ea"/>
                <a:cs typeface="+mn-cs"/>
              </a:rPr>
              <a:t>Performance</a:t>
            </a:r>
          </a:p>
        </p:txBody>
      </p:sp>
      <p:sp>
        <p:nvSpPr>
          <p:cNvPr id="6" name="TextBox 5">
            <a:extLst>
              <a:ext uri="{FF2B5EF4-FFF2-40B4-BE49-F238E27FC236}">
                <a16:creationId xmlns:a16="http://schemas.microsoft.com/office/drawing/2014/main" id="{3C14AEEE-64C4-7BDE-A3B6-76AC73435A8A}"/>
              </a:ext>
            </a:extLst>
          </p:cNvPr>
          <p:cNvSpPr txBox="1"/>
          <p:nvPr/>
        </p:nvSpPr>
        <p:spPr>
          <a:xfrm>
            <a:off x="756444" y="679616"/>
            <a:ext cx="14554073" cy="461537"/>
          </a:xfrm>
          <a:prstGeom prst="rect">
            <a:avLst/>
          </a:prstGeom>
          <a:noFill/>
        </p:spPr>
        <p:txBody>
          <a:bodyPr wrap="square">
            <a:spAutoFit/>
          </a:bodyPr>
          <a:lstStyle/>
          <a:p>
            <a:pPr marL="457206" marR="0" lvl="0" indent="0" algn="l" defTabSz="914413" rtl="0" eaLnBrk="1" fontAlgn="auto" latinLnBrk="0" hangingPunct="1">
              <a:lnSpc>
                <a:spcPct val="100000"/>
              </a:lnSpc>
              <a:spcBef>
                <a:spcPts val="0"/>
              </a:spcBef>
              <a:spcAft>
                <a:spcPts val="0"/>
              </a:spcAft>
              <a:buClrTx/>
              <a:buSzTx/>
              <a:buFontTx/>
              <a:buNone/>
              <a:tabLst/>
              <a:defRPr/>
            </a:pPr>
            <a:r>
              <a:rPr kumimoji="0" lang="en-GB" sz="2399" b="0" i="0" u="none" strike="noStrike" kern="1200" cap="none" spc="0" normalizeH="0" baseline="0" noProof="0" dirty="0">
                <a:ln>
                  <a:noFill/>
                </a:ln>
                <a:solidFill>
                  <a:srgbClr val="1F355E"/>
                </a:solidFill>
                <a:effectLst/>
                <a:uLnTx/>
                <a:uFillTx/>
                <a:latin typeface="Aptos" panose="020B0004020202020204" pitchFamily="34" charset="0"/>
                <a:ea typeface="Times New Roman" panose="02020603050405020304" pitchFamily="18" charset="0"/>
                <a:cs typeface="Aptos" panose="020B0004020202020204" pitchFamily="34" charset="0"/>
              </a:rPr>
              <a:t>WINTER REVIEW</a:t>
            </a:r>
          </a:p>
        </p:txBody>
      </p:sp>
      <p:sp>
        <p:nvSpPr>
          <p:cNvPr id="7" name="TextBox 6">
            <a:extLst>
              <a:ext uri="{FF2B5EF4-FFF2-40B4-BE49-F238E27FC236}">
                <a16:creationId xmlns:a16="http://schemas.microsoft.com/office/drawing/2014/main" id="{314EADAB-1BD9-2768-6C19-3D99E8C02C68}"/>
              </a:ext>
            </a:extLst>
          </p:cNvPr>
          <p:cNvSpPr txBox="1"/>
          <p:nvPr/>
        </p:nvSpPr>
        <p:spPr>
          <a:xfrm>
            <a:off x="1181812" y="1955164"/>
            <a:ext cx="3994232"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Executive Summary</a:t>
            </a:r>
          </a:p>
        </p:txBody>
      </p:sp>
      <p:sp>
        <p:nvSpPr>
          <p:cNvPr id="8" name="TextBox 7">
            <a:extLst>
              <a:ext uri="{FF2B5EF4-FFF2-40B4-BE49-F238E27FC236}">
                <a16:creationId xmlns:a16="http://schemas.microsoft.com/office/drawing/2014/main" id="{778FBB67-865F-89B2-4696-2C064A6BE869}"/>
              </a:ext>
            </a:extLst>
          </p:cNvPr>
          <p:cNvSpPr txBox="1"/>
          <p:nvPr/>
        </p:nvSpPr>
        <p:spPr>
          <a:xfrm>
            <a:off x="1213644" y="2637161"/>
            <a:ext cx="6918736" cy="5170646"/>
          </a:xfrm>
          <a:prstGeom prst="rect">
            <a:avLst/>
          </a:prstGeom>
          <a:noFill/>
          <a:ln w="19050">
            <a:solidFill>
              <a:srgbClr val="FF0000"/>
            </a:solidFill>
          </a:ln>
        </p:spPr>
        <p:txBody>
          <a:bodyPr wrap="square" rtlCol="0">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Morriston hospital experienced </a:t>
            </a:r>
            <a:r>
              <a:rPr kumimoji="0" lang="en-GB"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short-lived relief during summer/autumn 2025 followed by a significant and sustained decline in flow performance</a:t>
            </a: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through late 2025 and early 2026. </a:t>
            </a: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Length of stay, bed availability, ED turnaround time, and extended waits all indicate </a:t>
            </a:r>
            <a:r>
              <a:rPr kumimoji="0" lang="en-GB"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escalating systemic pressure</a:t>
            </a: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particularly driven by slow inpatient flow and, therefore, insufficient bed capacity.</a:t>
            </a:r>
          </a:p>
          <a:p>
            <a:pPr marL="0" marR="0" lvl="0" indent="0" algn="l" defTabSz="914400" rtl="0" eaLnBrk="1" fontAlgn="t" latinLnBrk="0" hangingPunct="1">
              <a:lnSpc>
                <a:spcPct val="100000"/>
              </a:lnSpc>
              <a:spcBef>
                <a:spcPts val="0"/>
              </a:spcBef>
              <a:spcAft>
                <a:spcPts val="0"/>
              </a:spcAft>
              <a:buClrTx/>
              <a:buSzTx/>
              <a:buFontTx/>
              <a:buNone/>
              <a:tabLst/>
              <a:defRPr/>
            </a:pPr>
            <a:b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culminates in a winter period where </a:t>
            </a:r>
            <a:r>
              <a:rPr kumimoji="0" lang="en-GB"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all metrics peak simultaneously, </a:t>
            </a: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demonstrating a need for targeted interventions in LOS management, discharge processes, and inpatient/community services / social care capacity planning.</a:t>
            </a:r>
          </a:p>
        </p:txBody>
      </p:sp>
      <p:sp>
        <p:nvSpPr>
          <p:cNvPr id="9" name="TextBox 8">
            <a:extLst>
              <a:ext uri="{FF2B5EF4-FFF2-40B4-BE49-F238E27FC236}">
                <a16:creationId xmlns:a16="http://schemas.microsoft.com/office/drawing/2014/main" id="{4638CF44-5729-3DC1-3503-4CF20FB53B66}"/>
              </a:ext>
            </a:extLst>
          </p:cNvPr>
          <p:cNvSpPr txBox="1"/>
          <p:nvPr/>
        </p:nvSpPr>
        <p:spPr>
          <a:xfrm>
            <a:off x="9214644" y="1452221"/>
            <a:ext cx="9677400" cy="7540526"/>
          </a:xfrm>
          <a:prstGeom prst="rect">
            <a:avLst/>
          </a:prstGeom>
          <a:noFill/>
          <a:ln w="19050">
            <a:solidFill>
              <a:srgbClr val="FF0000"/>
            </a:solidFill>
          </a:ln>
        </p:spPr>
        <p:txBody>
          <a:bodyPr wrap="square" rtlCol="0">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Rising Demand</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Both ambulance and self‑presenting attendances are increasing.</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Demand pressure is strongest during late 2025 and early 2026.</a:t>
            </a: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en-GB"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Deteriorating Handover Flow</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Handover delays and time lost surge significantly from autumn 2025 onward.</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produces a cascading effect into ED occupancy and waiting times.</a:t>
            </a: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en-GB"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Growing ED Congestion</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Rising &gt;4h and &gt;12h waits reflect worsening internal flow.</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ED capacity is consistently outstripped by demand, especially during winter peaks.</a:t>
            </a: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en-GB"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Winter 2025–26: System Breaking Point</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All six overarching PDSA indicators simultaneously peak in Jan 2026.</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Prolonged periods of </a:t>
            </a:r>
            <a:r>
              <a:rPr kumimoji="0" lang="en-GB" sz="2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Business Continuity </a:t>
            </a: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throughout January.</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convergence signals </a:t>
            </a:r>
            <a:r>
              <a:rPr kumimoji="0" lang="en-GB"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maximum operational strain</a:t>
            </a: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caused by: </a:t>
            </a:r>
          </a:p>
          <a:p>
            <a:pPr marL="742950" marR="0" lvl="1"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High bed occupancy</a:t>
            </a:r>
          </a:p>
          <a:p>
            <a:pPr marL="742950" marR="0" lvl="1"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Reduced discharge flow, especially with COP levels</a:t>
            </a:r>
          </a:p>
          <a:p>
            <a:pPr marL="742950" marR="0" lvl="1"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Seasonal acuity</a:t>
            </a:r>
          </a:p>
          <a:p>
            <a:pPr marL="742950" marR="0" lvl="1"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Resultant, ongoing ambulance handover failures</a:t>
            </a:r>
          </a:p>
        </p:txBody>
      </p:sp>
    </p:spTree>
    <p:extLst>
      <p:ext uri="{BB962C8B-B14F-4D97-AF65-F5344CB8AC3E}">
        <p14:creationId xmlns:p14="http://schemas.microsoft.com/office/powerpoint/2010/main" val="307810225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5C573-F568-A249-5C1E-EA0F46E69AD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BF411ED-DF8F-FEAB-56A0-2454EBA21CC2}"/>
              </a:ext>
            </a:extLst>
          </p:cNvPr>
          <p:cNvPicPr>
            <a:picLocks noChangeAspect="1"/>
          </p:cNvPicPr>
          <p:nvPr/>
        </p:nvPicPr>
        <p:blipFill>
          <a:blip r:embed="rId3"/>
          <a:stretch>
            <a:fillRect/>
          </a:stretch>
        </p:blipFill>
        <p:spPr>
          <a:xfrm>
            <a:off x="1121645" y="961941"/>
            <a:ext cx="17862398" cy="9702113"/>
          </a:xfrm>
          <a:prstGeom prst="rect">
            <a:avLst/>
          </a:prstGeom>
        </p:spPr>
      </p:pic>
      <p:sp>
        <p:nvSpPr>
          <p:cNvPr id="2" name="TextBox 1">
            <a:extLst>
              <a:ext uri="{FF2B5EF4-FFF2-40B4-BE49-F238E27FC236}">
                <a16:creationId xmlns:a16="http://schemas.microsoft.com/office/drawing/2014/main" id="{694353A0-AB6F-9827-6CC5-7408F0B529F2}"/>
              </a:ext>
            </a:extLst>
          </p:cNvPr>
          <p:cNvSpPr txBox="1"/>
          <p:nvPr/>
        </p:nvSpPr>
        <p:spPr>
          <a:xfrm>
            <a:off x="190541" y="192500"/>
            <a:ext cx="12115694" cy="769441"/>
          </a:xfrm>
          <a:prstGeom prst="rect">
            <a:avLst/>
          </a:prstGeom>
          <a:noFill/>
        </p:spPr>
        <p:txBody>
          <a:bodyPr wrap="square" rtlCol="0">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002060"/>
                </a:solidFill>
                <a:effectLst/>
                <a:uLnTx/>
                <a:uFillTx/>
                <a:latin typeface="Arial" panose="020B0604020202020204"/>
                <a:ea typeface="+mn-ea"/>
                <a:cs typeface="+mn-cs"/>
              </a:rPr>
              <a:t>Ambulance patient handover performance</a:t>
            </a:r>
          </a:p>
        </p:txBody>
      </p:sp>
    </p:spTree>
    <p:extLst>
      <p:ext uri="{BB962C8B-B14F-4D97-AF65-F5344CB8AC3E}">
        <p14:creationId xmlns:p14="http://schemas.microsoft.com/office/powerpoint/2010/main" val="404980003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2977C-265A-436A-4A7D-4050D6C69998}"/>
            </a:ext>
          </a:extLst>
        </p:cNvPr>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BD72F0F1-D53F-3C40-E9D7-7A817291B836}"/>
              </a:ext>
            </a:extLst>
          </p:cNvPr>
          <p:cNvPicPr>
            <a:picLocks noChangeAspect="1"/>
          </p:cNvPicPr>
          <p:nvPr/>
        </p:nvPicPr>
        <p:blipFill>
          <a:blip r:embed="rId2"/>
          <a:stretch>
            <a:fillRect/>
          </a:stretch>
        </p:blipFill>
        <p:spPr>
          <a:xfrm>
            <a:off x="604046" y="9921876"/>
            <a:ext cx="3690672" cy="1141755"/>
          </a:xfrm>
          <a:prstGeom prst="rect">
            <a:avLst/>
          </a:prstGeom>
        </p:spPr>
      </p:pic>
      <p:sp>
        <p:nvSpPr>
          <p:cNvPr id="2" name="TextBox 1">
            <a:extLst>
              <a:ext uri="{FF2B5EF4-FFF2-40B4-BE49-F238E27FC236}">
                <a16:creationId xmlns:a16="http://schemas.microsoft.com/office/drawing/2014/main" id="{8854C2E6-2AAF-6FE9-E880-02070C320FC5}"/>
              </a:ext>
            </a:extLst>
          </p:cNvPr>
          <p:cNvSpPr txBox="1"/>
          <p:nvPr/>
        </p:nvSpPr>
        <p:spPr>
          <a:xfrm>
            <a:off x="604046" y="26385"/>
            <a:ext cx="12115694" cy="769441"/>
          </a:xfrm>
          <a:prstGeom prst="rect">
            <a:avLst/>
          </a:prstGeom>
          <a:noFill/>
        </p:spPr>
        <p:txBody>
          <a:bodyPr wrap="square" rtlCol="0">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002060"/>
                </a:solidFill>
                <a:effectLst/>
                <a:uLnTx/>
                <a:uFillTx/>
                <a:latin typeface="Arial" panose="020B0604020202020204"/>
                <a:ea typeface="+mn-ea"/>
                <a:cs typeface="+mn-cs"/>
              </a:rPr>
              <a:t>Time to assessment</a:t>
            </a:r>
          </a:p>
        </p:txBody>
      </p:sp>
      <p:pic>
        <p:nvPicPr>
          <p:cNvPr id="6" name="Picture 5" descr="A graph with lines and dots&#10;&#10;AI-generated content may be incorrect.">
            <a:extLst>
              <a:ext uri="{FF2B5EF4-FFF2-40B4-BE49-F238E27FC236}">
                <a16:creationId xmlns:a16="http://schemas.microsoft.com/office/drawing/2014/main" id="{FC5F9A38-4AAD-017F-09E5-DA7E10A122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044" y="795826"/>
            <a:ext cx="14868071" cy="8973649"/>
          </a:xfrm>
          <a:prstGeom prst="rect">
            <a:avLst/>
          </a:prstGeom>
          <a:ln>
            <a:solidFill>
              <a:schemeClr val="accent1"/>
            </a:solidFill>
          </a:ln>
        </p:spPr>
      </p:pic>
      <p:pic>
        <p:nvPicPr>
          <p:cNvPr id="8" name="Picture 7" descr="A graph with white text and red background&#10;&#10;AI-generated content may be incorrect.">
            <a:extLst>
              <a:ext uri="{FF2B5EF4-FFF2-40B4-BE49-F238E27FC236}">
                <a16:creationId xmlns:a16="http://schemas.microsoft.com/office/drawing/2014/main" id="{320E6247-59C1-B1B6-0351-DA8403C95F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94206" y="795826"/>
            <a:ext cx="4588438" cy="3668679"/>
          </a:xfrm>
          <a:prstGeom prst="rect">
            <a:avLst/>
          </a:prstGeom>
        </p:spPr>
      </p:pic>
      <p:sp>
        <p:nvSpPr>
          <p:cNvPr id="9" name="TextBox 8">
            <a:extLst>
              <a:ext uri="{FF2B5EF4-FFF2-40B4-BE49-F238E27FC236}">
                <a16:creationId xmlns:a16="http://schemas.microsoft.com/office/drawing/2014/main" id="{E0EDD9D7-99B5-98A8-7CFA-9DEADB1B8CC6}"/>
              </a:ext>
            </a:extLst>
          </p:cNvPr>
          <p:cNvSpPr txBox="1"/>
          <p:nvPr/>
        </p:nvSpPr>
        <p:spPr>
          <a:xfrm>
            <a:off x="15369278" y="4691162"/>
            <a:ext cx="4438294" cy="5078313"/>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*NOTE: </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Time to first review in ED represents time to triage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SBUHB system picks up, and time stamps the ‘triage nurse’ when they log on as initial clinician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Aborting above step has been trialled but prevents further functionality in WPAS for our processing of patients prior to a clinician reviewing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Solution would involve a system change* (e.g. time stamp on use of ‘named clinician’ rather than generic ‘triage nurse’ or opening the functionality without need to add ‘initial clinician’ first) – *</a:t>
            </a:r>
            <a:r>
              <a:rPr kumimoji="0" lang="en-GB" sz="1800" b="0" i="0" u="sng" strike="noStrike" kern="1200" cap="none" spc="0" normalizeH="0" baseline="0" noProof="0" dirty="0">
                <a:ln>
                  <a:noFill/>
                </a:ln>
                <a:solidFill>
                  <a:prstClr val="black"/>
                </a:solidFill>
                <a:effectLst/>
                <a:uLnTx/>
                <a:uFillTx/>
                <a:latin typeface="Aptos" panose="02110004020202020204"/>
                <a:ea typeface="+mn-ea"/>
                <a:cs typeface="+mn-cs"/>
              </a:rPr>
              <a:t>NOTE</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 this may involve a new system or changes to existing system to facilitate</a:t>
            </a:r>
            <a:endParaRPr kumimoji="0" lang="en-GB" sz="1800" b="0" i="0" u="sng"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0263405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1A7C2-901A-8C35-F5ED-0B1BE9774CC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523B035-C1C4-77E5-6AEB-66121D88B99D}"/>
              </a:ext>
            </a:extLst>
          </p:cNvPr>
          <p:cNvSpPr txBox="1">
            <a:spLocks/>
          </p:cNvSpPr>
          <p:nvPr/>
        </p:nvSpPr>
        <p:spPr>
          <a:xfrm>
            <a:off x="15158244" y="1705718"/>
            <a:ext cx="4724400" cy="7466146"/>
          </a:xfrm>
          <a:prstGeom prst="rect">
            <a:avLst/>
          </a:prstGeom>
          <a:noFill/>
          <a:ln w="15875" cmpd="sng">
            <a:solidFill>
              <a:schemeClr val="tx2">
                <a:lumMod val="25000"/>
                <a:lumOff val="75000"/>
              </a:schemeClr>
            </a:solidFill>
            <a:extLst>
              <a:ext uri="{C807C97D-BFC1-408E-A445-0C87EB9F89A2}">
                <ask:lineSketchStyleProps xmlns:ask="http://schemas.microsoft.com/office/drawing/2018/sketchyshapes" sd="1219033472">
                  <a:custGeom>
                    <a:avLst/>
                    <a:gdLst>
                      <a:gd name="connsiteX0" fmla="*/ 0 w 2112264"/>
                      <a:gd name="connsiteY0" fmla="*/ 0 h 4975336"/>
                      <a:gd name="connsiteX1" fmla="*/ 2112264 w 2112264"/>
                      <a:gd name="connsiteY1" fmla="*/ 0 h 4975336"/>
                      <a:gd name="connsiteX2" fmla="*/ 2112264 w 2112264"/>
                      <a:gd name="connsiteY2" fmla="*/ 4975336 h 4975336"/>
                      <a:gd name="connsiteX3" fmla="*/ 0 w 2112264"/>
                      <a:gd name="connsiteY3" fmla="*/ 4975336 h 4975336"/>
                      <a:gd name="connsiteX4" fmla="*/ 0 w 2112264"/>
                      <a:gd name="connsiteY4" fmla="*/ 0 h 4975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2264" h="4975336" extrusionOk="0">
                        <a:moveTo>
                          <a:pt x="0" y="0"/>
                        </a:moveTo>
                        <a:cubicBezTo>
                          <a:pt x="304359" y="118645"/>
                          <a:pt x="1338769" y="116012"/>
                          <a:pt x="2112264" y="0"/>
                        </a:cubicBezTo>
                        <a:cubicBezTo>
                          <a:pt x="1979382" y="589605"/>
                          <a:pt x="2197215" y="3213488"/>
                          <a:pt x="2112264" y="4975336"/>
                        </a:cubicBezTo>
                        <a:cubicBezTo>
                          <a:pt x="1759322" y="5109936"/>
                          <a:pt x="930430" y="4818140"/>
                          <a:pt x="0" y="4975336"/>
                        </a:cubicBezTo>
                        <a:cubicBezTo>
                          <a:pt x="-20187" y="3682425"/>
                          <a:pt x="-152480" y="1927887"/>
                          <a:pt x="0" y="0"/>
                        </a:cubicBezTo>
                        <a:close/>
                      </a:path>
                    </a:pathLst>
                  </a:custGeom>
                  <ask:type>
                    <ask:lineSketchNone/>
                  </ask:type>
                </ask:lineSketchStyleProps>
              </a:ext>
            </a:extLst>
          </a:ln>
        </p:spPr>
        <p:txBody>
          <a:bodyPr wrap="square" rtlCol="0">
            <a:spAutoFit/>
          </a:bodyPr>
          <a:lstStyle/>
          <a:p>
            <a:pPr marL="0" marR="0" lvl="0" indent="0" algn="l" defTabSz="914400" rtl="0" eaLnBrk="1" fontAlgn="t" latinLnBrk="0" hangingPunct="1">
              <a:lnSpc>
                <a:spcPts val="2474"/>
              </a:lnSpc>
              <a:spcBef>
                <a:spcPts val="0"/>
              </a:spcBef>
              <a:spcAft>
                <a:spcPts val="0"/>
              </a:spcAft>
              <a:buClrTx/>
              <a:buSzTx/>
              <a:buFontTx/>
              <a:buNone/>
              <a:tabLst/>
              <a:defRPr/>
            </a:pP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Across all four charts, a consistent story emerges:</a:t>
            </a:r>
          </a:p>
          <a:p>
            <a:pPr marL="0" marR="0" lvl="0" indent="0" algn="l" defTabSz="914400" rtl="0" eaLnBrk="1" fontAlgn="t" latinLnBrk="0" hangingPunct="1">
              <a:lnSpc>
                <a:spcPts val="2474"/>
              </a:lnSpc>
              <a:spcBef>
                <a:spcPts val="0"/>
              </a:spcBef>
              <a:spcAft>
                <a:spcPts val="0"/>
              </a:spcAft>
              <a:buClrTx/>
              <a:buSzTx/>
              <a:buFontTx/>
              <a:buNone/>
              <a:tabLst/>
              <a:defRPr/>
            </a:pPr>
            <a:r>
              <a:rPr kumimoji="0" lang="en-GB" sz="164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1. Summer 2025 brought temporary relief, but the system deteriorated again into winter.</a:t>
            </a:r>
          </a:p>
          <a:p>
            <a:pPr marL="0" marR="0" lvl="0" indent="0" algn="l" defTabSz="914400" rtl="0" eaLnBrk="1" fontAlgn="t" latinLnBrk="0" hangingPunct="1">
              <a:lnSpc>
                <a:spcPts val="2474"/>
              </a:lnSpc>
              <a:spcBef>
                <a:spcPts val="0"/>
              </a:spcBef>
              <a:spcAft>
                <a:spcPts val="0"/>
              </a:spcAft>
              <a:buClrTx/>
              <a:buSzTx/>
              <a:buFontTx/>
              <a:buNone/>
              <a:tabLst/>
              <a:defRPr/>
            </a:pP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All flow indicators improve mid‑year, then decline sharply thereafter.</a:t>
            </a:r>
          </a:p>
          <a:p>
            <a:pPr marL="0" marR="0" lvl="0" indent="0" algn="l" defTabSz="914400" rtl="0" eaLnBrk="1" fontAlgn="t" latinLnBrk="0" hangingPunct="1">
              <a:lnSpc>
                <a:spcPts val="2474"/>
              </a:lnSpc>
              <a:spcBef>
                <a:spcPts val="0"/>
              </a:spcBef>
              <a:spcAft>
                <a:spcPts val="0"/>
              </a:spcAft>
              <a:buClrTx/>
              <a:buSzTx/>
              <a:buFontTx/>
              <a:buNone/>
              <a:tabLst/>
              <a:defRPr/>
            </a:pPr>
            <a:r>
              <a:rPr kumimoji="0" lang="en-GB" sz="164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2. Length of Stay is a critical bottleneck.</a:t>
            </a:r>
          </a:p>
          <a:p>
            <a:pPr marL="0" marR="0" lvl="0" indent="0" algn="l" defTabSz="914400" rtl="0" eaLnBrk="1" fontAlgn="t" latinLnBrk="0" hangingPunct="1">
              <a:lnSpc>
                <a:spcPts val="2474"/>
              </a:lnSpc>
              <a:spcBef>
                <a:spcPts val="0"/>
              </a:spcBef>
              <a:spcAft>
                <a:spcPts val="0"/>
              </a:spcAft>
              <a:buClrTx/>
              <a:buSzTx/>
              <a:buFontTx/>
              <a:buNone/>
              <a:tabLst/>
              <a:defRPr/>
            </a:pP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Higher LOS in Q4 2025 limits bed turnover, worsening flow across ED and admissions.</a:t>
            </a:r>
          </a:p>
          <a:p>
            <a:pPr marL="0" marR="0" lvl="0" indent="0" algn="l" defTabSz="914400" rtl="0" eaLnBrk="1" fontAlgn="t" latinLnBrk="0" hangingPunct="1">
              <a:lnSpc>
                <a:spcPts val="2474"/>
              </a:lnSpc>
              <a:spcBef>
                <a:spcPts val="0"/>
              </a:spcBef>
              <a:spcAft>
                <a:spcPts val="0"/>
              </a:spcAft>
              <a:buClrTx/>
              <a:buSzTx/>
              <a:buFontTx/>
              <a:buNone/>
              <a:tabLst/>
              <a:defRPr/>
            </a:pPr>
            <a:r>
              <a:rPr kumimoji="0" lang="en-GB" sz="164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3. Bed availability at 9am is insufficient year‑round.</a:t>
            </a:r>
          </a:p>
          <a:p>
            <a:pPr marL="0" marR="0" lvl="0" indent="0" algn="l" defTabSz="914400" rtl="0" eaLnBrk="1" fontAlgn="t" latinLnBrk="0" hangingPunct="1">
              <a:lnSpc>
                <a:spcPts val="2474"/>
              </a:lnSpc>
              <a:spcBef>
                <a:spcPts val="0"/>
              </a:spcBef>
              <a:spcAft>
                <a:spcPts val="0"/>
              </a:spcAft>
              <a:buClrTx/>
              <a:buSzTx/>
              <a:buFontTx/>
              <a:buNone/>
              <a:tabLst/>
              <a:defRPr/>
            </a:pP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Even mid‑year improvements still leave &gt;20 patients awaiting beds every morning.</a:t>
            </a:r>
          </a:p>
          <a:p>
            <a:pPr marL="0" marR="0" lvl="0" indent="0" algn="l" defTabSz="914400" rtl="0" eaLnBrk="1" fontAlgn="t" latinLnBrk="0" hangingPunct="1">
              <a:lnSpc>
                <a:spcPts val="2474"/>
              </a:lnSpc>
              <a:spcBef>
                <a:spcPts val="0"/>
              </a:spcBef>
              <a:spcAft>
                <a:spcPts val="0"/>
              </a:spcAft>
              <a:buClrTx/>
              <a:buSzTx/>
              <a:buFontTx/>
              <a:buNone/>
              <a:tabLst/>
              <a:defRPr/>
            </a:pPr>
            <a:r>
              <a:rPr kumimoji="0" lang="en-GB" sz="164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4. ED pressures increase as inpatient pressures rise.</a:t>
            </a:r>
          </a:p>
          <a:p>
            <a:pPr marL="0" marR="0" lvl="0" indent="0" algn="l" defTabSz="914400" rtl="0" eaLnBrk="1" fontAlgn="t" latinLnBrk="0" hangingPunct="1">
              <a:lnSpc>
                <a:spcPts val="2474"/>
              </a:lnSpc>
              <a:spcBef>
                <a:spcPts val="0"/>
              </a:spcBef>
              <a:spcAft>
                <a:spcPts val="0"/>
              </a:spcAft>
              <a:buClrTx/>
              <a:buSzTx/>
              <a:buFontTx/>
              <a:buNone/>
              <a:tabLst/>
              <a:defRPr/>
            </a:pP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ED turnaround time and &gt;12‑hour waits follow the same seasonal rise as LOS, indicating that back‑end constraints are driving front‑end performance.</a:t>
            </a:r>
          </a:p>
          <a:p>
            <a:pPr marL="0" marR="0" lvl="0" indent="0" algn="l" defTabSz="914400" rtl="0" eaLnBrk="1" fontAlgn="t" latinLnBrk="0" hangingPunct="1">
              <a:lnSpc>
                <a:spcPts val="2474"/>
              </a:lnSpc>
              <a:spcBef>
                <a:spcPts val="0"/>
              </a:spcBef>
              <a:spcAft>
                <a:spcPts val="0"/>
              </a:spcAft>
              <a:buClrTx/>
              <a:buSzTx/>
              <a:buFontTx/>
              <a:buNone/>
              <a:tabLst/>
              <a:defRPr/>
            </a:pPr>
            <a:r>
              <a:rPr kumimoji="0" lang="en-GB" sz="164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5. Winter 2025/26 represents a convergence of all major risks.</a:t>
            </a:r>
          </a:p>
          <a:p>
            <a:pPr marL="0" marR="0" lvl="0" indent="0" algn="l" defTabSz="914400" rtl="0" eaLnBrk="1" fontAlgn="t" latinLnBrk="0" hangingPunct="1">
              <a:lnSpc>
                <a:spcPts val="2474"/>
              </a:lnSpc>
              <a:spcBef>
                <a:spcPts val="0"/>
              </a:spcBef>
              <a:spcAft>
                <a:spcPts val="0"/>
              </a:spcAft>
              <a:buClrTx/>
              <a:buSzTx/>
              <a:buFontTx/>
              <a:buNone/>
              <a:tabLst/>
              <a:defRPr/>
            </a:pP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All four indicators worsen at the same time, reflecting a whole‑hospital flow challenge</a:t>
            </a:r>
          </a:p>
        </p:txBody>
      </p:sp>
      <p:sp>
        <p:nvSpPr>
          <p:cNvPr id="5" name="TextBox 4">
            <a:extLst>
              <a:ext uri="{FF2B5EF4-FFF2-40B4-BE49-F238E27FC236}">
                <a16:creationId xmlns:a16="http://schemas.microsoft.com/office/drawing/2014/main" id="{89B7833E-007D-7A98-7A7F-E97DA7959805}"/>
              </a:ext>
            </a:extLst>
          </p:cNvPr>
          <p:cNvSpPr txBox="1"/>
          <p:nvPr/>
        </p:nvSpPr>
        <p:spPr>
          <a:xfrm>
            <a:off x="309454" y="1027466"/>
            <a:ext cx="5105400" cy="447687"/>
          </a:xfrm>
          <a:prstGeom prst="rect">
            <a:avLst/>
          </a:prstGeom>
          <a:noFill/>
          <a:ln w="15875">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309" b="1" i="0" u="none" strike="noStrike" kern="1200" cap="none" spc="0" normalizeH="0" baseline="0" noProof="0" dirty="0">
                <a:ln>
                  <a:noFill/>
                </a:ln>
                <a:solidFill>
                  <a:prstClr val="black"/>
                </a:solidFill>
                <a:effectLst/>
                <a:uLnTx/>
                <a:uFillTx/>
                <a:latin typeface="Aptos" panose="02110004020202020204"/>
                <a:ea typeface="+mn-ea"/>
                <a:cs typeface="+mn-cs"/>
              </a:rPr>
              <a:t>Patient Flow and Decompressing ED  </a:t>
            </a:r>
          </a:p>
        </p:txBody>
      </p:sp>
      <p:grpSp>
        <p:nvGrpSpPr>
          <p:cNvPr id="9" name="Group 8">
            <a:extLst>
              <a:ext uri="{FF2B5EF4-FFF2-40B4-BE49-F238E27FC236}">
                <a16:creationId xmlns:a16="http://schemas.microsoft.com/office/drawing/2014/main" id="{6068527D-52D7-BE2C-6945-CC10E059865F}"/>
              </a:ext>
            </a:extLst>
          </p:cNvPr>
          <p:cNvGrpSpPr/>
          <p:nvPr/>
        </p:nvGrpSpPr>
        <p:grpSpPr>
          <a:xfrm>
            <a:off x="299244" y="1705717"/>
            <a:ext cx="14635515" cy="9219787"/>
            <a:chOff x="0" y="842441"/>
            <a:chExt cx="9056451" cy="5599039"/>
          </a:xfrm>
        </p:grpSpPr>
        <p:grpSp>
          <p:nvGrpSpPr>
            <p:cNvPr id="11" name="Group 10">
              <a:extLst>
                <a:ext uri="{FF2B5EF4-FFF2-40B4-BE49-F238E27FC236}">
                  <a16:creationId xmlns:a16="http://schemas.microsoft.com/office/drawing/2014/main" id="{E127F06D-55F7-FE6B-5A93-95AA6B96552D}"/>
                </a:ext>
              </a:extLst>
            </p:cNvPr>
            <p:cNvGrpSpPr/>
            <p:nvPr/>
          </p:nvGrpSpPr>
          <p:grpSpPr>
            <a:xfrm>
              <a:off x="0" y="842441"/>
              <a:ext cx="9056451" cy="5599039"/>
              <a:chOff x="0" y="842441"/>
              <a:chExt cx="9056451" cy="5599039"/>
            </a:xfrm>
          </p:grpSpPr>
          <p:pic>
            <p:nvPicPr>
              <p:cNvPr id="6" name="Picture 5">
                <a:extLst>
                  <a:ext uri="{FF2B5EF4-FFF2-40B4-BE49-F238E27FC236}">
                    <a16:creationId xmlns:a16="http://schemas.microsoft.com/office/drawing/2014/main" id="{1FFA1371-F396-952D-0B21-F49FD323B342}"/>
                  </a:ext>
                </a:extLst>
              </p:cNvPr>
              <p:cNvPicPr>
                <a:picLocks noChangeAspect="1"/>
              </p:cNvPicPr>
              <p:nvPr/>
            </p:nvPicPr>
            <p:blipFill>
              <a:blip r:embed="rId3"/>
              <a:stretch>
                <a:fillRect/>
              </a:stretch>
            </p:blipFill>
            <p:spPr>
              <a:xfrm>
                <a:off x="0" y="842441"/>
                <a:ext cx="9056451" cy="5599039"/>
              </a:xfrm>
              <a:prstGeom prst="rect">
                <a:avLst/>
              </a:prstGeom>
            </p:spPr>
          </p:pic>
          <p:pic>
            <p:nvPicPr>
              <p:cNvPr id="8" name="Picture 7">
                <a:extLst>
                  <a:ext uri="{FF2B5EF4-FFF2-40B4-BE49-F238E27FC236}">
                    <a16:creationId xmlns:a16="http://schemas.microsoft.com/office/drawing/2014/main" id="{66E99DE4-E39A-8E55-E254-5696996E5DBC}"/>
                  </a:ext>
                </a:extLst>
              </p:cNvPr>
              <p:cNvPicPr>
                <a:picLocks noChangeAspect="1"/>
              </p:cNvPicPr>
              <p:nvPr/>
            </p:nvPicPr>
            <p:blipFill>
              <a:blip r:embed="rId4"/>
              <a:stretch>
                <a:fillRect/>
              </a:stretch>
            </p:blipFill>
            <p:spPr>
              <a:xfrm>
                <a:off x="1" y="850593"/>
                <a:ext cx="4503906" cy="2807008"/>
              </a:xfrm>
              <a:prstGeom prst="rect">
                <a:avLst/>
              </a:prstGeom>
            </p:spPr>
          </p:pic>
        </p:grpSp>
        <p:pic>
          <p:nvPicPr>
            <p:cNvPr id="7" name="Picture 6">
              <a:extLst>
                <a:ext uri="{FF2B5EF4-FFF2-40B4-BE49-F238E27FC236}">
                  <a16:creationId xmlns:a16="http://schemas.microsoft.com/office/drawing/2014/main" id="{6AD6B974-4B23-3823-3A53-F50EA8109E2F}"/>
                </a:ext>
              </a:extLst>
            </p:cNvPr>
            <p:cNvPicPr>
              <a:picLocks noChangeAspect="1"/>
            </p:cNvPicPr>
            <p:nvPr/>
          </p:nvPicPr>
          <p:blipFill>
            <a:blip r:embed="rId5"/>
            <a:stretch>
              <a:fillRect/>
            </a:stretch>
          </p:blipFill>
          <p:spPr>
            <a:xfrm>
              <a:off x="0" y="842441"/>
              <a:ext cx="4503906" cy="2807008"/>
            </a:xfrm>
            <a:prstGeom prst="rect">
              <a:avLst/>
            </a:prstGeom>
          </p:spPr>
        </p:pic>
      </p:grpSp>
      <p:sp>
        <p:nvSpPr>
          <p:cNvPr id="3" name="TextBox 2">
            <a:extLst>
              <a:ext uri="{FF2B5EF4-FFF2-40B4-BE49-F238E27FC236}">
                <a16:creationId xmlns:a16="http://schemas.microsoft.com/office/drawing/2014/main" id="{12DFFD01-273B-99C7-38E1-4745592269AF}"/>
              </a:ext>
            </a:extLst>
          </p:cNvPr>
          <p:cNvSpPr txBox="1"/>
          <p:nvPr/>
        </p:nvSpPr>
        <p:spPr>
          <a:xfrm>
            <a:off x="299244" y="195597"/>
            <a:ext cx="12115694" cy="769441"/>
          </a:xfrm>
          <a:prstGeom prst="rect">
            <a:avLst/>
          </a:prstGeom>
          <a:noFill/>
        </p:spPr>
        <p:txBody>
          <a:bodyPr wrap="square" rtlCol="0">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002060"/>
                </a:solidFill>
                <a:effectLst/>
                <a:uLnTx/>
                <a:uFillTx/>
                <a:latin typeface="Arial" panose="020B0604020202020204"/>
                <a:ea typeface="+mn-ea"/>
                <a:cs typeface="+mn-cs"/>
              </a:rPr>
              <a:t>Waits in ED</a:t>
            </a:r>
          </a:p>
        </p:txBody>
      </p:sp>
    </p:spTree>
    <p:extLst>
      <p:ext uri="{BB962C8B-B14F-4D97-AF65-F5344CB8AC3E}">
        <p14:creationId xmlns:p14="http://schemas.microsoft.com/office/powerpoint/2010/main" val="240722440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7DED1-6D5E-2460-32B7-E701B0789219}"/>
            </a:ext>
          </a:extLst>
        </p:cNvPr>
        <p:cNvGrpSpPr/>
        <p:nvPr/>
      </p:nvGrpSpPr>
      <p:grpSpPr>
        <a:xfrm>
          <a:off x="0" y="0"/>
          <a:ext cx="0" cy="0"/>
          <a:chOff x="0" y="0"/>
          <a:chExt cx="0" cy="0"/>
        </a:xfrm>
      </p:grpSpPr>
      <p:sp>
        <p:nvSpPr>
          <p:cNvPr id="15" name="TextBox 14">
            <a:extLst>
              <a:ext uri="{FF2B5EF4-FFF2-40B4-BE49-F238E27FC236}">
                <a16:creationId xmlns:a16="http://schemas.microsoft.com/office/drawing/2014/main" id="{28C9D278-A737-587F-A1F3-A37FEC40BD32}"/>
              </a:ext>
            </a:extLst>
          </p:cNvPr>
          <p:cNvSpPr txBox="1"/>
          <p:nvPr/>
        </p:nvSpPr>
        <p:spPr>
          <a:xfrm>
            <a:off x="162322" y="281470"/>
            <a:ext cx="10346038" cy="701474"/>
          </a:xfrm>
          <a:prstGeom prst="rect">
            <a:avLst/>
          </a:prstGeom>
          <a:noFill/>
          <a:ln w="15875">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979" b="1" i="0" u="none" strike="noStrike" kern="1200" cap="none" spc="0" normalizeH="0" baseline="0" noProof="0" dirty="0">
                <a:ln>
                  <a:noFill/>
                </a:ln>
                <a:solidFill>
                  <a:prstClr val="black"/>
                </a:solidFill>
                <a:effectLst/>
                <a:uLnTx/>
                <a:uFillTx/>
                <a:latin typeface="Aptos" panose="02110004020202020204"/>
                <a:ea typeface="+mn-ea"/>
                <a:cs typeface="+mn-cs"/>
              </a:rPr>
              <a:t>ED attendances – MONTH-ON-MONTH VARIANCE vs BASELINE MONTH (2024)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Aptos" panose="02110004020202020204"/>
                <a:ea typeface="+mn-ea"/>
                <a:cs typeface="+mn-cs"/>
              </a:rPr>
              <a:t>(Feb 2024 excluded – </a:t>
            </a:r>
            <a:r>
              <a:rPr kumimoji="0" lang="en-GB" sz="1979" b="0" i="1" u="none" strike="noStrike" kern="1200" cap="none" spc="0" normalizeH="0" baseline="0" noProof="0" dirty="0">
                <a:ln>
                  <a:noFill/>
                </a:ln>
                <a:solidFill>
                  <a:prstClr val="black"/>
                </a:solidFill>
                <a:effectLst/>
                <a:uLnTx/>
                <a:uFillTx/>
                <a:latin typeface="Aptos" panose="02110004020202020204"/>
                <a:ea typeface="+mn-ea"/>
                <a:cs typeface="+mn-cs"/>
              </a:rPr>
              <a:t>Leap Year)</a:t>
            </a:r>
            <a:endParaRPr kumimoji="0" lang="en-GB" sz="1979"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4" name="Picture 3">
            <a:extLst>
              <a:ext uri="{FF2B5EF4-FFF2-40B4-BE49-F238E27FC236}">
                <a16:creationId xmlns:a16="http://schemas.microsoft.com/office/drawing/2014/main" id="{1C22A466-2CB9-A202-0771-14681A286634}"/>
              </a:ext>
            </a:extLst>
          </p:cNvPr>
          <p:cNvPicPr>
            <a:picLocks noChangeAspect="1"/>
          </p:cNvPicPr>
          <p:nvPr/>
        </p:nvPicPr>
        <p:blipFill>
          <a:blip r:embed="rId3"/>
          <a:stretch>
            <a:fillRect/>
          </a:stretch>
        </p:blipFill>
        <p:spPr>
          <a:xfrm>
            <a:off x="687230" y="1178539"/>
            <a:ext cx="9296218" cy="5736349"/>
          </a:xfrm>
          <a:prstGeom prst="rect">
            <a:avLst/>
          </a:prstGeom>
        </p:spPr>
      </p:pic>
      <p:sp>
        <p:nvSpPr>
          <p:cNvPr id="6" name="TextBox 5">
            <a:extLst>
              <a:ext uri="{FF2B5EF4-FFF2-40B4-BE49-F238E27FC236}">
                <a16:creationId xmlns:a16="http://schemas.microsoft.com/office/drawing/2014/main" id="{E552A5C9-A42F-C577-E2BF-AA4D1F014D28}"/>
              </a:ext>
            </a:extLst>
          </p:cNvPr>
          <p:cNvSpPr txBox="1"/>
          <p:nvPr/>
        </p:nvSpPr>
        <p:spPr>
          <a:xfrm>
            <a:off x="14937856" y="281469"/>
            <a:ext cx="4785608" cy="10243830"/>
          </a:xfrm>
          <a:prstGeom prst="rect">
            <a:avLst/>
          </a:prstGeom>
          <a:solidFill>
            <a:schemeClr val="bg1"/>
          </a:solidFill>
          <a:ln w="15875">
            <a:solidFill>
              <a:schemeClr val="tx2">
                <a:lumMod val="25000"/>
                <a:lumOff val="75000"/>
              </a:schemeClr>
            </a:solidFill>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p>
            <a:pPr marL="0" marR="0" lvl="0" indent="0" algn="l" defTabSz="914400" rtl="0" eaLnBrk="1" fontAlgn="t" latinLnBrk="0" hangingPunct="1">
              <a:lnSpc>
                <a:spcPct val="200000"/>
              </a:lnSpc>
              <a:spcBef>
                <a:spcPts val="0"/>
              </a:spcBef>
              <a:spcAft>
                <a:spcPts val="0"/>
              </a:spcAft>
              <a:buClrTx/>
              <a:buSzTx/>
              <a:buFontTx/>
              <a:buNone/>
              <a:tabLst/>
              <a:defRPr/>
            </a:pPr>
            <a:r>
              <a:rPr kumimoji="0" lang="en-GB" sz="164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DEMAND: Strong Upward Movement Across Mid–Late 2025</a:t>
            </a:r>
          </a:p>
          <a:p>
            <a:pPr marL="282738" marR="0" lvl="0" indent="-282738" algn="l" defTabSz="914400" rtl="0" eaLnBrk="1" fontAlgn="t" latinLnBrk="0" hangingPunct="1">
              <a:lnSpc>
                <a:spcPct val="200000"/>
              </a:lnSpc>
              <a:spcBef>
                <a:spcPts val="0"/>
              </a:spcBef>
              <a:spcAft>
                <a:spcPts val="0"/>
              </a:spcAft>
              <a:buClrTx/>
              <a:buSzTx/>
              <a:buFont typeface="Arial" panose="020B0604020202020204" pitchFamily="34" charset="0"/>
              <a:buChar char="•"/>
              <a:tabLst/>
              <a:defRPr/>
            </a:pP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From </a:t>
            </a:r>
            <a:r>
              <a:rPr kumimoji="0" lang="en-GB" sz="164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July to December 2025</a:t>
            </a: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 every month shows a </a:t>
            </a:r>
            <a:r>
              <a:rPr kumimoji="0" lang="en-GB" sz="164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positive increase</a:t>
            </a: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 compared to the 2024 baseline, ranging from </a:t>
            </a:r>
            <a:r>
              <a:rPr kumimoji="0" lang="en-GB" sz="164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+2.76% to +9.25%</a:t>
            </a: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a:t>
            </a:r>
          </a:p>
          <a:p>
            <a:pPr marL="282738" marR="0" lvl="0" indent="-282738" algn="l" defTabSz="914400" rtl="0" eaLnBrk="1" fontAlgn="t" latinLnBrk="0" hangingPunct="1">
              <a:lnSpc>
                <a:spcPct val="200000"/>
              </a:lnSpc>
              <a:spcBef>
                <a:spcPts val="0"/>
              </a:spcBef>
              <a:spcAft>
                <a:spcPts val="0"/>
              </a:spcAft>
              <a:buClrTx/>
              <a:buSzTx/>
              <a:buFont typeface="Arial" panose="020B0604020202020204" pitchFamily="34" charset="0"/>
              <a:buChar char="•"/>
              <a:tabLst/>
              <a:defRPr/>
            </a:pPr>
            <a:r>
              <a:rPr kumimoji="0" lang="en-GB" sz="164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Consistent year‑on‑year demand growth</a:t>
            </a: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 in the second half of 2025</a:t>
            </a:r>
          </a:p>
          <a:p>
            <a:pPr marL="282738" marR="0" lvl="0" indent="-282738" algn="l" defTabSz="914400" rtl="0" eaLnBrk="1" fontAlgn="t" latinLnBrk="0" hangingPunct="1">
              <a:lnSpc>
                <a:spcPct val="200000"/>
              </a:lnSpc>
              <a:spcBef>
                <a:spcPts val="0"/>
              </a:spcBef>
              <a:spcAft>
                <a:spcPts val="0"/>
              </a:spcAft>
              <a:buClrTx/>
              <a:buSzTx/>
              <a:buFont typeface="Arial" panose="020B0604020202020204" pitchFamily="34" charset="0"/>
              <a:buChar char="•"/>
              <a:tabLst/>
              <a:defRPr/>
            </a:pP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Sustained pressure on ED capacity</a:t>
            </a:r>
          </a:p>
          <a:p>
            <a:pPr marL="282738" marR="0" lvl="0" indent="-282738" algn="l" defTabSz="914400" rtl="0" eaLnBrk="1" fontAlgn="t" latinLnBrk="0" hangingPunct="1">
              <a:lnSpc>
                <a:spcPct val="200000"/>
              </a:lnSpc>
              <a:spcBef>
                <a:spcPts val="0"/>
              </a:spcBef>
              <a:spcAft>
                <a:spcPts val="0"/>
              </a:spcAft>
              <a:buClrTx/>
              <a:buSzTx/>
              <a:buFont typeface="Arial" panose="020B0604020202020204" pitchFamily="34" charset="0"/>
              <a:buChar char="•"/>
              <a:tabLst/>
              <a:defRPr/>
            </a:pP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A break from the mixed pattern seen earlier in the year</a:t>
            </a:r>
          </a:p>
          <a:p>
            <a:pPr marL="282738" marR="0" lvl="0" indent="-282738" algn="l" defTabSz="914400" rtl="0" eaLnBrk="1" fontAlgn="t" latinLnBrk="0" hangingPunct="1">
              <a:lnSpc>
                <a:spcPct val="200000"/>
              </a:lnSpc>
              <a:spcBef>
                <a:spcPts val="0"/>
              </a:spcBef>
              <a:spcAft>
                <a:spcPts val="0"/>
              </a:spcAft>
              <a:buClrTx/>
              <a:buSzTx/>
              <a:buFont typeface="Arial" panose="020B0604020202020204" pitchFamily="34" charset="0"/>
              <a:buChar char="•"/>
              <a:tabLst/>
              <a:defRPr/>
            </a:pPr>
            <a:r>
              <a:rPr kumimoji="0" lang="en-GB" sz="164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Monthly ED demand varies significantly</a:t>
            </a: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 with the busiest month (Oct 25) being </a:t>
            </a:r>
            <a:r>
              <a:rPr kumimoji="0" lang="en-GB" sz="164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22.6% higher</a:t>
            </a: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 than the quietest month (Jan 2025).</a:t>
            </a:r>
          </a:p>
          <a:p>
            <a:pPr marL="282738" marR="0" lvl="0" indent="-282738" algn="l" defTabSz="914400" rtl="0" eaLnBrk="1" fontAlgn="t" latinLnBrk="0" hangingPunct="1">
              <a:lnSpc>
                <a:spcPct val="200000"/>
              </a:lnSpc>
              <a:spcBef>
                <a:spcPts val="0"/>
              </a:spcBef>
              <a:spcAft>
                <a:spcPts val="0"/>
              </a:spcAft>
              <a:buClrTx/>
              <a:buSzTx/>
              <a:buFont typeface="Arial" panose="020B0604020202020204" pitchFamily="34" charset="0"/>
              <a:buChar char="•"/>
              <a:tabLst/>
              <a:defRPr/>
            </a:pP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This trend is visible in months: </a:t>
            </a:r>
            <a:r>
              <a:rPr kumimoji="0" lang="en-GB" sz="164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Jul (+5.87%)</a:t>
            </a: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 </a:t>
            </a:r>
            <a:r>
              <a:rPr kumimoji="0" lang="en-GB" sz="164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Aug (+9.25%)</a:t>
            </a: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 </a:t>
            </a:r>
            <a:r>
              <a:rPr kumimoji="0" lang="en-GB" sz="164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Sep (+7.51%)</a:t>
            </a: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 </a:t>
            </a:r>
            <a:r>
              <a:rPr kumimoji="0" lang="en-GB" sz="164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Oct (+8.18%)</a:t>
            </a: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 </a:t>
            </a:r>
            <a:r>
              <a:rPr kumimoji="0" lang="en-GB" sz="164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Nov (+4.04%)</a:t>
            </a: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 </a:t>
            </a:r>
            <a:r>
              <a:rPr kumimoji="0" lang="en-GB" sz="164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Dec (+2.76%)</a:t>
            </a: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a:t>
            </a:r>
          </a:p>
          <a:p>
            <a:pPr marL="282738" marR="0" lvl="0" indent="-282738" algn="l" defTabSz="914400" rtl="0" eaLnBrk="1" fontAlgn="t" latinLnBrk="0" hangingPunct="1">
              <a:lnSpc>
                <a:spcPct val="200000"/>
              </a:lnSpc>
              <a:spcBef>
                <a:spcPts val="0"/>
              </a:spcBef>
              <a:spcAft>
                <a:spcPts val="0"/>
              </a:spcAft>
              <a:buClrTx/>
              <a:buSzTx/>
              <a:buFont typeface="Arial" panose="020B0604020202020204" pitchFamily="34" charset="0"/>
              <a:buChar char="•"/>
              <a:tabLst/>
              <a:defRPr/>
            </a:pP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The </a:t>
            </a:r>
            <a:r>
              <a:rPr kumimoji="0" lang="en-GB" sz="164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highest single increase</a:t>
            </a: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 in the full dataset is </a:t>
            </a:r>
            <a:r>
              <a:rPr kumimoji="0" lang="en-GB" sz="164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January 2026 at +12.96%</a:t>
            </a:r>
            <a:r>
              <a:rPr kumimoji="0" lang="en-GB" sz="164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 above the 2024 baseline.</a:t>
            </a:r>
          </a:p>
        </p:txBody>
      </p:sp>
      <p:pic>
        <p:nvPicPr>
          <p:cNvPr id="12" name="Picture 11">
            <a:extLst>
              <a:ext uri="{FF2B5EF4-FFF2-40B4-BE49-F238E27FC236}">
                <a16:creationId xmlns:a16="http://schemas.microsoft.com/office/drawing/2014/main" id="{634C998F-CA70-4CD5-DB51-FBB7B37E435B}"/>
              </a:ext>
            </a:extLst>
          </p:cNvPr>
          <p:cNvPicPr>
            <a:picLocks noChangeAspect="1"/>
          </p:cNvPicPr>
          <p:nvPr/>
        </p:nvPicPr>
        <p:blipFill>
          <a:blip r:embed="rId4"/>
          <a:stretch>
            <a:fillRect/>
          </a:stretch>
        </p:blipFill>
        <p:spPr>
          <a:xfrm>
            <a:off x="162322" y="7706206"/>
            <a:ext cx="14479067" cy="3157194"/>
          </a:xfrm>
          <a:prstGeom prst="rect">
            <a:avLst/>
          </a:prstGeom>
        </p:spPr>
      </p:pic>
      <p:sp>
        <p:nvSpPr>
          <p:cNvPr id="13" name="TextBox 12">
            <a:extLst>
              <a:ext uri="{FF2B5EF4-FFF2-40B4-BE49-F238E27FC236}">
                <a16:creationId xmlns:a16="http://schemas.microsoft.com/office/drawing/2014/main" id="{AECD92BD-0B4E-6836-212A-174F6DFD5196}"/>
              </a:ext>
            </a:extLst>
          </p:cNvPr>
          <p:cNvSpPr txBox="1"/>
          <p:nvPr/>
        </p:nvSpPr>
        <p:spPr>
          <a:xfrm>
            <a:off x="162322" y="7113663"/>
            <a:ext cx="10346038" cy="396904"/>
          </a:xfrm>
          <a:prstGeom prst="rect">
            <a:avLst/>
          </a:prstGeom>
          <a:noFill/>
          <a:ln w="15875">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979" b="1" i="0" u="none" strike="noStrike" kern="1200" cap="none" spc="0" normalizeH="0" baseline="0" noProof="0" dirty="0">
                <a:ln>
                  <a:noFill/>
                </a:ln>
                <a:solidFill>
                  <a:prstClr val="black"/>
                </a:solidFill>
                <a:effectLst/>
                <a:uLnTx/>
                <a:uFillTx/>
                <a:latin typeface="Aptos" panose="02110004020202020204"/>
                <a:ea typeface="+mn-ea"/>
                <a:cs typeface="+mn-cs"/>
              </a:rPr>
              <a:t>ED attendances  - WEEKLY CHANGE vs 2024 Calendar Year Baseline (2024)</a:t>
            </a:r>
          </a:p>
        </p:txBody>
      </p:sp>
    </p:spTree>
    <p:extLst>
      <p:ext uri="{BB962C8B-B14F-4D97-AF65-F5344CB8AC3E}">
        <p14:creationId xmlns:p14="http://schemas.microsoft.com/office/powerpoint/2010/main" val="408471418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B7602-13A8-65D8-A44D-3693398DBEBA}"/>
            </a:ext>
          </a:extLst>
        </p:cNvPr>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0BCF66D-A721-6B89-541C-A1CD7E3FF30E}"/>
              </a:ext>
            </a:extLst>
          </p:cNvPr>
          <p:cNvPicPr>
            <a:picLocks noChangeAspect="1"/>
          </p:cNvPicPr>
          <p:nvPr/>
        </p:nvPicPr>
        <p:blipFill>
          <a:blip r:embed="rId2"/>
          <a:stretch>
            <a:fillRect/>
          </a:stretch>
        </p:blipFill>
        <p:spPr>
          <a:xfrm>
            <a:off x="604046" y="9921876"/>
            <a:ext cx="3690672" cy="1141755"/>
          </a:xfrm>
          <a:prstGeom prst="rect">
            <a:avLst/>
          </a:prstGeom>
        </p:spPr>
      </p:pic>
      <p:sp>
        <p:nvSpPr>
          <p:cNvPr id="2" name="TextBox 1">
            <a:extLst>
              <a:ext uri="{FF2B5EF4-FFF2-40B4-BE49-F238E27FC236}">
                <a16:creationId xmlns:a16="http://schemas.microsoft.com/office/drawing/2014/main" id="{A53A9785-154D-8B6C-B763-7533639111FE}"/>
              </a:ext>
            </a:extLst>
          </p:cNvPr>
          <p:cNvSpPr txBox="1"/>
          <p:nvPr/>
        </p:nvSpPr>
        <p:spPr>
          <a:xfrm>
            <a:off x="299244" y="195597"/>
            <a:ext cx="12115694" cy="769441"/>
          </a:xfrm>
          <a:prstGeom prst="rect">
            <a:avLst/>
          </a:prstGeom>
          <a:noFill/>
        </p:spPr>
        <p:txBody>
          <a:bodyPr wrap="square" rtlCol="0">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002060"/>
                </a:solidFill>
                <a:effectLst/>
                <a:uLnTx/>
                <a:uFillTx/>
                <a:latin typeface="Arial" panose="020B0604020202020204"/>
                <a:ea typeface="+mn-ea"/>
                <a:cs typeface="+mn-cs"/>
              </a:rPr>
              <a:t>Length of Stay</a:t>
            </a:r>
          </a:p>
        </p:txBody>
      </p:sp>
      <p:pic>
        <p:nvPicPr>
          <p:cNvPr id="6" name="Picture 5" descr="A screenshot of a graph&#10;&#10;AI-generated content may be incorrect.">
            <a:extLst>
              <a:ext uri="{FF2B5EF4-FFF2-40B4-BE49-F238E27FC236}">
                <a16:creationId xmlns:a16="http://schemas.microsoft.com/office/drawing/2014/main" id="{F1C9B09C-F2E5-DA92-9597-DDC12BC131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244" y="1616075"/>
            <a:ext cx="19246528" cy="7585237"/>
          </a:xfrm>
          <a:prstGeom prst="rect">
            <a:avLst/>
          </a:prstGeom>
        </p:spPr>
      </p:pic>
      <p:sp>
        <p:nvSpPr>
          <p:cNvPr id="7" name="TextBox 6">
            <a:extLst>
              <a:ext uri="{FF2B5EF4-FFF2-40B4-BE49-F238E27FC236}">
                <a16:creationId xmlns:a16="http://schemas.microsoft.com/office/drawing/2014/main" id="{0FAD8D12-09F5-4BD0-9DC2-FFB76AA9D382}"/>
              </a:ext>
            </a:extLst>
          </p:cNvPr>
          <p:cNvSpPr txBox="1"/>
          <p:nvPr/>
        </p:nvSpPr>
        <p:spPr>
          <a:xfrm>
            <a:off x="301571" y="939788"/>
            <a:ext cx="5105400" cy="447687"/>
          </a:xfrm>
          <a:prstGeom prst="rect">
            <a:avLst/>
          </a:prstGeom>
          <a:noFill/>
          <a:ln w="15875">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309" b="1" i="0" u="none" strike="noStrike" kern="1200" cap="none" spc="0" normalizeH="0" baseline="0" noProof="0" dirty="0">
                <a:ln>
                  <a:noFill/>
                </a:ln>
                <a:solidFill>
                  <a:prstClr val="black"/>
                </a:solidFill>
                <a:effectLst/>
                <a:uLnTx/>
                <a:uFillTx/>
                <a:latin typeface="Aptos" panose="02110004020202020204"/>
                <a:ea typeface="+mn-ea"/>
                <a:cs typeface="+mn-cs"/>
              </a:rPr>
              <a:t>LOS – all hospital sites (combined)</a:t>
            </a:r>
          </a:p>
        </p:txBody>
      </p:sp>
      <p:sp>
        <p:nvSpPr>
          <p:cNvPr id="8" name="TextBox 7">
            <a:extLst>
              <a:ext uri="{FF2B5EF4-FFF2-40B4-BE49-F238E27FC236}">
                <a16:creationId xmlns:a16="http://schemas.microsoft.com/office/drawing/2014/main" id="{6EA144D5-9B93-9824-58E7-4768ECFC3B3E}"/>
              </a:ext>
            </a:extLst>
          </p:cNvPr>
          <p:cNvSpPr txBox="1"/>
          <p:nvPr/>
        </p:nvSpPr>
        <p:spPr>
          <a:xfrm>
            <a:off x="397508" y="9721529"/>
            <a:ext cx="19050000" cy="1323439"/>
          </a:xfrm>
          <a:prstGeom prst="rect">
            <a:avLst/>
          </a:prstGeom>
          <a:solidFill>
            <a:schemeClr val="bg1"/>
          </a:solidFill>
          <a:ln>
            <a:solidFill>
              <a:srgbClr val="1F355E"/>
            </a:solidFill>
          </a:ln>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ptos" panose="02110004020202020204"/>
                <a:ea typeface="+mn-ea"/>
                <a:cs typeface="+mn-cs"/>
              </a:rPr>
              <a:t>Increasing profile of &lt;48 hours LOS through 2025 and into 2026 suggests increased efficiency at turning around those patients that can be treated quickly &amp; discharged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ptos" panose="02110004020202020204"/>
                <a:ea typeface="+mn-ea"/>
                <a:cs typeface="+mn-cs"/>
              </a:rPr>
              <a:t>Decreasing profile of LOS 22 days or more may suggest that activity aligned to tackling ‘problem cohorts’  re; discharge is being carried out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ptos" panose="02110004020202020204"/>
                <a:ea typeface="+mn-ea"/>
                <a:cs typeface="+mn-cs"/>
              </a:rPr>
              <a:t>Increasing profile of LOS 48hr-12 days and 13-21 days may suggest that it is the patient cohort that require treatment and align with increased demand profile at ED – may also be influenced by challenges re; slow inpatient flow  </a:t>
            </a:r>
          </a:p>
        </p:txBody>
      </p:sp>
    </p:spTree>
    <p:extLst>
      <p:ext uri="{BB962C8B-B14F-4D97-AF65-F5344CB8AC3E}">
        <p14:creationId xmlns:p14="http://schemas.microsoft.com/office/powerpoint/2010/main" val="17177316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A8DD2-A926-EF3D-A221-F4099311B4EA}"/>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2B0D69BA-006C-D572-AA7C-84B3BB337C9F}"/>
              </a:ext>
            </a:extLst>
          </p:cNvPr>
          <p:cNvSpPr txBox="1"/>
          <p:nvPr/>
        </p:nvSpPr>
        <p:spPr>
          <a:xfrm>
            <a:off x="14141410" y="1200644"/>
            <a:ext cx="5751456" cy="9229450"/>
          </a:xfrm>
          <a:prstGeom prst="rect">
            <a:avLst/>
          </a:prstGeom>
          <a:noFill/>
          <a:ln w="15875">
            <a:solidFill>
              <a:schemeClr val="tx2">
                <a:lumMod val="25000"/>
                <a:lumOff val="75000"/>
              </a:schemeClr>
            </a:solidFill>
          </a:ln>
        </p:spPr>
        <p:txBody>
          <a:bodyPr wrap="square" rtlCol="0">
            <a:spAutoFit/>
          </a:bodyPr>
          <a:lstStyle/>
          <a:p>
            <a:pPr marL="0" marR="0" lvl="0" indent="0" algn="l" defTabSz="914400" rtl="0" eaLnBrk="1" fontAlgn="t" latinLnBrk="0" hangingPunct="1">
              <a:lnSpc>
                <a:spcPct val="150000"/>
              </a:lnSpc>
              <a:spcBef>
                <a:spcPts val="0"/>
              </a:spcBef>
              <a:spcAft>
                <a:spcPts val="0"/>
              </a:spcAft>
              <a:buClrTx/>
              <a:buSzTx/>
              <a:buFontTx/>
              <a:buNone/>
              <a:tabLst/>
              <a:defRPr/>
            </a:pPr>
            <a:r>
              <a:rPr kumimoji="0" lang="en-GB" sz="197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MORRISTON HOSPITAL ONLY</a:t>
            </a:r>
          </a:p>
          <a:p>
            <a:pPr marL="282738" marR="0" lvl="0" indent="-282738" algn="l" defTabSz="914400" rtl="0" eaLnBrk="1" fontAlgn="t" latinLnBrk="0" hangingPunct="1">
              <a:lnSpc>
                <a:spcPct val="150000"/>
              </a:lnSpc>
              <a:spcBef>
                <a:spcPts val="0"/>
              </a:spcBef>
              <a:spcAft>
                <a:spcPts val="0"/>
              </a:spcAft>
              <a:buClrTx/>
              <a:buSzTx/>
              <a:buFont typeface="Arial" panose="020B0604020202020204" pitchFamily="34" charset="0"/>
              <a:buChar char="•"/>
              <a:tabLst/>
              <a:defRPr/>
            </a:pPr>
            <a:r>
              <a:rPr kumimoji="0" lang="en-GB" sz="197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COP patients currently represent roughly </a:t>
            </a:r>
            <a:r>
              <a:rPr kumimoji="0" lang="en-GB" sz="197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14% of total bed occupancy</a:t>
            </a:r>
            <a:r>
              <a:rPr kumimoji="0" lang="en-GB" sz="197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 depending on the week, an improvement from early values that trend near </a:t>
            </a:r>
            <a:r>
              <a:rPr kumimoji="0" lang="en-GB" sz="197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20%</a:t>
            </a:r>
          </a:p>
          <a:p>
            <a:pPr marL="282738" marR="0" lvl="0" indent="-282738" algn="l" defTabSz="914400" rtl="0" eaLnBrk="1" fontAlgn="t" latinLnBrk="0" hangingPunct="1">
              <a:lnSpc>
                <a:spcPct val="150000"/>
              </a:lnSpc>
              <a:spcBef>
                <a:spcPts val="0"/>
              </a:spcBef>
              <a:spcAft>
                <a:spcPts val="0"/>
              </a:spcAft>
              <a:buClrTx/>
              <a:buSzTx/>
              <a:buFont typeface="Arial" panose="020B0604020202020204" pitchFamily="34" charset="0"/>
              <a:buChar char="•"/>
              <a:tabLst/>
              <a:defRPr/>
            </a:pPr>
            <a:r>
              <a:rPr kumimoji="0" lang="en-GB" sz="197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Mid‑year this falls closer to </a:t>
            </a:r>
            <a:r>
              <a:rPr kumimoji="0" lang="en-GB" sz="197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14–16%</a:t>
            </a:r>
            <a:r>
              <a:rPr kumimoji="0" lang="en-GB" sz="197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 reflecting a period of better discharge flow. </a:t>
            </a:r>
          </a:p>
          <a:p>
            <a:pPr marL="282738" marR="0" lvl="0" indent="-282738" algn="l" defTabSz="914400" rtl="0" eaLnBrk="1" fontAlgn="t" latinLnBrk="0" hangingPunct="1">
              <a:lnSpc>
                <a:spcPct val="150000"/>
              </a:lnSpc>
              <a:spcBef>
                <a:spcPts val="0"/>
              </a:spcBef>
              <a:spcAft>
                <a:spcPts val="0"/>
              </a:spcAft>
              <a:buClrTx/>
              <a:buSzTx/>
              <a:buFont typeface="Arial" panose="020B0604020202020204" pitchFamily="34" charset="0"/>
              <a:buChar char="•"/>
              <a:tabLst/>
              <a:defRPr/>
            </a:pPr>
            <a:r>
              <a:rPr kumimoji="0" lang="en-GB" sz="197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Into autumn and winter, the percentage rises again, with several weeks exceeding </a:t>
            </a:r>
            <a:r>
              <a:rPr kumimoji="0" lang="en-GB" sz="197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18–19%</a:t>
            </a:r>
            <a:r>
              <a:rPr kumimoji="0" lang="en-GB" sz="197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a:t>
            </a:r>
          </a:p>
          <a:p>
            <a:pPr marL="282738" marR="0" lvl="0" indent="-282738" algn="l" defTabSz="914400" rtl="0" eaLnBrk="1" fontAlgn="t" latinLnBrk="0" hangingPunct="1">
              <a:lnSpc>
                <a:spcPct val="150000"/>
              </a:lnSpc>
              <a:spcBef>
                <a:spcPts val="0"/>
              </a:spcBef>
              <a:spcAft>
                <a:spcPts val="0"/>
              </a:spcAft>
              <a:buClrTx/>
              <a:buSzTx/>
              <a:buFont typeface="Arial" panose="020B0604020202020204" pitchFamily="34" charset="0"/>
              <a:buChar char="•"/>
              <a:tabLst/>
              <a:defRPr/>
            </a:pPr>
            <a:r>
              <a:rPr kumimoji="0" lang="en-GB" sz="197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The latest values settle around </a:t>
            </a:r>
            <a:r>
              <a:rPr kumimoji="0" lang="en-GB" sz="197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13–15%</a:t>
            </a:r>
            <a:r>
              <a:rPr kumimoji="0" lang="en-GB" sz="197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 but the fluctuations remain frequent.</a:t>
            </a:r>
          </a:p>
          <a:p>
            <a:pPr marL="0" marR="0" lvl="0" indent="0" algn="l" defTabSz="914400" rtl="0" eaLnBrk="1" fontAlgn="t" latinLnBrk="0" hangingPunct="1">
              <a:lnSpc>
                <a:spcPct val="150000"/>
              </a:lnSpc>
              <a:spcBef>
                <a:spcPts val="0"/>
              </a:spcBef>
              <a:spcAft>
                <a:spcPts val="0"/>
              </a:spcAft>
              <a:buClrTx/>
              <a:buSzTx/>
              <a:buFontTx/>
              <a:buNone/>
              <a:tabLst/>
              <a:defRPr/>
            </a:pPr>
            <a:r>
              <a:rPr kumimoji="0" lang="en-GB" sz="1979"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These values show that for substantial parts of the year:</a:t>
            </a:r>
          </a:p>
          <a:p>
            <a:pPr marL="282738" marR="0" lvl="0" indent="-282738" algn="l" defTabSz="914400" rtl="0" eaLnBrk="1" fontAlgn="t" latinLnBrk="0" hangingPunct="1">
              <a:lnSpc>
                <a:spcPct val="150000"/>
              </a:lnSpc>
              <a:spcBef>
                <a:spcPts val="0"/>
              </a:spcBef>
              <a:spcAft>
                <a:spcPts val="0"/>
              </a:spcAft>
              <a:buClrTx/>
              <a:buSzTx/>
              <a:buFont typeface="Arial" panose="020B0604020202020204" pitchFamily="34" charset="0"/>
              <a:buChar char="•"/>
              <a:tabLst/>
              <a:defRPr/>
            </a:pPr>
            <a:r>
              <a:rPr kumimoji="0" lang="en-GB" sz="197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1 in 5 hospital beds were occupied by a patient medically fit for discharge.</a:t>
            </a:r>
          </a:p>
          <a:p>
            <a:pPr marL="282738" marR="0" lvl="0" indent="-282738" algn="l" defTabSz="914400" rtl="0" eaLnBrk="1" fontAlgn="t" latinLnBrk="0" hangingPunct="1">
              <a:lnSpc>
                <a:spcPct val="150000"/>
              </a:lnSpc>
              <a:spcBef>
                <a:spcPts val="0"/>
              </a:spcBef>
              <a:spcAft>
                <a:spcPts val="0"/>
              </a:spcAft>
              <a:buClrTx/>
              <a:buSzTx/>
              <a:buFont typeface="Arial" panose="020B0604020202020204" pitchFamily="34" charset="0"/>
              <a:buChar char="•"/>
              <a:tabLst/>
              <a:defRPr/>
            </a:pPr>
            <a:r>
              <a:rPr kumimoji="0" lang="en-GB" sz="197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This creates a significant bottleneck for unscheduled care and elective recovery.</a:t>
            </a:r>
          </a:p>
          <a:p>
            <a:pPr marL="282738" marR="0" lvl="0" indent="-282738" algn="l" defTabSz="914400" rtl="0" eaLnBrk="1" fontAlgn="t" latinLnBrk="0" hangingPunct="1">
              <a:lnSpc>
                <a:spcPct val="150000"/>
              </a:lnSpc>
              <a:spcBef>
                <a:spcPts val="0"/>
              </a:spcBef>
              <a:spcAft>
                <a:spcPts val="0"/>
              </a:spcAft>
              <a:buClrTx/>
              <a:buSzTx/>
              <a:buFont typeface="Arial" panose="020B0604020202020204" pitchFamily="34" charset="0"/>
              <a:buChar char="•"/>
              <a:tabLst/>
              <a:defRPr/>
            </a:pPr>
            <a:r>
              <a:rPr kumimoji="0" lang="en-GB" sz="1979"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High COP occupancy correlates with periods where LOS, ED waits, and handover delays were also deteriorating.</a:t>
            </a:r>
          </a:p>
        </p:txBody>
      </p:sp>
      <p:pic>
        <p:nvPicPr>
          <p:cNvPr id="9" name="Picture 8">
            <a:extLst>
              <a:ext uri="{FF2B5EF4-FFF2-40B4-BE49-F238E27FC236}">
                <a16:creationId xmlns:a16="http://schemas.microsoft.com/office/drawing/2014/main" id="{A8BE11F9-6528-99C6-3666-EAFB200DDA30}"/>
              </a:ext>
            </a:extLst>
          </p:cNvPr>
          <p:cNvPicPr>
            <a:picLocks noChangeAspect="1"/>
          </p:cNvPicPr>
          <p:nvPr/>
        </p:nvPicPr>
        <p:blipFill>
          <a:blip r:embed="rId2"/>
          <a:stretch>
            <a:fillRect/>
          </a:stretch>
        </p:blipFill>
        <p:spPr>
          <a:xfrm>
            <a:off x="212823" y="75830"/>
            <a:ext cx="6041223" cy="936326"/>
          </a:xfrm>
          <a:prstGeom prst="rect">
            <a:avLst/>
          </a:prstGeom>
        </p:spPr>
      </p:pic>
      <p:pic>
        <p:nvPicPr>
          <p:cNvPr id="3" name="Picture 2">
            <a:extLst>
              <a:ext uri="{FF2B5EF4-FFF2-40B4-BE49-F238E27FC236}">
                <a16:creationId xmlns:a16="http://schemas.microsoft.com/office/drawing/2014/main" id="{37345E92-9FA6-4EC5-0394-49AC9E0C9959}"/>
              </a:ext>
            </a:extLst>
          </p:cNvPr>
          <p:cNvPicPr>
            <a:picLocks noChangeAspect="1"/>
          </p:cNvPicPr>
          <p:nvPr/>
        </p:nvPicPr>
        <p:blipFill>
          <a:blip r:embed="rId3"/>
          <a:stretch>
            <a:fillRect/>
          </a:stretch>
        </p:blipFill>
        <p:spPr>
          <a:xfrm>
            <a:off x="212823" y="1178056"/>
            <a:ext cx="13751172" cy="9252038"/>
          </a:xfrm>
          <a:prstGeom prst="rect">
            <a:avLst/>
          </a:prstGeom>
        </p:spPr>
      </p:pic>
    </p:spTree>
    <p:extLst>
      <p:ext uri="{BB962C8B-B14F-4D97-AF65-F5344CB8AC3E}">
        <p14:creationId xmlns:p14="http://schemas.microsoft.com/office/powerpoint/2010/main" val="570234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1CE35-2E7F-F87B-A3AB-C9C9D8BD134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0112C49-9CD9-ABEE-2063-AD0DDAD3EAF2}"/>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Unscheduled Care</a:t>
            </a:r>
          </a:p>
        </p:txBody>
      </p:sp>
      <p:graphicFrame>
        <p:nvGraphicFramePr>
          <p:cNvPr id="3" name="Table 2">
            <a:extLst>
              <a:ext uri="{FF2B5EF4-FFF2-40B4-BE49-F238E27FC236}">
                <a16:creationId xmlns:a16="http://schemas.microsoft.com/office/drawing/2014/main" id="{F39C5804-D0A5-CE08-C5DC-6AF1E40B0084}"/>
              </a:ext>
            </a:extLst>
          </p:cNvPr>
          <p:cNvGraphicFramePr>
            <a:graphicFrameLocks noGrp="1"/>
          </p:cNvGraphicFramePr>
          <p:nvPr>
            <p:extLst>
              <p:ext uri="{D42A27DB-BD31-4B8C-83A1-F6EECF244321}">
                <p14:modId xmlns:p14="http://schemas.microsoft.com/office/powerpoint/2010/main" val="293769871"/>
              </p:ext>
            </p:extLst>
          </p:nvPr>
        </p:nvGraphicFramePr>
        <p:xfrm>
          <a:off x="565944" y="777875"/>
          <a:ext cx="18973800" cy="2895600"/>
        </p:xfrm>
        <a:graphic>
          <a:graphicData uri="http://schemas.openxmlformats.org/drawingml/2006/table">
            <a:tbl>
              <a:tblPr firstRow="1" firstCol="1" bandRow="1">
                <a:tableStyleId>{5C22544A-7EE6-4342-B048-85BDC9FD1C3A}</a:tableStyleId>
              </a:tblPr>
              <a:tblGrid>
                <a:gridCol w="10773609">
                  <a:extLst>
                    <a:ext uri="{9D8B030D-6E8A-4147-A177-3AD203B41FA5}">
                      <a16:colId xmlns:a16="http://schemas.microsoft.com/office/drawing/2014/main" val="1591008720"/>
                    </a:ext>
                  </a:extLst>
                </a:gridCol>
                <a:gridCol w="8200191">
                  <a:extLst>
                    <a:ext uri="{9D8B030D-6E8A-4147-A177-3AD203B41FA5}">
                      <a16:colId xmlns:a16="http://schemas.microsoft.com/office/drawing/2014/main" val="374824490"/>
                    </a:ext>
                  </a:extLst>
                </a:gridCol>
              </a:tblGrid>
              <a:tr h="401126">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1240563">
                <a:tc>
                  <a:txBody>
                    <a:bodyPr/>
                    <a:lstStyle/>
                    <a:p>
                      <a:pPr marL="342900" lvl="0" indent="-342900">
                        <a:lnSpc>
                          <a:spcPct val="107000"/>
                        </a:lnSpc>
                        <a:buFont typeface="Symbol" panose="05050102010706020507" pitchFamily="18" charset="2"/>
                        <a:buChar char=""/>
                      </a:pPr>
                      <a:r>
                        <a:rPr lang="en-GB" sz="2400" dirty="0">
                          <a:effectLst/>
                        </a:rPr>
                        <a:t>Median time from arrival at an emergency department to assessment by a clinical decision maker should not exceed 60 minutes.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November -89.62%</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84.87%</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84.11%</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22854366"/>
                  </a:ext>
                </a:extLst>
              </a:tr>
              <a:tr h="1253911">
                <a:tc>
                  <a:txBody>
                    <a:bodyPr/>
                    <a:lstStyle/>
                    <a:p>
                      <a:pPr marL="342900" lvl="0" indent="-342900">
                        <a:lnSpc>
                          <a:spcPct val="107000"/>
                        </a:lnSpc>
                        <a:buFont typeface="Symbol" panose="05050102010706020507" pitchFamily="18" charset="2"/>
                        <a:buChar char=""/>
                      </a:pPr>
                      <a:r>
                        <a:rPr lang="en-GB" sz="2400" dirty="0">
                          <a:effectLst/>
                        </a:rPr>
                        <a:t>A continuous reduction in delayed pathways of care of 5% for three consecutive months and then maintained for three months (based on Oct-Dec 23 baseline).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05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November – 179</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169 (In target)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175 (In target)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5810822"/>
                  </a:ext>
                </a:extLst>
              </a:tr>
            </a:tbl>
          </a:graphicData>
        </a:graphic>
      </p:graphicFrame>
      <p:sp>
        <p:nvSpPr>
          <p:cNvPr id="6" name="TextBox 5">
            <a:extLst>
              <a:ext uri="{FF2B5EF4-FFF2-40B4-BE49-F238E27FC236}">
                <a16:creationId xmlns:a16="http://schemas.microsoft.com/office/drawing/2014/main" id="{8AFF2908-66A9-13E6-99F4-275556B0E482}"/>
              </a:ext>
            </a:extLst>
          </p:cNvPr>
          <p:cNvSpPr txBox="1"/>
          <p:nvPr/>
        </p:nvSpPr>
        <p:spPr>
          <a:xfrm>
            <a:off x="8681244" y="4176827"/>
            <a:ext cx="11049000" cy="6898555"/>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Calibri" panose="020F0502020204030204" pitchFamily="34" charset="0"/>
                <a:cs typeface="Arial" panose="020B0604020202020204" pitchFamily="34" charset="0"/>
              </a:rPr>
              <a:t>Actions being taken to improve include:</a:t>
            </a:r>
          </a:p>
          <a:p>
            <a:pPr marL="285750" lvl="0" indent="-285750">
              <a:buFont typeface="Arial" panose="020B0604020202020204" pitchFamily="34" charset="0"/>
              <a:buChar char="•"/>
            </a:pPr>
            <a:r>
              <a:rPr lang="en-GB" sz="2000" b="1" dirty="0">
                <a:latin typeface="Verdana" panose="020B0604030504040204" pitchFamily="34" charset="0"/>
                <a:ea typeface="Verdana" panose="020B0604030504040204" pitchFamily="34" charset="0"/>
              </a:rPr>
              <a:t>Full implementation of D2RA model </a:t>
            </a:r>
            <a:r>
              <a:rPr lang="en-GB" sz="2000" dirty="0">
                <a:latin typeface="Verdana" panose="020B0604030504040204" pitchFamily="34" charset="0"/>
                <a:ea typeface="Verdana" panose="020B0604030504040204" pitchFamily="34" charset="0"/>
              </a:rPr>
              <a:t>– Focus on D2RA has rapidly shifted into understanding the demand and capacity position for pathway 2 beds and utilisation of that bed pool. Therapy led audit undertaken in December of all patients occupying a pathway 2 bed. Data analysis in progress with Deloitte’s support. Early indication is that there is opportunity to work with Local Authority partners to potentially reduce the Pathway 2 bed pool and enhance the Pathway 1 offer. Deloitte are now finalising a proposal to formalise the integrated discharge hub to deliver a centralised discharge and transfer function based on previous process mapping and joint working with Local Authority partners. There remains a lot of scrutiny on the pathway of care delay position and the Health Board are working with LA partners to revise the memorandum of understanding in respect of D2RA and to refresh the POCD action plan in line with recent Welsh Government communications. </a:t>
            </a:r>
          </a:p>
          <a:p>
            <a:pPr marL="285750" lvl="0" indent="-285750">
              <a:buFont typeface="Arial" panose="020B0604020202020204" pitchFamily="34" charset="0"/>
              <a:buChar char="•"/>
            </a:pPr>
            <a:r>
              <a:rPr lang="en-GB" sz="2000" b="1" dirty="0">
                <a:latin typeface="Verdana" panose="020B0604030504040204" pitchFamily="34" charset="0"/>
                <a:ea typeface="Verdana" panose="020B0604030504040204" pitchFamily="34" charset="0"/>
              </a:rPr>
              <a:t>Pathway of Care Delays (</a:t>
            </a:r>
            <a:r>
              <a:rPr lang="en-GB" sz="2000" b="1" dirty="0" err="1">
                <a:latin typeface="Verdana" panose="020B0604030504040204" pitchFamily="34" charset="0"/>
                <a:ea typeface="Verdana" panose="020B0604030504040204" pitchFamily="34" charset="0"/>
              </a:rPr>
              <a:t>PoCD</a:t>
            </a:r>
            <a:r>
              <a:rPr lang="en-GB" sz="2000" b="1" dirty="0">
                <a:latin typeface="Verdana" panose="020B0604030504040204" pitchFamily="34" charset="0"/>
                <a:ea typeface="Verdana" panose="020B0604030504040204" pitchFamily="34" charset="0"/>
              </a:rPr>
              <a:t>) –</a:t>
            </a:r>
            <a:r>
              <a:rPr lang="en-GB" sz="2000" dirty="0">
                <a:latin typeface="Verdana" panose="020B0604030504040204" pitchFamily="34" charset="0"/>
                <a:ea typeface="Verdana" panose="020B0604030504040204" pitchFamily="34" charset="0"/>
              </a:rPr>
              <a:t> The </a:t>
            </a:r>
            <a:r>
              <a:rPr lang="en-GB" sz="2000" dirty="0" err="1">
                <a:latin typeface="Verdana" panose="020B0604030504040204" pitchFamily="34" charset="0"/>
                <a:ea typeface="Verdana" panose="020B0604030504040204" pitchFamily="34" charset="0"/>
              </a:rPr>
              <a:t>PoCD</a:t>
            </a:r>
            <a:r>
              <a:rPr lang="en-GB" sz="2000" dirty="0">
                <a:latin typeface="Verdana" panose="020B0604030504040204" pitchFamily="34" charset="0"/>
                <a:ea typeface="Verdana" panose="020B0604030504040204" pitchFamily="34" charset="0"/>
              </a:rPr>
              <a:t> position continues to challenge patient flow at a time where both ED and ambulance attendance has increased. Despite significant effort being invested in managing the Clinically Optimised patients, the outputs remain limited resulting in patients spending extended periods of time in hospital when they are deemed clinically optimised. Managing this position is closely linked to the D2RA programme of work and is very much dependent on the actions of Local Authority partners in respect of pathways </a:t>
            </a:r>
            <a:r>
              <a:rPr lang="en-GB" sz="2000" dirty="0"/>
              <a:t>1 &amp; 3.</a:t>
            </a:r>
          </a:p>
          <a:p>
            <a:pPr marL="228600" marR="0" lvl="0" indent="0" algn="l" defTabSz="914400" rtl="0" eaLnBrk="1" fontAlgn="auto" latinLnBrk="0" hangingPunct="1">
              <a:lnSpc>
                <a:spcPct val="107000"/>
              </a:lnSpc>
              <a:spcBef>
                <a:spcPts val="0"/>
              </a:spcBef>
              <a:spcAft>
                <a:spcPts val="80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00963DE9-092E-AE0A-322F-E73D48DFFF31}"/>
              </a:ext>
            </a:extLst>
          </p:cNvPr>
          <p:cNvPicPr>
            <a:picLocks noChangeAspect="1"/>
          </p:cNvPicPr>
          <p:nvPr/>
        </p:nvPicPr>
        <p:blipFill>
          <a:blip r:embed="rId2"/>
          <a:stretch>
            <a:fillRect/>
          </a:stretch>
        </p:blipFill>
        <p:spPr>
          <a:xfrm>
            <a:off x="588462" y="4740275"/>
            <a:ext cx="7949682" cy="4800600"/>
          </a:xfrm>
          <a:prstGeom prst="rect">
            <a:avLst/>
          </a:prstGeom>
        </p:spPr>
      </p:pic>
    </p:spTree>
    <p:extLst>
      <p:ext uri="{BB962C8B-B14F-4D97-AF65-F5344CB8AC3E}">
        <p14:creationId xmlns:p14="http://schemas.microsoft.com/office/powerpoint/2010/main" val="87336297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F1B25-56F4-2871-DCC3-597E8C7A0FC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9C7A54B-81EE-D69A-1264-DE96D5CDD6B9}"/>
              </a:ext>
            </a:extLst>
          </p:cNvPr>
          <p:cNvSpPr txBox="1"/>
          <p:nvPr/>
        </p:nvSpPr>
        <p:spPr>
          <a:xfrm>
            <a:off x="701268" y="1809847"/>
            <a:ext cx="18703152" cy="8217634"/>
          </a:xfrm>
          <a:prstGeom prst="rect">
            <a:avLst/>
          </a:prstGeom>
          <a:solidFill>
            <a:schemeClr val="bg1"/>
          </a:solidFill>
          <a:ln>
            <a:solidFill>
              <a:schemeClr val="tx2"/>
            </a:solidFill>
          </a:ln>
        </p:spPr>
        <p:txBody>
          <a:bodyPr wrap="square">
            <a:sp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Specific actions within ED waiting room include:</a:t>
            </a:r>
          </a:p>
          <a:p>
            <a:pPr marL="0" marR="0" lvl="0" indent="0" algn="l" defTabSz="150793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800100" marR="0" lvl="1"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prstClr val="black"/>
                </a:solidFill>
                <a:effectLst/>
                <a:uLnTx/>
                <a:uFillTx/>
                <a:latin typeface="Arial" panose="020B0604020202020204"/>
                <a:ea typeface="+mn-ea"/>
                <a:cs typeface="+mn-cs"/>
              </a:rPr>
              <a:t>Lead Nurse and Consultant wear bodycams </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to have the ability record any challenging aspects of behaviour and to act as a deterrent for anti-social behaviour (this in addition to Security Officers on site also wearing bodycams)</a:t>
            </a:r>
          </a:p>
          <a:p>
            <a:pPr marL="800100" marR="0" lvl="1"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prstClr val="black"/>
                </a:solidFill>
                <a:effectLst/>
                <a:uLnTx/>
                <a:uFillTx/>
                <a:latin typeface="Arial" panose="020B0604020202020204"/>
                <a:ea typeface="+mn-ea"/>
                <a:cs typeface="+mn-cs"/>
              </a:rPr>
              <a:t>CCTV has been upgraded </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again to record behaviour in the department/ waiting area and can share with Police should further actions be required</a:t>
            </a:r>
          </a:p>
          <a:p>
            <a:pPr marL="800100" marR="0" lvl="1"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Any </a:t>
            </a:r>
            <a:r>
              <a:rPr kumimoji="0" lang="en-GB" sz="2400" b="1" i="0" u="none" strike="noStrike" kern="1200" cap="none" spc="0" normalizeH="0" baseline="0" noProof="0" dirty="0">
                <a:ln>
                  <a:noFill/>
                </a:ln>
                <a:solidFill>
                  <a:prstClr val="black"/>
                </a:solidFill>
                <a:effectLst/>
                <a:uLnTx/>
                <a:uFillTx/>
                <a:latin typeface="Arial" panose="020B0604020202020204"/>
                <a:ea typeface="+mn-ea"/>
                <a:cs typeface="+mn-cs"/>
              </a:rPr>
              <a:t>previous patient anti-social/ challenging behaviour is recorded on the patient record/ system </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this highlights management plans in line with that patient</a:t>
            </a:r>
          </a:p>
          <a:p>
            <a:pPr marL="0" marR="0" lvl="0" indent="0" algn="l" defTabSz="150793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To reduce risk in the ED department </a:t>
            </a:r>
            <a:r>
              <a:rPr kumimoji="0" lang="en-GB" sz="2400" b="1" i="0" u="none" strike="noStrike" kern="1200" cap="none" spc="0" normalizeH="0" baseline="0" noProof="0" dirty="0">
                <a:ln>
                  <a:noFill/>
                </a:ln>
                <a:solidFill>
                  <a:prstClr val="black"/>
                </a:solidFill>
                <a:effectLst/>
                <a:uLnTx/>
                <a:uFillTx/>
                <a:latin typeface="Arial" panose="020B0604020202020204"/>
                <a:ea typeface="+mn-ea"/>
                <a:cs typeface="+mn-cs"/>
              </a:rPr>
              <a:t>whole system actions are undertaken which are anticipated will decrease overcrowding within the ED and therefore improve safety </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(limit need for enhanced oversight over and above current BAU processes) Works underway to improve risk (whole system actions include):</a:t>
            </a:r>
          </a:p>
          <a:p>
            <a:pPr marL="0" marR="0" lvl="0" indent="0" algn="l" defTabSz="150793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800100" marR="0" lvl="1"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Wherever possible to have senior decision maker at the front door </a:t>
            </a:r>
          </a:p>
          <a:p>
            <a:pPr marL="800100" marR="0" lvl="1"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Older Persons Assessment Unit (OPAU) provides in-reach activity (and pull) from ED to assess, treat and turnaround as quickly as possible (direct access to WAST bypassing ED)</a:t>
            </a:r>
          </a:p>
          <a:p>
            <a:pPr marL="800100" marR="0" lvl="1"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Implemented ‘Your next Patient’ flow model as so to pull patients away from ED</a:t>
            </a:r>
          </a:p>
          <a:p>
            <a:pPr marL="800100" marR="0" lvl="1"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Direct access to SDEC - Redirection and pull from ED and AMU also in place.</a:t>
            </a:r>
          </a:p>
          <a:p>
            <a:pPr marL="800100" marR="0" lvl="1"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UEC SPOA launched (with a collocated IDH) - these collocated teams with the dual function of getting the patients to the right place first time, by reviewing referrals from primary and community-based clinicians, the WAST stack, and if appropriate avoiding conveyance to the Emergency Department. </a:t>
            </a:r>
          </a:p>
          <a:p>
            <a:pPr marL="800100" marR="0" lvl="1"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D2RA is a regional priority to implement a true discharge to recover then assess process rather than assessment within hospital(s)</a:t>
            </a:r>
          </a:p>
        </p:txBody>
      </p:sp>
      <p:sp>
        <p:nvSpPr>
          <p:cNvPr id="3" name="TextBox 2">
            <a:extLst>
              <a:ext uri="{FF2B5EF4-FFF2-40B4-BE49-F238E27FC236}">
                <a16:creationId xmlns:a16="http://schemas.microsoft.com/office/drawing/2014/main" id="{CFF665D8-9106-673D-DFF4-1BF6A93F9D41}"/>
              </a:ext>
            </a:extLst>
          </p:cNvPr>
          <p:cNvSpPr txBox="1"/>
          <p:nvPr/>
        </p:nvSpPr>
        <p:spPr>
          <a:xfrm>
            <a:off x="682574" y="327091"/>
            <a:ext cx="12115694" cy="769441"/>
          </a:xfrm>
          <a:prstGeom prst="rect">
            <a:avLst/>
          </a:prstGeom>
          <a:noFill/>
        </p:spPr>
        <p:txBody>
          <a:bodyPr wrap="square" rtlCol="0">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002060"/>
                </a:solidFill>
                <a:effectLst/>
                <a:uLnTx/>
                <a:uFillTx/>
                <a:latin typeface="Arial" panose="020B0604020202020204"/>
                <a:ea typeface="+mn-ea"/>
                <a:cs typeface="+mn-cs"/>
              </a:rPr>
              <a:t>Safety &amp; oversight in the waiting room</a:t>
            </a:r>
          </a:p>
        </p:txBody>
      </p:sp>
    </p:spTree>
    <p:extLst>
      <p:ext uri="{BB962C8B-B14F-4D97-AF65-F5344CB8AC3E}">
        <p14:creationId xmlns:p14="http://schemas.microsoft.com/office/powerpoint/2010/main" val="348578468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1BDE0-3BD2-6094-886A-F597B128377A}"/>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63247E3-F726-2D2B-2B1A-D32B4DDBCFD9}"/>
              </a:ext>
            </a:extLst>
          </p:cNvPr>
          <p:cNvSpPr>
            <a:spLocks noGrp="1"/>
          </p:cNvSpPr>
          <p:nvPr>
            <p:ph type="body" sz="quarter" idx="10"/>
          </p:nvPr>
        </p:nvSpPr>
        <p:spPr/>
        <p:txBody>
          <a:bodyPr/>
          <a:lstStyle/>
          <a:p>
            <a:r>
              <a:rPr lang="en-GB" sz="7200" b="1" dirty="0">
                <a:effectLst/>
                <a:ea typeface="Calibri" panose="020F0502020204030204" pitchFamily="34" charset="0"/>
              </a:rPr>
              <a:t>Planned Care</a:t>
            </a:r>
            <a:endParaRPr lang="en-GB" sz="6600" dirty="0">
              <a:effectLst/>
              <a:ea typeface="Calibri" panose="020F0502020204030204" pitchFamily="34" charset="0"/>
            </a:endParaRPr>
          </a:p>
        </p:txBody>
      </p:sp>
    </p:spTree>
    <p:extLst>
      <p:ext uri="{BB962C8B-B14F-4D97-AF65-F5344CB8AC3E}">
        <p14:creationId xmlns:p14="http://schemas.microsoft.com/office/powerpoint/2010/main" val="7346585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11D5D-EF82-A6D0-3A97-D6C619CC7D5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92DD6B3-54D7-0CD1-7E7B-5B6BF4EACD8D}"/>
              </a:ext>
            </a:extLst>
          </p:cNvPr>
          <p:cNvSpPr>
            <a:spLocks noGrp="1"/>
          </p:cNvSpPr>
          <p:nvPr>
            <p:ph type="body" sz="quarter" idx="10"/>
          </p:nvPr>
        </p:nvSpPr>
        <p:spPr>
          <a:xfrm>
            <a:off x="654844" y="828675"/>
            <a:ext cx="18770600" cy="558800"/>
          </a:xfrm>
        </p:spPr>
        <p:txBody>
          <a:bodyPr/>
          <a:lstStyle/>
          <a:p>
            <a:endParaRPr lang="en-GB" dirty="0"/>
          </a:p>
          <a:p>
            <a:endParaRPr lang="en-GB" dirty="0"/>
          </a:p>
        </p:txBody>
      </p:sp>
      <p:sp>
        <p:nvSpPr>
          <p:cNvPr id="4" name="Text Placeholder 3">
            <a:extLst>
              <a:ext uri="{FF2B5EF4-FFF2-40B4-BE49-F238E27FC236}">
                <a16:creationId xmlns:a16="http://schemas.microsoft.com/office/drawing/2014/main" id="{9BF95C57-082B-B22F-8B62-DDB02D689FD2}"/>
              </a:ext>
            </a:extLst>
          </p:cNvPr>
          <p:cNvSpPr>
            <a:spLocks noGrp="1"/>
          </p:cNvSpPr>
          <p:nvPr>
            <p:ph type="body" sz="quarter" idx="11"/>
          </p:nvPr>
        </p:nvSpPr>
        <p:spPr/>
        <p:txBody>
          <a:bodyPr/>
          <a:lstStyle/>
          <a:p>
            <a:pPr algn="ctr"/>
            <a:endParaRPr lang="en-GB" sz="4000" b="1" dirty="0"/>
          </a:p>
          <a:p>
            <a:pPr algn="ctr"/>
            <a:endParaRPr lang="en-GB" sz="4000" b="1" dirty="0"/>
          </a:p>
        </p:txBody>
      </p:sp>
      <p:pic>
        <p:nvPicPr>
          <p:cNvPr id="2" name="Picture 1">
            <a:extLst>
              <a:ext uri="{FF2B5EF4-FFF2-40B4-BE49-F238E27FC236}">
                <a16:creationId xmlns:a16="http://schemas.microsoft.com/office/drawing/2014/main" id="{638C238F-45B3-0581-D0A2-2A69109FD191}"/>
              </a:ext>
            </a:extLst>
          </p:cNvPr>
          <p:cNvPicPr>
            <a:picLocks noChangeAspect="1"/>
          </p:cNvPicPr>
          <p:nvPr/>
        </p:nvPicPr>
        <p:blipFill>
          <a:blip r:embed="rId3"/>
          <a:srcRect b="16835"/>
          <a:stretch>
            <a:fillRect/>
          </a:stretch>
        </p:blipFill>
        <p:spPr>
          <a:xfrm>
            <a:off x="0" y="-1"/>
            <a:ext cx="20105688" cy="11309351"/>
          </a:xfrm>
          <a:prstGeom prst="rect">
            <a:avLst/>
          </a:prstGeom>
        </p:spPr>
      </p:pic>
    </p:spTree>
    <p:extLst>
      <p:ext uri="{BB962C8B-B14F-4D97-AF65-F5344CB8AC3E}">
        <p14:creationId xmlns:p14="http://schemas.microsoft.com/office/powerpoint/2010/main" val="927893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74780-00D4-D0B4-817D-9E89405F56C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CA2CA17-8007-2DC8-FD10-17727A19AC43}"/>
              </a:ext>
            </a:extLst>
          </p:cNvPr>
          <p:cNvSpPr/>
          <p:nvPr/>
        </p:nvSpPr>
        <p:spPr>
          <a:xfrm>
            <a:off x="511091" y="169121"/>
            <a:ext cx="14479605" cy="83112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1" b="1" i="0" u="none" strike="noStrike" kern="1200" cap="none" spc="0" normalizeH="0" baseline="0" noProof="0" dirty="0">
                <a:ln>
                  <a:noFill/>
                </a:ln>
                <a:solidFill>
                  <a:srgbClr val="9E4ECA"/>
                </a:solidFill>
                <a:effectLst/>
                <a:uLnTx/>
                <a:uFillTx/>
                <a:latin typeface="Arial Black" panose="020B0A04020102020204" pitchFamily="34" charset="0"/>
                <a:ea typeface="+mn-ea"/>
                <a:cs typeface="+mn-cs"/>
              </a:rPr>
              <a:t>Planned Care Performance – January 2026</a:t>
            </a:r>
          </a:p>
        </p:txBody>
      </p:sp>
      <p:pic>
        <p:nvPicPr>
          <p:cNvPr id="7" name="Picture 6">
            <a:extLst>
              <a:ext uri="{FF2B5EF4-FFF2-40B4-BE49-F238E27FC236}">
                <a16:creationId xmlns:a16="http://schemas.microsoft.com/office/drawing/2014/main" id="{D91ECBA7-D8E9-9198-2D48-EA58A574C522}"/>
              </a:ext>
            </a:extLst>
          </p:cNvPr>
          <p:cNvPicPr>
            <a:picLocks noChangeAspect="1"/>
          </p:cNvPicPr>
          <p:nvPr/>
        </p:nvPicPr>
        <p:blipFill>
          <a:blip r:embed="rId3"/>
          <a:stretch>
            <a:fillRect/>
          </a:stretch>
        </p:blipFill>
        <p:spPr>
          <a:xfrm>
            <a:off x="299459" y="1463675"/>
            <a:ext cx="19506769" cy="9296400"/>
          </a:xfrm>
          <a:prstGeom prst="rect">
            <a:avLst/>
          </a:prstGeom>
        </p:spPr>
      </p:pic>
    </p:spTree>
    <p:extLst>
      <p:ext uri="{BB962C8B-B14F-4D97-AF65-F5344CB8AC3E}">
        <p14:creationId xmlns:p14="http://schemas.microsoft.com/office/powerpoint/2010/main" val="174145210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ABF16-01EA-1D90-5B3D-C3A9906BDCE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49307EF-B134-0C1F-7639-CAE6003055AA}"/>
              </a:ext>
            </a:extLst>
          </p:cNvPr>
          <p:cNvSpPr/>
          <p:nvPr/>
        </p:nvSpPr>
        <p:spPr>
          <a:xfrm>
            <a:off x="511091" y="169121"/>
            <a:ext cx="14479605" cy="83112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1" b="1" i="0" u="none" strike="noStrike" kern="1200" cap="none" spc="0" normalizeH="0" baseline="0" noProof="0" dirty="0">
                <a:ln>
                  <a:noFill/>
                </a:ln>
                <a:solidFill>
                  <a:schemeClr val="tx2"/>
                </a:solidFill>
                <a:effectLst/>
                <a:uLnTx/>
                <a:uFillTx/>
                <a:latin typeface="Arial Black" panose="020B0A04020102020204" pitchFamily="34" charset="0"/>
                <a:ea typeface="+mn-ea"/>
                <a:cs typeface="+mn-cs"/>
              </a:rPr>
              <a:t>Planned Care Performance – January 2026</a:t>
            </a:r>
          </a:p>
        </p:txBody>
      </p:sp>
      <p:pic>
        <p:nvPicPr>
          <p:cNvPr id="4" name="Picture 3">
            <a:extLst>
              <a:ext uri="{FF2B5EF4-FFF2-40B4-BE49-F238E27FC236}">
                <a16:creationId xmlns:a16="http://schemas.microsoft.com/office/drawing/2014/main" id="{BAA7EB1B-23BF-D761-140F-E733AC92C02F}"/>
              </a:ext>
            </a:extLst>
          </p:cNvPr>
          <p:cNvPicPr>
            <a:picLocks noChangeAspect="1"/>
          </p:cNvPicPr>
          <p:nvPr/>
        </p:nvPicPr>
        <p:blipFill>
          <a:blip r:embed="rId3"/>
          <a:stretch>
            <a:fillRect/>
          </a:stretch>
        </p:blipFill>
        <p:spPr>
          <a:xfrm>
            <a:off x="985043" y="2452826"/>
            <a:ext cx="8604123" cy="5716450"/>
          </a:xfrm>
          <a:prstGeom prst="rect">
            <a:avLst/>
          </a:prstGeom>
        </p:spPr>
      </p:pic>
      <p:pic>
        <p:nvPicPr>
          <p:cNvPr id="8" name="Picture 7">
            <a:extLst>
              <a:ext uri="{FF2B5EF4-FFF2-40B4-BE49-F238E27FC236}">
                <a16:creationId xmlns:a16="http://schemas.microsoft.com/office/drawing/2014/main" id="{9CA4D214-330C-D907-721B-06D802316431}"/>
              </a:ext>
            </a:extLst>
          </p:cNvPr>
          <p:cNvPicPr>
            <a:picLocks noChangeAspect="1"/>
          </p:cNvPicPr>
          <p:nvPr/>
        </p:nvPicPr>
        <p:blipFill>
          <a:blip r:embed="rId4"/>
          <a:stretch>
            <a:fillRect/>
          </a:stretch>
        </p:blipFill>
        <p:spPr>
          <a:xfrm>
            <a:off x="10516524" y="2473056"/>
            <a:ext cx="8920499" cy="5696220"/>
          </a:xfrm>
          <a:prstGeom prst="rect">
            <a:avLst/>
          </a:prstGeom>
        </p:spPr>
      </p:pic>
    </p:spTree>
    <p:extLst>
      <p:ext uri="{BB962C8B-B14F-4D97-AF65-F5344CB8AC3E}">
        <p14:creationId xmlns:p14="http://schemas.microsoft.com/office/powerpoint/2010/main" val="139163701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9B694C-9F79-0881-7CEA-48028D53E9E5}"/>
              </a:ext>
            </a:extLst>
          </p:cNvPr>
          <p:cNvSpPr>
            <a:spLocks noGrp="1"/>
          </p:cNvSpPr>
          <p:nvPr>
            <p:ph type="body" sz="quarter" idx="10"/>
          </p:nvPr>
        </p:nvSpPr>
        <p:spPr>
          <a:xfrm>
            <a:off x="654844" y="828675"/>
            <a:ext cx="16637000" cy="558800"/>
          </a:xfrm>
        </p:spPr>
        <p:txBody>
          <a:bodyPr/>
          <a:lstStyle/>
          <a:p>
            <a:r>
              <a:rPr lang="en-GB" dirty="0"/>
              <a:t>RTT Validation – Embedding Sustainable Control</a:t>
            </a:r>
          </a:p>
        </p:txBody>
      </p:sp>
      <p:sp>
        <p:nvSpPr>
          <p:cNvPr id="3" name="Text Placeholder 2">
            <a:extLst>
              <a:ext uri="{FF2B5EF4-FFF2-40B4-BE49-F238E27FC236}">
                <a16:creationId xmlns:a16="http://schemas.microsoft.com/office/drawing/2014/main" id="{81391317-3E60-2F87-2922-7571B067B3DE}"/>
              </a:ext>
            </a:extLst>
          </p:cNvPr>
          <p:cNvSpPr>
            <a:spLocks noGrp="1"/>
          </p:cNvSpPr>
          <p:nvPr>
            <p:ph type="body" sz="quarter" idx="11"/>
          </p:nvPr>
        </p:nvSpPr>
        <p:spPr>
          <a:xfrm>
            <a:off x="832644" y="2149475"/>
            <a:ext cx="17409186" cy="6934200"/>
          </a:xfrm>
        </p:spPr>
        <p:txBody>
          <a:bodyPr/>
          <a:lstStyle/>
          <a:p>
            <a:r>
              <a:rPr lang="en-GB" sz="2800" u="sng" dirty="0"/>
              <a:t>What we are doing:</a:t>
            </a:r>
          </a:p>
          <a:p>
            <a:pPr marL="342900" indent="-342900">
              <a:buFont typeface="Arial" panose="020B0604020202020204" pitchFamily="34" charset="0"/>
              <a:buChar char="•"/>
            </a:pPr>
            <a:r>
              <a:rPr lang="en-GB" sz="2800" dirty="0"/>
              <a:t>Ongoing systematic validation of RTT Stage 1-3 pathways</a:t>
            </a:r>
          </a:p>
          <a:p>
            <a:pPr marL="342900" indent="-342900">
              <a:buFont typeface="Arial" panose="020B0604020202020204" pitchFamily="34" charset="0"/>
              <a:buChar char="•"/>
            </a:pPr>
            <a:r>
              <a:rPr lang="en-GB" sz="2800" dirty="0"/>
              <a:t>Pilot of automated AI solution complete and now due to rollout across a further 10 specialties</a:t>
            </a:r>
          </a:p>
          <a:p>
            <a:pPr marL="342900" indent="-342900">
              <a:buFont typeface="Arial" panose="020B0604020202020204" pitchFamily="34" charset="0"/>
              <a:buChar char="•"/>
            </a:pPr>
            <a:r>
              <a:rPr lang="en-GB" sz="2800" dirty="0"/>
              <a:t>Manual Stage 2 and 3 validation is continuing through Q4 (as per agreement to utilise WG funding with NW)</a:t>
            </a:r>
          </a:p>
          <a:p>
            <a:pPr marL="342900" indent="-342900">
              <a:buFont typeface="Arial" panose="020B0604020202020204" pitchFamily="34" charset="0"/>
              <a:buChar char="•"/>
            </a:pPr>
            <a:r>
              <a:rPr lang="en-GB" sz="2800" dirty="0"/>
              <a:t>Strengthening SOPs via refreshed Outpatient Redesign work</a:t>
            </a:r>
          </a:p>
          <a:p>
            <a:pPr marL="342900" indent="-342900">
              <a:buFont typeface="Arial" panose="020B0604020202020204" pitchFamily="34" charset="0"/>
              <a:buChar char="•"/>
            </a:pPr>
            <a:r>
              <a:rPr lang="en-GB" sz="2800" dirty="0"/>
              <a:t>Revised scrutiny meetings to embed strengthened oversight </a:t>
            </a:r>
          </a:p>
          <a:p>
            <a:pPr marL="342900" indent="-342900">
              <a:buFont typeface="Arial" panose="020B0604020202020204" pitchFamily="34" charset="0"/>
              <a:buChar char="•"/>
            </a:pPr>
            <a:endParaRPr lang="en-GB" sz="2800" dirty="0"/>
          </a:p>
          <a:p>
            <a:r>
              <a:rPr lang="en-GB" sz="2800" u="sng" dirty="0"/>
              <a:t>Emerging impact:</a:t>
            </a:r>
          </a:p>
          <a:p>
            <a:pPr marL="342900" indent="-342900">
              <a:buFont typeface="Arial" panose="020B0604020202020204" pitchFamily="34" charset="0"/>
              <a:buChar char="•"/>
            </a:pPr>
            <a:r>
              <a:rPr lang="en-GB" sz="2800" dirty="0"/>
              <a:t>Clearer line of sight on backlog position</a:t>
            </a:r>
          </a:p>
          <a:p>
            <a:pPr marL="342900" indent="-342900">
              <a:buFont typeface="Arial" panose="020B0604020202020204" pitchFamily="34" charset="0"/>
              <a:buChar char="•"/>
            </a:pPr>
            <a:r>
              <a:rPr lang="en-GB" sz="2800" dirty="0"/>
              <a:t>Earlier identification of follow-up risk</a:t>
            </a:r>
          </a:p>
          <a:p>
            <a:pPr marL="342900" indent="-342900">
              <a:buFont typeface="Arial" panose="020B0604020202020204" pitchFamily="34" charset="0"/>
              <a:buChar char="•"/>
            </a:pPr>
            <a:r>
              <a:rPr lang="en-GB" sz="2800" dirty="0"/>
              <a:t>Improved clinical ownership of pathway accuracy</a:t>
            </a:r>
          </a:p>
          <a:p>
            <a:pPr marL="342900" indent="-342900">
              <a:buFont typeface="Arial" panose="020B0604020202020204" pitchFamily="34" charset="0"/>
              <a:buChar char="•"/>
            </a:pPr>
            <a:r>
              <a:rPr lang="en-GB" sz="2800" dirty="0"/>
              <a:t>Increased Board assurance on data robustness</a:t>
            </a:r>
          </a:p>
        </p:txBody>
      </p:sp>
    </p:spTree>
    <p:extLst>
      <p:ext uri="{BB962C8B-B14F-4D97-AF65-F5344CB8AC3E}">
        <p14:creationId xmlns:p14="http://schemas.microsoft.com/office/powerpoint/2010/main" val="357411668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E7736-592C-6162-3B69-35991E6ADB0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E98F904-B3E2-AC93-0D4B-00A1E54CB9AC}"/>
              </a:ext>
            </a:extLst>
          </p:cNvPr>
          <p:cNvSpPr/>
          <p:nvPr/>
        </p:nvSpPr>
        <p:spPr>
          <a:xfrm>
            <a:off x="511091" y="169121"/>
            <a:ext cx="14777956" cy="83112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1" b="1" i="0" u="none" strike="noStrike" kern="1200" cap="none" spc="0" normalizeH="0" baseline="0" noProof="0" dirty="0">
                <a:ln>
                  <a:noFill/>
                </a:ln>
                <a:solidFill>
                  <a:schemeClr val="tx2"/>
                </a:solidFill>
                <a:effectLst/>
                <a:uLnTx/>
                <a:uFillTx/>
                <a:latin typeface="Arial Black" panose="020B0A04020102020204" pitchFamily="34" charset="0"/>
                <a:ea typeface="+mn-ea"/>
                <a:cs typeface="+mn-cs"/>
              </a:rPr>
              <a:t>Planned Care Performance – January 2026</a:t>
            </a:r>
          </a:p>
        </p:txBody>
      </p:sp>
      <p:pic>
        <p:nvPicPr>
          <p:cNvPr id="3" name="Picture 2">
            <a:extLst>
              <a:ext uri="{FF2B5EF4-FFF2-40B4-BE49-F238E27FC236}">
                <a16:creationId xmlns:a16="http://schemas.microsoft.com/office/drawing/2014/main" id="{E3982CD1-EF45-19BC-EAF2-7F02959B81D8}"/>
              </a:ext>
            </a:extLst>
          </p:cNvPr>
          <p:cNvPicPr>
            <a:picLocks noChangeAspect="1"/>
          </p:cNvPicPr>
          <p:nvPr/>
        </p:nvPicPr>
        <p:blipFill>
          <a:blip r:embed="rId3"/>
          <a:stretch>
            <a:fillRect/>
          </a:stretch>
        </p:blipFill>
        <p:spPr>
          <a:xfrm>
            <a:off x="908844" y="2489826"/>
            <a:ext cx="8581335" cy="5222250"/>
          </a:xfrm>
          <a:prstGeom prst="rect">
            <a:avLst/>
          </a:prstGeom>
        </p:spPr>
      </p:pic>
      <p:pic>
        <p:nvPicPr>
          <p:cNvPr id="8" name="Picture 7">
            <a:extLst>
              <a:ext uri="{FF2B5EF4-FFF2-40B4-BE49-F238E27FC236}">
                <a16:creationId xmlns:a16="http://schemas.microsoft.com/office/drawing/2014/main" id="{BE40860B-5D67-C3A8-1470-4511B8BF3BAD}"/>
              </a:ext>
            </a:extLst>
          </p:cNvPr>
          <p:cNvPicPr>
            <a:picLocks noChangeAspect="1"/>
          </p:cNvPicPr>
          <p:nvPr/>
        </p:nvPicPr>
        <p:blipFill>
          <a:blip r:embed="rId4"/>
          <a:stretch>
            <a:fillRect/>
          </a:stretch>
        </p:blipFill>
        <p:spPr>
          <a:xfrm>
            <a:off x="10687410" y="2489824"/>
            <a:ext cx="8372176" cy="5222249"/>
          </a:xfrm>
          <a:prstGeom prst="rect">
            <a:avLst/>
          </a:prstGeom>
        </p:spPr>
      </p:pic>
    </p:spTree>
    <p:extLst>
      <p:ext uri="{BB962C8B-B14F-4D97-AF65-F5344CB8AC3E}">
        <p14:creationId xmlns:p14="http://schemas.microsoft.com/office/powerpoint/2010/main" val="96016951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3610B8-150A-13E9-2578-A80694EFAB79}"/>
              </a:ext>
            </a:extLst>
          </p:cNvPr>
          <p:cNvSpPr>
            <a:spLocks noGrp="1"/>
          </p:cNvSpPr>
          <p:nvPr>
            <p:ph type="body" sz="quarter" idx="10"/>
          </p:nvPr>
        </p:nvSpPr>
        <p:spPr/>
        <p:txBody>
          <a:bodyPr/>
          <a:lstStyle/>
          <a:p>
            <a:r>
              <a:rPr lang="en-GB" dirty="0"/>
              <a:t>Diagnostics</a:t>
            </a:r>
          </a:p>
        </p:txBody>
      </p:sp>
      <p:sp>
        <p:nvSpPr>
          <p:cNvPr id="3" name="Text Placeholder 2">
            <a:extLst>
              <a:ext uri="{FF2B5EF4-FFF2-40B4-BE49-F238E27FC236}">
                <a16:creationId xmlns:a16="http://schemas.microsoft.com/office/drawing/2014/main" id="{370AAD3A-4C49-7302-9D26-97F6926D6427}"/>
              </a:ext>
            </a:extLst>
          </p:cNvPr>
          <p:cNvSpPr>
            <a:spLocks noGrp="1"/>
          </p:cNvSpPr>
          <p:nvPr>
            <p:ph type="body" sz="quarter" idx="11"/>
          </p:nvPr>
        </p:nvSpPr>
        <p:spPr>
          <a:xfrm>
            <a:off x="908844" y="2225675"/>
            <a:ext cx="17409186" cy="6273800"/>
          </a:xfrm>
        </p:spPr>
        <p:txBody>
          <a:bodyPr/>
          <a:lstStyle/>
          <a:p>
            <a:r>
              <a:rPr lang="en-GB" sz="3200" u="sng" dirty="0"/>
              <a:t>What we are doing</a:t>
            </a:r>
          </a:p>
          <a:p>
            <a:pPr marL="457200" indent="-457200">
              <a:buFont typeface="Arial" panose="020B0604020202020204" pitchFamily="34" charset="0"/>
              <a:buChar char="•"/>
            </a:pPr>
            <a:r>
              <a:rPr lang="en-GB" sz="3200" dirty="0"/>
              <a:t>Centralised dashboard visibility of diagnostic waiting lists</a:t>
            </a:r>
          </a:p>
          <a:p>
            <a:pPr marL="457200" indent="-457200">
              <a:buFont typeface="Arial" panose="020B0604020202020204" pitchFamily="34" charset="0"/>
              <a:buChar char="•"/>
            </a:pPr>
            <a:r>
              <a:rPr lang="en-GB" sz="3200" dirty="0"/>
              <a:t>Risk-based prioritisation aligned to cancer and urgent pathways</a:t>
            </a:r>
          </a:p>
          <a:p>
            <a:pPr marL="457200" indent="-457200">
              <a:buFont typeface="Arial" panose="020B0604020202020204" pitchFamily="34" charset="0"/>
              <a:buChar char="•"/>
            </a:pPr>
            <a:r>
              <a:rPr lang="en-GB" sz="3200" dirty="0"/>
              <a:t>Endoscopy recovery supported by expanded capacity</a:t>
            </a:r>
          </a:p>
          <a:p>
            <a:pPr marL="457200" indent="-457200">
              <a:buFont typeface="Arial" panose="020B0604020202020204" pitchFamily="34" charset="0"/>
              <a:buChar char="•"/>
            </a:pPr>
            <a:r>
              <a:rPr lang="en-GB" sz="3200" dirty="0"/>
              <a:t>Application of Elective Toolkit productivity principles to diagnostics</a:t>
            </a:r>
          </a:p>
          <a:p>
            <a:pPr marL="457200" indent="-457200">
              <a:buFont typeface="Arial" panose="020B0604020202020204" pitchFamily="34" charset="0"/>
              <a:buChar char="•"/>
            </a:pPr>
            <a:r>
              <a:rPr lang="en-GB" sz="3200" dirty="0"/>
              <a:t>Timeout session planned for 27</a:t>
            </a:r>
            <a:r>
              <a:rPr lang="en-GB" sz="3200" baseline="30000" dirty="0"/>
              <a:t>th</a:t>
            </a:r>
            <a:r>
              <a:rPr lang="en-GB" sz="3200" dirty="0"/>
              <a:t> Feb to set priorities for Diagnostics Board</a:t>
            </a:r>
          </a:p>
          <a:p>
            <a:pPr marL="457200" indent="-457200">
              <a:buFont typeface="Arial" panose="020B0604020202020204" pitchFamily="34" charset="0"/>
              <a:buChar char="•"/>
            </a:pPr>
            <a:endParaRPr lang="en-GB" sz="3200" dirty="0"/>
          </a:p>
          <a:p>
            <a:r>
              <a:rPr lang="en-GB" sz="3200" u="sng" dirty="0"/>
              <a:t>Outcome we are driving</a:t>
            </a:r>
          </a:p>
          <a:p>
            <a:pPr marL="342900" indent="-342900">
              <a:buFont typeface="Arial" panose="020B0604020202020204" pitchFamily="34" charset="0"/>
              <a:buChar char="•"/>
            </a:pPr>
            <a:r>
              <a:rPr lang="en-GB" sz="3200" dirty="0"/>
              <a:t>Reduce unwarranted variation</a:t>
            </a:r>
          </a:p>
          <a:p>
            <a:pPr marL="342900" indent="-342900">
              <a:buFont typeface="Arial" panose="020B0604020202020204" pitchFamily="34" charset="0"/>
              <a:buChar char="•"/>
            </a:pPr>
            <a:r>
              <a:rPr lang="en-GB" sz="3200" dirty="0"/>
              <a:t>Earlier identification of delay risk through improved BI</a:t>
            </a:r>
          </a:p>
          <a:p>
            <a:pPr marL="342900" indent="-342900">
              <a:buFont typeface="Arial" panose="020B0604020202020204" pitchFamily="34" charset="0"/>
              <a:buChar char="•"/>
            </a:pPr>
            <a:r>
              <a:rPr lang="en-GB" sz="3200" dirty="0"/>
              <a:t>Stronger operational grip on capacity and demand alignment</a:t>
            </a:r>
          </a:p>
        </p:txBody>
      </p:sp>
    </p:spTree>
    <p:extLst>
      <p:ext uri="{BB962C8B-B14F-4D97-AF65-F5344CB8AC3E}">
        <p14:creationId xmlns:p14="http://schemas.microsoft.com/office/powerpoint/2010/main" val="1442001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452A0-DAA9-663A-1F79-E7E60CEF85F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2877D6C-8811-D931-A6CC-93DC326EB0D1}"/>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a:ln>
                  <a:noFill/>
                </a:ln>
                <a:solidFill>
                  <a:prstClr val="white"/>
                </a:solidFill>
                <a:effectLst/>
                <a:uLnTx/>
                <a:uFillTx/>
                <a:latin typeface="Aptos Black" panose="020F0502020204030204" pitchFamily="34" charset="0"/>
                <a:ea typeface="+mn-ea"/>
                <a:cs typeface="+mn-cs"/>
              </a:rPr>
              <a:t>Level 4 – Healthcare Acquired Infections</a:t>
            </a:r>
            <a:endPar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endParaRPr>
          </a:p>
        </p:txBody>
      </p:sp>
      <p:graphicFrame>
        <p:nvGraphicFramePr>
          <p:cNvPr id="5" name="Table 4">
            <a:extLst>
              <a:ext uri="{FF2B5EF4-FFF2-40B4-BE49-F238E27FC236}">
                <a16:creationId xmlns:a16="http://schemas.microsoft.com/office/drawing/2014/main" id="{59109AF9-37EF-6FFC-43D2-8EFE85040EC6}"/>
              </a:ext>
            </a:extLst>
          </p:cNvPr>
          <p:cNvGraphicFramePr>
            <a:graphicFrameLocks noGrp="1"/>
          </p:cNvGraphicFramePr>
          <p:nvPr>
            <p:extLst>
              <p:ext uri="{D42A27DB-BD31-4B8C-83A1-F6EECF244321}">
                <p14:modId xmlns:p14="http://schemas.microsoft.com/office/powerpoint/2010/main" val="2412370913"/>
              </p:ext>
            </p:extLst>
          </p:nvPr>
        </p:nvGraphicFramePr>
        <p:xfrm>
          <a:off x="565944" y="777876"/>
          <a:ext cx="18973800" cy="3158341"/>
        </p:xfrm>
        <a:graphic>
          <a:graphicData uri="http://schemas.openxmlformats.org/drawingml/2006/table">
            <a:tbl>
              <a:tblPr firstRow="1" firstCol="1" bandRow="1">
                <a:tableStyleId>{5C22544A-7EE6-4342-B048-85BDC9FD1C3A}</a:tableStyleId>
              </a:tblPr>
              <a:tblGrid>
                <a:gridCol w="10773609">
                  <a:extLst>
                    <a:ext uri="{9D8B030D-6E8A-4147-A177-3AD203B41FA5}">
                      <a16:colId xmlns:a16="http://schemas.microsoft.com/office/drawing/2014/main" val="1591008720"/>
                    </a:ext>
                  </a:extLst>
                </a:gridCol>
                <a:gridCol w="8200191">
                  <a:extLst>
                    <a:ext uri="{9D8B030D-6E8A-4147-A177-3AD203B41FA5}">
                      <a16:colId xmlns:a16="http://schemas.microsoft.com/office/drawing/2014/main" val="374824490"/>
                    </a:ext>
                  </a:extLst>
                </a:gridCol>
              </a:tblGrid>
              <a:tr h="360117">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734438">
                <a:tc>
                  <a:txBody>
                    <a:bodyPr/>
                    <a:lstStyle/>
                    <a:p>
                      <a:pPr marL="285750" indent="-285750">
                        <a:buFont typeface="Arial" panose="020B0604020202020204" pitchFamily="34" charset="0"/>
                        <a:buChar char="•"/>
                      </a:pPr>
                      <a:r>
                        <a:rPr lang="en-GB" sz="1800" b="1" i="0" dirty="0">
                          <a:solidFill>
                            <a:schemeClr val="bg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p>
                  </a:txBody>
                  <a:tcPr marL="75396" marR="75396" marT="75396" marB="75396">
                    <a:solidFill>
                      <a:srgbClr val="00BC62"/>
                    </a:solidFill>
                  </a:tcPr>
                </a:tc>
                <a:tc>
                  <a:txBody>
                    <a:bodyPr/>
                    <a:lstStyle/>
                    <a:p>
                      <a:pPr marL="342900" lvl="0" indent="-342900">
                        <a:lnSpc>
                          <a:spcPct val="107000"/>
                        </a:lnSpc>
                        <a:buFont typeface="Symbol" panose="05050102010706020507" pitchFamily="18" charset="2"/>
                        <a:buChar char=""/>
                      </a:pPr>
                      <a:r>
                        <a:rPr lang="en-GB" sz="2400" dirty="0">
                          <a:effectLst/>
                        </a:rPr>
                        <a:t>In Place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22854366"/>
                  </a:ext>
                </a:extLst>
              </a:tr>
              <a:tr h="1038458">
                <a:tc>
                  <a:txBody>
                    <a:bodyPr/>
                    <a:lstStyle/>
                    <a:p>
                      <a:pPr marL="285750" indent="-285750">
                        <a:buFont typeface="Arial" panose="020B0604020202020204" pitchFamily="34" charset="0"/>
                        <a:buChar char="•"/>
                      </a:pPr>
                      <a:r>
                        <a:rPr lang="en-GB" sz="1800" b="1" i="0" dirty="0">
                          <a:solidFill>
                            <a:schemeClr val="tx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p>
                  </a:txBody>
                  <a:tcPr marL="75396" marR="75396" marT="75396" marB="75396">
                    <a:solidFill>
                      <a:srgbClr val="FFC000"/>
                    </a:solidFill>
                  </a:tcPr>
                </a:tc>
                <a:tc>
                  <a:txBody>
                    <a:bodyPr/>
                    <a:lstStyle/>
                    <a:p>
                      <a:pPr marL="342900" lvl="0" indent="-342900">
                        <a:lnSpc>
                          <a:spcPct val="107000"/>
                        </a:lnSpc>
                        <a:buFont typeface="Symbol" panose="05050102010706020507" pitchFamily="18" charset="2"/>
                        <a:buChar char=""/>
                      </a:pPr>
                      <a:r>
                        <a:rPr lang="en-GB" sz="2000">
                          <a:effectLst/>
                          <a:latin typeface="Verdana" panose="020B0604030504040204" pitchFamily="34" charset="0"/>
                          <a:ea typeface="Calibri" panose="020F0502020204030204" pitchFamily="34" charset="0"/>
                          <a:cs typeface="Arial" panose="020B0604020202020204" pitchFamily="34" charset="0"/>
                        </a:rPr>
                        <a:t>November – 10</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2000">
                          <a:effectLst/>
                          <a:latin typeface="Verdana" panose="020B0604030504040204" pitchFamily="34" charset="0"/>
                          <a:ea typeface="Calibri" panose="020F0502020204030204" pitchFamily="34" charset="0"/>
                          <a:cs typeface="Arial" panose="020B0604020202020204" pitchFamily="34" charset="0"/>
                        </a:rPr>
                        <a:t>December – 9</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a:effectLst/>
                          <a:latin typeface="Verdana" panose="020B0604030504040204" pitchFamily="34" charset="0"/>
                          <a:ea typeface="Calibri" panose="020F0502020204030204" pitchFamily="34" charset="0"/>
                          <a:cs typeface="Arial" panose="020B0604020202020204" pitchFamily="34" charset="0"/>
                        </a:rPr>
                        <a:t>January - 3</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5810822"/>
                  </a:ext>
                </a:extLst>
              </a:tr>
              <a:tr h="1011430">
                <a:tc>
                  <a:txBody>
                    <a:bodyPr/>
                    <a:lstStyle/>
                    <a:p>
                      <a:pPr marL="285750" indent="-285750">
                        <a:buFont typeface="Arial" panose="020B0604020202020204" pitchFamily="34" charset="0"/>
                        <a:buChar char="•"/>
                      </a:pPr>
                      <a:r>
                        <a:rPr lang="en-GB" sz="1800" b="1" i="0" dirty="0">
                          <a:solidFill>
                            <a:schemeClr val="tx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solidFill>
                      <a:srgbClr val="FFC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November – 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63541243"/>
                  </a:ext>
                </a:extLst>
              </a:tr>
            </a:tbl>
          </a:graphicData>
        </a:graphic>
      </p:graphicFrame>
      <p:pic>
        <p:nvPicPr>
          <p:cNvPr id="7" name="Picture 6">
            <a:extLst>
              <a:ext uri="{FF2B5EF4-FFF2-40B4-BE49-F238E27FC236}">
                <a16:creationId xmlns:a16="http://schemas.microsoft.com/office/drawing/2014/main" id="{ED80F74F-86A8-859A-0781-15E92F6E5F8F}"/>
              </a:ext>
            </a:extLst>
          </p:cNvPr>
          <p:cNvPicPr>
            <a:picLocks noChangeAspect="1"/>
          </p:cNvPicPr>
          <p:nvPr/>
        </p:nvPicPr>
        <p:blipFill>
          <a:blip r:embed="rId2"/>
          <a:stretch>
            <a:fillRect/>
          </a:stretch>
        </p:blipFill>
        <p:spPr>
          <a:xfrm>
            <a:off x="536325" y="4609714"/>
            <a:ext cx="9516519" cy="5486400"/>
          </a:xfrm>
          <a:prstGeom prst="rect">
            <a:avLst/>
          </a:prstGeom>
        </p:spPr>
      </p:pic>
      <p:pic>
        <p:nvPicPr>
          <p:cNvPr id="10" name="Picture 9">
            <a:extLst>
              <a:ext uri="{FF2B5EF4-FFF2-40B4-BE49-F238E27FC236}">
                <a16:creationId xmlns:a16="http://schemas.microsoft.com/office/drawing/2014/main" id="{ED6F2E99-F256-2E30-E4EF-4452DD51C032}"/>
              </a:ext>
            </a:extLst>
          </p:cNvPr>
          <p:cNvPicPr>
            <a:picLocks noChangeAspect="1"/>
          </p:cNvPicPr>
          <p:nvPr/>
        </p:nvPicPr>
        <p:blipFill>
          <a:blip r:embed="rId3"/>
          <a:stretch>
            <a:fillRect/>
          </a:stretch>
        </p:blipFill>
        <p:spPr>
          <a:xfrm>
            <a:off x="10281444" y="4609714"/>
            <a:ext cx="9516519" cy="5486400"/>
          </a:xfrm>
          <a:prstGeom prst="rect">
            <a:avLst/>
          </a:prstGeom>
        </p:spPr>
      </p:pic>
    </p:spTree>
    <p:extLst>
      <p:ext uri="{BB962C8B-B14F-4D97-AF65-F5344CB8AC3E}">
        <p14:creationId xmlns:p14="http://schemas.microsoft.com/office/powerpoint/2010/main" val="935985380"/>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2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3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4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Custom Design">
  <a:themeElements>
    <a:clrScheme name="Executive_01">
      <a:dk1>
        <a:srgbClr val="325486"/>
      </a:dk1>
      <a:lt1>
        <a:sysClr val="window" lastClr="FFFFFF"/>
      </a:lt1>
      <a:dk2>
        <a:srgbClr val="44546A"/>
      </a:dk2>
      <a:lt2>
        <a:srgbClr val="E7E6E6"/>
      </a:lt2>
      <a:accent1>
        <a:srgbClr val="28B8CE"/>
      </a:accent1>
      <a:accent2>
        <a:srgbClr val="FAC403"/>
      </a:accent2>
      <a:accent3>
        <a:srgbClr val="E03882"/>
      </a:accent3>
      <a:accent4>
        <a:srgbClr val="4FBAAB"/>
      </a:accent4>
      <a:accent5>
        <a:srgbClr val="5B9BD5"/>
      </a:accent5>
      <a:accent6>
        <a:srgbClr val="70AD47"/>
      </a:accent6>
      <a:hlink>
        <a:srgbClr val="0563C1"/>
      </a:hlink>
      <a:folHlink>
        <a:srgbClr val="954F72"/>
      </a:folHlink>
    </a:clrScheme>
    <a:fontScheme name="Custom 1">
      <a:majorFont>
        <a:latin typeface="Verdana Pro SemiBold"/>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 Wales Executive template.potx" id="{45E48A4E-9554-4AE6-A6DC-07D2055DF8A0}" vid="{7CD0DD89-9F4B-43DF-8CF0-0770B47F736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0b0568e-e574-4342-a9c0-c22c6fec6509">
      <Terms xmlns="http://schemas.microsoft.com/office/infopath/2007/PartnerControls"/>
    </lcf76f155ced4ddcb4097134ff3c332f>
    <TaxCatchAll xmlns="fdfaf355-f7ae-47f3-8f93-739a60756710" xsi:nil="true"/>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53AC40-0A0E-4F46-A609-E30D51CC4C15}">
  <ds:schemaRefs>
    <ds:schemaRef ds:uri="http://www.w3.org/XML/1998/namespace"/>
    <ds:schemaRef ds:uri="http://purl.org/dc/terms/"/>
    <ds:schemaRef ds:uri="81d0f8ba-7dd4-497d-b53e-2ae497223135"/>
    <ds:schemaRef ds:uri="6652e9e4-105f-4208-b9a1-5776dfccd132"/>
    <ds:schemaRef ds:uri="http://schemas.openxmlformats.org/package/2006/metadata/core-properties"/>
    <ds:schemaRef ds:uri="http://purl.org/dc/elements/1.1/"/>
    <ds:schemaRef ds:uri="http://purl.org/dc/dcmitype/"/>
    <ds:schemaRef ds:uri="http://schemas.microsoft.com/office/2006/documentManagement/types"/>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3.xml><?xml version="1.0" encoding="utf-8"?>
<ds:datastoreItem xmlns:ds="http://schemas.openxmlformats.org/officeDocument/2006/customXml" ds:itemID="{A88ADB5B-0660-4C1B-8593-3163BCFC830E}"/>
</file>

<file path=docProps/app.xml><?xml version="1.0" encoding="utf-8"?>
<Properties xmlns="http://schemas.openxmlformats.org/officeDocument/2006/extended-properties" xmlns:vt="http://schemas.openxmlformats.org/officeDocument/2006/docPropsVTypes">
  <Template/>
  <TotalTime>46270</TotalTime>
  <Words>15000</Words>
  <Application>Microsoft Office PowerPoint</Application>
  <PresentationFormat>Custom</PresentationFormat>
  <Paragraphs>1414</Paragraphs>
  <Slides>87</Slides>
  <Notes>35</Notes>
  <HiddenSlides>0</HiddenSlides>
  <MMClips>0</MMClips>
  <ScaleCrop>false</ScaleCrop>
  <HeadingPairs>
    <vt:vector size="6" baseType="variant">
      <vt:variant>
        <vt:lpstr>Fonts Used</vt:lpstr>
      </vt:variant>
      <vt:variant>
        <vt:i4>19</vt:i4>
      </vt:variant>
      <vt:variant>
        <vt:lpstr>Theme</vt:lpstr>
      </vt:variant>
      <vt:variant>
        <vt:i4>16</vt:i4>
      </vt:variant>
      <vt:variant>
        <vt:lpstr>Slide Titles</vt:lpstr>
      </vt:variant>
      <vt:variant>
        <vt:i4>87</vt:i4>
      </vt:variant>
    </vt:vector>
  </HeadingPairs>
  <TitlesOfParts>
    <vt:vector size="122" baseType="lpstr">
      <vt:lpstr>Aptos</vt:lpstr>
      <vt:lpstr>Aptos Black</vt:lpstr>
      <vt:lpstr>Aptos Display</vt:lpstr>
      <vt:lpstr>Aptos Narrow</vt:lpstr>
      <vt:lpstr>Arial</vt:lpstr>
      <vt:lpstr>Arial Black</vt:lpstr>
      <vt:lpstr>Arial,Sans-Serif</vt:lpstr>
      <vt:lpstr>Calibri</vt:lpstr>
      <vt:lpstr>Calibri Light</vt:lpstr>
      <vt:lpstr>Courier New</vt:lpstr>
      <vt:lpstr>Segoe UI</vt:lpstr>
      <vt:lpstr>Symbol</vt:lpstr>
      <vt:lpstr>Times New Roman</vt:lpstr>
      <vt:lpstr>Ubuntu Light</vt:lpstr>
      <vt:lpstr>Ubuntu Medium</vt:lpstr>
      <vt:lpstr>Verdana</vt:lpstr>
      <vt:lpstr>Verdana Pro SemiBold</vt:lpstr>
      <vt:lpstr>Verrdana</vt:lpstr>
      <vt:lpstr>Wingdings</vt:lpstr>
      <vt:lpstr>DARK TITLE BG</vt:lpstr>
      <vt:lpstr>WHITE TITLE BG</vt:lpstr>
      <vt:lpstr>DARK BG (PHOTO) TITLE</vt:lpstr>
      <vt:lpstr>WHITE BG (PHOTO) TITLE</vt:lpstr>
      <vt:lpstr>WHITE BG SLIDE</vt:lpstr>
      <vt:lpstr>ENDING SLIDE</vt:lpstr>
      <vt:lpstr>Office Theme</vt:lpstr>
      <vt:lpstr>1_Office Theme</vt:lpstr>
      <vt:lpstr>Custom Design</vt:lpstr>
      <vt:lpstr>1_WHITE TITLE BG</vt:lpstr>
      <vt:lpstr>3_Office Theme</vt:lpstr>
      <vt:lpstr>2_WHITE TITLE BG</vt:lpstr>
      <vt:lpstr>4_Office Theme</vt:lpstr>
      <vt:lpstr>3_WHITE TITLE BG</vt:lpstr>
      <vt:lpstr>4_WHITE TITLE BG</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Meghann Protheroe (Swansea Bay UHB - Performance)</cp:lastModifiedBy>
  <cp:revision>193</cp:revision>
  <dcterms:created xsi:type="dcterms:W3CDTF">2023-11-15T10:54:55Z</dcterms:created>
  <dcterms:modified xsi:type="dcterms:W3CDTF">2026-02-20T09:35:12Z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y fmtid="{D5CDD505-2E9C-101B-9397-08002B2CF9AE}" pid="6" name="MediaServiceImageTags">
    <vt:lpwstr/>
  </property>
</Properties>
</file>