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7"/>
  </p:notesMasterIdLst>
  <p:sldIdLst>
    <p:sldId id="257" r:id="rId6"/>
    <p:sldId id="310" r:id="rId7"/>
    <p:sldId id="265" r:id="rId8"/>
    <p:sldId id="315" r:id="rId9"/>
    <p:sldId id="309" r:id="rId10"/>
    <p:sldId id="307" r:id="rId11"/>
    <p:sldId id="305" r:id="rId12"/>
    <p:sldId id="284" r:id="rId13"/>
    <p:sldId id="285" r:id="rId14"/>
    <p:sldId id="286" r:id="rId15"/>
    <p:sldId id="291" r:id="rId16"/>
    <p:sldId id="288" r:id="rId17"/>
    <p:sldId id="293" r:id="rId18"/>
    <p:sldId id="295" r:id="rId19"/>
    <p:sldId id="314" r:id="rId20"/>
    <p:sldId id="313" r:id="rId21"/>
    <p:sldId id="312" r:id="rId22"/>
    <p:sldId id="283" r:id="rId23"/>
    <p:sldId id="297" r:id="rId24"/>
    <p:sldId id="308" r:id="rId25"/>
    <p:sldId id="300"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antha Moss (Swansea Bay UHB - Finance)" initials="SM(BU-F" lastIdx="1" clrIdx="0">
    <p:extLst>
      <p:ext uri="{19B8F6BF-5375-455C-9EA6-DF929625EA0E}">
        <p15:presenceInfo xmlns:p15="http://schemas.microsoft.com/office/powerpoint/2012/main" userId="S-1-5-21-978635462-3828570294-627434887-10485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B9BD5"/>
    <a:srgbClr val="FFFCF3"/>
    <a:srgbClr val="FFF9E7"/>
    <a:srgbClr val="FFFFFF"/>
    <a:srgbClr val="FFF6D9"/>
    <a:srgbClr val="FFF3CD"/>
    <a:srgbClr val="FFEBAB"/>
    <a:srgbClr val="FFE38B"/>
    <a:srgbClr val="FFF2C9"/>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14" autoAdjust="0"/>
    <p:restoredTop sz="96323" autoAdjust="0"/>
  </p:normalViewPr>
  <p:slideViewPr>
    <p:cSldViewPr snapToGrid="0">
      <p:cViewPr varScale="1">
        <p:scale>
          <a:sx n="59" d="100"/>
          <a:sy n="59" d="100"/>
        </p:scale>
        <p:origin x="416"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 Id="rId5" Type="http://schemas.openxmlformats.org/officeDocument/2006/relationships/image" Target="../media/image15.png"/><Relationship Id="rId4" Type="http://schemas.openxmlformats.org/officeDocument/2006/relationships/image" Target="../media/image14.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 Id="rId5" Type="http://schemas.openxmlformats.org/officeDocument/2006/relationships/image" Target="../media/image15.png"/><Relationship Id="rId4"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C75D1B-4FEF-4A0A-B6F8-E9A273301283}" type="doc">
      <dgm:prSet loTypeId="urn:microsoft.com/office/officeart/2005/8/layout/vList3" loCatId="picture" qsTypeId="urn:microsoft.com/office/officeart/2005/8/quickstyle/simple1" qsCatId="simple" csTypeId="urn:microsoft.com/office/officeart/2005/8/colors/accent1_2" csCatId="accent1" phldr="1"/>
      <dgm:spPr/>
    </dgm:pt>
    <dgm:pt modelId="{E6072016-F8EC-48DA-9A87-BDC395DCF771}">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Health Board &amp; Service Group Financial Summary</a:t>
          </a:r>
        </a:p>
      </dgm:t>
    </dgm:pt>
    <dgm:pt modelId="{74B550D5-0447-4522-8091-51FAFB5B65A1}" type="par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72189B0-E0A3-4FBC-9176-09D5B0FAA563}" type="sib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385EAC9-2A23-4A2E-ACC8-AD3175A362B9}">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In-Month Revenue Position</a:t>
          </a:r>
        </a:p>
      </dgm:t>
    </dgm:pt>
    <dgm:pt modelId="{A604ACB6-DC0C-4DD3-9451-39481E7317E9}" type="par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64E08EF-B776-4C12-9645-456E9D9F529E}" type="sib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903C1069-8473-4E07-9643-91C54482031A}">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Savings Performance</a:t>
          </a:r>
        </a:p>
      </dgm:t>
    </dgm:pt>
    <dgm:pt modelId="{13B3809E-E1D7-4328-882E-11CD996ABABD}" type="par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B0713450-6727-4149-80DC-6CDD4ED12127}" type="sib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4B55129-BAB0-4FE2-AE88-6D7B6936F04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Key Drivers</a:t>
          </a:r>
        </a:p>
      </dgm:t>
    </dgm:pt>
    <dgm:pt modelId="{3A2BA36D-F356-4E47-A27F-DA7A2F097B9A}" type="par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233471BF-9B0F-4995-89D6-D8AA4F8813EB}" type="sib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D9E37929-C2F4-4124-ADEB-7EE261DCAE0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Risks, Next Steps &amp; Mitigating Actions</a:t>
          </a:r>
        </a:p>
      </dgm:t>
    </dgm:pt>
    <dgm:pt modelId="{403F18C4-5569-4463-A63F-CE747443884D}" type="par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F7FD590C-EADF-4F78-B00F-1EE3AF9E8EF2}" type="sib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793B44C-59EF-4FEF-BB6D-48727CEBBEF4}">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Appendices</a:t>
          </a:r>
        </a:p>
      </dgm:t>
    </dgm:pt>
    <dgm:pt modelId="{E29C929D-4853-40A3-A84F-A1766FC1EB17}" type="par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F5AF850-F60D-469F-9A9D-E2A78AF7F00F}" type="sib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F4A94BE-A305-4A9C-9FD3-F131B7A8D30D}" type="pres">
      <dgm:prSet presAssocID="{6BC75D1B-4FEF-4A0A-B6F8-E9A273301283}" presName="linearFlow" presStyleCnt="0">
        <dgm:presLayoutVars>
          <dgm:dir/>
          <dgm:resizeHandles val="exact"/>
        </dgm:presLayoutVars>
      </dgm:prSet>
      <dgm:spPr/>
    </dgm:pt>
    <dgm:pt modelId="{16E70D37-B894-4DA5-AC6A-36D43D0920C4}" type="pres">
      <dgm:prSet presAssocID="{E6072016-F8EC-48DA-9A87-BDC395DCF771}" presName="composite" presStyleCnt="0"/>
      <dgm:spPr/>
    </dgm:pt>
    <dgm:pt modelId="{FA5B2799-2F07-40B1-ABE0-12D533988A5C}" type="pres">
      <dgm:prSet presAssocID="{E6072016-F8EC-48DA-9A87-BDC395DCF771}" presName="imgShp" presStyleLbl="fgImgPlace1" presStyleIdx="0" presStyleCnt="6"/>
      <dgm:spPr>
        <a:blipFill>
          <a:blip xmlns:r="http://schemas.openxmlformats.org/officeDocument/2006/relationships" r:embed="rId1"/>
          <a:srcRect/>
          <a:stretch>
            <a:fillRect/>
          </a:stretch>
        </a:blipFill>
      </dgm:spPr>
    </dgm:pt>
    <dgm:pt modelId="{34BE5FFF-3464-4B14-9255-3C6ACC53E1C8}" type="pres">
      <dgm:prSet presAssocID="{E6072016-F8EC-48DA-9A87-BDC395DCF771}" presName="txShp" presStyleLbl="node1" presStyleIdx="0" presStyleCnt="6">
        <dgm:presLayoutVars>
          <dgm:bulletEnabled val="1"/>
        </dgm:presLayoutVars>
      </dgm:prSet>
      <dgm:spPr/>
    </dgm:pt>
    <dgm:pt modelId="{972B309E-F8D1-4A97-B57C-D5B25C16953B}" type="pres">
      <dgm:prSet presAssocID="{672189B0-E0A3-4FBC-9176-09D5B0FAA563}" presName="spacing" presStyleCnt="0"/>
      <dgm:spPr/>
    </dgm:pt>
    <dgm:pt modelId="{D0E1701C-9A2F-44AF-8EC8-C9B6B31C069E}" type="pres">
      <dgm:prSet presAssocID="{4385EAC9-2A23-4A2E-ACC8-AD3175A362B9}" presName="composite" presStyleCnt="0"/>
      <dgm:spPr/>
    </dgm:pt>
    <dgm:pt modelId="{88660B5F-D0F1-4208-A594-92E69BAD2CAB}" type="pres">
      <dgm:prSet presAssocID="{4385EAC9-2A23-4A2E-ACC8-AD3175A362B9}" presName="imgShp" presStyleLbl="fgImgPlace1" presStyleIdx="1" presStyleCnt="6"/>
      <dgm:spPr>
        <a:blipFill>
          <a:blip xmlns:r="http://schemas.openxmlformats.org/officeDocument/2006/relationships" r:embed="rId2"/>
          <a:srcRect/>
          <a:stretch>
            <a:fillRect/>
          </a:stretch>
        </a:blipFill>
      </dgm:spPr>
    </dgm:pt>
    <dgm:pt modelId="{1278944D-9E1A-43E2-96BA-A04008228034}" type="pres">
      <dgm:prSet presAssocID="{4385EAC9-2A23-4A2E-ACC8-AD3175A362B9}" presName="txShp" presStyleLbl="node1" presStyleIdx="1" presStyleCnt="6">
        <dgm:presLayoutVars>
          <dgm:bulletEnabled val="1"/>
        </dgm:presLayoutVars>
      </dgm:prSet>
      <dgm:spPr/>
    </dgm:pt>
    <dgm:pt modelId="{F2D31797-9D62-4E75-BD4E-D093E61B18DC}" type="pres">
      <dgm:prSet presAssocID="{464E08EF-B776-4C12-9645-456E9D9F529E}" presName="spacing" presStyleCnt="0"/>
      <dgm:spPr/>
    </dgm:pt>
    <dgm:pt modelId="{288868EC-5954-491B-9A71-8EC544EA0D11}" type="pres">
      <dgm:prSet presAssocID="{A4B55129-BAB0-4FE2-AE88-6D7B6936F046}" presName="composite" presStyleCnt="0"/>
      <dgm:spPr/>
    </dgm:pt>
    <dgm:pt modelId="{A6A5991D-3DC7-4401-9939-D705D1DFBF99}" type="pres">
      <dgm:prSet presAssocID="{A4B55129-BAB0-4FE2-AE88-6D7B6936F046}" presName="imgShp" presStyleLbl="fgImgPlace1" presStyleIdx="2" presStyleCnt="6"/>
      <dgm:spPr>
        <a:blipFill>
          <a:blip xmlns:r="http://schemas.openxmlformats.org/officeDocument/2006/relationships" r:embed="rId3"/>
          <a:srcRect/>
          <a:stretch>
            <a:fillRect l="-10000" r="-10000"/>
          </a:stretch>
        </a:blipFill>
      </dgm:spPr>
    </dgm:pt>
    <dgm:pt modelId="{4261511D-5EF9-45FB-95B9-E288082FA118}" type="pres">
      <dgm:prSet presAssocID="{A4B55129-BAB0-4FE2-AE88-6D7B6936F046}" presName="txShp" presStyleLbl="node1" presStyleIdx="2" presStyleCnt="6">
        <dgm:presLayoutVars>
          <dgm:bulletEnabled val="1"/>
        </dgm:presLayoutVars>
      </dgm:prSet>
      <dgm:spPr/>
    </dgm:pt>
    <dgm:pt modelId="{3DC68D47-9DFC-47D6-88B4-9F42D56E34D4}" type="pres">
      <dgm:prSet presAssocID="{233471BF-9B0F-4995-89D6-D8AA4F8813EB}" presName="spacing" presStyleCnt="0"/>
      <dgm:spPr/>
    </dgm:pt>
    <dgm:pt modelId="{B6F1F51E-A3D6-4A4A-9E8B-D7A5E699E173}" type="pres">
      <dgm:prSet presAssocID="{903C1069-8473-4E07-9643-91C54482031A}" presName="composite" presStyleCnt="0"/>
      <dgm:spPr/>
    </dgm:pt>
    <dgm:pt modelId="{EAD78601-33BE-4692-B3C6-3DAE1F81AD59}" type="pres">
      <dgm:prSet presAssocID="{903C1069-8473-4E07-9643-91C54482031A}" presName="imgShp" presStyleLbl="fgImgPlace1" presStyleIdx="3" presStyleCnt="6"/>
      <dgm:spPr>
        <a:blipFill>
          <a:blip xmlns:r="http://schemas.openxmlformats.org/officeDocument/2006/relationships" r:embed="rId4"/>
          <a:srcRect/>
          <a:stretch>
            <a:fillRect/>
          </a:stretch>
        </a:blipFill>
      </dgm:spPr>
    </dgm:pt>
    <dgm:pt modelId="{AA6C2BF4-1FA6-4741-9814-AF442F370F68}" type="pres">
      <dgm:prSet presAssocID="{903C1069-8473-4E07-9643-91C54482031A}" presName="txShp" presStyleLbl="node1" presStyleIdx="3" presStyleCnt="6">
        <dgm:presLayoutVars>
          <dgm:bulletEnabled val="1"/>
        </dgm:presLayoutVars>
      </dgm:prSet>
      <dgm:spPr/>
    </dgm:pt>
    <dgm:pt modelId="{965812FC-643C-41CB-B55E-C9B385B9051F}" type="pres">
      <dgm:prSet presAssocID="{B0713450-6727-4149-80DC-6CDD4ED12127}" presName="spacing" presStyleCnt="0"/>
      <dgm:spPr/>
    </dgm:pt>
    <dgm:pt modelId="{D6302CBA-F0EF-4D35-A9ED-FD4D5AE8BB21}" type="pres">
      <dgm:prSet presAssocID="{D9E37929-C2F4-4124-ADEB-7EE261DCAE06}" presName="composite" presStyleCnt="0"/>
      <dgm:spPr/>
    </dgm:pt>
    <dgm:pt modelId="{F8A28239-026A-4FA5-9AB0-8952BE14F9E6}" type="pres">
      <dgm:prSet presAssocID="{D9E37929-C2F4-4124-ADEB-7EE261DCAE06}" presName="imgShp" presStyleLbl="fgImgPlace1" presStyleIdx="4" presStyleCnt="6"/>
      <dgm:spPr>
        <a:blipFill>
          <a:blip xmlns:r="http://schemas.openxmlformats.org/officeDocument/2006/relationships" r:embed="rId5"/>
          <a:srcRect/>
          <a:stretch>
            <a:fillRect/>
          </a:stretch>
        </a:blipFill>
      </dgm:spPr>
    </dgm:pt>
    <dgm:pt modelId="{8E121899-C512-4CFA-BDF9-D823C1049629}" type="pres">
      <dgm:prSet presAssocID="{D9E37929-C2F4-4124-ADEB-7EE261DCAE06}" presName="txShp" presStyleLbl="node1" presStyleIdx="4" presStyleCnt="6">
        <dgm:presLayoutVars>
          <dgm:bulletEnabled val="1"/>
        </dgm:presLayoutVars>
      </dgm:prSet>
      <dgm:spPr/>
    </dgm:pt>
    <dgm:pt modelId="{12593CBA-CEDA-4DDA-A595-3D322A66AE09}" type="pres">
      <dgm:prSet presAssocID="{F7FD590C-EADF-4F78-B00F-1EE3AF9E8EF2}" presName="spacing" presStyleCnt="0"/>
      <dgm:spPr/>
    </dgm:pt>
    <dgm:pt modelId="{F1A5986D-FE32-4A39-8125-3D3C2F9A954C}" type="pres">
      <dgm:prSet presAssocID="{4793B44C-59EF-4FEF-BB6D-48727CEBBEF4}" presName="composite" presStyleCnt="0"/>
      <dgm:spPr/>
    </dgm:pt>
    <dgm:pt modelId="{C179960E-3EE0-42E4-915B-0FED6F52638F}" type="pres">
      <dgm:prSet presAssocID="{4793B44C-59EF-4FEF-BB6D-48727CEBBEF4}" presName="imgShp" presStyleLbl="fgImgPlace1" presStyleIdx="5" presStyleCnt="6" custLinFactY="43342" custLinFactNeighborX="-5058" custLinFactNeighborY="100000"/>
      <dgm:spPr/>
    </dgm:pt>
    <dgm:pt modelId="{9E2E1561-15EC-4A2E-A9C3-C4BFC0F3A1BD}" type="pres">
      <dgm:prSet presAssocID="{4793B44C-59EF-4FEF-BB6D-48727CEBBEF4}" presName="txShp" presStyleLbl="node1" presStyleIdx="5" presStyleCnt="6">
        <dgm:presLayoutVars>
          <dgm:bulletEnabled val="1"/>
        </dgm:presLayoutVars>
      </dgm:prSet>
      <dgm:spPr/>
    </dgm:pt>
  </dgm:ptLst>
  <dgm:cxnLst>
    <dgm:cxn modelId="{4C1CDD13-E3BA-405C-AC98-8A0B00521A4F}" type="presOf" srcId="{A4B55129-BAB0-4FE2-AE88-6D7B6936F046}" destId="{4261511D-5EF9-45FB-95B9-E288082FA118}" srcOrd="0" destOrd="0" presId="urn:microsoft.com/office/officeart/2005/8/layout/vList3"/>
    <dgm:cxn modelId="{C0FE373F-F7E4-474C-98CD-81D66B66E95C}" srcId="{6BC75D1B-4FEF-4A0A-B6F8-E9A273301283}" destId="{E6072016-F8EC-48DA-9A87-BDC395DCF771}" srcOrd="0" destOrd="0" parTransId="{74B550D5-0447-4522-8091-51FAFB5B65A1}" sibTransId="{672189B0-E0A3-4FBC-9176-09D5B0FAA563}"/>
    <dgm:cxn modelId="{256E4A6E-547E-47B1-B256-12BD2FCB029C}" type="presOf" srcId="{6BC75D1B-4FEF-4A0A-B6F8-E9A273301283}" destId="{6F4A94BE-A305-4A9C-9FD3-F131B7A8D30D}" srcOrd="0" destOrd="0" presId="urn:microsoft.com/office/officeart/2005/8/layout/vList3"/>
    <dgm:cxn modelId="{716C286F-5947-41E2-9ACE-8E288EEBBA8C}" srcId="{6BC75D1B-4FEF-4A0A-B6F8-E9A273301283}" destId="{4793B44C-59EF-4FEF-BB6D-48727CEBBEF4}" srcOrd="5" destOrd="0" parTransId="{E29C929D-4853-40A3-A84F-A1766FC1EB17}" sibTransId="{AF5AF850-F60D-469F-9A9D-E2A78AF7F00F}"/>
    <dgm:cxn modelId="{DAF1B197-9FE0-45CA-A9EE-924F45FF289C}" type="presOf" srcId="{4793B44C-59EF-4FEF-BB6D-48727CEBBEF4}" destId="{9E2E1561-15EC-4A2E-A9C3-C4BFC0F3A1BD}" srcOrd="0" destOrd="0" presId="urn:microsoft.com/office/officeart/2005/8/layout/vList3"/>
    <dgm:cxn modelId="{7D0D8499-B2D2-4824-8B71-599443F9C12A}" srcId="{6BC75D1B-4FEF-4A0A-B6F8-E9A273301283}" destId="{903C1069-8473-4E07-9643-91C54482031A}" srcOrd="3" destOrd="0" parTransId="{13B3809E-E1D7-4328-882E-11CD996ABABD}" sibTransId="{B0713450-6727-4149-80DC-6CDD4ED12127}"/>
    <dgm:cxn modelId="{11F164DD-E799-4B87-9095-FCF6B750D764}" srcId="{6BC75D1B-4FEF-4A0A-B6F8-E9A273301283}" destId="{D9E37929-C2F4-4124-ADEB-7EE261DCAE06}" srcOrd="4" destOrd="0" parTransId="{403F18C4-5569-4463-A63F-CE747443884D}" sibTransId="{F7FD590C-EADF-4F78-B00F-1EE3AF9E8EF2}"/>
    <dgm:cxn modelId="{E601E9E0-A44D-466E-863F-EF1EA959B978}" type="presOf" srcId="{D9E37929-C2F4-4124-ADEB-7EE261DCAE06}" destId="{8E121899-C512-4CFA-BDF9-D823C1049629}" srcOrd="0" destOrd="0" presId="urn:microsoft.com/office/officeart/2005/8/layout/vList3"/>
    <dgm:cxn modelId="{80C562EB-92DC-4343-8DEB-FFFE58E10F30}" srcId="{6BC75D1B-4FEF-4A0A-B6F8-E9A273301283}" destId="{4385EAC9-2A23-4A2E-ACC8-AD3175A362B9}" srcOrd="1" destOrd="0" parTransId="{A604ACB6-DC0C-4DD3-9451-39481E7317E9}" sibTransId="{464E08EF-B776-4C12-9645-456E9D9F529E}"/>
    <dgm:cxn modelId="{8F2F09EC-B754-41B3-A60F-E06BED730475}" type="presOf" srcId="{E6072016-F8EC-48DA-9A87-BDC395DCF771}" destId="{34BE5FFF-3464-4B14-9255-3C6ACC53E1C8}" srcOrd="0" destOrd="0" presId="urn:microsoft.com/office/officeart/2005/8/layout/vList3"/>
    <dgm:cxn modelId="{7AA158EF-08DF-43A4-9144-1B07B0C884B7}" type="presOf" srcId="{903C1069-8473-4E07-9643-91C54482031A}" destId="{AA6C2BF4-1FA6-4741-9814-AF442F370F68}" srcOrd="0" destOrd="0" presId="urn:microsoft.com/office/officeart/2005/8/layout/vList3"/>
    <dgm:cxn modelId="{CD62E3FD-B2EC-46F3-8ECB-E337B98C29A5}" srcId="{6BC75D1B-4FEF-4A0A-B6F8-E9A273301283}" destId="{A4B55129-BAB0-4FE2-AE88-6D7B6936F046}" srcOrd="2" destOrd="0" parTransId="{3A2BA36D-F356-4E47-A27F-DA7A2F097B9A}" sibTransId="{233471BF-9B0F-4995-89D6-D8AA4F8813EB}"/>
    <dgm:cxn modelId="{D567C8FE-E3C9-413D-BEC9-B834D03CB025}" type="presOf" srcId="{4385EAC9-2A23-4A2E-ACC8-AD3175A362B9}" destId="{1278944D-9E1A-43E2-96BA-A04008228034}" srcOrd="0" destOrd="0" presId="urn:microsoft.com/office/officeart/2005/8/layout/vList3"/>
    <dgm:cxn modelId="{A699A1BC-FFF2-4BCC-AF7E-7CA04106BB10}" type="presParOf" srcId="{6F4A94BE-A305-4A9C-9FD3-F131B7A8D30D}" destId="{16E70D37-B894-4DA5-AC6A-36D43D0920C4}" srcOrd="0" destOrd="0" presId="urn:microsoft.com/office/officeart/2005/8/layout/vList3"/>
    <dgm:cxn modelId="{CF9935B1-B2B2-460D-A810-1BF7742B506C}" type="presParOf" srcId="{16E70D37-B894-4DA5-AC6A-36D43D0920C4}" destId="{FA5B2799-2F07-40B1-ABE0-12D533988A5C}" srcOrd="0" destOrd="0" presId="urn:microsoft.com/office/officeart/2005/8/layout/vList3"/>
    <dgm:cxn modelId="{E3FDAE70-31A4-461F-89D4-E5CA9F5F4AA1}" type="presParOf" srcId="{16E70D37-B894-4DA5-AC6A-36D43D0920C4}" destId="{34BE5FFF-3464-4B14-9255-3C6ACC53E1C8}" srcOrd="1" destOrd="0" presId="urn:microsoft.com/office/officeart/2005/8/layout/vList3"/>
    <dgm:cxn modelId="{F00932E1-7333-4317-B0DE-7C754E958B36}" type="presParOf" srcId="{6F4A94BE-A305-4A9C-9FD3-F131B7A8D30D}" destId="{972B309E-F8D1-4A97-B57C-D5B25C16953B}" srcOrd="1" destOrd="0" presId="urn:microsoft.com/office/officeart/2005/8/layout/vList3"/>
    <dgm:cxn modelId="{83A41A05-D8BC-47ED-B38F-FBCA210A7EC4}" type="presParOf" srcId="{6F4A94BE-A305-4A9C-9FD3-F131B7A8D30D}" destId="{D0E1701C-9A2F-44AF-8EC8-C9B6B31C069E}" srcOrd="2" destOrd="0" presId="urn:microsoft.com/office/officeart/2005/8/layout/vList3"/>
    <dgm:cxn modelId="{4608F3D3-BE7D-4B38-8196-B6925285CF40}" type="presParOf" srcId="{D0E1701C-9A2F-44AF-8EC8-C9B6B31C069E}" destId="{88660B5F-D0F1-4208-A594-92E69BAD2CAB}" srcOrd="0" destOrd="0" presId="urn:microsoft.com/office/officeart/2005/8/layout/vList3"/>
    <dgm:cxn modelId="{DFB48FEE-CF44-4466-A26E-487300B8B615}" type="presParOf" srcId="{D0E1701C-9A2F-44AF-8EC8-C9B6B31C069E}" destId="{1278944D-9E1A-43E2-96BA-A04008228034}" srcOrd="1" destOrd="0" presId="urn:microsoft.com/office/officeart/2005/8/layout/vList3"/>
    <dgm:cxn modelId="{E71819E6-5721-401E-B65A-0E3528B52F9C}" type="presParOf" srcId="{6F4A94BE-A305-4A9C-9FD3-F131B7A8D30D}" destId="{F2D31797-9D62-4E75-BD4E-D093E61B18DC}" srcOrd="3" destOrd="0" presId="urn:microsoft.com/office/officeart/2005/8/layout/vList3"/>
    <dgm:cxn modelId="{0454CCA6-E59F-4427-8333-E8F729577815}" type="presParOf" srcId="{6F4A94BE-A305-4A9C-9FD3-F131B7A8D30D}" destId="{288868EC-5954-491B-9A71-8EC544EA0D11}" srcOrd="4" destOrd="0" presId="urn:microsoft.com/office/officeart/2005/8/layout/vList3"/>
    <dgm:cxn modelId="{53AC579E-D936-4398-BB75-7F63385552EF}" type="presParOf" srcId="{288868EC-5954-491B-9A71-8EC544EA0D11}" destId="{A6A5991D-3DC7-4401-9939-D705D1DFBF99}" srcOrd="0" destOrd="0" presId="urn:microsoft.com/office/officeart/2005/8/layout/vList3"/>
    <dgm:cxn modelId="{6807E1B6-E973-4648-B845-527003A46D93}" type="presParOf" srcId="{288868EC-5954-491B-9A71-8EC544EA0D11}" destId="{4261511D-5EF9-45FB-95B9-E288082FA118}" srcOrd="1" destOrd="0" presId="urn:microsoft.com/office/officeart/2005/8/layout/vList3"/>
    <dgm:cxn modelId="{A23835C0-85CA-4BB3-91B4-83058F95D651}" type="presParOf" srcId="{6F4A94BE-A305-4A9C-9FD3-F131B7A8D30D}" destId="{3DC68D47-9DFC-47D6-88B4-9F42D56E34D4}" srcOrd="5" destOrd="0" presId="urn:microsoft.com/office/officeart/2005/8/layout/vList3"/>
    <dgm:cxn modelId="{8074BC5A-235D-4C73-BC9B-D7EB74C09CBB}" type="presParOf" srcId="{6F4A94BE-A305-4A9C-9FD3-F131B7A8D30D}" destId="{B6F1F51E-A3D6-4A4A-9E8B-D7A5E699E173}" srcOrd="6" destOrd="0" presId="urn:microsoft.com/office/officeart/2005/8/layout/vList3"/>
    <dgm:cxn modelId="{821AD33A-D6BA-422F-91D6-DFFDA3D84EB4}" type="presParOf" srcId="{B6F1F51E-A3D6-4A4A-9E8B-D7A5E699E173}" destId="{EAD78601-33BE-4692-B3C6-3DAE1F81AD59}" srcOrd="0" destOrd="0" presId="urn:microsoft.com/office/officeart/2005/8/layout/vList3"/>
    <dgm:cxn modelId="{394906A4-376E-43E8-A725-3D6147AC573C}" type="presParOf" srcId="{B6F1F51E-A3D6-4A4A-9E8B-D7A5E699E173}" destId="{AA6C2BF4-1FA6-4741-9814-AF442F370F68}" srcOrd="1" destOrd="0" presId="urn:microsoft.com/office/officeart/2005/8/layout/vList3"/>
    <dgm:cxn modelId="{7BF58131-F789-47A0-B06B-C1ED87CFDAF9}" type="presParOf" srcId="{6F4A94BE-A305-4A9C-9FD3-F131B7A8D30D}" destId="{965812FC-643C-41CB-B55E-C9B385B9051F}" srcOrd="7" destOrd="0" presId="urn:microsoft.com/office/officeart/2005/8/layout/vList3"/>
    <dgm:cxn modelId="{53BFC314-933C-4F01-9159-69B10335FCFA}" type="presParOf" srcId="{6F4A94BE-A305-4A9C-9FD3-F131B7A8D30D}" destId="{D6302CBA-F0EF-4D35-A9ED-FD4D5AE8BB21}" srcOrd="8" destOrd="0" presId="urn:microsoft.com/office/officeart/2005/8/layout/vList3"/>
    <dgm:cxn modelId="{3196575E-C194-4C50-8464-59645F93921B}" type="presParOf" srcId="{D6302CBA-F0EF-4D35-A9ED-FD4D5AE8BB21}" destId="{F8A28239-026A-4FA5-9AB0-8952BE14F9E6}" srcOrd="0" destOrd="0" presId="urn:microsoft.com/office/officeart/2005/8/layout/vList3"/>
    <dgm:cxn modelId="{E7F97A4D-196F-4552-8BC9-038A6A8E11D9}" type="presParOf" srcId="{D6302CBA-F0EF-4D35-A9ED-FD4D5AE8BB21}" destId="{8E121899-C512-4CFA-BDF9-D823C1049629}" srcOrd="1" destOrd="0" presId="urn:microsoft.com/office/officeart/2005/8/layout/vList3"/>
    <dgm:cxn modelId="{9592E36B-187C-4228-A51B-AF7CE3FCBA00}" type="presParOf" srcId="{6F4A94BE-A305-4A9C-9FD3-F131B7A8D30D}" destId="{12593CBA-CEDA-4DDA-A595-3D322A66AE09}" srcOrd="9" destOrd="0" presId="urn:microsoft.com/office/officeart/2005/8/layout/vList3"/>
    <dgm:cxn modelId="{FA5EABD9-EA6D-491E-A3A2-F45BB0587E02}" type="presParOf" srcId="{6F4A94BE-A305-4A9C-9FD3-F131B7A8D30D}" destId="{F1A5986D-FE32-4A39-8125-3D3C2F9A954C}" srcOrd="10" destOrd="0" presId="urn:microsoft.com/office/officeart/2005/8/layout/vList3"/>
    <dgm:cxn modelId="{1DB3E70D-DF33-4523-8568-00D22FC36D70}" type="presParOf" srcId="{F1A5986D-FE32-4A39-8125-3D3C2F9A954C}" destId="{C179960E-3EE0-42E4-915B-0FED6F52638F}" srcOrd="0" destOrd="0" presId="urn:microsoft.com/office/officeart/2005/8/layout/vList3"/>
    <dgm:cxn modelId="{73D05C42-C71D-4DA2-B64D-C02F0247FC56}" type="presParOf" srcId="{F1A5986D-FE32-4A39-8125-3D3C2F9A954C}" destId="{9E2E1561-15EC-4A2E-A9C3-C4BFC0F3A1BD}" srcOrd="1" destOrd="0" presId="urn:microsoft.com/office/officeart/2005/8/layout/v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BE5FFF-3464-4B14-9255-3C6ACC53E1C8}">
      <dsp:nvSpPr>
        <dsp:cNvPr id="0" name=""/>
        <dsp:cNvSpPr/>
      </dsp:nvSpPr>
      <dsp:spPr>
        <a:xfrm rot="10800000">
          <a:off x="1688798" y="455"/>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Health Board &amp; Service Group Financial Summary</a:t>
          </a:r>
        </a:p>
      </dsp:txBody>
      <dsp:txXfrm rot="10800000">
        <a:off x="1869570" y="455"/>
        <a:ext cx="5806319" cy="723087"/>
      </dsp:txXfrm>
    </dsp:sp>
    <dsp:sp modelId="{FA5B2799-2F07-40B1-ABE0-12D533988A5C}">
      <dsp:nvSpPr>
        <dsp:cNvPr id="0" name=""/>
        <dsp:cNvSpPr/>
      </dsp:nvSpPr>
      <dsp:spPr>
        <a:xfrm>
          <a:off x="1327255" y="455"/>
          <a:ext cx="723087" cy="723087"/>
        </a:xfrm>
        <a:prstGeom prst="ellipse">
          <a:avLst/>
        </a:prstGeom>
        <a:blipFill>
          <a:blip xmlns:r="http://schemas.openxmlformats.org/officeDocument/2006/relationships" r:embed="rId1"/>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278944D-9E1A-43E2-96BA-A04008228034}">
      <dsp:nvSpPr>
        <dsp:cNvPr id="0" name=""/>
        <dsp:cNvSpPr/>
      </dsp:nvSpPr>
      <dsp:spPr>
        <a:xfrm rot="10800000">
          <a:off x="1688798" y="939389"/>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In-Month Revenue Position</a:t>
          </a:r>
        </a:p>
      </dsp:txBody>
      <dsp:txXfrm rot="10800000">
        <a:off x="1869570" y="939389"/>
        <a:ext cx="5806319" cy="723087"/>
      </dsp:txXfrm>
    </dsp:sp>
    <dsp:sp modelId="{88660B5F-D0F1-4208-A594-92E69BAD2CAB}">
      <dsp:nvSpPr>
        <dsp:cNvPr id="0" name=""/>
        <dsp:cNvSpPr/>
      </dsp:nvSpPr>
      <dsp:spPr>
        <a:xfrm>
          <a:off x="1327255" y="939389"/>
          <a:ext cx="723087" cy="723087"/>
        </a:xfrm>
        <a:prstGeom prst="ellipse">
          <a:avLst/>
        </a:prstGeom>
        <a:blipFill>
          <a:blip xmlns:r="http://schemas.openxmlformats.org/officeDocument/2006/relationships" r:embed="rId2"/>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61511D-5EF9-45FB-95B9-E288082FA118}">
      <dsp:nvSpPr>
        <dsp:cNvPr id="0" name=""/>
        <dsp:cNvSpPr/>
      </dsp:nvSpPr>
      <dsp:spPr>
        <a:xfrm rot="10800000">
          <a:off x="1688798" y="1878322"/>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Key Drivers</a:t>
          </a:r>
        </a:p>
      </dsp:txBody>
      <dsp:txXfrm rot="10800000">
        <a:off x="1869570" y="1878322"/>
        <a:ext cx="5806319" cy="723087"/>
      </dsp:txXfrm>
    </dsp:sp>
    <dsp:sp modelId="{A6A5991D-3DC7-4401-9939-D705D1DFBF99}">
      <dsp:nvSpPr>
        <dsp:cNvPr id="0" name=""/>
        <dsp:cNvSpPr/>
      </dsp:nvSpPr>
      <dsp:spPr>
        <a:xfrm>
          <a:off x="1327255" y="1878322"/>
          <a:ext cx="723087" cy="723087"/>
        </a:xfrm>
        <a:prstGeom prst="ellipse">
          <a:avLst/>
        </a:prstGeom>
        <a:blipFill>
          <a:blip xmlns:r="http://schemas.openxmlformats.org/officeDocument/2006/relationships" r:embed="rId3"/>
          <a:srcRect/>
          <a:stretch>
            <a:fillRect l="-10000" r="-1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A6C2BF4-1FA6-4741-9814-AF442F370F68}">
      <dsp:nvSpPr>
        <dsp:cNvPr id="0" name=""/>
        <dsp:cNvSpPr/>
      </dsp:nvSpPr>
      <dsp:spPr>
        <a:xfrm rot="10800000">
          <a:off x="1688798" y="2817256"/>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Savings Performance</a:t>
          </a:r>
        </a:p>
      </dsp:txBody>
      <dsp:txXfrm rot="10800000">
        <a:off x="1869570" y="2817256"/>
        <a:ext cx="5806319" cy="723087"/>
      </dsp:txXfrm>
    </dsp:sp>
    <dsp:sp modelId="{EAD78601-33BE-4692-B3C6-3DAE1F81AD59}">
      <dsp:nvSpPr>
        <dsp:cNvPr id="0" name=""/>
        <dsp:cNvSpPr/>
      </dsp:nvSpPr>
      <dsp:spPr>
        <a:xfrm>
          <a:off x="1327255" y="2817256"/>
          <a:ext cx="723087" cy="723087"/>
        </a:xfrm>
        <a:prstGeom prst="ellipse">
          <a:avLst/>
        </a:prstGeom>
        <a:blipFill>
          <a:blip xmlns:r="http://schemas.openxmlformats.org/officeDocument/2006/relationships" r:embed="rId4"/>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121899-C512-4CFA-BDF9-D823C1049629}">
      <dsp:nvSpPr>
        <dsp:cNvPr id="0" name=""/>
        <dsp:cNvSpPr/>
      </dsp:nvSpPr>
      <dsp:spPr>
        <a:xfrm rot="10800000">
          <a:off x="1688798" y="3756190"/>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Risks, Next Steps &amp; Mitigating Actions</a:t>
          </a:r>
        </a:p>
      </dsp:txBody>
      <dsp:txXfrm rot="10800000">
        <a:off x="1869570" y="3756190"/>
        <a:ext cx="5806319" cy="723087"/>
      </dsp:txXfrm>
    </dsp:sp>
    <dsp:sp modelId="{F8A28239-026A-4FA5-9AB0-8952BE14F9E6}">
      <dsp:nvSpPr>
        <dsp:cNvPr id="0" name=""/>
        <dsp:cNvSpPr/>
      </dsp:nvSpPr>
      <dsp:spPr>
        <a:xfrm>
          <a:off x="1327255" y="3756190"/>
          <a:ext cx="723087" cy="723087"/>
        </a:xfrm>
        <a:prstGeom prst="ellipse">
          <a:avLst/>
        </a:prstGeom>
        <a:blipFill>
          <a:blip xmlns:r="http://schemas.openxmlformats.org/officeDocument/2006/relationships" r:embed="rId5"/>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2E1561-15EC-4A2E-A9C3-C4BFC0F3A1BD}">
      <dsp:nvSpPr>
        <dsp:cNvPr id="0" name=""/>
        <dsp:cNvSpPr/>
      </dsp:nvSpPr>
      <dsp:spPr>
        <a:xfrm rot="10800000">
          <a:off x="1688798" y="4695124"/>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Appendices</a:t>
          </a:r>
        </a:p>
      </dsp:txBody>
      <dsp:txXfrm rot="10800000">
        <a:off x="1869570" y="4695124"/>
        <a:ext cx="5806319" cy="723087"/>
      </dsp:txXfrm>
    </dsp:sp>
    <dsp:sp modelId="{C179960E-3EE0-42E4-915B-0FED6F52638F}">
      <dsp:nvSpPr>
        <dsp:cNvPr id="0" name=""/>
        <dsp:cNvSpPr/>
      </dsp:nvSpPr>
      <dsp:spPr>
        <a:xfrm>
          <a:off x="1290681" y="4695579"/>
          <a:ext cx="723087" cy="723087"/>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B822C4-4A66-4EC6-AE02-C65254CAF206}" type="datetimeFigureOut">
              <a:rPr lang="en-GB" smtClean="0"/>
              <a:t>17/02/2025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5F47BD-4C1F-4C15-AD61-3AB144D69E2A}" type="slidenum">
              <a:rPr lang="en-GB" smtClean="0"/>
              <a:t>‹#›</a:t>
            </a:fld>
            <a:endParaRPr lang="en-GB" dirty="0"/>
          </a:p>
        </p:txBody>
      </p:sp>
    </p:spTree>
    <p:extLst>
      <p:ext uri="{BB962C8B-B14F-4D97-AF65-F5344CB8AC3E}">
        <p14:creationId xmlns:p14="http://schemas.microsoft.com/office/powerpoint/2010/main" val="2211303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6</a:t>
            </a:fld>
            <a:endParaRPr lang="en-GB" dirty="0"/>
          </a:p>
        </p:txBody>
      </p:sp>
    </p:spTree>
    <p:extLst>
      <p:ext uri="{BB962C8B-B14F-4D97-AF65-F5344CB8AC3E}">
        <p14:creationId xmlns:p14="http://schemas.microsoft.com/office/powerpoint/2010/main" val="1343312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17/02/2025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35853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17/02/2025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672118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17/02/2025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004224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9BE24-B2B4-C543-B213-8D21F7D691B6}"/>
              </a:ext>
            </a:extLst>
          </p:cNvPr>
          <p:cNvSpPr>
            <a:spLocks noGrp="1"/>
          </p:cNvSpPr>
          <p:nvPr>
            <p:ph type="ctrTitle"/>
          </p:nvPr>
        </p:nvSpPr>
        <p:spPr>
          <a:xfrm>
            <a:off x="1524000" y="1122363"/>
            <a:ext cx="6505575"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419ADEF-578A-C7CE-1FA1-16D28C4F9BEF}"/>
              </a:ext>
            </a:extLst>
          </p:cNvPr>
          <p:cNvSpPr>
            <a:spLocks noGrp="1"/>
          </p:cNvSpPr>
          <p:nvPr>
            <p:ph type="subTitle" idx="1"/>
          </p:nvPr>
        </p:nvSpPr>
        <p:spPr>
          <a:xfrm>
            <a:off x="1524000" y="3602038"/>
            <a:ext cx="650557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60C83C-5555-23CF-0411-569524EFE195}"/>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17/02/2025</a:t>
            </a:fld>
            <a:endParaRPr lang="en-GB" dirty="0"/>
          </a:p>
        </p:txBody>
      </p:sp>
      <p:sp>
        <p:nvSpPr>
          <p:cNvPr id="5" name="Footer Placeholder 4">
            <a:extLst>
              <a:ext uri="{FF2B5EF4-FFF2-40B4-BE49-F238E27FC236}">
                <a16:creationId xmlns:a16="http://schemas.microsoft.com/office/drawing/2014/main" id="{6A8F8AEE-B074-D45E-5FDD-A88951FF35A0}"/>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B3C141B6-949B-BA75-4930-FC6581037C76}"/>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902843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679DE-9DA7-5FA8-5CCF-F6D0978BFB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E8B5599-2139-450D-6805-8F08467650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9D561B-81AC-5200-5264-D6BC87C5C05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17/02/2025</a:t>
            </a:fld>
            <a:endParaRPr lang="en-GB" dirty="0"/>
          </a:p>
        </p:txBody>
      </p:sp>
      <p:sp>
        <p:nvSpPr>
          <p:cNvPr id="5" name="Footer Placeholder 4">
            <a:extLst>
              <a:ext uri="{FF2B5EF4-FFF2-40B4-BE49-F238E27FC236}">
                <a16:creationId xmlns:a16="http://schemas.microsoft.com/office/drawing/2014/main" id="{1AD56B86-02F4-D320-437D-9F21211602F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E59EE714-12E3-C69C-A555-89734D1C928D}"/>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3751349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FD2DE-EC28-B34A-83E3-3D497DF74DF1}"/>
              </a:ext>
            </a:extLst>
          </p:cNvPr>
          <p:cNvSpPr>
            <a:spLocks noGrp="1"/>
          </p:cNvSpPr>
          <p:nvPr>
            <p:ph type="title"/>
          </p:nvPr>
        </p:nvSpPr>
        <p:spPr>
          <a:xfrm>
            <a:off x="831850" y="1709738"/>
            <a:ext cx="7040563"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AFFAA81-78B2-53E1-A48F-4096F8B0222B}"/>
              </a:ext>
            </a:extLst>
          </p:cNvPr>
          <p:cNvSpPr>
            <a:spLocks noGrp="1"/>
          </p:cNvSpPr>
          <p:nvPr>
            <p:ph type="body" idx="1"/>
          </p:nvPr>
        </p:nvSpPr>
        <p:spPr>
          <a:xfrm>
            <a:off x="831850" y="4589463"/>
            <a:ext cx="7040563"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8D28AE-7A64-AAA9-F1D5-A72E1A8A1688}"/>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17/02/2025</a:t>
            </a:fld>
            <a:endParaRPr lang="en-GB" dirty="0"/>
          </a:p>
        </p:txBody>
      </p:sp>
      <p:sp>
        <p:nvSpPr>
          <p:cNvPr id="5" name="Footer Placeholder 4">
            <a:extLst>
              <a:ext uri="{FF2B5EF4-FFF2-40B4-BE49-F238E27FC236}">
                <a16:creationId xmlns:a16="http://schemas.microsoft.com/office/drawing/2014/main" id="{EACF4D4E-478D-8C05-44E0-C770FB9DAF5A}"/>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A2C018A4-FDC8-0AB7-58E6-333A8E6453F2}"/>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39752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D401-AA60-4856-368F-CBF2D276A9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AE9F23-B82C-8DEF-1F6B-A0C464D8D4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31DD9C9-4987-E3EB-B77C-8BAEFBC3FA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8311561-9F60-D69B-A925-7D2995570BD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17/02/2025</a:t>
            </a:fld>
            <a:endParaRPr lang="en-GB" dirty="0"/>
          </a:p>
        </p:txBody>
      </p:sp>
      <p:sp>
        <p:nvSpPr>
          <p:cNvPr id="6" name="Footer Placeholder 5">
            <a:extLst>
              <a:ext uri="{FF2B5EF4-FFF2-40B4-BE49-F238E27FC236}">
                <a16:creationId xmlns:a16="http://schemas.microsoft.com/office/drawing/2014/main" id="{62BA2591-E8DF-CFD8-E627-933F0FC6EAA2}"/>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940BF4B6-C0ED-AC58-B324-7FE337B1C7EA}"/>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68686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0C08-B945-5A7B-0E3F-17025154320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AB34F7-BEB3-BC87-6AEF-521C2ABB41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A3C188A-6651-32A0-6D2A-1D49EF9B19E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9B99535-801F-C9E2-B0CF-1E26CAF0B1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8352E1-FF09-79F0-1E79-31348CA6ED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65EBD5-6AAF-D287-389B-C69C3EC4A71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17/02/2025</a:t>
            </a:fld>
            <a:endParaRPr lang="en-GB" dirty="0"/>
          </a:p>
        </p:txBody>
      </p:sp>
      <p:sp>
        <p:nvSpPr>
          <p:cNvPr id="8" name="Footer Placeholder 7">
            <a:extLst>
              <a:ext uri="{FF2B5EF4-FFF2-40B4-BE49-F238E27FC236}">
                <a16:creationId xmlns:a16="http://schemas.microsoft.com/office/drawing/2014/main" id="{B880BCF2-46DA-D70F-F038-521DAA63544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9" name="Slide Number Placeholder 8">
            <a:extLst>
              <a:ext uri="{FF2B5EF4-FFF2-40B4-BE49-F238E27FC236}">
                <a16:creationId xmlns:a16="http://schemas.microsoft.com/office/drawing/2014/main" id="{5C5F022F-70CD-3BC9-D667-F159FD91B19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702673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B906A-9B29-677D-1CA1-95DFFF55566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AE907B-5980-D27A-62E9-B76083292FD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17/02/2025</a:t>
            </a:fld>
            <a:endParaRPr lang="en-GB" dirty="0"/>
          </a:p>
        </p:txBody>
      </p:sp>
      <p:sp>
        <p:nvSpPr>
          <p:cNvPr id="4" name="Footer Placeholder 3">
            <a:extLst>
              <a:ext uri="{FF2B5EF4-FFF2-40B4-BE49-F238E27FC236}">
                <a16:creationId xmlns:a16="http://schemas.microsoft.com/office/drawing/2014/main" id="{879641E3-569C-9B8F-D222-6F15449544D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5" name="Slide Number Placeholder 4">
            <a:extLst>
              <a:ext uri="{FF2B5EF4-FFF2-40B4-BE49-F238E27FC236}">
                <a16:creationId xmlns:a16="http://schemas.microsoft.com/office/drawing/2014/main" id="{54064C71-4751-DCA6-FDAD-5F35BC97F769}"/>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944916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4FF5EA-0CA4-8C0B-300B-9C737F64E14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17/02/2025</a:t>
            </a:fld>
            <a:endParaRPr lang="en-GB" dirty="0"/>
          </a:p>
        </p:txBody>
      </p:sp>
      <p:sp>
        <p:nvSpPr>
          <p:cNvPr id="3" name="Footer Placeholder 2">
            <a:extLst>
              <a:ext uri="{FF2B5EF4-FFF2-40B4-BE49-F238E27FC236}">
                <a16:creationId xmlns:a16="http://schemas.microsoft.com/office/drawing/2014/main" id="{4CB75DC5-7652-9D0D-9F7E-FC41D6FFAFB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4" name="Slide Number Placeholder 3">
            <a:extLst>
              <a:ext uri="{FF2B5EF4-FFF2-40B4-BE49-F238E27FC236}">
                <a16:creationId xmlns:a16="http://schemas.microsoft.com/office/drawing/2014/main" id="{034CBC1C-E290-F214-B837-57B79FB41C2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68160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2B4DA-39EA-C576-21F8-9FBA55074A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38E73D-FAEA-CE3D-1C69-BA86BF3D1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34FD5C9-F79E-1565-59E4-8629B6A470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AA6D20-9F85-5802-DFF7-40AB14AEC97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17/02/2025</a:t>
            </a:fld>
            <a:endParaRPr lang="en-GB" dirty="0"/>
          </a:p>
        </p:txBody>
      </p:sp>
      <p:sp>
        <p:nvSpPr>
          <p:cNvPr id="6" name="Footer Placeholder 5">
            <a:extLst>
              <a:ext uri="{FF2B5EF4-FFF2-40B4-BE49-F238E27FC236}">
                <a16:creationId xmlns:a16="http://schemas.microsoft.com/office/drawing/2014/main" id="{42D0556F-3B9C-A66D-C0D2-5F0E1978A6E8}"/>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8B3248C0-422D-9003-FB18-E69A776147C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894844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17/02/2025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57589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8B9AA-946B-7EE3-5371-E37F4F9276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ED74389-B698-90D3-EBF2-E296CFE174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9B2ECF22-5F38-98B5-01E7-7FC48E69E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E8051-063E-5C6C-3524-FF6AA906DC9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17/02/2025</a:t>
            </a:fld>
            <a:endParaRPr lang="en-GB" dirty="0"/>
          </a:p>
        </p:txBody>
      </p:sp>
      <p:sp>
        <p:nvSpPr>
          <p:cNvPr id="6" name="Footer Placeholder 5">
            <a:extLst>
              <a:ext uri="{FF2B5EF4-FFF2-40B4-BE49-F238E27FC236}">
                <a16:creationId xmlns:a16="http://schemas.microsoft.com/office/drawing/2014/main" id="{12B92D9B-00B6-E1A1-6CF7-A6AD720B0087}"/>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68726AAC-2052-7532-284B-C60F0719766B}"/>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4574766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EE2D2-F140-C10E-6708-57F38EFBCCC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0DA3AB9-088F-B055-9326-F569B5607D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9CB1D9-2D20-2F4B-006F-25160C6EC3A4}"/>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17/02/2025</a:t>
            </a:fld>
            <a:endParaRPr lang="en-GB" dirty="0"/>
          </a:p>
        </p:txBody>
      </p:sp>
      <p:sp>
        <p:nvSpPr>
          <p:cNvPr id="5" name="Footer Placeholder 4">
            <a:extLst>
              <a:ext uri="{FF2B5EF4-FFF2-40B4-BE49-F238E27FC236}">
                <a16:creationId xmlns:a16="http://schemas.microsoft.com/office/drawing/2014/main" id="{FC6EA219-618D-6617-B576-12CAAE68923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646465AD-5526-6E22-B706-A9A179E1FD0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516770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8ABB26-56E1-9196-604E-351AEF5194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14C218-631B-B7EB-DE03-83D327A1BE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74F324-B271-5DC9-72F0-9D5EF969C153}"/>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17/02/2025</a:t>
            </a:fld>
            <a:endParaRPr lang="en-GB" dirty="0"/>
          </a:p>
        </p:txBody>
      </p:sp>
      <p:sp>
        <p:nvSpPr>
          <p:cNvPr id="5" name="Footer Placeholder 4">
            <a:extLst>
              <a:ext uri="{FF2B5EF4-FFF2-40B4-BE49-F238E27FC236}">
                <a16:creationId xmlns:a16="http://schemas.microsoft.com/office/drawing/2014/main" id="{62708C6E-F87D-B066-1E2F-D422DF20F179}"/>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04F36A6E-A7F2-B024-3E17-FCE9EEE838C7}"/>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82858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B7F23A-03EA-4B31-B44C-62643CAF2B3E}" type="datetimeFigureOut">
              <a:rPr lang="en-GB" smtClean="0"/>
              <a:t>17/02/2025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303573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9B7F23A-03EA-4B31-B44C-62643CAF2B3E}" type="datetimeFigureOut">
              <a:rPr lang="en-GB" smtClean="0"/>
              <a:t>17/02/2025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440946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9B7F23A-03EA-4B31-B44C-62643CAF2B3E}" type="datetimeFigureOut">
              <a:rPr lang="en-GB" smtClean="0"/>
              <a:t>17/02/2025</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261252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9B7F23A-03EA-4B31-B44C-62643CAF2B3E}" type="datetimeFigureOut">
              <a:rPr lang="en-GB" smtClean="0"/>
              <a:t>17/02/2025</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37554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B7F23A-03EA-4B31-B44C-62643CAF2B3E}" type="datetimeFigureOut">
              <a:rPr lang="en-GB" smtClean="0"/>
              <a:t>17/02/2025</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727832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17/02/2025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986196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17/02/2025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242012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B7F23A-03EA-4B31-B44C-62643CAF2B3E}" type="datetimeFigureOut">
              <a:rPr lang="en-GB" smtClean="0"/>
              <a:t>17/02/2025</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D55D11-4E84-453C-BF27-7B61301F371F}" type="slidenum">
              <a:rPr lang="en-GB" smtClean="0"/>
              <a:t>‹#›</a:t>
            </a:fld>
            <a:endParaRPr lang="en-GB" dirty="0"/>
          </a:p>
        </p:txBody>
      </p:sp>
    </p:spTree>
    <p:extLst>
      <p:ext uri="{BB962C8B-B14F-4D97-AF65-F5344CB8AC3E}">
        <p14:creationId xmlns:p14="http://schemas.microsoft.com/office/powerpoint/2010/main" val="3560654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9C3302-B742-EEF4-5D92-A16C51810871}"/>
              </a:ext>
            </a:extLst>
          </p:cNvPr>
          <p:cNvSpPr>
            <a:spLocks noGrp="1"/>
          </p:cNvSpPr>
          <p:nvPr>
            <p:ph type="title"/>
          </p:nvPr>
        </p:nvSpPr>
        <p:spPr>
          <a:xfrm>
            <a:off x="838200" y="365125"/>
            <a:ext cx="6979176"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E3CD66D-56B7-D18C-49E7-011BC3B144CB}"/>
              </a:ext>
            </a:extLst>
          </p:cNvPr>
          <p:cNvSpPr>
            <a:spLocks noGrp="1"/>
          </p:cNvSpPr>
          <p:nvPr>
            <p:ph type="body" idx="1"/>
          </p:nvPr>
        </p:nvSpPr>
        <p:spPr>
          <a:xfrm>
            <a:off x="838200" y="1825625"/>
            <a:ext cx="6979176"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5" name="Picture 14" descr="A map of a road&#10;&#10;Description automatically generated">
            <a:extLst>
              <a:ext uri="{FF2B5EF4-FFF2-40B4-BE49-F238E27FC236}">
                <a16:creationId xmlns:a16="http://schemas.microsoft.com/office/drawing/2014/main" id="{C3E7E686-D522-9A3E-13E9-8998F89452A2}"/>
              </a:ext>
            </a:extLst>
          </p:cNvPr>
          <p:cNvPicPr>
            <a:picLocks noChangeAspect="1"/>
          </p:cNvPicPr>
          <p:nvPr userDrawn="1"/>
        </p:nvPicPr>
        <p:blipFill>
          <a:blip r:embed="rId13"/>
          <a:stretch>
            <a:fillRect/>
          </a:stretch>
        </p:blipFill>
        <p:spPr>
          <a:xfrm>
            <a:off x="7919909" y="5282128"/>
            <a:ext cx="4270804" cy="1576258"/>
          </a:xfrm>
          <a:prstGeom prst="rect">
            <a:avLst/>
          </a:prstGeom>
        </p:spPr>
      </p:pic>
      <p:sp>
        <p:nvSpPr>
          <p:cNvPr id="14" name="Freeform: Shape 32">
            <a:extLst>
              <a:ext uri="{FF2B5EF4-FFF2-40B4-BE49-F238E27FC236}">
                <a16:creationId xmlns:a16="http://schemas.microsoft.com/office/drawing/2014/main" id="{A5E3FCF5-40AB-A12F-DF75-8A1CC3C55B53}"/>
              </a:ext>
              <a:ext uri="{C183D7F6-B498-43B3-948B-1728B52AA6E4}">
                <adec:decorative xmlns:adec="http://schemas.microsoft.com/office/drawing/2017/decorative" val="1"/>
              </a:ext>
            </a:extLst>
          </p:cNvPr>
          <p:cNvSpPr/>
          <p:nvPr userDrawn="1"/>
        </p:nvSpPr>
        <p:spPr>
          <a:xfrm>
            <a:off x="3108194" y="0"/>
            <a:ext cx="6164729" cy="6858000"/>
          </a:xfrm>
          <a:custGeom>
            <a:avLst/>
            <a:gdLst>
              <a:gd name="connsiteX0" fmla="*/ 0 w 6164729"/>
              <a:gd name="connsiteY0" fmla="*/ 6857542 h 6858000"/>
              <a:gd name="connsiteX1" fmla="*/ 199783 w 6164729"/>
              <a:gd name="connsiteY1" fmla="*/ 6857542 h 6858000"/>
              <a:gd name="connsiteX2" fmla="*/ 199783 w 6164729"/>
              <a:gd name="connsiteY2" fmla="*/ 6858000 h 6858000"/>
              <a:gd name="connsiteX3" fmla="*/ 0 w 6164729"/>
              <a:gd name="connsiteY3" fmla="*/ 6858000 h 6858000"/>
              <a:gd name="connsiteX4" fmla="*/ 4818273 w 6164729"/>
              <a:gd name="connsiteY4" fmla="*/ 0 h 6858000"/>
              <a:gd name="connsiteX5" fmla="*/ 5018056 w 6164729"/>
              <a:gd name="connsiteY5" fmla="*/ 0 h 6858000"/>
              <a:gd name="connsiteX6" fmla="*/ 5030703 w 6164729"/>
              <a:gd name="connsiteY6" fmla="*/ 31774 h 6858000"/>
              <a:gd name="connsiteX7" fmla="*/ 6085711 w 6164729"/>
              <a:gd name="connsiteY7" fmla="*/ 2682457 h 6858000"/>
              <a:gd name="connsiteX8" fmla="*/ 6085711 w 6164729"/>
              <a:gd name="connsiteY8" fmla="*/ 3752208 h 6858000"/>
              <a:gd name="connsiteX9" fmla="*/ 4928207 w 6164729"/>
              <a:gd name="connsiteY9" fmla="*/ 6660411 h 6858000"/>
              <a:gd name="connsiteX10" fmla="*/ 4849745 w 6164729"/>
              <a:gd name="connsiteY10" fmla="*/ 6857542 h 6858000"/>
              <a:gd name="connsiteX11" fmla="*/ 4649962 w 6164729"/>
              <a:gd name="connsiteY11" fmla="*/ 6857542 h 6858000"/>
              <a:gd name="connsiteX12" fmla="*/ 4728424 w 6164729"/>
              <a:gd name="connsiteY12" fmla="*/ 6660411 h 6858000"/>
              <a:gd name="connsiteX13" fmla="*/ 5885928 w 6164729"/>
              <a:gd name="connsiteY13" fmla="*/ 3752208 h 6858000"/>
              <a:gd name="connsiteX14" fmla="*/ 5885928 w 6164729"/>
              <a:gd name="connsiteY14" fmla="*/ 2682457 h 6858000"/>
              <a:gd name="connsiteX15" fmla="*/ 4830920 w 6164729"/>
              <a:gd name="connsiteY15" fmla="*/ 317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4729" h="6858000">
                <a:moveTo>
                  <a:pt x="0" y="6857542"/>
                </a:moveTo>
                <a:lnTo>
                  <a:pt x="199783" y="6857542"/>
                </a:lnTo>
                <a:lnTo>
                  <a:pt x="199783" y="6858000"/>
                </a:lnTo>
                <a:lnTo>
                  <a:pt x="0" y="6858000"/>
                </a:lnTo>
                <a:close/>
                <a:moveTo>
                  <a:pt x="4818273" y="0"/>
                </a:moveTo>
                <a:lnTo>
                  <a:pt x="5018056" y="0"/>
                </a:lnTo>
                <a:lnTo>
                  <a:pt x="5030703" y="31774"/>
                </a:lnTo>
                <a:cubicBezTo>
                  <a:pt x="6085711" y="2682457"/>
                  <a:pt x="6085711" y="2682457"/>
                  <a:pt x="6085711" y="2682457"/>
                </a:cubicBezTo>
                <a:cubicBezTo>
                  <a:pt x="6191069" y="2988100"/>
                  <a:pt x="6191069" y="3446565"/>
                  <a:pt x="6085711" y="3752208"/>
                </a:cubicBezTo>
                <a:cubicBezTo>
                  <a:pt x="5601723" y="4968215"/>
                  <a:pt x="5223609" y="5918220"/>
                  <a:pt x="4928207" y="6660411"/>
                </a:cubicBezTo>
                <a:lnTo>
                  <a:pt x="4849745" y="6857542"/>
                </a:lnTo>
                <a:lnTo>
                  <a:pt x="4649962" y="6857542"/>
                </a:lnTo>
                <a:lnTo>
                  <a:pt x="4728424" y="6660411"/>
                </a:lnTo>
                <a:cubicBezTo>
                  <a:pt x="5023826" y="5918220"/>
                  <a:pt x="5401940" y="4968215"/>
                  <a:pt x="5885928" y="3752208"/>
                </a:cubicBezTo>
                <a:cubicBezTo>
                  <a:pt x="5991286" y="3446565"/>
                  <a:pt x="5991286" y="2988100"/>
                  <a:pt x="5885928" y="2682457"/>
                </a:cubicBezTo>
                <a:cubicBezTo>
                  <a:pt x="5885928" y="2682457"/>
                  <a:pt x="5885928" y="2682457"/>
                  <a:pt x="4830920" y="31774"/>
                </a:cubicBezTo>
                <a:close/>
              </a:path>
            </a:pathLst>
          </a:custGeom>
          <a:solidFill>
            <a:srgbClr val="1F355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20" name="Picture 19" descr="A black and blue logo&#10;&#10;Description automatically generated">
            <a:extLst>
              <a:ext uri="{FF2B5EF4-FFF2-40B4-BE49-F238E27FC236}">
                <a16:creationId xmlns:a16="http://schemas.microsoft.com/office/drawing/2014/main" id="{330980B2-8B98-03DF-F857-D6FE6C70C85E}"/>
              </a:ext>
            </a:extLst>
          </p:cNvPr>
          <p:cNvPicPr>
            <a:picLocks/>
          </p:cNvPicPr>
          <p:nvPr userDrawn="1"/>
        </p:nvPicPr>
        <p:blipFill>
          <a:blip r:embed="rId14"/>
          <a:stretch>
            <a:fillRect/>
          </a:stretch>
        </p:blipFill>
        <p:spPr>
          <a:xfrm>
            <a:off x="9275379" y="178924"/>
            <a:ext cx="2553595" cy="646421"/>
          </a:xfrm>
          <a:prstGeom prst="rect">
            <a:avLst/>
          </a:prstGeom>
        </p:spPr>
      </p:pic>
      <p:grpSp>
        <p:nvGrpSpPr>
          <p:cNvPr id="21" name="Group 20">
            <a:extLst>
              <a:ext uri="{FF2B5EF4-FFF2-40B4-BE49-F238E27FC236}">
                <a16:creationId xmlns:a16="http://schemas.microsoft.com/office/drawing/2014/main" id="{F5896C0E-7F7F-E808-E857-484D5BF64C5C}"/>
              </a:ext>
            </a:extLst>
          </p:cNvPr>
          <p:cNvGrpSpPr/>
          <p:nvPr userDrawn="1"/>
        </p:nvGrpSpPr>
        <p:grpSpPr>
          <a:xfrm>
            <a:off x="9160561" y="1423846"/>
            <a:ext cx="2217714" cy="2777599"/>
            <a:chOff x="9160561" y="1423846"/>
            <a:chExt cx="2217714" cy="2777599"/>
          </a:xfrm>
        </p:grpSpPr>
        <p:sp>
          <p:nvSpPr>
            <p:cNvPr id="22" name="Freeform 5">
              <a:extLst>
                <a:ext uri="{FF2B5EF4-FFF2-40B4-BE49-F238E27FC236}">
                  <a16:creationId xmlns:a16="http://schemas.microsoft.com/office/drawing/2014/main" id="{EB168C84-B58D-D330-0F65-59FBD20881DD}"/>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7CB0DD"/>
              </a:solidFill>
            </a:ln>
          </p:spPr>
          <p:txBody>
            <a:bodyPr vert="horz" wrap="square" lIns="91440" tIns="45720" rIns="91440" bIns="45720" numCol="1" anchor="t" anchorCtr="0" compatLnSpc="1">
              <a:prstTxWarp prst="textNoShape">
                <a:avLst/>
              </a:prstTxWarp>
            </a:bodyPr>
            <a:lstStyle/>
            <a:p>
              <a:endParaRPr lang="en-US" dirty="0"/>
            </a:p>
          </p:txBody>
        </p:sp>
        <p:sp>
          <p:nvSpPr>
            <p:cNvPr id="23" name="Freeform 5">
              <a:extLst>
                <a:ext uri="{FF2B5EF4-FFF2-40B4-BE49-F238E27FC236}">
                  <a16:creationId xmlns:a16="http://schemas.microsoft.com/office/drawing/2014/main" id="{4663ACA6-12F2-FC6F-7543-13126732CDEC}"/>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10616108" y="2255015"/>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00BD61"/>
              </a:solidFill>
            </a:ln>
          </p:spPr>
          <p:txBody>
            <a:bodyPr vert="horz" wrap="square" lIns="91440" tIns="45720" rIns="91440" bIns="45720" numCol="1" anchor="t" anchorCtr="0" compatLnSpc="1">
              <a:prstTxWarp prst="textNoShape">
                <a:avLst/>
              </a:prstTxWarp>
            </a:bodyPr>
            <a:lstStyle/>
            <a:p>
              <a:endParaRPr lang="en-US" dirty="0"/>
            </a:p>
          </p:txBody>
        </p:sp>
        <p:sp>
          <p:nvSpPr>
            <p:cNvPr id="24" name="Freeform 5">
              <a:extLst>
                <a:ext uri="{FF2B5EF4-FFF2-40B4-BE49-F238E27FC236}">
                  <a16:creationId xmlns:a16="http://schemas.microsoft.com/office/drawing/2014/main" id="{46B3BFDD-A929-FC55-41B8-6CDA3EA6818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970293" y="189516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9D4ECD"/>
              </a:solidFill>
            </a:ln>
          </p:spPr>
          <p:txBody>
            <a:bodyPr vert="horz" wrap="square" lIns="91440" tIns="45720" rIns="91440" bIns="45720" numCol="1" anchor="t" anchorCtr="0" compatLnSpc="1">
              <a:prstTxWarp prst="textNoShape">
                <a:avLst/>
              </a:prstTxWarp>
            </a:bodyPr>
            <a:lstStyle/>
            <a:p>
              <a:endParaRPr lang="en-US" dirty="0"/>
            </a:p>
          </p:txBody>
        </p:sp>
        <p:sp>
          <p:nvSpPr>
            <p:cNvPr id="25" name="Freeform 5">
              <a:extLst>
                <a:ext uri="{FF2B5EF4-FFF2-40B4-BE49-F238E27FC236}">
                  <a16:creationId xmlns:a16="http://schemas.microsoft.com/office/drawing/2014/main" id="{22A2881D-B710-7D47-113B-41CE4758C0E2}"/>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10530" y="3377130"/>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CC3735"/>
              </a:solidFill>
            </a:ln>
          </p:spPr>
          <p:txBody>
            <a:bodyPr vert="horz" wrap="square" lIns="91440" tIns="45720" rIns="91440" bIns="45720" numCol="1" anchor="t" anchorCtr="0" compatLnSpc="1">
              <a:prstTxWarp prst="textNoShape">
                <a:avLst/>
              </a:prstTxWarp>
            </a:bodyPr>
            <a:lstStyle/>
            <a:p>
              <a:endParaRPr lang="en-US" dirty="0"/>
            </a:p>
          </p:txBody>
        </p:sp>
        <p:sp>
          <p:nvSpPr>
            <p:cNvPr id="26" name="Freeform 5">
              <a:extLst>
                <a:ext uri="{FF2B5EF4-FFF2-40B4-BE49-F238E27FC236}">
                  <a16:creationId xmlns:a16="http://schemas.microsoft.com/office/drawing/2014/main" id="{5F823667-7DD0-95EE-B7A6-67279926020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76336" y="262337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FFD54D"/>
              </a:solidFill>
            </a:ln>
          </p:spPr>
          <p:txBody>
            <a:bodyPr vert="horz" wrap="square" lIns="91440" tIns="45720" rIns="91440" bIns="45720" numCol="1" anchor="t" anchorCtr="0" compatLnSpc="1">
              <a:prstTxWarp prst="textNoShape">
                <a:avLst/>
              </a:prstTxWarp>
            </a:bodyPr>
            <a:lstStyle/>
            <a:p>
              <a:endParaRPr lang="en-US" dirty="0"/>
            </a:p>
          </p:txBody>
        </p:sp>
      </p:grpSp>
      <p:pic>
        <p:nvPicPr>
          <p:cNvPr id="16" name="Picture 15"/>
          <p:cNvPicPr/>
          <p:nvPr userDrawn="1"/>
        </p:nvPicPr>
        <p:blipFill rotWithShape="1">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l="21923" t="24965" r="37813" b="13132"/>
          <a:stretch/>
        </p:blipFill>
        <p:spPr bwMode="auto">
          <a:xfrm>
            <a:off x="69490" y="5903707"/>
            <a:ext cx="974409" cy="8049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1499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F355E"/>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F355E"/>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8.png"/><Relationship Id="rId7" Type="http://schemas.openxmlformats.org/officeDocument/2006/relationships/image" Target="../media/image32.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31.emf"/><Relationship Id="rId5" Type="http://schemas.openxmlformats.org/officeDocument/2006/relationships/image" Target="../media/image30.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35.emf"/></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8.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8.png"/><Relationship Id="rId7" Type="http://schemas.openxmlformats.org/officeDocument/2006/relationships/image" Target="../media/image41.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43.emf"/></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44.emf"/></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45.emf"/></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10.emf"/><Relationship Id="rId4" Type="http://schemas.openxmlformats.org/officeDocument/2006/relationships/image" Target="../media/image9.emf"/></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47.emf"/><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png"/><Relationship Id="rId7" Type="http://schemas.openxmlformats.org/officeDocument/2006/relationships/diagramColors" Target="../diagrams/colors1.xml"/><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17.emf"/><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9.emf"/><Relationship Id="rId4" Type="http://schemas.openxmlformats.org/officeDocument/2006/relationships/image" Target="../media/image18.emf"/></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image" Target="../media/image21.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0.emf"/><Relationship Id="rId5" Type="http://schemas.openxmlformats.org/officeDocument/2006/relationships/image" Target="../media/image12.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25.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24.emf"/><Relationship Id="rId5" Type="http://schemas.openxmlformats.org/officeDocument/2006/relationships/image" Target="../media/image23.emf"/><Relationship Id="rId4" Type="http://schemas.openxmlformats.org/officeDocument/2006/relationships/image" Target="../media/image22.emf"/></Relationships>
</file>

<file path=ppt/slides/_rels/slide8.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31123"/>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sp>
        <p:nvSpPr>
          <p:cNvPr id="2" name="object 3">
            <a:extLst>
              <a:ext uri="{FF2B5EF4-FFF2-40B4-BE49-F238E27FC236}">
                <a16:creationId xmlns:a16="http://schemas.microsoft.com/office/drawing/2014/main" id="{F99FF89D-C401-B174-FDBF-40234EF16827}"/>
              </a:ext>
            </a:extLst>
          </p:cNvPr>
          <p:cNvSpPr txBox="1"/>
          <p:nvPr/>
        </p:nvSpPr>
        <p:spPr>
          <a:xfrm>
            <a:off x="437195" y="2643468"/>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Performance &amp; Finance Committee</a:t>
            </a:r>
            <a:endParaRPr sz="3600" b="1" dirty="0">
              <a:solidFill>
                <a:schemeClr val="bg1"/>
              </a:solidFill>
              <a:latin typeface="Arial Black" panose="020B0604020202020204" pitchFamily="34" charset="0"/>
              <a:cs typeface="Arial Black" panose="020B0604020202020204" pitchFamily="34" charset="0"/>
            </a:endParaRPr>
          </a:p>
        </p:txBody>
      </p:sp>
      <p:sp>
        <p:nvSpPr>
          <p:cNvPr id="6" name="object 3">
            <a:extLst>
              <a:ext uri="{FF2B5EF4-FFF2-40B4-BE49-F238E27FC236}">
                <a16:creationId xmlns:a16="http://schemas.microsoft.com/office/drawing/2014/main" id="{F99FF89D-C401-B174-FDBF-40234EF16827}"/>
              </a:ext>
            </a:extLst>
          </p:cNvPr>
          <p:cNvSpPr txBox="1"/>
          <p:nvPr/>
        </p:nvSpPr>
        <p:spPr>
          <a:xfrm>
            <a:off x="437194" y="3176868"/>
            <a:ext cx="8656005" cy="56651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Morriston Service Group</a:t>
            </a:r>
            <a:endParaRPr sz="3600" b="1" dirty="0">
              <a:solidFill>
                <a:schemeClr val="bg1"/>
              </a:solidFill>
              <a:latin typeface="Arial Black" panose="020B0604020202020204" pitchFamily="34" charset="0"/>
              <a:cs typeface="Arial Black" panose="020B0604020202020204" pitchFamily="34" charset="0"/>
            </a:endParaRPr>
          </a:p>
        </p:txBody>
      </p:sp>
      <p:sp>
        <p:nvSpPr>
          <p:cNvPr id="7" name="object 3">
            <a:extLst>
              <a:ext uri="{FF2B5EF4-FFF2-40B4-BE49-F238E27FC236}">
                <a16:creationId xmlns:a16="http://schemas.microsoft.com/office/drawing/2014/main" id="{F99FF89D-C401-B174-FDBF-40234EF16827}"/>
              </a:ext>
            </a:extLst>
          </p:cNvPr>
          <p:cNvSpPr txBox="1"/>
          <p:nvPr/>
        </p:nvSpPr>
        <p:spPr>
          <a:xfrm>
            <a:off x="437194" y="3720425"/>
            <a:ext cx="8656005" cy="397940"/>
          </a:xfrm>
          <a:prstGeom prst="rect">
            <a:avLst/>
          </a:prstGeom>
        </p:spPr>
        <p:txBody>
          <a:bodyPr vert="horz" wrap="square" lIns="0" tIns="6931" rIns="0" bIns="0" rtlCol="0">
            <a:spAutoFit/>
          </a:bodyPr>
          <a:lstStyle/>
          <a:p>
            <a:pPr marL="7701" marR="3081">
              <a:lnSpc>
                <a:spcPct val="100600"/>
              </a:lnSpc>
              <a:spcBef>
                <a:spcPts val="55"/>
              </a:spcBef>
            </a:pPr>
            <a:r>
              <a:rPr lang="en-GB" sz="2600" b="1" dirty="0">
                <a:solidFill>
                  <a:schemeClr val="bg1"/>
                </a:solidFill>
                <a:latin typeface="Arial Black" panose="020B0604020202020204" pitchFamily="34" charset="0"/>
                <a:cs typeface="Arial Black" panose="020B0604020202020204" pitchFamily="34" charset="0"/>
              </a:rPr>
              <a:t>25.02.2025</a:t>
            </a:r>
            <a:endParaRPr sz="2600" b="1" dirty="0">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2"/>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3"/>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4"/>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2904717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Pay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12" name="TextBox 11">
            <a:extLst>
              <a:ext uri="{FF2B5EF4-FFF2-40B4-BE49-F238E27FC236}">
                <a16:creationId xmlns:a16="http://schemas.microsoft.com/office/drawing/2014/main" id="{64C2AECE-9B37-25D3-EABF-4A21289D0CBE}"/>
              </a:ext>
            </a:extLst>
          </p:cNvPr>
          <p:cNvSpPr txBox="1"/>
          <p:nvPr/>
        </p:nvSpPr>
        <p:spPr>
          <a:xfrm>
            <a:off x="64719" y="3001844"/>
            <a:ext cx="12063551" cy="2519839"/>
          </a:xfrm>
          <a:prstGeom prst="roundRect">
            <a:avLst/>
          </a:prstGeom>
          <a:noFill/>
          <a:ln>
            <a:solidFill>
              <a:srgbClr val="002060"/>
            </a:solidFill>
          </a:ln>
        </p:spPr>
        <p:txBody>
          <a:bodyPr wrap="square" rtlCol="0">
            <a:spAutoFit/>
          </a:bodyPr>
          <a:lstStyle/>
          <a:p>
            <a:pPr>
              <a:spcAft>
                <a:spcPts val="600"/>
              </a:spcAft>
            </a:pPr>
            <a:r>
              <a:rPr lang="en-GB" sz="1200" dirty="0">
                <a:solidFill>
                  <a:srgbClr val="002060"/>
                </a:solidFill>
                <a:latin typeface="Arial" panose="020B0604020202020204" pitchFamily="34" charset="0"/>
                <a:cs typeface="Arial" panose="020B0604020202020204" pitchFamily="34" charset="0"/>
              </a:rPr>
              <a:t>Total nurse expenditure had shown a reducing trend through the first half of the year linked to lower variable pay for registered nursing, and unregistered staff remaining stable. However, through quarter 3 costs have started to increase, partly due to predicable winter pressures (both on the service demand and staff sickness levels) but also the funded pay awards which can be seen in the budget uplift. The focus remains on stabilising the workforce, filling vacancies and improving patient flow to decongest all patient areas which will have a positive impact on nursing cost. </a:t>
            </a:r>
          </a:p>
          <a:p>
            <a:pPr>
              <a:spcAft>
                <a:spcPts val="600"/>
              </a:spcAft>
            </a:pPr>
            <a:r>
              <a:rPr lang="en-GB" sz="1200" dirty="0">
                <a:solidFill>
                  <a:srgbClr val="002060"/>
                </a:solidFill>
                <a:latin typeface="Arial" panose="020B0604020202020204" pitchFamily="34" charset="0"/>
                <a:cs typeface="Arial" panose="020B0604020202020204" pitchFamily="34" charset="0"/>
              </a:rPr>
              <a:t>Excluding the pay award peaks Medical staff pay has also remained largely stable, again with increases in the winter months linked both to planned service change (Interventional Radiology strategy) and winter cover. There has been some success in managing variable pay costs down in Medicine and Acute Services but this has been offset by other increases linked to delivering activity (Pathology and Radiology) and the aforementioned Interventional Radiology strategy.</a:t>
            </a:r>
          </a:p>
          <a:p>
            <a:pPr>
              <a:spcAft>
                <a:spcPts val="600"/>
              </a:spcAft>
            </a:pPr>
            <a:r>
              <a:rPr lang="en-GB" sz="1200" dirty="0">
                <a:solidFill>
                  <a:srgbClr val="002060"/>
                </a:solidFill>
                <a:latin typeface="Arial" panose="020B0604020202020204" pitchFamily="34" charset="0"/>
                <a:cs typeface="Arial" panose="020B0604020202020204" pitchFamily="34" charset="0"/>
              </a:rPr>
              <a:t>WTE, the main driver for the increase from 23/24 average wte is due to the successful recruitment of registered nurses, supporting the replacement of agency cover, although there were increases for Healthcare Scientists and Medical staff too compared to the 23/24 average. Through Q3 of 24/25 there is an increase in the training grade wte and there is also an increase in nursing staff, partly linked to service transfers in from Primary Care but also previously mentioned pressures leading to increased bank staff use (partly offset by agency reduction which carries no wte). This continues to be closely monitored and challenged.</a:t>
            </a:r>
            <a:endParaRPr lang="en-GB" sz="1700" dirty="0">
              <a:solidFill>
                <a:srgbClr val="002060"/>
              </a:solidFill>
              <a:latin typeface="Arial" panose="020B0604020202020204" pitchFamily="34" charset="0"/>
              <a:cs typeface="Arial" panose="020B0604020202020204" pitchFamily="34" charset="0"/>
            </a:endParaRPr>
          </a:p>
        </p:txBody>
      </p:sp>
      <p:sp>
        <p:nvSpPr>
          <p:cNvPr id="8" name="Oval 7"/>
          <p:cNvSpPr/>
          <p:nvPr/>
        </p:nvSpPr>
        <p:spPr>
          <a:xfrm>
            <a:off x="11511953" y="85861"/>
            <a:ext cx="616317" cy="616317"/>
          </a:xfrm>
          <a:prstGeom prst="ellipse">
            <a:avLst/>
          </a:prstGeom>
          <a:blipFill>
            <a:blip r:embed="rId4"/>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C16A0B66-B66B-4C85-A16A-342290F29274}"/>
              </a:ext>
            </a:extLst>
          </p:cNvPr>
          <p:cNvPicPr>
            <a:picLocks noChangeAspect="1"/>
          </p:cNvPicPr>
          <p:nvPr/>
        </p:nvPicPr>
        <p:blipFill>
          <a:blip r:embed="rId5"/>
          <a:stretch>
            <a:fillRect/>
          </a:stretch>
        </p:blipFill>
        <p:spPr>
          <a:xfrm>
            <a:off x="163068" y="485154"/>
            <a:ext cx="3690474" cy="2425557"/>
          </a:xfrm>
          <a:prstGeom prst="rect">
            <a:avLst/>
          </a:prstGeom>
        </p:spPr>
      </p:pic>
      <p:pic>
        <p:nvPicPr>
          <p:cNvPr id="10" name="Picture 9">
            <a:extLst>
              <a:ext uri="{FF2B5EF4-FFF2-40B4-BE49-F238E27FC236}">
                <a16:creationId xmlns:a16="http://schemas.microsoft.com/office/drawing/2014/main" id="{CF0FD578-0898-406D-9899-09E62B5D4B5A}"/>
              </a:ext>
            </a:extLst>
          </p:cNvPr>
          <p:cNvPicPr>
            <a:picLocks noChangeAspect="1"/>
          </p:cNvPicPr>
          <p:nvPr/>
        </p:nvPicPr>
        <p:blipFill>
          <a:blip r:embed="rId6"/>
          <a:stretch>
            <a:fillRect/>
          </a:stretch>
        </p:blipFill>
        <p:spPr>
          <a:xfrm>
            <a:off x="5610225" y="3324225"/>
            <a:ext cx="971550" cy="209550"/>
          </a:xfrm>
          <a:prstGeom prst="rect">
            <a:avLst/>
          </a:prstGeom>
        </p:spPr>
      </p:pic>
      <p:pic>
        <p:nvPicPr>
          <p:cNvPr id="11" name="Picture 10">
            <a:extLst>
              <a:ext uri="{FF2B5EF4-FFF2-40B4-BE49-F238E27FC236}">
                <a16:creationId xmlns:a16="http://schemas.microsoft.com/office/drawing/2014/main" id="{5C5B490B-4E4E-4450-9333-7C5817B68225}"/>
              </a:ext>
            </a:extLst>
          </p:cNvPr>
          <p:cNvPicPr>
            <a:picLocks noChangeAspect="1"/>
          </p:cNvPicPr>
          <p:nvPr/>
        </p:nvPicPr>
        <p:blipFill>
          <a:blip r:embed="rId7"/>
          <a:stretch>
            <a:fillRect/>
          </a:stretch>
        </p:blipFill>
        <p:spPr>
          <a:xfrm>
            <a:off x="3944650" y="466166"/>
            <a:ext cx="3980097" cy="2444546"/>
          </a:xfrm>
          <a:prstGeom prst="rect">
            <a:avLst/>
          </a:prstGeom>
        </p:spPr>
      </p:pic>
      <p:pic>
        <p:nvPicPr>
          <p:cNvPr id="14" name="Picture 13">
            <a:extLst>
              <a:ext uri="{FF2B5EF4-FFF2-40B4-BE49-F238E27FC236}">
                <a16:creationId xmlns:a16="http://schemas.microsoft.com/office/drawing/2014/main" id="{B9D77C7E-F897-41DD-B53C-51C8121CAB74}"/>
              </a:ext>
            </a:extLst>
          </p:cNvPr>
          <p:cNvPicPr>
            <a:picLocks noChangeAspect="1"/>
          </p:cNvPicPr>
          <p:nvPr/>
        </p:nvPicPr>
        <p:blipFill>
          <a:blip r:embed="rId8"/>
          <a:stretch>
            <a:fillRect/>
          </a:stretch>
        </p:blipFill>
        <p:spPr>
          <a:xfrm>
            <a:off x="8015854" y="466165"/>
            <a:ext cx="3973421" cy="2444545"/>
          </a:xfrm>
          <a:prstGeom prst="rect">
            <a:avLst/>
          </a:prstGeom>
        </p:spPr>
      </p:pic>
    </p:spTree>
    <p:extLst>
      <p:ext uri="{BB962C8B-B14F-4D97-AF65-F5344CB8AC3E}">
        <p14:creationId xmlns:p14="http://schemas.microsoft.com/office/powerpoint/2010/main" val="2380072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Pay : Variable Pay Actual Spend</a:t>
            </a:r>
          </a:p>
        </p:txBody>
      </p:sp>
      <p:sp>
        <p:nvSpPr>
          <p:cNvPr id="10" name="Rounded Rectangle 9">
            <a:extLst>
              <a:ext uri="{FF2B5EF4-FFF2-40B4-BE49-F238E27FC236}">
                <a16:creationId xmlns:a16="http://schemas.microsoft.com/office/drawing/2014/main" id="{CFE4FAA5-F3A2-E660-14D5-4C544892B5DA}"/>
              </a:ext>
            </a:extLst>
          </p:cNvPr>
          <p:cNvSpPr/>
          <p:nvPr/>
        </p:nvSpPr>
        <p:spPr>
          <a:xfrm>
            <a:off x="5037282" y="504710"/>
            <a:ext cx="6934641" cy="6135004"/>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1" i="0" u="none" strike="noStrike" kern="0" cap="none" spc="0" normalizeH="0" baseline="0" noProof="0" dirty="0">
                <a:ln>
                  <a:noFill/>
                </a:ln>
                <a:solidFill>
                  <a:srgbClr val="002060"/>
                </a:solidFill>
                <a:effectLst/>
                <a:uLnTx/>
                <a:uFillTx/>
                <a:latin typeface="Arial"/>
                <a:ea typeface="+mn-ea"/>
                <a:cs typeface="+mn-cs"/>
                <a:sym typeface="Arial"/>
              </a:rPr>
              <a:t>Key messages:</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Variable pay has reduced by an average of £800k per month compared to 23/24, in particular agency reduced significantly following successful nurse recruitment through 23/24 and removal of expensive medical agency to replace with lower cost options (including recruitment and NHS locum use). In quarter 3 both types of agency slightly increased, for non medical staff this reflected both pay awards and increased urgent and critical care pressures where agency is used for speciality skills cover. For medical staff there are both pay rate changes to align to pay awards, front door pressures and a planned use of external support for the fragile Interventional Radiology service.</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One consequence of increased substantive registered nurses and reduced agency has been a greater use of bank staff to cover shifts when needed, this is seen in the increased cost of bank relative to last year. In addition there has been in</a:t>
            </a:r>
            <a:r>
              <a:rPr lang="en-GB" sz="1200" kern="0" dirty="0">
                <a:solidFill>
                  <a:srgbClr val="002060"/>
                </a:solidFill>
                <a:latin typeface="Arial"/>
                <a:sym typeface="Arial"/>
              </a:rPr>
              <a:t>creased bank costs for Health Care Support Workers (shown as ‘additional clinical staff). These costs have been driven by increased requests for acuity cover, ongoing vacancies and the management of further additional capacity beds.</a:t>
            </a:r>
            <a:endParaRPr kumimoji="0" lang="en-GB" sz="1200" i="0" u="none" strike="noStrike" kern="0" cap="none" spc="0" normalizeH="0" baseline="0" noProof="0" dirty="0">
              <a:ln>
                <a:noFill/>
              </a:ln>
              <a:solidFill>
                <a:srgbClr val="002060"/>
              </a:solidFill>
              <a:effectLst/>
              <a:uLnTx/>
              <a:uFillTx/>
              <a:latin typeface="Arial"/>
              <a:ea typeface="+mn-ea"/>
              <a:cs typeface="+mn-cs"/>
              <a:sym typeface="Arial"/>
            </a:endParaRPr>
          </a:p>
          <a:p>
            <a:pPr>
              <a:buClr>
                <a:srgbClr val="000000"/>
              </a:buClr>
              <a:defRPr/>
            </a:pPr>
            <a:endParaRPr kumimoji="0" lang="en-GB" sz="1200" i="0" u="none" strike="noStrike" kern="0" cap="none" spc="0" normalizeH="0" baseline="0" noProof="0" dirty="0">
              <a:ln>
                <a:noFill/>
              </a:ln>
              <a:solidFill>
                <a:srgbClr val="002060"/>
              </a:solidFill>
              <a:effectLst/>
              <a:uLnTx/>
              <a:uFillTx/>
              <a:latin typeface="Arial"/>
              <a:ea typeface="+mn-ea"/>
              <a:cs typeface="+mn-cs"/>
              <a:sym typeface="Arial"/>
            </a:endParaRPr>
          </a:p>
          <a:p>
            <a:pPr>
              <a:buClr>
                <a:srgbClr val="000000"/>
              </a:buClr>
              <a:defRPr/>
            </a:pPr>
            <a:r>
              <a:rPr lang="en-GB" sz="1200" kern="0" dirty="0">
                <a:solidFill>
                  <a:srgbClr val="002060"/>
                </a:solidFill>
                <a:latin typeface="Arial"/>
                <a:sym typeface="Arial"/>
              </a:rPr>
              <a:t>All service groups were set a target in year of reducing variable pay to no more than 50% of the quarter 1 average by the end of quarter 3. Morriston has not succeeded in delivering this. However, working with both the Medical Directors office, Workforce colleagues and Nurse Directors office, there has been assurance that variable pay is only being incurred when necessary for delivering safe care and/ or maintaining the trajectories of recovery work and supporting diagnostics – some of which is delivered via variable pay means.</a:t>
            </a:r>
          </a:p>
          <a:p>
            <a:pPr>
              <a:buClr>
                <a:srgbClr val="000000"/>
              </a:buClr>
              <a:defRPr/>
            </a:pPr>
            <a:endParaRPr lang="en-GB" sz="1200" kern="0" dirty="0">
              <a:solidFill>
                <a:srgbClr val="002060"/>
              </a:solidFill>
              <a:latin typeface="Arial"/>
              <a:sym typeface="Arial"/>
            </a:endParaRPr>
          </a:p>
          <a:p>
            <a:pPr>
              <a:buClr>
                <a:srgbClr val="000000"/>
              </a:buClr>
              <a:defRPr/>
            </a:pPr>
            <a:r>
              <a:rPr lang="en-GB" sz="1200" kern="0" dirty="0">
                <a:solidFill>
                  <a:srgbClr val="002060"/>
                </a:solidFill>
                <a:latin typeface="Arial"/>
                <a:sym typeface="Arial"/>
              </a:rPr>
              <a:t>Morriston continues to try and develop a substantive workforce in hard to recruit areas to allow delivery of the required activity (pathology, radiology), but will continue to incur some variable pay to maintain activity trajectories in both diagnostics and surgery. In addition, we are actively working to reduce sickness and vacancies in all staff groups but with particular emphasis on Health Care Support Workers, and improve patient flow to decongest our acute care areas and allow release of those staff.</a:t>
            </a:r>
          </a:p>
        </p:txBody>
      </p:sp>
      <p:sp>
        <p:nvSpPr>
          <p:cNvPr id="8" name="Oval 7"/>
          <p:cNvSpPr/>
          <p:nvPr/>
        </p:nvSpPr>
        <p:spPr>
          <a:xfrm>
            <a:off x="11467529" y="88910"/>
            <a:ext cx="616317" cy="616317"/>
          </a:xfrm>
          <a:prstGeom prst="ellipse">
            <a:avLst/>
          </a:prstGeom>
          <a:blipFill>
            <a:blip r:embed="rId2"/>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3" name="Picture 2">
            <a:extLst>
              <a:ext uri="{FF2B5EF4-FFF2-40B4-BE49-F238E27FC236}">
                <a16:creationId xmlns:a16="http://schemas.microsoft.com/office/drawing/2014/main" id="{3BB9C054-4825-4AC6-B1F6-ECAC8CA4A05D}"/>
              </a:ext>
            </a:extLst>
          </p:cNvPr>
          <p:cNvPicPr>
            <a:picLocks noChangeAspect="1"/>
          </p:cNvPicPr>
          <p:nvPr/>
        </p:nvPicPr>
        <p:blipFill>
          <a:blip r:embed="rId3"/>
          <a:stretch>
            <a:fillRect/>
          </a:stretch>
        </p:blipFill>
        <p:spPr>
          <a:xfrm>
            <a:off x="177871" y="479983"/>
            <a:ext cx="4780991" cy="2643975"/>
          </a:xfrm>
          <a:prstGeom prst="rect">
            <a:avLst/>
          </a:prstGeom>
          <a:ln w="12700">
            <a:solidFill>
              <a:schemeClr val="tx1"/>
            </a:solidFill>
          </a:ln>
        </p:spPr>
      </p:pic>
      <p:pic>
        <p:nvPicPr>
          <p:cNvPr id="4" name="Picture 3">
            <a:extLst>
              <a:ext uri="{FF2B5EF4-FFF2-40B4-BE49-F238E27FC236}">
                <a16:creationId xmlns:a16="http://schemas.microsoft.com/office/drawing/2014/main" id="{B01920D4-4DDB-4D74-A84D-90E4D2DB39D9}"/>
              </a:ext>
            </a:extLst>
          </p:cNvPr>
          <p:cNvPicPr>
            <a:picLocks noChangeAspect="1"/>
          </p:cNvPicPr>
          <p:nvPr/>
        </p:nvPicPr>
        <p:blipFill>
          <a:blip r:embed="rId4"/>
          <a:stretch>
            <a:fillRect/>
          </a:stretch>
        </p:blipFill>
        <p:spPr>
          <a:xfrm>
            <a:off x="220077" y="3209921"/>
            <a:ext cx="4738786" cy="3495675"/>
          </a:xfrm>
          <a:prstGeom prst="rect">
            <a:avLst/>
          </a:prstGeom>
        </p:spPr>
      </p:pic>
    </p:spTree>
    <p:extLst>
      <p:ext uri="{BB962C8B-B14F-4D97-AF65-F5344CB8AC3E}">
        <p14:creationId xmlns:p14="http://schemas.microsoft.com/office/powerpoint/2010/main" val="28996383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Non Pay: key drivers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1004" y="6112258"/>
            <a:ext cx="2238027" cy="692361"/>
          </a:xfrm>
          <a:prstGeom prst="rect">
            <a:avLst/>
          </a:prstGeom>
        </p:spPr>
      </p:pic>
      <p:sp>
        <p:nvSpPr>
          <p:cNvPr id="12" name="TextBox 11"/>
          <p:cNvSpPr txBox="1"/>
          <p:nvPr/>
        </p:nvSpPr>
        <p:spPr>
          <a:xfrm>
            <a:off x="238298" y="2703223"/>
            <a:ext cx="11775829" cy="3643551"/>
          </a:xfrm>
          <a:prstGeom prst="roundRect">
            <a:avLst/>
          </a:prstGeom>
          <a:noFill/>
          <a:ln>
            <a:solidFill>
              <a:srgbClr val="002060"/>
            </a:solidFill>
          </a:ln>
        </p:spPr>
        <p:txBody>
          <a:bodyPr wrap="square" rtlCol="0">
            <a:spAutoFit/>
          </a:bodyPr>
          <a:lstStyle/>
          <a:p>
            <a:r>
              <a:rPr lang="en-GB" sz="1300" dirty="0">
                <a:solidFill>
                  <a:srgbClr val="002060"/>
                </a:solidFill>
                <a:latin typeface="Arial" panose="020B0604020202020204" pitchFamily="34" charset="0"/>
                <a:cs typeface="Arial" panose="020B0604020202020204" pitchFamily="34" charset="0"/>
              </a:rPr>
              <a:t>Clinical services &amp; supplies are the main driver for the overspend on non pay lines (outside unachieved savings). The main pressures within this spend category include; hire of the catheter lab (£60k per month) which is ended in November, cardiology consumables (average £45k per month over budget, around £14k of which is offset by increased income), endoscopy consumables (£37k per month overspend), skin products (£44k per month overspend) linked to activity delivery, managed service contracts for pathology testing (£59k per month overspend) linked to higher than planned activity growth, recovery plans include measures to manage demand. Finally maintenance contracts (£80k per month overspend) in diagnostic areas (radiology, endoscopy, pathology) have increased reflected aged equipment and more frequent breakdowns this is being reviewed with capital colleagues and through the consideration of future managed service contracts for diagnostics. A savings scheme to review and reduce costs where possible and consider other options for future delivery is being pursued and will see some benefit in quarter 4.  </a:t>
            </a:r>
          </a:p>
          <a:p>
            <a:endParaRPr lang="en-GB" sz="1300" dirty="0">
              <a:solidFill>
                <a:srgbClr val="002060"/>
              </a:solidFill>
              <a:latin typeface="Arial" panose="020B0604020202020204" pitchFamily="34" charset="0"/>
              <a:cs typeface="Arial" panose="020B0604020202020204" pitchFamily="34" charset="0"/>
            </a:endParaRPr>
          </a:p>
          <a:p>
            <a:r>
              <a:rPr lang="en-GB" sz="1300" dirty="0">
                <a:solidFill>
                  <a:srgbClr val="002060"/>
                </a:solidFill>
                <a:latin typeface="Arial" panose="020B0604020202020204" pitchFamily="34" charset="0"/>
                <a:cs typeface="Arial" panose="020B0604020202020204" pitchFamily="34" charset="0"/>
              </a:rPr>
              <a:t>On the drugs and blood lines the greatest pressure is blood products supplied for Neurology (£58k per month overspend), this reflects significant growth and inflationary pressures above those funded through the plan in 24/25. A second plasma exchange machine has been purchased which will support management of this pressure going forward. In recent months additional occupancy in acute services and critical care has also driven increased consumables both for drugs and general clinical supplies.</a:t>
            </a:r>
          </a:p>
          <a:p>
            <a:endParaRPr lang="en-GB" sz="1300" dirty="0">
              <a:solidFill>
                <a:srgbClr val="002060"/>
              </a:solidFill>
              <a:latin typeface="Arial" panose="020B0604020202020204" pitchFamily="34" charset="0"/>
              <a:cs typeface="Arial" panose="020B0604020202020204" pitchFamily="34" charset="0"/>
            </a:endParaRPr>
          </a:p>
          <a:p>
            <a:r>
              <a:rPr lang="en-GB" sz="1300" dirty="0">
                <a:solidFill>
                  <a:srgbClr val="002060"/>
                </a:solidFill>
                <a:latin typeface="Arial" panose="020B0604020202020204" pitchFamily="34" charset="0"/>
                <a:cs typeface="Arial" panose="020B0604020202020204" pitchFamily="34" charset="0"/>
              </a:rPr>
              <a:t>Premises &amp; fixed plant costs continue to overspend due to the pressures associated with bed hire and repairs due to aged bed stock and the Health Board contract needing renewal to enable replacement and preferential rates. </a:t>
            </a:r>
          </a:p>
        </p:txBody>
      </p:sp>
      <p:sp>
        <p:nvSpPr>
          <p:cNvPr id="8" name="Oval 7"/>
          <p:cNvSpPr/>
          <p:nvPr/>
        </p:nvSpPr>
        <p:spPr>
          <a:xfrm>
            <a:off x="11492450" y="85861"/>
            <a:ext cx="616317" cy="616317"/>
          </a:xfrm>
          <a:prstGeom prst="ellipse">
            <a:avLst/>
          </a:prstGeom>
          <a:blipFill>
            <a:blip r:embed="rId4"/>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9" name="Picture 8">
            <a:extLst>
              <a:ext uri="{FF2B5EF4-FFF2-40B4-BE49-F238E27FC236}">
                <a16:creationId xmlns:a16="http://schemas.microsoft.com/office/drawing/2014/main" id="{733183D6-DC64-43BE-B373-2DB13329066E}"/>
              </a:ext>
            </a:extLst>
          </p:cNvPr>
          <p:cNvPicPr>
            <a:picLocks noChangeAspect="1"/>
          </p:cNvPicPr>
          <p:nvPr/>
        </p:nvPicPr>
        <p:blipFill>
          <a:blip r:embed="rId5"/>
          <a:stretch>
            <a:fillRect/>
          </a:stretch>
        </p:blipFill>
        <p:spPr>
          <a:xfrm>
            <a:off x="171004" y="511226"/>
            <a:ext cx="4260319" cy="2152844"/>
          </a:xfrm>
          <a:prstGeom prst="rect">
            <a:avLst/>
          </a:prstGeom>
        </p:spPr>
      </p:pic>
      <p:pic>
        <p:nvPicPr>
          <p:cNvPr id="10" name="Picture 9">
            <a:extLst>
              <a:ext uri="{FF2B5EF4-FFF2-40B4-BE49-F238E27FC236}">
                <a16:creationId xmlns:a16="http://schemas.microsoft.com/office/drawing/2014/main" id="{CCAFA9D1-6CB5-4330-92E8-DEE9EAEF9140}"/>
              </a:ext>
            </a:extLst>
          </p:cNvPr>
          <p:cNvPicPr>
            <a:picLocks noChangeAspect="1"/>
          </p:cNvPicPr>
          <p:nvPr/>
        </p:nvPicPr>
        <p:blipFill>
          <a:blip r:embed="rId6"/>
          <a:stretch>
            <a:fillRect/>
          </a:stretch>
        </p:blipFill>
        <p:spPr>
          <a:xfrm>
            <a:off x="4498617" y="511226"/>
            <a:ext cx="3959583" cy="2155959"/>
          </a:xfrm>
          <a:prstGeom prst="rect">
            <a:avLst/>
          </a:prstGeom>
        </p:spPr>
      </p:pic>
      <p:pic>
        <p:nvPicPr>
          <p:cNvPr id="11" name="Picture 10">
            <a:extLst>
              <a:ext uri="{FF2B5EF4-FFF2-40B4-BE49-F238E27FC236}">
                <a16:creationId xmlns:a16="http://schemas.microsoft.com/office/drawing/2014/main" id="{68AA1014-8D82-4BE0-A520-9E9A222F46F5}"/>
              </a:ext>
            </a:extLst>
          </p:cNvPr>
          <p:cNvPicPr>
            <a:picLocks noChangeAspect="1"/>
          </p:cNvPicPr>
          <p:nvPr/>
        </p:nvPicPr>
        <p:blipFill>
          <a:blip r:embed="rId7"/>
          <a:stretch>
            <a:fillRect/>
          </a:stretch>
        </p:blipFill>
        <p:spPr>
          <a:xfrm>
            <a:off x="8525494" y="519621"/>
            <a:ext cx="3226981" cy="2136053"/>
          </a:xfrm>
          <a:prstGeom prst="rect">
            <a:avLst/>
          </a:prstGeom>
        </p:spPr>
      </p:pic>
    </p:spTree>
    <p:extLst>
      <p:ext uri="{BB962C8B-B14F-4D97-AF65-F5344CB8AC3E}">
        <p14:creationId xmlns:p14="http://schemas.microsoft.com/office/powerpoint/2010/main" val="37754748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Summary From Financial Assessment</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15" name="Oval 14"/>
          <p:cNvSpPr/>
          <p:nvPr/>
        </p:nvSpPr>
        <p:spPr>
          <a:xfrm>
            <a:off x="11571966" y="85119"/>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8" name="Picture 7">
            <a:extLst>
              <a:ext uri="{FF2B5EF4-FFF2-40B4-BE49-F238E27FC236}">
                <a16:creationId xmlns:a16="http://schemas.microsoft.com/office/drawing/2014/main" id="{BFEA1C0F-B18E-42DF-8B60-724F7EEC8E79}"/>
              </a:ext>
            </a:extLst>
          </p:cNvPr>
          <p:cNvPicPr>
            <a:picLocks noChangeAspect="1"/>
          </p:cNvPicPr>
          <p:nvPr/>
        </p:nvPicPr>
        <p:blipFill>
          <a:blip r:embed="rId5"/>
          <a:stretch>
            <a:fillRect/>
          </a:stretch>
        </p:blipFill>
        <p:spPr>
          <a:xfrm>
            <a:off x="177872" y="496960"/>
            <a:ext cx="4068813" cy="2445617"/>
          </a:xfrm>
          <a:prstGeom prst="rect">
            <a:avLst/>
          </a:prstGeom>
        </p:spPr>
      </p:pic>
      <p:pic>
        <p:nvPicPr>
          <p:cNvPr id="10" name="Picture 9">
            <a:extLst>
              <a:ext uri="{FF2B5EF4-FFF2-40B4-BE49-F238E27FC236}">
                <a16:creationId xmlns:a16="http://schemas.microsoft.com/office/drawing/2014/main" id="{333623B0-2BF5-4857-B692-3EBD518DD052}"/>
              </a:ext>
            </a:extLst>
          </p:cNvPr>
          <p:cNvPicPr>
            <a:picLocks noChangeAspect="1"/>
          </p:cNvPicPr>
          <p:nvPr/>
        </p:nvPicPr>
        <p:blipFill>
          <a:blip r:embed="rId6"/>
          <a:stretch>
            <a:fillRect/>
          </a:stretch>
        </p:blipFill>
        <p:spPr>
          <a:xfrm>
            <a:off x="4377042" y="496960"/>
            <a:ext cx="3870143" cy="2445617"/>
          </a:xfrm>
          <a:prstGeom prst="rect">
            <a:avLst/>
          </a:prstGeom>
        </p:spPr>
      </p:pic>
      <p:pic>
        <p:nvPicPr>
          <p:cNvPr id="12" name="Picture 11">
            <a:extLst>
              <a:ext uri="{FF2B5EF4-FFF2-40B4-BE49-F238E27FC236}">
                <a16:creationId xmlns:a16="http://schemas.microsoft.com/office/drawing/2014/main" id="{50BC9D8A-F913-485E-BAA6-493892F8702F}"/>
              </a:ext>
            </a:extLst>
          </p:cNvPr>
          <p:cNvPicPr>
            <a:picLocks noChangeAspect="1"/>
          </p:cNvPicPr>
          <p:nvPr/>
        </p:nvPicPr>
        <p:blipFill>
          <a:blip r:embed="rId7"/>
          <a:stretch>
            <a:fillRect/>
          </a:stretch>
        </p:blipFill>
        <p:spPr>
          <a:xfrm>
            <a:off x="2986102" y="3045517"/>
            <a:ext cx="6212362" cy="3450635"/>
          </a:xfrm>
          <a:prstGeom prst="rect">
            <a:avLst/>
          </a:prstGeom>
        </p:spPr>
      </p:pic>
      <p:pic>
        <p:nvPicPr>
          <p:cNvPr id="13" name="Picture 12">
            <a:extLst>
              <a:ext uri="{FF2B5EF4-FFF2-40B4-BE49-F238E27FC236}">
                <a16:creationId xmlns:a16="http://schemas.microsoft.com/office/drawing/2014/main" id="{B615DA1C-5636-4BDA-AA45-DB177ABE3F20}"/>
              </a:ext>
            </a:extLst>
          </p:cNvPr>
          <p:cNvPicPr>
            <a:picLocks noChangeAspect="1"/>
          </p:cNvPicPr>
          <p:nvPr/>
        </p:nvPicPr>
        <p:blipFill>
          <a:blip r:embed="rId8"/>
          <a:stretch>
            <a:fillRect/>
          </a:stretch>
        </p:blipFill>
        <p:spPr>
          <a:xfrm>
            <a:off x="8405324" y="496960"/>
            <a:ext cx="3548378" cy="2445617"/>
          </a:xfrm>
          <a:prstGeom prst="rect">
            <a:avLst/>
          </a:prstGeom>
        </p:spPr>
      </p:pic>
    </p:spTree>
    <p:extLst>
      <p:ext uri="{BB962C8B-B14F-4D97-AF65-F5344CB8AC3E}">
        <p14:creationId xmlns:p14="http://schemas.microsoft.com/office/powerpoint/2010/main" val="11145394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Detail (Green)</a:t>
            </a:r>
          </a:p>
        </p:txBody>
      </p:sp>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2"/>
          <a:stretch>
            <a:fillRect/>
          </a:stretch>
        </p:blipFill>
        <p:spPr>
          <a:xfrm>
            <a:off x="177872" y="6043498"/>
            <a:ext cx="2238027" cy="692361"/>
          </a:xfrm>
          <a:prstGeom prst="rect">
            <a:avLst/>
          </a:prstGeom>
        </p:spPr>
      </p:pic>
      <p:sp>
        <p:nvSpPr>
          <p:cNvPr id="8" name="Oval 7"/>
          <p:cNvSpPr/>
          <p:nvPr/>
        </p:nvSpPr>
        <p:spPr>
          <a:xfrm>
            <a:off x="11397810" y="140523"/>
            <a:ext cx="616317" cy="616317"/>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9FCEE71B-0B48-4374-BD13-4E6DF1FC0CEA}"/>
              </a:ext>
            </a:extLst>
          </p:cNvPr>
          <p:cNvPicPr>
            <a:picLocks noChangeAspect="1"/>
          </p:cNvPicPr>
          <p:nvPr/>
        </p:nvPicPr>
        <p:blipFill>
          <a:blip r:embed="rId4"/>
          <a:stretch>
            <a:fillRect/>
          </a:stretch>
        </p:blipFill>
        <p:spPr>
          <a:xfrm>
            <a:off x="271705" y="1228373"/>
            <a:ext cx="11481849" cy="3995849"/>
          </a:xfrm>
          <a:prstGeom prst="rect">
            <a:avLst/>
          </a:prstGeom>
        </p:spPr>
      </p:pic>
    </p:spTree>
    <p:extLst>
      <p:ext uri="{BB962C8B-B14F-4D97-AF65-F5344CB8AC3E}">
        <p14:creationId xmlns:p14="http://schemas.microsoft.com/office/powerpoint/2010/main" val="1161432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Detail (Amber)</a:t>
            </a:r>
          </a:p>
        </p:txBody>
      </p:sp>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2"/>
          <a:stretch>
            <a:fillRect/>
          </a:stretch>
        </p:blipFill>
        <p:spPr>
          <a:xfrm>
            <a:off x="177872" y="6043498"/>
            <a:ext cx="2238027" cy="692361"/>
          </a:xfrm>
          <a:prstGeom prst="rect">
            <a:avLst/>
          </a:prstGeom>
        </p:spPr>
      </p:pic>
      <p:sp>
        <p:nvSpPr>
          <p:cNvPr id="8" name="Oval 7"/>
          <p:cNvSpPr/>
          <p:nvPr/>
        </p:nvSpPr>
        <p:spPr>
          <a:xfrm>
            <a:off x="11397810" y="140523"/>
            <a:ext cx="616317" cy="616317"/>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691568FA-8847-4A88-9385-742E142B09DF}"/>
              </a:ext>
            </a:extLst>
          </p:cNvPr>
          <p:cNvPicPr>
            <a:picLocks noChangeAspect="1"/>
          </p:cNvPicPr>
          <p:nvPr/>
        </p:nvPicPr>
        <p:blipFill>
          <a:blip r:embed="rId4"/>
          <a:stretch>
            <a:fillRect/>
          </a:stretch>
        </p:blipFill>
        <p:spPr>
          <a:xfrm>
            <a:off x="716413" y="1391163"/>
            <a:ext cx="10992009" cy="3626966"/>
          </a:xfrm>
          <a:prstGeom prst="rect">
            <a:avLst/>
          </a:prstGeom>
        </p:spPr>
      </p:pic>
    </p:spTree>
    <p:extLst>
      <p:ext uri="{BB962C8B-B14F-4D97-AF65-F5344CB8AC3E}">
        <p14:creationId xmlns:p14="http://schemas.microsoft.com/office/powerpoint/2010/main" val="22539141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Detail Red Schemes</a:t>
            </a:r>
          </a:p>
        </p:txBody>
      </p:sp>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2"/>
          <a:stretch>
            <a:fillRect/>
          </a:stretch>
        </p:blipFill>
        <p:spPr>
          <a:xfrm>
            <a:off x="201216" y="6092745"/>
            <a:ext cx="1847392" cy="633148"/>
          </a:xfrm>
          <a:prstGeom prst="rect">
            <a:avLst/>
          </a:prstGeom>
        </p:spPr>
      </p:pic>
      <p:sp>
        <p:nvSpPr>
          <p:cNvPr id="8" name="Oval 7"/>
          <p:cNvSpPr/>
          <p:nvPr/>
        </p:nvSpPr>
        <p:spPr>
          <a:xfrm>
            <a:off x="11397810" y="140523"/>
            <a:ext cx="616317" cy="616317"/>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DB129EA7-9381-4728-B46C-92E63A185BA1}"/>
              </a:ext>
            </a:extLst>
          </p:cNvPr>
          <p:cNvPicPr>
            <a:picLocks noChangeAspect="1"/>
          </p:cNvPicPr>
          <p:nvPr/>
        </p:nvPicPr>
        <p:blipFill>
          <a:blip r:embed="rId4"/>
          <a:stretch>
            <a:fillRect/>
          </a:stretch>
        </p:blipFill>
        <p:spPr>
          <a:xfrm>
            <a:off x="1541394" y="556323"/>
            <a:ext cx="9856416" cy="5750169"/>
          </a:xfrm>
          <a:prstGeom prst="rect">
            <a:avLst/>
          </a:prstGeom>
        </p:spPr>
      </p:pic>
    </p:spTree>
    <p:extLst>
      <p:ext uri="{BB962C8B-B14F-4D97-AF65-F5344CB8AC3E}">
        <p14:creationId xmlns:p14="http://schemas.microsoft.com/office/powerpoint/2010/main" val="20424650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39364"/>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Detail</a:t>
            </a:r>
          </a:p>
        </p:txBody>
      </p:sp>
      <p:sp>
        <p:nvSpPr>
          <p:cNvPr id="8" name="Oval 7"/>
          <p:cNvSpPr/>
          <p:nvPr/>
        </p:nvSpPr>
        <p:spPr>
          <a:xfrm>
            <a:off x="11397810" y="140523"/>
            <a:ext cx="616317" cy="616317"/>
          </a:xfrm>
          <a:prstGeom prst="ellipse">
            <a:avLst/>
          </a:prstGeom>
          <a:blipFill>
            <a:blip r:embed="rId2"/>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9" name="TextBox 8">
            <a:extLst>
              <a:ext uri="{FF2B5EF4-FFF2-40B4-BE49-F238E27FC236}">
                <a16:creationId xmlns:a16="http://schemas.microsoft.com/office/drawing/2014/main" id="{647B96F6-772D-42EF-936D-DC13F9D98B56}"/>
              </a:ext>
            </a:extLst>
          </p:cNvPr>
          <p:cNvSpPr txBox="1"/>
          <p:nvPr/>
        </p:nvSpPr>
        <p:spPr>
          <a:xfrm>
            <a:off x="270942" y="448681"/>
            <a:ext cx="11273404" cy="6324808"/>
          </a:xfrm>
          <a:prstGeom prst="rect">
            <a:avLst/>
          </a:prstGeom>
          <a:noFill/>
          <a:ln>
            <a:solidFill>
              <a:schemeClr val="tx1"/>
            </a:solidFill>
          </a:ln>
        </p:spPr>
        <p:txBody>
          <a:bodyPr wrap="square" rtlCol="0">
            <a:spAutoFit/>
          </a:bodyPr>
          <a:lstStyle/>
          <a:p>
            <a:r>
              <a:rPr lang="en-GB" sz="1500" dirty="0"/>
              <a:t>The Service Group has worked hard to move schemes to green where possible, now showing over £6m of schemes in the green category compared to just £0.6m in month 06 when last presenting to Performance and Finance Committee. Procurement savings in this category are under delivering reflecting the challenge of managing non pay given ongoing inflationary pressures, however other areas have over delivered to plan and are offsetting the shortfall in year.</a:t>
            </a:r>
          </a:p>
          <a:p>
            <a:endParaRPr lang="en-GB" sz="1500" dirty="0"/>
          </a:p>
          <a:p>
            <a:r>
              <a:rPr lang="en-GB" sz="1500" dirty="0"/>
              <a:t>There are £2.2m of planned amber schemes, which are variable in delivery value and continue to be monitored. Delivery in this area is forecast at £1.3m a shortfall of £0.9m to plan. The main shortfalls include:</a:t>
            </a:r>
          </a:p>
          <a:p>
            <a:pPr marL="285750" indent="-285750">
              <a:buFontTx/>
              <a:buChar char="-"/>
            </a:pPr>
            <a:r>
              <a:rPr lang="en-GB" sz="1500" dirty="0"/>
              <a:t>£0.3m nursing for Medicine beds. It had been expected that a smaller staffing establishment could be implemented following some ward reconfigurations but post Nurse Staffing Act review the professional judgement was made that this was not possible. </a:t>
            </a:r>
          </a:p>
          <a:p>
            <a:pPr marL="285750" indent="-285750">
              <a:buFontTx/>
              <a:buChar char="-"/>
            </a:pPr>
            <a:r>
              <a:rPr lang="en-GB" sz="1500" dirty="0"/>
              <a:t>£0.2m on income delivery for Bariatrics and Plastics work. Whilst we continue to over perform in this category the case mix is lower for Bariatric (more low value work reducing margins) and some plastics work has been deferred to allow theatre capacity to be released to other specialities to deliver performance targets.  </a:t>
            </a:r>
          </a:p>
          <a:p>
            <a:pPr marL="285750" indent="-285750">
              <a:buFontTx/>
              <a:buChar char="-"/>
            </a:pPr>
            <a:r>
              <a:rPr lang="en-GB" sz="1500" dirty="0"/>
              <a:t>£0.2m Bed Contract Savings; assumed that the contract would be in place by quarter 4 it is not yet completed and signed off so has slipped in terms of delivery.</a:t>
            </a:r>
          </a:p>
          <a:p>
            <a:pPr marL="285750" indent="-285750">
              <a:buFontTx/>
              <a:buChar char="-"/>
            </a:pPr>
            <a:r>
              <a:rPr lang="en-GB" sz="1500" dirty="0"/>
              <a:t>£0.1m variable pay reduction linked to lower than expected recruitment</a:t>
            </a:r>
          </a:p>
          <a:p>
            <a:r>
              <a:rPr lang="en-GB" sz="1500" dirty="0"/>
              <a:t>There are other shortfalls that reflect slower delivery than anticipated but the majority of savings can be seen delivering, with the exception of expected radiology clinical supplies reductions.</a:t>
            </a:r>
          </a:p>
          <a:p>
            <a:endParaRPr lang="en-GB" sz="1500" dirty="0"/>
          </a:p>
          <a:p>
            <a:r>
              <a:rPr lang="en-GB" sz="1500" dirty="0"/>
              <a:t>Red schemes of £2.2m have a lower delivery value of £0.6m. These schemes are the hardest to deliver due to dependency on external factors (VAT/ national guidance/ contract negotiation) or potential impact on clinical risk. As per the table, some schemes are no longer being pursued, others will require ongoing focus to get over the line and the service continues to pursue and seek corporate support where available. </a:t>
            </a:r>
          </a:p>
          <a:p>
            <a:endParaRPr lang="en-GB" sz="1500" dirty="0"/>
          </a:p>
          <a:p>
            <a:r>
              <a:rPr lang="en-GB" sz="1500" dirty="0"/>
              <a:t>All other ideas which were originally badged as pool 2/ 3 after Executive review have been explored with some being put forward for further work going into 25/26.</a:t>
            </a:r>
          </a:p>
          <a:p>
            <a:endParaRPr lang="en-GB" sz="1500" dirty="0"/>
          </a:p>
          <a:p>
            <a:r>
              <a:rPr lang="en-GB" sz="1500" dirty="0"/>
              <a:t>The challenge of finding ongoing and recurrent savings to close the remaining gap remains a focus for Morriston.</a:t>
            </a:r>
          </a:p>
        </p:txBody>
      </p:sp>
    </p:spTree>
    <p:extLst>
      <p:ext uri="{BB962C8B-B14F-4D97-AF65-F5344CB8AC3E}">
        <p14:creationId xmlns:p14="http://schemas.microsoft.com/office/powerpoint/2010/main" val="35844453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Identification Opportunities &amp; Risk</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82059"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10" name="TextBox 9">
            <a:extLst>
              <a:ext uri="{FF2B5EF4-FFF2-40B4-BE49-F238E27FC236}">
                <a16:creationId xmlns:a16="http://schemas.microsoft.com/office/drawing/2014/main" id="{9D741686-E6EA-46E2-8A6E-C1122404347B}"/>
              </a:ext>
            </a:extLst>
          </p:cNvPr>
          <p:cNvSpPr txBox="1"/>
          <p:nvPr/>
        </p:nvSpPr>
        <p:spPr>
          <a:xfrm>
            <a:off x="177872" y="543917"/>
            <a:ext cx="5595851" cy="4708981"/>
          </a:xfrm>
          <a:prstGeom prst="rect">
            <a:avLst/>
          </a:prstGeom>
          <a:noFill/>
          <a:ln>
            <a:solidFill>
              <a:schemeClr val="tx1"/>
            </a:solidFill>
          </a:ln>
        </p:spPr>
        <p:txBody>
          <a:bodyPr wrap="square" rtlCol="0">
            <a:spAutoFit/>
          </a:bodyPr>
          <a:lstStyle/>
          <a:p>
            <a:r>
              <a:rPr lang="en-GB" sz="1500" b="1" dirty="0"/>
              <a:t>Further Opportunities for 25/26:</a:t>
            </a:r>
          </a:p>
          <a:p>
            <a:pPr marL="285750" indent="-285750">
              <a:buFont typeface="Arial" panose="020B0604020202020204" pitchFamily="34" charset="0"/>
              <a:buChar char="•"/>
            </a:pPr>
            <a:r>
              <a:rPr lang="en-GB" sz="1500" dirty="0"/>
              <a:t>Service redesign (Virtual Wards/ Acute Community Teams/ Full Frailty Implementation/ Interventional Radiology/ Vascular Hybrid Theatre/ Emergency Department)</a:t>
            </a:r>
          </a:p>
          <a:p>
            <a:pPr marL="285750" indent="-285750">
              <a:buFont typeface="Arial" panose="020B0604020202020204" pitchFamily="34" charset="0"/>
              <a:buChar char="•"/>
            </a:pPr>
            <a:r>
              <a:rPr lang="en-GB" sz="1500" dirty="0"/>
              <a:t>Digitalisation (lab med, letters, booking)</a:t>
            </a:r>
          </a:p>
          <a:p>
            <a:pPr marL="285750" indent="-285750">
              <a:buFont typeface="Arial" panose="020B0604020202020204" pitchFamily="34" charset="0"/>
              <a:buChar char="•"/>
            </a:pPr>
            <a:r>
              <a:rPr lang="en-GB" sz="1500" dirty="0"/>
              <a:t>Aligning demand and capacity, improved medical cover availability as staff return from sickness and junior rota’s are better filled. </a:t>
            </a:r>
          </a:p>
          <a:p>
            <a:pPr marL="285750" indent="-285750">
              <a:buFont typeface="Arial" panose="020B0604020202020204" pitchFamily="34" charset="0"/>
              <a:buChar char="•"/>
            </a:pPr>
            <a:r>
              <a:rPr lang="en-GB" sz="1500" dirty="0"/>
              <a:t>Delivery of a Community Diagnostics Centre (26/27 opportunity)</a:t>
            </a:r>
          </a:p>
          <a:p>
            <a:pPr marL="285750" indent="-285750">
              <a:buFont typeface="Arial" panose="020B0604020202020204" pitchFamily="34" charset="0"/>
              <a:buChar char="•"/>
            </a:pPr>
            <a:r>
              <a:rPr lang="en-GB" sz="1500" dirty="0"/>
              <a:t>Opportunity of managed service contracts for equipment</a:t>
            </a:r>
          </a:p>
          <a:p>
            <a:pPr marL="285750" indent="-285750">
              <a:buFont typeface="Arial" panose="020B0604020202020204" pitchFamily="34" charset="0"/>
              <a:buChar char="•"/>
            </a:pPr>
            <a:r>
              <a:rPr lang="en-GB" sz="1500" dirty="0"/>
              <a:t>Improved/ increased contracting with other Health Boards for activity delivered to their population</a:t>
            </a:r>
          </a:p>
          <a:p>
            <a:pPr marL="285750" indent="-285750">
              <a:buFont typeface="Arial" panose="020B0604020202020204" pitchFamily="34" charset="0"/>
              <a:buChar char="•"/>
            </a:pPr>
            <a:r>
              <a:rPr lang="en-GB" sz="1500" dirty="0"/>
              <a:t>Closure working with pharmacy to maximise drugs savings</a:t>
            </a:r>
          </a:p>
          <a:p>
            <a:pPr marL="285750" indent="-285750">
              <a:buFont typeface="Arial" panose="020B0604020202020204" pitchFamily="34" charset="0"/>
              <a:buChar char="•"/>
            </a:pPr>
            <a:r>
              <a:rPr lang="en-GB" sz="1500" dirty="0"/>
              <a:t>Closure working with GP partners to manage incoming test demand (pathology)</a:t>
            </a:r>
          </a:p>
          <a:p>
            <a:pPr marL="285750" indent="-285750">
              <a:buFont typeface="Arial" panose="020B0604020202020204" pitchFamily="34" charset="0"/>
              <a:buChar char="•"/>
            </a:pPr>
            <a:endParaRPr lang="en-GB" dirty="0"/>
          </a:p>
          <a:p>
            <a:endParaRPr lang="en-GB" dirty="0"/>
          </a:p>
          <a:p>
            <a:endParaRPr lang="en-GB" dirty="0"/>
          </a:p>
          <a:p>
            <a:endParaRPr lang="en-GB" dirty="0"/>
          </a:p>
          <a:p>
            <a:endParaRPr lang="en-GB" dirty="0"/>
          </a:p>
        </p:txBody>
      </p:sp>
      <p:sp>
        <p:nvSpPr>
          <p:cNvPr id="11" name="TextBox 10">
            <a:extLst>
              <a:ext uri="{FF2B5EF4-FFF2-40B4-BE49-F238E27FC236}">
                <a16:creationId xmlns:a16="http://schemas.microsoft.com/office/drawing/2014/main" id="{003FBA3F-DF89-4BC1-AF1D-E8A145D89C74}"/>
              </a:ext>
            </a:extLst>
          </p:cNvPr>
          <p:cNvSpPr txBox="1"/>
          <p:nvPr/>
        </p:nvSpPr>
        <p:spPr>
          <a:xfrm>
            <a:off x="5896288" y="543917"/>
            <a:ext cx="5463206" cy="4801314"/>
          </a:xfrm>
          <a:prstGeom prst="rect">
            <a:avLst/>
          </a:prstGeom>
          <a:noFill/>
          <a:ln>
            <a:solidFill>
              <a:schemeClr val="tx1"/>
            </a:solidFill>
          </a:ln>
        </p:spPr>
        <p:txBody>
          <a:bodyPr wrap="square" rtlCol="0">
            <a:spAutoFit/>
          </a:bodyPr>
          <a:lstStyle/>
          <a:p>
            <a:r>
              <a:rPr lang="en-GB" sz="1500" b="1" dirty="0"/>
              <a:t>Further Risks:</a:t>
            </a:r>
          </a:p>
          <a:p>
            <a:pPr marL="285750" indent="-285750">
              <a:buFont typeface="Arial" panose="020B0604020202020204" pitchFamily="34" charset="0"/>
              <a:buChar char="•"/>
            </a:pPr>
            <a:r>
              <a:rPr lang="en-GB" sz="1500" dirty="0"/>
              <a:t>Winter Pressures and Site Acuity</a:t>
            </a:r>
          </a:p>
          <a:p>
            <a:pPr marL="285750" indent="-285750">
              <a:buFont typeface="Arial" panose="020B0604020202020204" pitchFamily="34" charset="0"/>
              <a:buChar char="•"/>
            </a:pPr>
            <a:r>
              <a:rPr lang="en-GB" sz="1500" dirty="0"/>
              <a:t>Implementation timescales/ managerial capacity for any recovery schemes</a:t>
            </a:r>
          </a:p>
          <a:p>
            <a:pPr marL="285750" indent="-285750">
              <a:buFont typeface="Arial" panose="020B0604020202020204" pitchFamily="34" charset="0"/>
              <a:buChar char="•"/>
            </a:pPr>
            <a:r>
              <a:rPr lang="en-GB" sz="1500" dirty="0"/>
              <a:t>Challenge of staff engagement against perceived deliverability</a:t>
            </a:r>
          </a:p>
          <a:p>
            <a:pPr marL="285750" indent="-285750">
              <a:buFont typeface="Arial" panose="020B0604020202020204" pitchFamily="34" charset="0"/>
              <a:buChar char="•"/>
            </a:pPr>
            <a:r>
              <a:rPr lang="en-GB" sz="1500" dirty="0"/>
              <a:t>Inter group consequences of recovery plan options pursued such as Therapies vacancies impact on Length Of Stay/ Bed Plan</a:t>
            </a:r>
          </a:p>
          <a:p>
            <a:pPr marL="285750" indent="-285750">
              <a:buFont typeface="Arial" panose="020B0604020202020204" pitchFamily="34" charset="0"/>
              <a:buChar char="•"/>
            </a:pPr>
            <a:r>
              <a:rPr lang="en-GB" sz="1500" dirty="0"/>
              <a:t>Additional inflationary and demand pressures (testing, inter organisation agreements, maintenance, blood products, skin)</a:t>
            </a:r>
          </a:p>
          <a:p>
            <a:pPr marL="285750" indent="-285750">
              <a:buFont typeface="Arial" panose="020B0604020202020204" pitchFamily="34" charset="0"/>
              <a:buChar char="•"/>
            </a:pPr>
            <a:r>
              <a:rPr lang="en-GB" sz="1500" dirty="0"/>
              <a:t>Delivery of contract activity and prioritisation of limited theatre capacity</a:t>
            </a:r>
          </a:p>
          <a:p>
            <a:pPr marL="285750" indent="-285750">
              <a:buFont typeface="Arial" panose="020B0604020202020204" pitchFamily="34" charset="0"/>
              <a:buChar char="•"/>
            </a:pPr>
            <a:r>
              <a:rPr lang="en-GB" sz="1500" dirty="0"/>
              <a:t>Recovery work impact on diagnostic spend</a:t>
            </a:r>
          </a:p>
          <a:p>
            <a:endParaRPr lang="en-GB"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457563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Action to Date &amp; Next Steps To Be Taken By Service Group </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40496"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3" name="TextBox 2"/>
          <p:cNvSpPr txBox="1"/>
          <p:nvPr/>
        </p:nvSpPr>
        <p:spPr>
          <a:xfrm>
            <a:off x="309434" y="598377"/>
            <a:ext cx="11201400" cy="3693319"/>
          </a:xfrm>
          <a:prstGeom prst="rect">
            <a:avLst/>
          </a:prstGeom>
          <a:noFill/>
          <a:ln>
            <a:solidFill>
              <a:schemeClr val="tx1"/>
            </a:solidFill>
          </a:ln>
        </p:spPr>
        <p:txBody>
          <a:bodyPr wrap="square" rtlCol="0">
            <a:spAutoFit/>
          </a:bodyPr>
          <a:lstStyle/>
          <a:p>
            <a:pPr marL="285750" indent="-285750">
              <a:lnSpc>
                <a:spcPct val="150000"/>
              </a:lnSpc>
              <a:buFont typeface="Arial" panose="020B0604020202020204" pitchFamily="34" charset="0"/>
              <a:buChar char="•"/>
            </a:pPr>
            <a:r>
              <a:rPr lang="en-GB" dirty="0"/>
              <a:t>Continued focus on delivering best closing position for 24/25</a:t>
            </a:r>
          </a:p>
          <a:p>
            <a:pPr marL="285750" indent="-285750">
              <a:lnSpc>
                <a:spcPct val="150000"/>
              </a:lnSpc>
              <a:buFont typeface="Arial" panose="020B0604020202020204" pitchFamily="34" charset="0"/>
              <a:buChar char="•"/>
            </a:pPr>
            <a:r>
              <a:rPr lang="en-GB" dirty="0"/>
              <a:t>Focus on improving flow to allow bed base to retract back into core capacity</a:t>
            </a:r>
          </a:p>
          <a:p>
            <a:pPr marL="285750" indent="-285750">
              <a:lnSpc>
                <a:spcPct val="150000"/>
              </a:lnSpc>
              <a:buFont typeface="Arial" panose="020B0604020202020204" pitchFamily="34" charset="0"/>
              <a:buChar char="•"/>
            </a:pPr>
            <a:r>
              <a:rPr lang="en-GB" dirty="0"/>
              <a:t>Action cost control measures as per Health Board Recovery &amp; Sustainability Programme</a:t>
            </a:r>
          </a:p>
          <a:p>
            <a:pPr marL="285750" indent="-285750">
              <a:lnSpc>
                <a:spcPct val="150000"/>
              </a:lnSpc>
              <a:buFont typeface="Arial" panose="020B0604020202020204" pitchFamily="34" charset="0"/>
              <a:buChar char="•"/>
            </a:pPr>
            <a:r>
              <a:rPr lang="en-GB" dirty="0"/>
              <a:t>Demand and Capacity reviews</a:t>
            </a:r>
          </a:p>
          <a:p>
            <a:pPr marL="285750" indent="-285750">
              <a:lnSpc>
                <a:spcPct val="150000"/>
              </a:lnSpc>
              <a:buFont typeface="Arial" panose="020B0604020202020204" pitchFamily="34" charset="0"/>
              <a:buChar char="•"/>
            </a:pPr>
            <a:r>
              <a:rPr lang="en-GB" dirty="0"/>
              <a:t>Pursuing schemes to deliver recurrently into 25/26 (review of current schemes and new ideas)</a:t>
            </a:r>
          </a:p>
          <a:p>
            <a:pPr marL="285750" indent="-285750">
              <a:lnSpc>
                <a:spcPct val="150000"/>
              </a:lnSpc>
              <a:buFont typeface="Arial" panose="020B0604020202020204" pitchFamily="34" charset="0"/>
              <a:buChar char="•"/>
            </a:pPr>
            <a:r>
              <a:rPr lang="en-GB" dirty="0"/>
              <a:t>Work with Recovery &amp; Sustainability team to identify new opportunities using benchmark data sets</a:t>
            </a:r>
          </a:p>
          <a:p>
            <a:pPr marL="285750" indent="-285750">
              <a:lnSpc>
                <a:spcPct val="150000"/>
              </a:lnSpc>
              <a:buFont typeface="Arial" panose="020B0604020202020204" pitchFamily="34" charset="0"/>
              <a:buChar char="•"/>
            </a:pPr>
            <a:r>
              <a:rPr lang="en-GB" dirty="0"/>
              <a:t>Continue to reduce variable pay</a:t>
            </a:r>
          </a:p>
          <a:p>
            <a:pPr marL="285750" indent="-285750">
              <a:lnSpc>
                <a:spcPct val="150000"/>
              </a:lnSpc>
              <a:buFont typeface="Arial" panose="020B0604020202020204" pitchFamily="34" charset="0"/>
              <a:buChar char="•"/>
            </a:pPr>
            <a:r>
              <a:rPr lang="en-GB" dirty="0"/>
              <a:t>Continue close monitoring of position and progress against plans</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912157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High Level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Rounded Rectangle 9">
            <a:extLst>
              <a:ext uri="{FF2B5EF4-FFF2-40B4-BE49-F238E27FC236}">
                <a16:creationId xmlns:a16="http://schemas.microsoft.com/office/drawing/2014/main" id="{5DE38DD0-17D2-268A-9193-184F3BD16204}"/>
              </a:ext>
            </a:extLst>
          </p:cNvPr>
          <p:cNvSpPr/>
          <p:nvPr/>
        </p:nvSpPr>
        <p:spPr>
          <a:xfrm>
            <a:off x="6875584" y="757999"/>
            <a:ext cx="4967654" cy="4919601"/>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1" i="0" u="none" strike="noStrike" kern="0" cap="none" spc="0" normalizeH="0" baseline="0" noProof="0" dirty="0">
                <a:ln>
                  <a:noFill/>
                </a:ln>
                <a:solidFill>
                  <a:srgbClr val="002060"/>
                </a:solidFill>
                <a:effectLst/>
                <a:uLnTx/>
                <a:uFillTx/>
                <a:latin typeface="Arial"/>
                <a:sym typeface="Arial"/>
              </a:rPr>
              <a:t>Top 3 Actions to address</a:t>
            </a:r>
            <a:r>
              <a:rPr kumimoji="0" lang="en-GB" sz="1600" b="1" i="0" u="none" strike="noStrike" kern="0" cap="none" spc="0" normalizeH="0" noProof="0" dirty="0">
                <a:ln>
                  <a:noFill/>
                </a:ln>
                <a:solidFill>
                  <a:srgbClr val="002060"/>
                </a:solidFill>
                <a:effectLst/>
                <a:uLnTx/>
                <a:uFillTx/>
                <a:latin typeface="Arial"/>
                <a:sym typeface="Arial"/>
              </a:rPr>
              <a:t> position:</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1" kern="0" baseline="0" dirty="0">
              <a:solidFill>
                <a:srgbClr val="002060"/>
              </a:solidFill>
              <a:latin typeface="Arial"/>
              <a:sym typeface="Arial"/>
            </a:endParaRPr>
          </a:p>
          <a:p>
            <a:pPr marL="342900" marR="0" lvl="0" indent="-342900" defTabSz="914400" rtl="0" eaLnBrk="1" fontAlgn="auto" latinLnBrk="0" hangingPunct="1">
              <a:lnSpc>
                <a:spcPct val="200000"/>
              </a:lnSpc>
              <a:spcBef>
                <a:spcPts val="0"/>
              </a:spcBef>
              <a:spcAft>
                <a:spcPts val="0"/>
              </a:spcAft>
              <a:buClr>
                <a:srgbClr val="000000"/>
              </a:buClr>
              <a:buSzTx/>
              <a:buFont typeface="Arial"/>
              <a:buAutoNum type="arabicPeriod"/>
              <a:tabLst/>
              <a:defRPr/>
            </a:pPr>
            <a:r>
              <a:rPr lang="en-GB" sz="1600" kern="0" dirty="0">
                <a:solidFill>
                  <a:srgbClr val="002060"/>
                </a:solidFill>
                <a:latin typeface="Arial"/>
                <a:sym typeface="Arial"/>
              </a:rPr>
              <a:t>Improve patient flow/ reduce use of unfunded capacity</a:t>
            </a:r>
          </a:p>
          <a:p>
            <a:pPr marL="342900" marR="0" lvl="0" indent="-342900" defTabSz="914400" rtl="0" eaLnBrk="1" fontAlgn="auto" latinLnBrk="0" hangingPunct="1">
              <a:lnSpc>
                <a:spcPct val="200000"/>
              </a:lnSpc>
              <a:spcBef>
                <a:spcPts val="0"/>
              </a:spcBef>
              <a:spcAft>
                <a:spcPts val="0"/>
              </a:spcAft>
              <a:buClr>
                <a:srgbClr val="000000"/>
              </a:buClr>
              <a:buSzTx/>
              <a:buFont typeface="Arial"/>
              <a:buAutoNum type="arabicPeriod"/>
              <a:tabLst/>
              <a:defRPr/>
            </a:pPr>
            <a:r>
              <a:rPr lang="en-GB" sz="1600" kern="0" dirty="0">
                <a:solidFill>
                  <a:srgbClr val="002060"/>
                </a:solidFill>
                <a:latin typeface="Arial"/>
                <a:sym typeface="Arial"/>
              </a:rPr>
              <a:t>Reduce variable/ premium cost pay</a:t>
            </a:r>
          </a:p>
          <a:p>
            <a:pPr marL="342900" marR="0" lvl="0" indent="-342900" defTabSz="914400" rtl="0" eaLnBrk="1" fontAlgn="auto" latinLnBrk="0" hangingPunct="1">
              <a:lnSpc>
                <a:spcPct val="200000"/>
              </a:lnSpc>
              <a:spcBef>
                <a:spcPts val="0"/>
              </a:spcBef>
              <a:spcAft>
                <a:spcPts val="0"/>
              </a:spcAft>
              <a:buClr>
                <a:srgbClr val="000000"/>
              </a:buClr>
              <a:buSzTx/>
              <a:buFont typeface="Arial"/>
              <a:buAutoNum type="arabicPeriod"/>
              <a:tabLst/>
              <a:defRPr/>
            </a:pPr>
            <a:r>
              <a:rPr lang="en-GB" sz="1600" kern="0" dirty="0">
                <a:solidFill>
                  <a:srgbClr val="002060"/>
                </a:solidFill>
                <a:latin typeface="Arial"/>
                <a:sym typeface="Arial"/>
              </a:rPr>
              <a:t>Reduce cost of clinical consumables in key areas (diagnostics/ specialist services)</a:t>
            </a:r>
          </a:p>
          <a:p>
            <a:pPr marR="0" lvl="0" defTabSz="914400" rtl="0" eaLnBrk="1" fontAlgn="auto" latinLnBrk="0" hangingPunct="1">
              <a:lnSpc>
                <a:spcPct val="100000"/>
              </a:lnSpc>
              <a:spcBef>
                <a:spcPts val="0"/>
              </a:spcBef>
              <a:spcAft>
                <a:spcPts val="0"/>
              </a:spcAft>
              <a:buClr>
                <a:srgbClr val="000000"/>
              </a:buClr>
              <a:buSzTx/>
              <a:tabLst/>
              <a:defRPr/>
            </a:pPr>
            <a:endParaRPr lang="en-GB" sz="1600" b="1" kern="0" noProof="0" dirty="0">
              <a:solidFill>
                <a:srgbClr val="002060"/>
              </a:solidFill>
              <a:highlight>
                <a:srgbClr val="FFFF00"/>
              </a:highlight>
              <a:latin typeface="Arial"/>
              <a:sym typeface="Arial"/>
            </a:endParaRPr>
          </a:p>
        </p:txBody>
      </p:sp>
      <p:pic>
        <p:nvPicPr>
          <p:cNvPr id="4" name="Picture 3">
            <a:extLst>
              <a:ext uri="{FF2B5EF4-FFF2-40B4-BE49-F238E27FC236}">
                <a16:creationId xmlns:a16="http://schemas.microsoft.com/office/drawing/2014/main" id="{10FC796A-72AC-4429-84DE-BF6B9437211E}"/>
              </a:ext>
            </a:extLst>
          </p:cNvPr>
          <p:cNvPicPr>
            <a:picLocks noChangeAspect="1"/>
          </p:cNvPicPr>
          <p:nvPr/>
        </p:nvPicPr>
        <p:blipFill>
          <a:blip r:embed="rId4"/>
          <a:stretch>
            <a:fillRect/>
          </a:stretch>
        </p:blipFill>
        <p:spPr>
          <a:xfrm>
            <a:off x="92685" y="739484"/>
            <a:ext cx="3267075" cy="3695700"/>
          </a:xfrm>
          <a:prstGeom prst="rect">
            <a:avLst/>
          </a:prstGeom>
        </p:spPr>
      </p:pic>
      <p:pic>
        <p:nvPicPr>
          <p:cNvPr id="9" name="Picture 8">
            <a:extLst>
              <a:ext uri="{FF2B5EF4-FFF2-40B4-BE49-F238E27FC236}">
                <a16:creationId xmlns:a16="http://schemas.microsoft.com/office/drawing/2014/main" id="{A77F01B9-85D7-4AE3-8FA4-FFDBAEE79AC2}"/>
              </a:ext>
            </a:extLst>
          </p:cNvPr>
          <p:cNvPicPr>
            <a:picLocks noChangeAspect="1"/>
          </p:cNvPicPr>
          <p:nvPr/>
        </p:nvPicPr>
        <p:blipFill>
          <a:blip r:embed="rId5"/>
          <a:stretch>
            <a:fillRect/>
          </a:stretch>
        </p:blipFill>
        <p:spPr>
          <a:xfrm>
            <a:off x="3558320" y="739484"/>
            <a:ext cx="3000375" cy="3695700"/>
          </a:xfrm>
          <a:prstGeom prst="rect">
            <a:avLst/>
          </a:prstGeom>
        </p:spPr>
      </p:pic>
    </p:spTree>
    <p:extLst>
      <p:ext uri="{BB962C8B-B14F-4D97-AF65-F5344CB8AC3E}">
        <p14:creationId xmlns:p14="http://schemas.microsoft.com/office/powerpoint/2010/main" val="34432908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sp>
        <p:nvSpPr>
          <p:cNvPr id="2" name="object 3">
            <a:extLst>
              <a:ext uri="{FF2B5EF4-FFF2-40B4-BE49-F238E27FC236}">
                <a16:creationId xmlns:a16="http://schemas.microsoft.com/office/drawing/2014/main" id="{F99FF89D-C401-B174-FDBF-40234EF16827}"/>
              </a:ext>
            </a:extLst>
          </p:cNvPr>
          <p:cNvSpPr txBox="1"/>
          <p:nvPr/>
        </p:nvSpPr>
        <p:spPr>
          <a:xfrm>
            <a:off x="437195" y="2643468"/>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Appendices </a:t>
            </a:r>
            <a:endParaRPr sz="3600" b="1" dirty="0">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2"/>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3"/>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4"/>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4565604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Appendix 1: Morriston Red Pool 2 and 3</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61277" y="85861"/>
            <a:ext cx="616317" cy="616317"/>
          </a:xfrm>
          <a:prstGeom prst="ellipse">
            <a:avLst/>
          </a:prstGeom>
          <a:blipFill>
            <a:blip r:embed="rId4" cstate="print">
              <a:extLst>
                <a:ext uri="{28A0092B-C50C-407E-A947-70E740481C1C}">
                  <a14:useLocalDpi xmlns:a14="http://schemas.microsoft.com/office/drawing/2010/main" val="0"/>
                </a:ext>
              </a:extLst>
            </a:blip>
            <a:srcRect/>
            <a:stretch>
              <a:fillRect l="-9000" r="-9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4" name="Picture 3">
            <a:extLst>
              <a:ext uri="{FF2B5EF4-FFF2-40B4-BE49-F238E27FC236}">
                <a16:creationId xmlns:a16="http://schemas.microsoft.com/office/drawing/2014/main" id="{746E2982-27FE-41CF-ACFA-6B2DC2C9EC72}"/>
              </a:ext>
            </a:extLst>
          </p:cNvPr>
          <p:cNvPicPr>
            <a:picLocks noChangeAspect="1"/>
          </p:cNvPicPr>
          <p:nvPr/>
        </p:nvPicPr>
        <p:blipFill>
          <a:blip r:embed="rId5"/>
          <a:stretch>
            <a:fillRect/>
          </a:stretch>
        </p:blipFill>
        <p:spPr>
          <a:xfrm>
            <a:off x="2532184" y="513162"/>
            <a:ext cx="6800987" cy="5957975"/>
          </a:xfrm>
          <a:prstGeom prst="rect">
            <a:avLst/>
          </a:prstGeom>
        </p:spPr>
      </p:pic>
    </p:spTree>
    <p:extLst>
      <p:ext uri="{BB962C8B-B14F-4D97-AF65-F5344CB8AC3E}">
        <p14:creationId xmlns:p14="http://schemas.microsoft.com/office/powerpoint/2010/main" val="1778382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Agenda Detail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graphicFrame>
        <p:nvGraphicFramePr>
          <p:cNvPr id="35" name="Diagram 34">
            <a:extLst>
              <a:ext uri="{FF2B5EF4-FFF2-40B4-BE49-F238E27FC236}">
                <a16:creationId xmlns:a16="http://schemas.microsoft.com/office/drawing/2014/main" id="{D73110D7-1361-E06D-9AB5-3A30ADA4F535}"/>
              </a:ext>
            </a:extLst>
          </p:cNvPr>
          <p:cNvGraphicFramePr/>
          <p:nvPr>
            <p:extLst>
              <p:ext uri="{D42A27DB-BD31-4B8C-83A1-F6EECF244321}">
                <p14:modId xmlns:p14="http://schemas.microsoft.com/office/powerpoint/2010/main" val="2543548600"/>
              </p:ext>
            </p:extLst>
          </p:nvPr>
        </p:nvGraphicFramePr>
        <p:xfrm>
          <a:off x="2031999" y="971010"/>
          <a:ext cx="9003145"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6847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Health Board Summary Elements of Financial Plan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TextBox 7"/>
          <p:cNvSpPr txBox="1"/>
          <p:nvPr/>
        </p:nvSpPr>
        <p:spPr>
          <a:xfrm>
            <a:off x="2660073" y="5704609"/>
            <a:ext cx="7377545" cy="646331"/>
          </a:xfrm>
          <a:prstGeom prst="rect">
            <a:avLst/>
          </a:prstGeom>
          <a:solidFill>
            <a:srgbClr val="002060"/>
          </a:solidFill>
        </p:spPr>
        <p:txBody>
          <a:bodyPr wrap="square" rtlCol="0">
            <a:spAutoFit/>
          </a:bodyPr>
          <a:lstStyle/>
          <a:p>
            <a:r>
              <a:rPr lang="en-GB" dirty="0">
                <a:solidFill>
                  <a:schemeClr val="bg1"/>
                </a:solidFill>
              </a:rPr>
              <a:t>Note: Specific elements from Part 1, 2 and 4 of the plan that relate to this service area are summarised on the next slide.</a:t>
            </a:r>
          </a:p>
        </p:txBody>
      </p:sp>
      <p:pic>
        <p:nvPicPr>
          <p:cNvPr id="9" name="Picture 8"/>
          <p:cNvPicPr>
            <a:picLocks noChangeAspect="1"/>
          </p:cNvPicPr>
          <p:nvPr/>
        </p:nvPicPr>
        <p:blipFill>
          <a:blip r:embed="rId4"/>
          <a:stretch>
            <a:fillRect/>
          </a:stretch>
        </p:blipFill>
        <p:spPr>
          <a:xfrm>
            <a:off x="11533909" y="81309"/>
            <a:ext cx="542591" cy="542591"/>
          </a:xfrm>
          <a:prstGeom prst="rect">
            <a:avLst/>
          </a:prstGeom>
        </p:spPr>
      </p:pic>
      <p:sp>
        <p:nvSpPr>
          <p:cNvPr id="2" name="Slide Number Placeholder 1"/>
          <p:cNvSpPr>
            <a:spLocks noGrp="1"/>
          </p:cNvSpPr>
          <p:nvPr>
            <p:ph type="sldNum" sz="quarter" idx="12"/>
          </p:nvPr>
        </p:nvSpPr>
        <p:spPr>
          <a:xfrm>
            <a:off x="5086564" y="6350940"/>
            <a:ext cx="2743200" cy="365125"/>
          </a:xfrm>
        </p:spPr>
        <p:txBody>
          <a:bodyPr/>
          <a:lstStyle/>
          <a:p>
            <a:pPr algn="ctr"/>
            <a:fld id="{5BD55D11-4E84-453C-BF27-7B61301F371F}" type="slidenum">
              <a:rPr lang="en-GB" smtClean="0"/>
              <a:pPr algn="ctr"/>
              <a:t>4</a:t>
            </a:fld>
            <a:endParaRPr lang="en-GB" dirty="0"/>
          </a:p>
        </p:txBody>
      </p:sp>
      <p:pic>
        <p:nvPicPr>
          <p:cNvPr id="4" name="Picture 3">
            <a:extLst>
              <a:ext uri="{FF2B5EF4-FFF2-40B4-BE49-F238E27FC236}">
                <a16:creationId xmlns:a16="http://schemas.microsoft.com/office/drawing/2014/main" id="{E236268D-9E16-8533-AB4A-6D4BF7E828DF}"/>
              </a:ext>
            </a:extLst>
          </p:cNvPr>
          <p:cNvPicPr>
            <a:picLocks noChangeAspect="1"/>
          </p:cNvPicPr>
          <p:nvPr/>
        </p:nvPicPr>
        <p:blipFill>
          <a:blip r:embed="rId5"/>
          <a:stretch>
            <a:fillRect/>
          </a:stretch>
        </p:blipFill>
        <p:spPr>
          <a:xfrm>
            <a:off x="416458" y="784284"/>
            <a:ext cx="11547749" cy="2511177"/>
          </a:xfrm>
          <a:prstGeom prst="rect">
            <a:avLst/>
          </a:prstGeom>
        </p:spPr>
      </p:pic>
      <p:sp>
        <p:nvSpPr>
          <p:cNvPr id="3" name="Oval 2">
            <a:extLst>
              <a:ext uri="{FF2B5EF4-FFF2-40B4-BE49-F238E27FC236}">
                <a16:creationId xmlns:a16="http://schemas.microsoft.com/office/drawing/2014/main" id="{7E23C6F6-05FE-46F3-A088-1E3FC9E50679}"/>
              </a:ext>
            </a:extLst>
          </p:cNvPr>
          <p:cNvSpPr/>
          <p:nvPr/>
        </p:nvSpPr>
        <p:spPr>
          <a:xfrm>
            <a:off x="5742175" y="1674608"/>
            <a:ext cx="1168579" cy="307731"/>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853495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Service Group Element of Financial Plan</a:t>
            </a:r>
          </a:p>
        </p:txBody>
      </p:sp>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2"/>
          <a:stretch>
            <a:fillRect/>
          </a:stretch>
        </p:blipFill>
        <p:spPr>
          <a:xfrm>
            <a:off x="177872" y="6043498"/>
            <a:ext cx="2238027" cy="692361"/>
          </a:xfrm>
          <a:prstGeom prst="rect">
            <a:avLst/>
          </a:prstGeom>
        </p:spPr>
      </p:pic>
      <p:sp>
        <p:nvSpPr>
          <p:cNvPr id="9" name="Oval 8"/>
          <p:cNvSpPr/>
          <p:nvPr/>
        </p:nvSpPr>
        <p:spPr>
          <a:xfrm>
            <a:off x="11417237" y="125787"/>
            <a:ext cx="536465" cy="536465"/>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8" name="Picture 7">
            <a:extLst>
              <a:ext uri="{FF2B5EF4-FFF2-40B4-BE49-F238E27FC236}">
                <a16:creationId xmlns:a16="http://schemas.microsoft.com/office/drawing/2014/main" id="{144190C4-508D-47E5-A362-18211B0A39E8}"/>
              </a:ext>
            </a:extLst>
          </p:cNvPr>
          <p:cNvPicPr>
            <a:picLocks noChangeAspect="1"/>
          </p:cNvPicPr>
          <p:nvPr/>
        </p:nvPicPr>
        <p:blipFill>
          <a:blip r:embed="rId4"/>
          <a:stretch>
            <a:fillRect/>
          </a:stretch>
        </p:blipFill>
        <p:spPr>
          <a:xfrm>
            <a:off x="238298" y="536863"/>
            <a:ext cx="4161505" cy="2715688"/>
          </a:xfrm>
          <a:prstGeom prst="rect">
            <a:avLst/>
          </a:prstGeom>
        </p:spPr>
      </p:pic>
      <p:pic>
        <p:nvPicPr>
          <p:cNvPr id="15" name="Picture 14">
            <a:extLst>
              <a:ext uri="{FF2B5EF4-FFF2-40B4-BE49-F238E27FC236}">
                <a16:creationId xmlns:a16="http://schemas.microsoft.com/office/drawing/2014/main" id="{55051A01-2298-4EAC-9D22-8A9BD245607B}"/>
              </a:ext>
            </a:extLst>
          </p:cNvPr>
          <p:cNvPicPr>
            <a:picLocks noChangeAspect="1"/>
          </p:cNvPicPr>
          <p:nvPr/>
        </p:nvPicPr>
        <p:blipFill>
          <a:blip r:embed="rId5"/>
          <a:stretch>
            <a:fillRect/>
          </a:stretch>
        </p:blipFill>
        <p:spPr>
          <a:xfrm>
            <a:off x="238298" y="3252551"/>
            <a:ext cx="3516988" cy="3356794"/>
          </a:xfrm>
          <a:prstGeom prst="rect">
            <a:avLst/>
          </a:prstGeom>
        </p:spPr>
      </p:pic>
      <p:sp>
        <p:nvSpPr>
          <p:cNvPr id="16" name="TextBox 15">
            <a:extLst>
              <a:ext uri="{FF2B5EF4-FFF2-40B4-BE49-F238E27FC236}">
                <a16:creationId xmlns:a16="http://schemas.microsoft.com/office/drawing/2014/main" id="{79A8935E-2BE9-4009-8940-4A4565EE039C}"/>
              </a:ext>
            </a:extLst>
          </p:cNvPr>
          <p:cNvSpPr txBox="1"/>
          <p:nvPr/>
        </p:nvSpPr>
        <p:spPr>
          <a:xfrm>
            <a:off x="4697904" y="557645"/>
            <a:ext cx="6484752" cy="3539430"/>
          </a:xfrm>
          <a:prstGeom prst="rect">
            <a:avLst/>
          </a:prstGeom>
          <a:noFill/>
        </p:spPr>
        <p:txBody>
          <a:bodyPr wrap="square" rtlCol="0">
            <a:spAutoFit/>
          </a:bodyPr>
          <a:lstStyle/>
          <a:p>
            <a:r>
              <a:rPr lang="en-GB" sz="1400" dirty="0"/>
              <a:t>The end of year control total target for Morriston Service Group is £15.6m. </a:t>
            </a:r>
          </a:p>
          <a:p>
            <a:endParaRPr lang="en-GB" sz="1400" dirty="0"/>
          </a:p>
          <a:p>
            <a:r>
              <a:rPr lang="en-GB" sz="1400" dirty="0"/>
              <a:t>Forecast outturn is £24.35m (reassessed for Recovery &amp; Sustainability Board 12</a:t>
            </a:r>
            <a:r>
              <a:rPr lang="en-GB" sz="1400" baseline="30000" dirty="0"/>
              <a:t>th</a:t>
            </a:r>
            <a:r>
              <a:rPr lang="en-GB" sz="1400" dirty="0"/>
              <a:t> February 2025). A shortfall of £8.3m to the control total. </a:t>
            </a:r>
          </a:p>
          <a:p>
            <a:endParaRPr lang="en-GB" sz="1400" dirty="0"/>
          </a:p>
          <a:p>
            <a:r>
              <a:rPr lang="en-GB" sz="1400" dirty="0"/>
              <a:t>Morriston has worked with the Recovery and Sustainability Director and through the Board to identify opportunities and mitigate the shortfall where possible and continues to do so as year end approaches.</a:t>
            </a:r>
          </a:p>
          <a:p>
            <a:endParaRPr lang="en-GB" sz="1400" dirty="0"/>
          </a:p>
          <a:p>
            <a:r>
              <a:rPr lang="en-GB" sz="1400" dirty="0"/>
              <a:t>All overspend mitigations are now reported as savings schemes (see slides 14 to 17 for detail) or run rate reductions and updated and reviewed fortnightly for the Recovery &amp; Sustainability Board.</a:t>
            </a:r>
          </a:p>
          <a:p>
            <a:endParaRPr lang="en-GB" sz="1400" dirty="0"/>
          </a:p>
          <a:p>
            <a:r>
              <a:rPr lang="en-GB" sz="1400" dirty="0"/>
              <a:t>There remain both risks and opportunities within this forecast for 24/25 outturn. The service is committed to delivering the best possible outturn whilst maintaining patient care.</a:t>
            </a:r>
          </a:p>
        </p:txBody>
      </p:sp>
    </p:spTree>
    <p:extLst>
      <p:ext uri="{BB962C8B-B14F-4D97-AF65-F5344CB8AC3E}">
        <p14:creationId xmlns:p14="http://schemas.microsoft.com/office/powerpoint/2010/main" val="2065800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2024/25 In Year Health Board Position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515600" y="6248411"/>
            <a:ext cx="1438102" cy="366575"/>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3" y="6308703"/>
            <a:ext cx="1380764" cy="427156"/>
          </a:xfrm>
          <a:prstGeom prst="rect">
            <a:avLst/>
          </a:prstGeom>
        </p:spPr>
      </p:pic>
      <p:sp>
        <p:nvSpPr>
          <p:cNvPr id="9" name="Oval 8"/>
          <p:cNvSpPr/>
          <p:nvPr/>
        </p:nvSpPr>
        <p:spPr>
          <a:xfrm>
            <a:off x="11445964" y="27233"/>
            <a:ext cx="611296" cy="536792"/>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2" name="Oval 1"/>
          <p:cNvSpPr/>
          <p:nvPr/>
        </p:nvSpPr>
        <p:spPr>
          <a:xfrm>
            <a:off x="938151" y="2541567"/>
            <a:ext cx="5272166" cy="30851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a:extLst>
              <a:ext uri="{FF2B5EF4-FFF2-40B4-BE49-F238E27FC236}">
                <a16:creationId xmlns:a16="http://schemas.microsoft.com/office/drawing/2014/main" id="{8EA127AE-C8FC-46BC-AFCE-A9B84C7115C8}"/>
              </a:ext>
            </a:extLst>
          </p:cNvPr>
          <p:cNvPicPr>
            <a:picLocks noChangeAspect="1"/>
          </p:cNvPicPr>
          <p:nvPr/>
        </p:nvPicPr>
        <p:blipFill>
          <a:blip r:embed="rId6"/>
          <a:stretch>
            <a:fillRect/>
          </a:stretch>
        </p:blipFill>
        <p:spPr>
          <a:xfrm>
            <a:off x="177873" y="613037"/>
            <a:ext cx="5918127" cy="5468640"/>
          </a:xfrm>
          <a:prstGeom prst="rect">
            <a:avLst/>
          </a:prstGeom>
        </p:spPr>
      </p:pic>
      <p:pic>
        <p:nvPicPr>
          <p:cNvPr id="12" name="Picture 11">
            <a:extLst>
              <a:ext uri="{FF2B5EF4-FFF2-40B4-BE49-F238E27FC236}">
                <a16:creationId xmlns:a16="http://schemas.microsoft.com/office/drawing/2014/main" id="{32390CE2-5CC9-417F-B5B7-1E0ACC0CD3E5}"/>
              </a:ext>
            </a:extLst>
          </p:cNvPr>
          <p:cNvPicPr>
            <a:picLocks noChangeAspect="1"/>
          </p:cNvPicPr>
          <p:nvPr/>
        </p:nvPicPr>
        <p:blipFill>
          <a:blip r:embed="rId7"/>
          <a:stretch>
            <a:fillRect/>
          </a:stretch>
        </p:blipFill>
        <p:spPr>
          <a:xfrm>
            <a:off x="6210317" y="613037"/>
            <a:ext cx="5803810" cy="5465369"/>
          </a:xfrm>
          <a:prstGeom prst="rect">
            <a:avLst/>
          </a:prstGeom>
        </p:spPr>
      </p:pic>
    </p:spTree>
    <p:extLst>
      <p:ext uri="{BB962C8B-B14F-4D97-AF65-F5344CB8AC3E}">
        <p14:creationId xmlns:p14="http://schemas.microsoft.com/office/powerpoint/2010/main" val="1268694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Service Group Position By Month &amp; Divisions </a:t>
            </a:r>
          </a:p>
        </p:txBody>
      </p:sp>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2"/>
          <a:stretch>
            <a:fillRect/>
          </a:stretch>
        </p:blipFill>
        <p:spPr>
          <a:xfrm>
            <a:off x="177872" y="6043498"/>
            <a:ext cx="2238027" cy="692361"/>
          </a:xfrm>
          <a:prstGeom prst="rect">
            <a:avLst/>
          </a:prstGeom>
        </p:spPr>
      </p:pic>
      <p:sp>
        <p:nvSpPr>
          <p:cNvPr id="4" name="Rounded Rectangle 9">
            <a:extLst>
              <a:ext uri="{FF2B5EF4-FFF2-40B4-BE49-F238E27FC236}">
                <a16:creationId xmlns:a16="http://schemas.microsoft.com/office/drawing/2014/main" id="{5DE38DD0-17D2-268A-9193-184F3BD16204}"/>
              </a:ext>
            </a:extLst>
          </p:cNvPr>
          <p:cNvSpPr/>
          <p:nvPr/>
        </p:nvSpPr>
        <p:spPr>
          <a:xfrm>
            <a:off x="6328157" y="425356"/>
            <a:ext cx="5747594" cy="6310503"/>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b="1" i="0" u="none" strike="noStrike" kern="0" cap="none" spc="0" normalizeH="0" baseline="0" noProof="0" dirty="0">
                <a:ln>
                  <a:noFill/>
                </a:ln>
                <a:solidFill>
                  <a:srgbClr val="002060"/>
                </a:solidFill>
                <a:effectLst/>
                <a:uLnTx/>
                <a:uFillTx/>
                <a:latin typeface="Arial"/>
                <a:ea typeface="+mn-ea"/>
                <a:cs typeface="+mn-cs"/>
                <a:sym typeface="Arial"/>
              </a:rPr>
              <a:t>Key Messages:</a:t>
            </a:r>
          </a:p>
          <a:p>
            <a:pPr>
              <a:buClr>
                <a:srgbClr val="000000"/>
              </a:buClr>
              <a:defRPr/>
            </a:pPr>
            <a:r>
              <a:rPr lang="en-GB" sz="1200" kern="0" dirty="0">
                <a:solidFill>
                  <a:srgbClr val="002060"/>
                </a:solidFill>
                <a:latin typeface="Arial"/>
                <a:sym typeface="Arial"/>
              </a:rPr>
              <a:t>At month 10, Morriston Service Group is £21.2m overspent. This consists of £24.3m overspends in Divisions, which are partly offset by £3.1m of non recurrent accounting opportunities and reserves held centrally in year. These opportunities and the majority of reserves will not be available into 25/26. </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i="0" u="none" strike="noStrike" kern="0" cap="none" spc="0" normalizeH="0" baseline="0" noProof="0" dirty="0">
              <a:ln>
                <a:noFill/>
              </a:ln>
              <a:solidFill>
                <a:srgbClr val="002060"/>
              </a:solidFill>
              <a:effectLst/>
              <a:uLnTx/>
              <a:uFillTx/>
              <a:latin typeface="Arial"/>
              <a:ea typeface="+mn-ea"/>
              <a:cs typeface="+mn-cs"/>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The improvement between month 09 and 10 is part of the planned trajectory to year end and includes a number of backdated funding and income streams which have now been confirmed after work with clinical and commissioning colleagues to review services delivered. </a:t>
            </a:r>
            <a:endParaRPr lang="en-GB" sz="12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i="0" u="none" strike="noStrike" kern="0" cap="none" spc="0" normalizeH="0" baseline="0" noProof="0" dirty="0">
              <a:ln>
                <a:noFill/>
              </a:ln>
              <a:solidFill>
                <a:srgbClr val="002060"/>
              </a:solidFill>
              <a:effectLst/>
              <a:uLnTx/>
              <a:uFillTx/>
              <a:latin typeface="Arial"/>
              <a:ea typeface="+mn-ea"/>
              <a:cs typeface="+mn-cs"/>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All Divisions have pressures, but the most significant overspend is in Medicine. A large proportion of this is linked to medical staffing which will include cover for the acute rota and services now under the Acute &amp; Emergency Care &amp; Hospital Operations Division, but here are also pressures due to unfunded bed capacity, and demand growth in neurology and diabetes impacting non pay spend. Specialised has some specific issues linked to the Cath Lab replacement project earlier in the year and holding</a:t>
            </a:r>
            <a:r>
              <a:rPr lang="en-GB" sz="1200" kern="0" dirty="0">
                <a:solidFill>
                  <a:srgbClr val="002060"/>
                </a:solidFill>
                <a:latin typeface="Arial"/>
                <a:sym typeface="Arial"/>
              </a:rPr>
              <a:t> the cost of reduced Cardiac activity compared to baseline budgets. Alongside this there are increasing consumables costs in most areas.</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i="0" u="none" strike="noStrike" kern="0" cap="none" spc="0" normalizeH="0" baseline="0" noProof="0" dirty="0">
              <a:ln>
                <a:noFill/>
              </a:ln>
              <a:solidFill>
                <a:srgbClr val="002060"/>
              </a:solidFill>
              <a:effectLst/>
              <a:uLnTx/>
              <a:uFillTx/>
              <a:latin typeface="Arial"/>
              <a:ea typeface="+mn-ea"/>
              <a:cs typeface="+mn-cs"/>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No area </a:t>
            </a:r>
            <a:r>
              <a:rPr lang="en-GB" sz="1200" kern="0" dirty="0">
                <a:solidFill>
                  <a:srgbClr val="002060"/>
                </a:solidFill>
                <a:latin typeface="Arial"/>
                <a:sym typeface="Arial"/>
              </a:rPr>
              <a:t>is meeting it’s savings target, although some progress has been made in recent months it is largely non recurrent at this stage.</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i="0" u="none" strike="noStrike" kern="0" cap="none" spc="0" normalizeH="0" baseline="0" noProof="0" dirty="0">
              <a:ln>
                <a:noFill/>
              </a:ln>
              <a:solidFill>
                <a:srgbClr val="002060"/>
              </a:solidFill>
              <a:effectLst/>
              <a:uLnTx/>
              <a:uFillTx/>
              <a:latin typeface="Arial"/>
              <a:ea typeface="+mn-ea"/>
              <a:cs typeface="+mn-cs"/>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200" kern="0" dirty="0">
                <a:solidFill>
                  <a:srgbClr val="002060"/>
                </a:solidFill>
                <a:latin typeface="Arial"/>
                <a:sym typeface="Arial"/>
              </a:rPr>
              <a:t>The cost of covering additional unfunded capacity and demand for support services across all areas is also driving the overspend.</a:t>
            </a:r>
            <a:endParaRPr kumimoji="0" lang="en-GB" sz="1200" i="0" u="none" strike="noStrike" kern="0" cap="none" spc="0" normalizeH="0" baseline="0" noProof="0" dirty="0">
              <a:ln>
                <a:noFill/>
              </a:ln>
              <a:solidFill>
                <a:srgbClr val="002060"/>
              </a:solidFill>
              <a:effectLst/>
              <a:uLnTx/>
              <a:uFillTx/>
              <a:latin typeface="Arial"/>
              <a:ea typeface="+mn-ea"/>
              <a:cs typeface="+mn-cs"/>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Divisional leads continue to work on their individual savings and recovery plans, with a focus on delivering a sustainable plan for 25/26 as well as improving the final months of 24/25. </a:t>
            </a:r>
          </a:p>
        </p:txBody>
      </p:sp>
      <p:sp>
        <p:nvSpPr>
          <p:cNvPr id="8" name="Oval 7"/>
          <p:cNvSpPr/>
          <p:nvPr/>
        </p:nvSpPr>
        <p:spPr>
          <a:xfrm>
            <a:off x="11538959" y="9556"/>
            <a:ext cx="536792" cy="559341"/>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50F51E52-D4ED-41AE-9550-8C7581B291F6}"/>
              </a:ext>
            </a:extLst>
          </p:cNvPr>
          <p:cNvPicPr>
            <a:picLocks noChangeAspect="1"/>
          </p:cNvPicPr>
          <p:nvPr/>
        </p:nvPicPr>
        <p:blipFill>
          <a:blip r:embed="rId4"/>
          <a:stretch>
            <a:fillRect/>
          </a:stretch>
        </p:blipFill>
        <p:spPr>
          <a:xfrm>
            <a:off x="100158" y="547010"/>
            <a:ext cx="2607874" cy="3758345"/>
          </a:xfrm>
          <a:prstGeom prst="rect">
            <a:avLst/>
          </a:prstGeom>
        </p:spPr>
      </p:pic>
      <p:pic>
        <p:nvPicPr>
          <p:cNvPr id="3" name="Picture 2">
            <a:extLst>
              <a:ext uri="{FF2B5EF4-FFF2-40B4-BE49-F238E27FC236}">
                <a16:creationId xmlns:a16="http://schemas.microsoft.com/office/drawing/2014/main" id="{3E76E361-47F2-4009-9F10-FA8449AC1BA9}"/>
              </a:ext>
            </a:extLst>
          </p:cNvPr>
          <p:cNvPicPr>
            <a:picLocks noChangeAspect="1"/>
          </p:cNvPicPr>
          <p:nvPr/>
        </p:nvPicPr>
        <p:blipFill>
          <a:blip r:embed="rId5"/>
          <a:stretch>
            <a:fillRect/>
          </a:stretch>
        </p:blipFill>
        <p:spPr>
          <a:xfrm>
            <a:off x="2785747" y="545811"/>
            <a:ext cx="3542410" cy="2047721"/>
          </a:xfrm>
          <a:prstGeom prst="rect">
            <a:avLst/>
          </a:prstGeom>
        </p:spPr>
      </p:pic>
      <p:pic>
        <p:nvPicPr>
          <p:cNvPr id="5" name="Picture 4">
            <a:extLst>
              <a:ext uri="{FF2B5EF4-FFF2-40B4-BE49-F238E27FC236}">
                <a16:creationId xmlns:a16="http://schemas.microsoft.com/office/drawing/2014/main" id="{5DFD2B69-4A8A-4E10-B805-7EABE765D42A}"/>
              </a:ext>
            </a:extLst>
          </p:cNvPr>
          <p:cNvPicPr>
            <a:picLocks noChangeAspect="1"/>
          </p:cNvPicPr>
          <p:nvPr/>
        </p:nvPicPr>
        <p:blipFill>
          <a:blip r:embed="rId6"/>
          <a:stretch>
            <a:fillRect/>
          </a:stretch>
        </p:blipFill>
        <p:spPr>
          <a:xfrm>
            <a:off x="2785747" y="2628423"/>
            <a:ext cx="3542410" cy="1636046"/>
          </a:xfrm>
          <a:prstGeom prst="rect">
            <a:avLst/>
          </a:prstGeom>
        </p:spPr>
      </p:pic>
      <p:pic>
        <p:nvPicPr>
          <p:cNvPr id="9" name="Picture 8">
            <a:extLst>
              <a:ext uri="{FF2B5EF4-FFF2-40B4-BE49-F238E27FC236}">
                <a16:creationId xmlns:a16="http://schemas.microsoft.com/office/drawing/2014/main" id="{FF9D4123-A392-48C6-8DB1-0C72910CDB71}"/>
              </a:ext>
            </a:extLst>
          </p:cNvPr>
          <p:cNvPicPr>
            <a:picLocks noChangeAspect="1"/>
          </p:cNvPicPr>
          <p:nvPr/>
        </p:nvPicPr>
        <p:blipFill>
          <a:blip r:embed="rId7"/>
          <a:stretch>
            <a:fillRect/>
          </a:stretch>
        </p:blipFill>
        <p:spPr>
          <a:xfrm>
            <a:off x="76316" y="4413591"/>
            <a:ext cx="6251841" cy="2278951"/>
          </a:xfrm>
          <a:prstGeom prst="rect">
            <a:avLst/>
          </a:prstGeom>
        </p:spPr>
      </p:pic>
    </p:spTree>
    <p:extLst>
      <p:ext uri="{BB962C8B-B14F-4D97-AF65-F5344CB8AC3E}">
        <p14:creationId xmlns:p14="http://schemas.microsoft.com/office/powerpoint/2010/main" val="12623001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In month Service Group Position By Division &amp; Type Expenditure/Income</a:t>
            </a:r>
          </a:p>
        </p:txBody>
      </p:sp>
      <p:sp>
        <p:nvSpPr>
          <p:cNvPr id="9" name="Oval 8"/>
          <p:cNvSpPr/>
          <p:nvPr/>
        </p:nvSpPr>
        <p:spPr>
          <a:xfrm>
            <a:off x="11416910" y="125623"/>
            <a:ext cx="536792" cy="536792"/>
          </a:xfrm>
          <a:prstGeom prst="ellipse">
            <a:avLst/>
          </a:prstGeom>
          <a:blipFill>
            <a:blip r:embed="rId2"/>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11" name="TextBox 10">
            <a:extLst>
              <a:ext uri="{FF2B5EF4-FFF2-40B4-BE49-F238E27FC236}">
                <a16:creationId xmlns:a16="http://schemas.microsoft.com/office/drawing/2014/main" id="{586DB673-3C20-4FB9-B66F-CC21088450E0}"/>
              </a:ext>
            </a:extLst>
          </p:cNvPr>
          <p:cNvSpPr txBox="1"/>
          <p:nvPr/>
        </p:nvSpPr>
        <p:spPr>
          <a:xfrm>
            <a:off x="6207619" y="707598"/>
            <a:ext cx="5980664" cy="5847755"/>
          </a:xfrm>
          <a:prstGeom prst="rect">
            <a:avLst/>
          </a:prstGeom>
          <a:noFill/>
        </p:spPr>
        <p:txBody>
          <a:bodyPr wrap="square">
            <a:spAutoFit/>
          </a:bodyPr>
          <a:lstStyle/>
          <a:p>
            <a:pPr marR="0" lvl="0" defTabSz="914400" rtl="0" eaLnBrk="1" fontAlgn="auto" latinLnBrk="0" hangingPunct="1">
              <a:lnSpc>
                <a:spcPct val="100000"/>
              </a:lnSpc>
              <a:spcBef>
                <a:spcPts val="0"/>
              </a:spcBef>
              <a:spcAft>
                <a:spcPts val="0"/>
              </a:spcAft>
              <a:buClr>
                <a:srgbClr val="000000"/>
              </a:buClr>
              <a:buSzTx/>
              <a:tabLst/>
              <a:defRPr/>
            </a:pPr>
            <a:r>
              <a:rPr kumimoji="0" lang="en-GB" sz="1100" i="0" u="none" strike="noStrike" kern="0" cap="none" spc="0" normalizeH="0" baseline="0" noProof="0" dirty="0">
                <a:ln>
                  <a:noFill/>
                </a:ln>
                <a:solidFill>
                  <a:srgbClr val="002060"/>
                </a:solidFill>
                <a:effectLst/>
                <a:uLnTx/>
                <a:uFillTx/>
                <a:latin typeface="Arial"/>
                <a:ea typeface="+mn-ea"/>
                <a:cs typeface="+mn-cs"/>
                <a:sym typeface="Arial"/>
              </a:rPr>
              <a:t>Pay Pressures</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100" kern="0" dirty="0">
                <a:solidFill>
                  <a:srgbClr val="002060"/>
                </a:solidFill>
                <a:latin typeface="Arial"/>
                <a:sym typeface="Arial"/>
              </a:rPr>
              <a:t>Health Care Support Workers (additional clinical services) and Registered Nursing; continuing pressure with high use of bank cover for vacancies, sickness and acuity across wards. Result of both additional capacity both on wards and across the Urgent Care footprint and a number of patients requiring enhanced monitoring. </a:t>
            </a:r>
          </a:p>
          <a:p>
            <a:pPr marR="0" lvl="0" defTabSz="914400" rtl="0" eaLnBrk="1" fontAlgn="auto" latinLnBrk="0" hangingPunct="1">
              <a:lnSpc>
                <a:spcPct val="100000"/>
              </a:lnSpc>
              <a:spcBef>
                <a:spcPts val="0"/>
              </a:spcBef>
              <a:spcAft>
                <a:spcPts val="0"/>
              </a:spcAft>
              <a:buClr>
                <a:srgbClr val="000000"/>
              </a:buClr>
              <a:buSzTx/>
              <a:tabLst/>
              <a:defRPr/>
            </a:pPr>
            <a:endParaRPr lang="en-GB" sz="1100" kern="0" dirty="0">
              <a:solidFill>
                <a:srgbClr val="002060"/>
              </a:solidFill>
              <a:latin typeface="Arial"/>
              <a:sym typeface="Arial"/>
            </a:endParaRP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100" kern="0" dirty="0">
                <a:solidFill>
                  <a:srgbClr val="002060"/>
                </a:solidFill>
                <a:latin typeface="Arial"/>
                <a:sym typeface="Arial"/>
              </a:rPr>
              <a:t>Medical Staff; some additional planned care sessions linked to activity delivery but continued pressure in the acute medical rota linked to both gaps and delivering capacity for cover across the acute rota’s and into additional capacity areas. Ongoing issues with unfunded sessions in surgery and premium pay costs in Pathology to maintain the full service and meet demand. Some reduction in the variable pay has been seen but it remains over budget.</a:t>
            </a:r>
          </a:p>
          <a:p>
            <a:pPr marR="0" lvl="0" defTabSz="914400" rtl="0" eaLnBrk="1" fontAlgn="auto" latinLnBrk="0" hangingPunct="1">
              <a:lnSpc>
                <a:spcPct val="100000"/>
              </a:lnSpc>
              <a:spcBef>
                <a:spcPts val="0"/>
              </a:spcBef>
              <a:spcAft>
                <a:spcPts val="0"/>
              </a:spcAft>
              <a:buClr>
                <a:srgbClr val="000000"/>
              </a:buClr>
              <a:buSzTx/>
              <a:tabLst/>
              <a:defRPr/>
            </a:pPr>
            <a:endParaRPr lang="en-GB" sz="1100" kern="0" dirty="0">
              <a:solidFill>
                <a:srgbClr val="002060"/>
              </a:solidFill>
              <a:latin typeface="Arial"/>
              <a:sym typeface="Arial"/>
            </a:endParaRP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100" kern="0" dirty="0">
                <a:solidFill>
                  <a:srgbClr val="002060"/>
                </a:solidFill>
                <a:latin typeface="Arial"/>
                <a:sym typeface="Arial"/>
              </a:rPr>
              <a:t>A&amp;C underspend to be offset to vacancy factor (pay budget adjustments) and linked to temporary management structure gaps.</a:t>
            </a:r>
          </a:p>
          <a:p>
            <a:pPr marR="0" lvl="0" defTabSz="914400" rtl="0" eaLnBrk="1" fontAlgn="auto" latinLnBrk="0" hangingPunct="1">
              <a:lnSpc>
                <a:spcPct val="100000"/>
              </a:lnSpc>
              <a:spcBef>
                <a:spcPts val="0"/>
              </a:spcBef>
              <a:spcAft>
                <a:spcPts val="0"/>
              </a:spcAft>
              <a:buClr>
                <a:srgbClr val="000000"/>
              </a:buClr>
              <a:buSzTx/>
              <a:tabLst/>
              <a:defRPr/>
            </a:pPr>
            <a:endParaRPr lang="en-GB" sz="1100" kern="0" dirty="0">
              <a:solidFill>
                <a:srgbClr val="002060"/>
              </a:solidFill>
              <a:latin typeface="Arial"/>
              <a:sym typeface="Arial"/>
            </a:endParaRPr>
          </a:p>
          <a:p>
            <a:pPr marR="0" lvl="0" defTabSz="914400" rtl="0" eaLnBrk="1" fontAlgn="auto" latinLnBrk="0" hangingPunct="1">
              <a:lnSpc>
                <a:spcPct val="100000"/>
              </a:lnSpc>
              <a:spcBef>
                <a:spcPts val="0"/>
              </a:spcBef>
              <a:spcAft>
                <a:spcPts val="0"/>
              </a:spcAft>
              <a:buClr>
                <a:srgbClr val="000000"/>
              </a:buClr>
              <a:buSzTx/>
              <a:tabLst/>
              <a:defRPr/>
            </a:pPr>
            <a:r>
              <a:rPr lang="en-GB" sz="1100" kern="0" dirty="0">
                <a:solidFill>
                  <a:srgbClr val="002060"/>
                </a:solidFill>
                <a:latin typeface="Arial"/>
                <a:sym typeface="Arial"/>
              </a:rPr>
              <a:t>Non Pay Pressures</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100" kern="0" dirty="0">
                <a:solidFill>
                  <a:srgbClr val="002060"/>
                </a:solidFill>
                <a:latin typeface="Arial"/>
                <a:sym typeface="Arial"/>
              </a:rPr>
              <a:t>Clinical Supplies &amp; Services continue to see cost increases driven by both demand (volume) and price in most areas. Key issues include; medicine - diabetic pumps and devices and neurology blood products, Pathology testing consumables to support activity and complete testing for the upcoming systems change over, Specialist Surgery consumables for Cardiology and Burns and Plastics; although these are partly offset by income over achievement.</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100" kern="0" dirty="0">
                <a:solidFill>
                  <a:srgbClr val="002060"/>
                </a:solidFill>
                <a:latin typeface="Arial"/>
                <a:sym typeface="Arial"/>
              </a:rPr>
              <a:t>Services from Other Bodies; work to support activity delivery to meet performance targets. </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100" kern="0" dirty="0">
                <a:solidFill>
                  <a:srgbClr val="002060"/>
                </a:solidFill>
                <a:latin typeface="Arial"/>
                <a:sym typeface="Arial"/>
              </a:rPr>
              <a:t>Establishment Expenses; increased inter site travel supporting workers who are moving between sites alongside high postage costs driven by price and demand. Digitisation should reduce this going forward.</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100" kern="0" dirty="0">
                <a:solidFill>
                  <a:srgbClr val="002060"/>
                </a:solidFill>
                <a:latin typeface="Arial"/>
                <a:sym typeface="Arial"/>
              </a:rPr>
              <a:t>Premises &amp; Fixed Plant continues to be driven by the high costs of bed hires and repairs pending new contract arrangements which are in train.</a:t>
            </a:r>
          </a:p>
          <a:p>
            <a:pPr marR="0" lvl="0" defTabSz="914400" rtl="0" eaLnBrk="1" fontAlgn="auto" latinLnBrk="0" hangingPunct="1">
              <a:lnSpc>
                <a:spcPct val="100000"/>
              </a:lnSpc>
              <a:spcBef>
                <a:spcPts val="0"/>
              </a:spcBef>
              <a:spcAft>
                <a:spcPts val="0"/>
              </a:spcAft>
              <a:buClr>
                <a:srgbClr val="000000"/>
              </a:buClr>
              <a:buSzTx/>
              <a:tabLst/>
              <a:defRPr/>
            </a:pPr>
            <a:endParaRPr lang="en-GB" sz="1100" kern="0" dirty="0">
              <a:solidFill>
                <a:srgbClr val="002060"/>
              </a:solidFill>
              <a:latin typeface="Arial"/>
              <a:sym typeface="Arial"/>
            </a:endParaRPr>
          </a:p>
          <a:p>
            <a:pPr marR="0" lvl="0" defTabSz="914400" rtl="0" eaLnBrk="1" fontAlgn="auto" latinLnBrk="0" hangingPunct="1">
              <a:lnSpc>
                <a:spcPct val="100000"/>
              </a:lnSpc>
              <a:spcBef>
                <a:spcPts val="0"/>
              </a:spcBef>
              <a:spcAft>
                <a:spcPts val="0"/>
              </a:spcAft>
              <a:buClr>
                <a:srgbClr val="000000"/>
              </a:buClr>
              <a:buSzTx/>
              <a:tabLst/>
              <a:defRPr/>
            </a:pPr>
            <a:r>
              <a:rPr lang="en-GB" sz="1100" kern="0" dirty="0">
                <a:solidFill>
                  <a:srgbClr val="002060"/>
                </a:solidFill>
                <a:latin typeface="Arial"/>
                <a:sym typeface="Arial"/>
              </a:rPr>
              <a:t>Income</a:t>
            </a:r>
          </a:p>
          <a:p>
            <a:pPr marR="0" lvl="0" defTabSz="914400" rtl="0" eaLnBrk="1" fontAlgn="auto" latinLnBrk="0" hangingPunct="1">
              <a:lnSpc>
                <a:spcPct val="100000"/>
              </a:lnSpc>
              <a:spcBef>
                <a:spcPts val="0"/>
              </a:spcBef>
              <a:spcAft>
                <a:spcPts val="0"/>
              </a:spcAft>
              <a:buClr>
                <a:srgbClr val="000000"/>
              </a:buClr>
              <a:buSzTx/>
              <a:tabLst/>
              <a:defRPr/>
            </a:pPr>
            <a:r>
              <a:rPr lang="en-GB" sz="1100" kern="0" dirty="0">
                <a:solidFill>
                  <a:srgbClr val="002060"/>
                </a:solidFill>
                <a:latin typeface="Arial"/>
                <a:sym typeface="Arial"/>
              </a:rPr>
              <a:t>In month over performance includes some backdated income linked to the commercial retail units, alongside ongoing overperformance in our activity contracts, although some of this comes at a premium cost of delivery.</a:t>
            </a:r>
          </a:p>
        </p:txBody>
      </p:sp>
      <p:pic>
        <p:nvPicPr>
          <p:cNvPr id="3" name="Picture 2">
            <a:extLst>
              <a:ext uri="{FF2B5EF4-FFF2-40B4-BE49-F238E27FC236}">
                <a16:creationId xmlns:a16="http://schemas.microsoft.com/office/drawing/2014/main" id="{35BDAB77-6E8C-48E7-86C8-5FA256D5D362}"/>
              </a:ext>
            </a:extLst>
          </p:cNvPr>
          <p:cNvPicPr>
            <a:picLocks noChangeAspect="1"/>
          </p:cNvPicPr>
          <p:nvPr/>
        </p:nvPicPr>
        <p:blipFill>
          <a:blip r:embed="rId3"/>
          <a:stretch>
            <a:fillRect/>
          </a:stretch>
        </p:blipFill>
        <p:spPr>
          <a:xfrm>
            <a:off x="115337" y="439203"/>
            <a:ext cx="5980664" cy="6175782"/>
          </a:xfrm>
          <a:prstGeom prst="rect">
            <a:avLst/>
          </a:prstGeom>
        </p:spPr>
      </p:pic>
    </p:spTree>
    <p:extLst>
      <p:ext uri="{BB962C8B-B14F-4D97-AF65-F5344CB8AC3E}">
        <p14:creationId xmlns:p14="http://schemas.microsoft.com/office/powerpoint/2010/main" val="3532585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financial performance: Overall trends</a:t>
            </a:r>
          </a:p>
        </p:txBody>
      </p:sp>
      <p:sp>
        <p:nvSpPr>
          <p:cNvPr id="16" name="TextBox 15"/>
          <p:cNvSpPr txBox="1"/>
          <p:nvPr/>
        </p:nvSpPr>
        <p:spPr>
          <a:xfrm>
            <a:off x="93838" y="2670679"/>
            <a:ext cx="11996890" cy="4145816"/>
          </a:xfrm>
          <a:prstGeom prst="roundRect">
            <a:avLst/>
          </a:prstGeom>
          <a:noFill/>
          <a:ln>
            <a:solidFill>
              <a:srgbClr val="002060"/>
            </a:solidFill>
          </a:ln>
        </p:spPr>
        <p:txBody>
          <a:bodyPr wrap="square" rtlCol="0">
            <a:spAutoFit/>
          </a:bodyPr>
          <a:lstStyle/>
          <a:p>
            <a:r>
              <a:rPr lang="en-GB" sz="1250" dirty="0">
                <a:solidFill>
                  <a:srgbClr val="002060"/>
                </a:solidFill>
                <a:latin typeface="Arial" panose="020B0604020202020204" pitchFamily="34" charset="0"/>
                <a:cs typeface="Arial" panose="020B0604020202020204" pitchFamily="34" charset="0"/>
              </a:rPr>
              <a:t>Pay </a:t>
            </a:r>
          </a:p>
          <a:p>
            <a:r>
              <a:rPr lang="en-GB" sz="1250" dirty="0">
                <a:solidFill>
                  <a:srgbClr val="002060"/>
                </a:solidFill>
                <a:latin typeface="Arial" panose="020B0604020202020204" pitchFamily="34" charset="0"/>
                <a:cs typeface="Arial" panose="020B0604020202020204" pitchFamily="34" charset="0"/>
              </a:rPr>
              <a:t>If the peaks for pay awards and backpay which have occurred in month 08 and 10 are removed pay is remaining largely stable overall. Reductions in some variable pay areas have been offset by substantive increases and also planned increases in other areas supporting service change. The key issues continue to be managing variable pay for medical and nursing staff, which in part is dependant on resolving the continued winter bed pressures and demand and capacity gaps.</a:t>
            </a:r>
          </a:p>
          <a:p>
            <a:endParaRPr lang="en-GB" sz="1250" dirty="0">
              <a:solidFill>
                <a:srgbClr val="002060"/>
              </a:solidFill>
              <a:latin typeface="Arial" panose="020B0604020202020204" pitchFamily="34" charset="0"/>
              <a:cs typeface="Arial" panose="020B0604020202020204" pitchFamily="34" charset="0"/>
            </a:endParaRPr>
          </a:p>
          <a:p>
            <a:r>
              <a:rPr lang="en-GB" sz="1250" dirty="0">
                <a:solidFill>
                  <a:srgbClr val="002060"/>
                </a:solidFill>
                <a:latin typeface="Arial" panose="020B0604020202020204" pitchFamily="34" charset="0"/>
                <a:cs typeface="Arial" panose="020B0604020202020204" pitchFamily="34" charset="0"/>
              </a:rPr>
              <a:t>Non Pay</a:t>
            </a:r>
          </a:p>
          <a:p>
            <a:r>
              <a:rPr lang="en-GB" sz="1250" dirty="0">
                <a:solidFill>
                  <a:srgbClr val="002060"/>
                </a:solidFill>
                <a:latin typeface="Arial" panose="020B0604020202020204" pitchFamily="34" charset="0"/>
                <a:cs typeface="Arial" panose="020B0604020202020204" pitchFamily="34" charset="0"/>
              </a:rPr>
              <a:t>In month variations linked to activity in particular in areas of high cost consumables (cardiology/ cardiac service) can be seen in the overall position for non pay but the trend line remains stable, despite efforts to deliver savings linked to procurement, waste limitation and standardisation. Work continues to look at specific pressure areas where increased demand is impacting spend (pathology/ diagnostics) and capture inflation pressures and areas of opportunity. It must be noted that the majority of pay pressure sits in the clinical consumables lines and reflects the demands on the service. The service group team work closely with procurement and pharmacy to try and limit our exposure and ensure best practice is in place to avoid waste, but to date the total pressures have not abated despite some pockets of improvement. </a:t>
            </a:r>
          </a:p>
          <a:p>
            <a:endParaRPr lang="en-GB" sz="1250" dirty="0">
              <a:solidFill>
                <a:srgbClr val="002060"/>
              </a:solidFill>
              <a:latin typeface="Arial" panose="020B0604020202020204" pitchFamily="34" charset="0"/>
              <a:cs typeface="Arial" panose="020B0604020202020204" pitchFamily="34" charset="0"/>
            </a:endParaRPr>
          </a:p>
          <a:p>
            <a:r>
              <a:rPr lang="en-GB" sz="1250" dirty="0">
                <a:solidFill>
                  <a:srgbClr val="002060"/>
                </a:solidFill>
                <a:latin typeface="Arial" panose="020B0604020202020204" pitchFamily="34" charset="0"/>
                <a:cs typeface="Arial" panose="020B0604020202020204" pitchFamily="34" charset="0"/>
              </a:rPr>
              <a:t>Income</a:t>
            </a:r>
          </a:p>
          <a:p>
            <a:r>
              <a:rPr lang="en-GB" sz="1250" dirty="0">
                <a:solidFill>
                  <a:srgbClr val="002060"/>
                </a:solidFill>
                <a:latin typeface="Arial" panose="020B0604020202020204" pitchFamily="34" charset="0"/>
                <a:cs typeface="Arial" panose="020B0604020202020204" pitchFamily="34" charset="0"/>
              </a:rPr>
              <a:t>Fluctuations seen month on month linked mainly to delivery of activity based income contracts, in particular cardiac surgery and cardiology procedures. These procedures have significant non pay costs associated and so lower income delivery will align to lower non pay spend, however underperforming against the core contract results in an inability to recover funding for the fixed service costs. Focus on maximising delivery continues and this can be seen in the overall improving trend line from month 07. In addition there has been focus on ensuring activity data accuracy where it impacts income flows. </a:t>
            </a:r>
          </a:p>
        </p:txBody>
      </p:sp>
      <p:sp>
        <p:nvSpPr>
          <p:cNvPr id="10" name="Oval 9"/>
          <p:cNvSpPr/>
          <p:nvPr/>
        </p:nvSpPr>
        <p:spPr>
          <a:xfrm>
            <a:off x="11492006" y="69788"/>
            <a:ext cx="616317" cy="616317"/>
          </a:xfrm>
          <a:prstGeom prst="ellipse">
            <a:avLst/>
          </a:prstGeom>
          <a:blipFill>
            <a:blip r:embed="rId2"/>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3" name="Picture 2">
            <a:extLst>
              <a:ext uri="{FF2B5EF4-FFF2-40B4-BE49-F238E27FC236}">
                <a16:creationId xmlns:a16="http://schemas.microsoft.com/office/drawing/2014/main" id="{4B60D0BE-71B3-4827-B54F-6677DC47C159}"/>
              </a:ext>
            </a:extLst>
          </p:cNvPr>
          <p:cNvPicPr>
            <a:picLocks noChangeAspect="1"/>
          </p:cNvPicPr>
          <p:nvPr/>
        </p:nvPicPr>
        <p:blipFill>
          <a:blip r:embed="rId3"/>
          <a:stretch>
            <a:fillRect/>
          </a:stretch>
        </p:blipFill>
        <p:spPr>
          <a:xfrm>
            <a:off x="83677" y="418214"/>
            <a:ext cx="3918307" cy="2228271"/>
          </a:xfrm>
          <a:prstGeom prst="rect">
            <a:avLst/>
          </a:prstGeom>
        </p:spPr>
      </p:pic>
      <p:pic>
        <p:nvPicPr>
          <p:cNvPr id="9" name="Picture 8">
            <a:extLst>
              <a:ext uri="{FF2B5EF4-FFF2-40B4-BE49-F238E27FC236}">
                <a16:creationId xmlns:a16="http://schemas.microsoft.com/office/drawing/2014/main" id="{4E6EEB22-4F6E-426B-ADF7-0E2AF60EEF1A}"/>
              </a:ext>
            </a:extLst>
          </p:cNvPr>
          <p:cNvPicPr>
            <a:picLocks noChangeAspect="1"/>
          </p:cNvPicPr>
          <p:nvPr/>
        </p:nvPicPr>
        <p:blipFill>
          <a:blip r:embed="rId4"/>
          <a:stretch>
            <a:fillRect/>
          </a:stretch>
        </p:blipFill>
        <p:spPr>
          <a:xfrm>
            <a:off x="4134860" y="394020"/>
            <a:ext cx="4055158" cy="2252465"/>
          </a:xfrm>
          <a:prstGeom prst="rect">
            <a:avLst/>
          </a:prstGeom>
        </p:spPr>
      </p:pic>
      <p:pic>
        <p:nvPicPr>
          <p:cNvPr id="11" name="Picture 10">
            <a:extLst>
              <a:ext uri="{FF2B5EF4-FFF2-40B4-BE49-F238E27FC236}">
                <a16:creationId xmlns:a16="http://schemas.microsoft.com/office/drawing/2014/main" id="{91B05F77-F41E-4CFD-B176-20DECEB6D294}"/>
              </a:ext>
            </a:extLst>
          </p:cNvPr>
          <p:cNvPicPr>
            <a:picLocks noChangeAspect="1"/>
          </p:cNvPicPr>
          <p:nvPr/>
        </p:nvPicPr>
        <p:blipFill>
          <a:blip r:embed="rId5"/>
          <a:stretch>
            <a:fillRect/>
          </a:stretch>
        </p:blipFill>
        <p:spPr>
          <a:xfrm>
            <a:off x="8322895" y="418214"/>
            <a:ext cx="3785428" cy="2228271"/>
          </a:xfrm>
          <a:prstGeom prst="rect">
            <a:avLst/>
          </a:prstGeom>
        </p:spPr>
      </p:pic>
    </p:spTree>
    <p:extLst>
      <p:ext uri="{BB962C8B-B14F-4D97-AF65-F5344CB8AC3E}">
        <p14:creationId xmlns:p14="http://schemas.microsoft.com/office/powerpoint/2010/main" val="26478381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7728ED5EE7FCB4B94935F10EAB47B38" ma:contentTypeVersion="5" ma:contentTypeDescription="Create a new document." ma:contentTypeScope="" ma:versionID="02ca5db1fee4da4ae0996052781ac0fc">
  <xsd:schema xmlns:xsd="http://www.w3.org/2001/XMLSchema" xmlns:xs="http://www.w3.org/2001/XMLSchema" xmlns:p="http://schemas.microsoft.com/office/2006/metadata/properties" xmlns:ns2="44db3db7-1523-4826-83fd-741d9b441697" targetNamespace="http://schemas.microsoft.com/office/2006/metadata/properties" ma:root="true" ma:fieldsID="a28ca8cf01fb7f32a947c1af1a4f8965" ns2:_="">
    <xsd:import namespace="44db3db7-1523-4826-83fd-741d9b441697"/>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db3db7-1523-4826-83fd-741d9b44169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05A49B4-D647-44EA-BE41-380F6081D2DC}">
  <ds:schemaRefs>
    <ds:schemaRef ds:uri="http://schemas.openxmlformats.org/package/2006/metadata/core-properties"/>
    <ds:schemaRef ds:uri="44db3db7-1523-4826-83fd-741d9b441697"/>
    <ds:schemaRef ds:uri="http://schemas.microsoft.com/office/2006/documentManagement/types"/>
    <ds:schemaRef ds:uri="http://purl.org/dc/elements/1.1/"/>
    <ds:schemaRef ds:uri="http://www.w3.org/XML/1998/namespace"/>
    <ds:schemaRef ds:uri="http://schemas.microsoft.com/office/infopath/2007/PartnerControls"/>
    <ds:schemaRef ds:uri="http://schemas.microsoft.com/office/2006/metadata/properties"/>
    <ds:schemaRef ds:uri="http://purl.org/dc/dcmitype/"/>
    <ds:schemaRef ds:uri="http://purl.org/dc/terms/"/>
  </ds:schemaRefs>
</ds:datastoreItem>
</file>

<file path=customXml/itemProps2.xml><?xml version="1.0" encoding="utf-8"?>
<ds:datastoreItem xmlns:ds="http://schemas.openxmlformats.org/officeDocument/2006/customXml" ds:itemID="{4C1A275B-AF09-4E04-BE75-71DAA2E43AB2}">
  <ds:schemaRefs>
    <ds:schemaRef ds:uri="http://schemas.microsoft.com/sharepoint/v3/contenttype/forms"/>
  </ds:schemaRefs>
</ds:datastoreItem>
</file>

<file path=customXml/itemProps3.xml><?xml version="1.0" encoding="utf-8"?>
<ds:datastoreItem xmlns:ds="http://schemas.openxmlformats.org/officeDocument/2006/customXml" ds:itemID="{E7DD54A4-E2A3-41F3-A921-D455CBD778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4db3db7-1523-4826-83fd-741d9b4416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34969</TotalTime>
  <Words>2965</Words>
  <Application>Microsoft Office PowerPoint</Application>
  <PresentationFormat>Widescreen</PresentationFormat>
  <Paragraphs>144</Paragraphs>
  <Slides>21</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21</vt:i4>
      </vt:variant>
    </vt:vector>
  </HeadingPairs>
  <TitlesOfParts>
    <vt:vector size="28" baseType="lpstr">
      <vt:lpstr>Aptos</vt:lpstr>
      <vt:lpstr>Arial</vt:lpstr>
      <vt:lpstr>Arial Black</vt:lpstr>
      <vt:lpstr>Calibri</vt:lpstr>
      <vt:lpstr>Calibri Light</vt:lpstr>
      <vt:lpstr>Office Theme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Mountford (Swansea Bay UHB - Finance )</dc:creator>
  <cp:lastModifiedBy>Sophie Herbert (Swansea Bay UHB - Corporate Governance )</cp:lastModifiedBy>
  <cp:revision>171</cp:revision>
  <dcterms:created xsi:type="dcterms:W3CDTF">2024-04-17T08:36:36Z</dcterms:created>
  <dcterms:modified xsi:type="dcterms:W3CDTF">2025-02-17T08:40:50Z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0x010100D7728ED5EE7FCB4B94935F10EAB47B38</vt:lpwstr>
  </property>
</Properties>
</file>