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8.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9.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10.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11.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12.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13.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1.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2.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3.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4.xml" ContentType="application/vnd.openxmlformats-officedocument.themeOverride+xml"/>
  <Override PartName="/ppt/notesSlides/notesSlide12.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1.xml" ContentType="application/vnd.openxmlformats-officedocument.drawingml.chartshapes+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43" r:id="rId11"/>
    <p:sldMasterId id="2147483755" r:id="rId12"/>
    <p:sldMasterId id="2147483788" r:id="rId13"/>
    <p:sldMasterId id="2147483796" r:id="rId14"/>
    <p:sldMasterId id="2147483809" r:id="rId15"/>
    <p:sldMasterId id="2147483816" r:id="rId16"/>
    <p:sldMasterId id="2147483823" r:id="rId17"/>
  </p:sldMasterIdLst>
  <p:notesMasterIdLst>
    <p:notesMasterId r:id="rId70"/>
  </p:notesMasterIdLst>
  <p:handoutMasterIdLst>
    <p:handoutMasterId r:id="rId71"/>
  </p:handoutMasterIdLst>
  <p:sldIdLst>
    <p:sldId id="309" r:id="rId18"/>
    <p:sldId id="312" r:id="rId19"/>
    <p:sldId id="737" r:id="rId20"/>
    <p:sldId id="721" r:id="rId21"/>
    <p:sldId id="735" r:id="rId22"/>
    <p:sldId id="746" r:id="rId23"/>
    <p:sldId id="297" r:id="rId24"/>
    <p:sldId id="736" r:id="rId25"/>
    <p:sldId id="740" r:id="rId26"/>
    <p:sldId id="742" r:id="rId27"/>
    <p:sldId id="743" r:id="rId28"/>
    <p:sldId id="780" r:id="rId29"/>
    <p:sldId id="2141413475" r:id="rId30"/>
    <p:sldId id="761" r:id="rId31"/>
    <p:sldId id="786" r:id="rId32"/>
    <p:sldId id="762" r:id="rId33"/>
    <p:sldId id="2141413476" r:id="rId34"/>
    <p:sldId id="765" r:id="rId35"/>
    <p:sldId id="767" r:id="rId36"/>
    <p:sldId id="774" r:id="rId37"/>
    <p:sldId id="768" r:id="rId38"/>
    <p:sldId id="770" r:id="rId39"/>
    <p:sldId id="771" r:id="rId40"/>
    <p:sldId id="782" r:id="rId41"/>
    <p:sldId id="783" r:id="rId42"/>
    <p:sldId id="784" r:id="rId43"/>
    <p:sldId id="2141413477" r:id="rId44"/>
    <p:sldId id="764" r:id="rId45"/>
    <p:sldId id="779" r:id="rId46"/>
    <p:sldId id="2147482323" r:id="rId47"/>
    <p:sldId id="2147482324" r:id="rId48"/>
    <p:sldId id="2147482325" r:id="rId49"/>
    <p:sldId id="778" r:id="rId50"/>
    <p:sldId id="2147482326" r:id="rId51"/>
    <p:sldId id="2147482327" r:id="rId52"/>
    <p:sldId id="794" r:id="rId53"/>
    <p:sldId id="795" r:id="rId54"/>
    <p:sldId id="797" r:id="rId55"/>
    <p:sldId id="2141413357" r:id="rId56"/>
    <p:sldId id="2141413358" r:id="rId57"/>
    <p:sldId id="757" r:id="rId58"/>
    <p:sldId id="758" r:id="rId59"/>
    <p:sldId id="759" r:id="rId60"/>
    <p:sldId id="760" r:id="rId61"/>
    <p:sldId id="788" r:id="rId62"/>
    <p:sldId id="798" r:id="rId63"/>
    <p:sldId id="2141413474" r:id="rId64"/>
    <p:sldId id="2147482318" r:id="rId65"/>
    <p:sldId id="2147482319" r:id="rId66"/>
    <p:sldId id="2147482320" r:id="rId67"/>
    <p:sldId id="2147482321" r:id="rId68"/>
    <p:sldId id="2147482322" r:id="rId69"/>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B0DE"/>
    <a:srgbClr val="00BC62"/>
    <a:srgbClr val="4EB3BE"/>
    <a:srgbClr val="60BAC4"/>
    <a:srgbClr val="79C5CD"/>
    <a:srgbClr val="325A8A"/>
    <a:srgbClr val="F8CD47"/>
    <a:srgbClr val="9E4ECA"/>
    <a:srgbClr val="1F355E"/>
    <a:srgbClr val="CE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3947" autoAdjust="0"/>
  </p:normalViewPr>
  <p:slideViewPr>
    <p:cSldViewPr>
      <p:cViewPr varScale="1">
        <p:scale>
          <a:sx n="59" d="100"/>
          <a:sy n="59" d="100"/>
        </p:scale>
        <p:origin x="1140" y="282"/>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9.xml"/><Relationship Id="rId21" Type="http://schemas.openxmlformats.org/officeDocument/2006/relationships/slide" Target="slides/slide4.xml"/><Relationship Id="rId42" Type="http://schemas.openxmlformats.org/officeDocument/2006/relationships/slide" Target="slides/slide25.xml"/><Relationship Id="rId47" Type="http://schemas.openxmlformats.org/officeDocument/2006/relationships/slide" Target="slides/slide30.xml"/><Relationship Id="rId63" Type="http://schemas.openxmlformats.org/officeDocument/2006/relationships/slide" Target="slides/slide46.xml"/><Relationship Id="rId68" Type="http://schemas.openxmlformats.org/officeDocument/2006/relationships/slide" Target="slides/slide51.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 Target="slides/slide12.xml"/><Relationship Id="rId11" Type="http://schemas.openxmlformats.org/officeDocument/2006/relationships/slideMaster" Target="slideMasters/slideMaster8.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slide" Target="slides/slide23.xml"/><Relationship Id="rId45" Type="http://schemas.openxmlformats.org/officeDocument/2006/relationships/slide" Target="slides/slide28.xml"/><Relationship Id="rId53" Type="http://schemas.openxmlformats.org/officeDocument/2006/relationships/slide" Target="slides/slide36.xml"/><Relationship Id="rId58" Type="http://schemas.openxmlformats.org/officeDocument/2006/relationships/slide" Target="slides/slide41.xml"/><Relationship Id="rId66" Type="http://schemas.openxmlformats.org/officeDocument/2006/relationships/slide" Target="slides/slide49.xml"/><Relationship Id="rId74"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44.xml"/><Relationship Id="rId19" Type="http://schemas.openxmlformats.org/officeDocument/2006/relationships/slide" Target="slides/slide2.xml"/><Relationship Id="rId14" Type="http://schemas.openxmlformats.org/officeDocument/2006/relationships/slideMaster" Target="slideMasters/slideMaster11.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slide" Target="slides/slide26.xml"/><Relationship Id="rId48" Type="http://schemas.openxmlformats.org/officeDocument/2006/relationships/slide" Target="slides/slide31.xml"/><Relationship Id="rId56" Type="http://schemas.openxmlformats.org/officeDocument/2006/relationships/slide" Target="slides/slide39.xml"/><Relationship Id="rId64" Type="http://schemas.openxmlformats.org/officeDocument/2006/relationships/slide" Target="slides/slide47.xml"/><Relationship Id="rId69" Type="http://schemas.openxmlformats.org/officeDocument/2006/relationships/slide" Target="slides/slide52.xml"/><Relationship Id="rId8" Type="http://schemas.openxmlformats.org/officeDocument/2006/relationships/slideMaster" Target="slideMasters/slideMaster5.xml"/><Relationship Id="rId51" Type="http://schemas.openxmlformats.org/officeDocument/2006/relationships/slide" Target="slides/slide34.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slide" Target="slides/slide29.xml"/><Relationship Id="rId59" Type="http://schemas.openxmlformats.org/officeDocument/2006/relationships/slide" Target="slides/slide42.xml"/><Relationship Id="rId67" Type="http://schemas.openxmlformats.org/officeDocument/2006/relationships/slide" Target="slides/slide50.xml"/><Relationship Id="rId20" Type="http://schemas.openxmlformats.org/officeDocument/2006/relationships/slide" Target="slides/slide3.xml"/><Relationship Id="rId41" Type="http://schemas.openxmlformats.org/officeDocument/2006/relationships/slide" Target="slides/slide24.xml"/><Relationship Id="rId54" Type="http://schemas.openxmlformats.org/officeDocument/2006/relationships/slide" Target="slides/slide37.xml"/><Relationship Id="rId62" Type="http://schemas.openxmlformats.org/officeDocument/2006/relationships/slide" Target="slides/slide45.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slide" Target="slides/slide32.xml"/><Relationship Id="rId57" Type="http://schemas.openxmlformats.org/officeDocument/2006/relationships/slide" Target="slides/slide40.xml"/><Relationship Id="rId10" Type="http://schemas.openxmlformats.org/officeDocument/2006/relationships/slideMaster" Target="slideMasters/slideMaster7.xml"/><Relationship Id="rId31" Type="http://schemas.openxmlformats.org/officeDocument/2006/relationships/slide" Target="slides/slide14.xml"/><Relationship Id="rId44" Type="http://schemas.openxmlformats.org/officeDocument/2006/relationships/slide" Target="slides/slide27.xml"/><Relationship Id="rId52" Type="http://schemas.openxmlformats.org/officeDocument/2006/relationships/slide" Target="slides/slide35.xml"/><Relationship Id="rId60" Type="http://schemas.openxmlformats.org/officeDocument/2006/relationships/slide" Target="slides/slide43.xml"/><Relationship Id="rId65" Type="http://schemas.openxmlformats.org/officeDocument/2006/relationships/slide" Target="slides/slide48.xml"/><Relationship Id="rId73"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1.xml"/><Relationship Id="rId39" Type="http://schemas.openxmlformats.org/officeDocument/2006/relationships/slide" Target="slides/slide22.xml"/><Relationship Id="rId34" Type="http://schemas.openxmlformats.org/officeDocument/2006/relationships/slide" Target="slides/slide17.xml"/><Relationship Id="rId50" Type="http://schemas.openxmlformats.org/officeDocument/2006/relationships/slide" Target="slides/slide33.xml"/><Relationship Id="rId55" Type="http://schemas.openxmlformats.org/officeDocument/2006/relationships/slide" Target="slides/slide38.xml"/><Relationship Id="rId76" Type="http://schemas.microsoft.com/office/2018/10/relationships/authors" Target="authors.xml"/><Relationship Id="rId7" Type="http://schemas.openxmlformats.org/officeDocument/2006/relationships/slideMaster" Target="slideMasters/slideMaster4.xml"/><Relationship Id="rId71"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ymru.nhs.uk\abm_ulhb\group\thq_fs1\Patient%20Experience%20Unit\Service%20Group%20Reports%20-%20Civica\Reports%20to%20complete%20monthly\Intergrated%20Performance%20Report\2025\Satisfaction%20Score.xlsx" TargetMode="Externa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1.xml"/></Relationships>
</file>

<file path=ppt/charts/_rels/chart11.xml.rels><?xml version="1.0" encoding="UTF-8" standalone="yes"?>
<Relationships xmlns="http://schemas.openxmlformats.org/package/2006/relationships"><Relationship Id="rId3" Type="http://schemas.openxmlformats.org/officeDocument/2006/relationships/oleObject" Target="file:///\\cymru.nhs.uk\abm_ulhb\group\thq_fs1\Patient%20Experience%20Unit\Service%20Group%20Reports%20-%20Civica\Reports%20to%20complete%20monthly\Intergrated%20Performance%20Report\2025\Satisfaction%20Score.xlsx" TargetMode="External"/><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oleObject" Target="file:///\\cymru.nhs.uk\abm_ulhb\group\thq_fs1\Governance%20Support\INCIDENTS\PSIIT\Reports\IQPD\NRI%20and%20NE's%20Rolling%20Monthly%20summary.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ymru.nhs.uk\abm_ulhb\group\thq_fs1\Governance%20Support\INCIDENTS\PSIIT\Reports\IQPD\NRI%20and%20NE's%20Rolling%20Monthly%20summary.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1.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2.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3.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4.xlsx"/></Relationships>
</file>

<file path=ppt/charts/_rels/chart8.xml.rels><?xml version="1.0" encoding="UTF-8" standalone="yes"?>
<Relationships xmlns="http://schemas.openxmlformats.org/package/2006/relationships"><Relationship Id="rId3" Type="http://schemas.openxmlformats.org/officeDocument/2006/relationships/oleObject" Target="file:///\\cymru.nhs.uk\abm_ulhb\group\thq_fs1\Patient%20Experience%20Unit\Service%20Group%20Reports%20-%20Civica\Reports%20to%20complete%20monthly\Intergrated%20Performance%20Report\2025\Satisfaction%20Score.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000" b="1" i="0" u="none" strike="noStrike" kern="1200" spc="0" baseline="0" dirty="0">
                <a:solidFill>
                  <a:prstClr val="black">
                    <a:lumMod val="65000"/>
                    <a:lumOff val="35000"/>
                  </a:prstClr>
                </a:solidFill>
              </a:rPr>
              <a:t>Graph 1 - NRIs / Never Event  Reported to NHSW P&amp;I</a:t>
            </a:r>
          </a:p>
          <a:p>
            <a:pPr>
              <a:defRPr/>
            </a:pPr>
            <a:r>
              <a:rPr lang="en-US" sz="1000" b="1" i="0" u="none" strike="noStrike" kern="1200" spc="0" baseline="0" dirty="0">
                <a:solidFill>
                  <a:prstClr val="black">
                    <a:lumMod val="65000"/>
                    <a:lumOff val="35000"/>
                  </a:prstClr>
                </a:solidFill>
              </a:rPr>
              <a:t>May 2025-October 2025</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'NRI NE Rolling monthly summary'!$F$2</c:f>
              <c:strCache>
                <c:ptCount val="1"/>
                <c:pt idx="0">
                  <c:v>NRIs</c:v>
                </c:pt>
              </c:strCache>
            </c:strRef>
          </c:tx>
          <c:spPr>
            <a:solidFill>
              <a:srgbClr val="FF0000"/>
            </a:solidFill>
            <a:ln>
              <a:noFill/>
            </a:ln>
            <a:effectLst/>
          </c:spPr>
          <c:invertIfNegative val="0"/>
          <c:cat>
            <c:numRef>
              <c:f>'NRI NE Rolling monthly summary'!$E$3:$E$8</c:f>
              <c:numCache>
                <c:formatCode>mmm\-yy</c:formatCode>
                <c:ptCount val="6"/>
                <c:pt idx="0">
                  <c:v>45778</c:v>
                </c:pt>
                <c:pt idx="1">
                  <c:v>45809</c:v>
                </c:pt>
                <c:pt idx="2">
                  <c:v>45839</c:v>
                </c:pt>
                <c:pt idx="3">
                  <c:v>45870</c:v>
                </c:pt>
                <c:pt idx="4">
                  <c:v>45901</c:v>
                </c:pt>
                <c:pt idx="5">
                  <c:v>45931</c:v>
                </c:pt>
              </c:numCache>
            </c:numRef>
          </c:cat>
          <c:val>
            <c:numRef>
              <c:f>'NRI NE Rolling monthly summary'!$F$3:$F$8</c:f>
              <c:numCache>
                <c:formatCode>0</c:formatCode>
                <c:ptCount val="6"/>
                <c:pt idx="0">
                  <c:v>7</c:v>
                </c:pt>
                <c:pt idx="1">
                  <c:v>9</c:v>
                </c:pt>
                <c:pt idx="2">
                  <c:v>5</c:v>
                </c:pt>
                <c:pt idx="3">
                  <c:v>6</c:v>
                </c:pt>
                <c:pt idx="4">
                  <c:v>4</c:v>
                </c:pt>
                <c:pt idx="5">
                  <c:v>9</c:v>
                </c:pt>
              </c:numCache>
            </c:numRef>
          </c:val>
          <c:extLst>
            <c:ext xmlns:c16="http://schemas.microsoft.com/office/drawing/2014/chart" uri="{C3380CC4-5D6E-409C-BE32-E72D297353CC}">
              <c16:uniqueId val="{00000000-1750-4801-BC4A-533A5B5AA4F7}"/>
            </c:ext>
          </c:extLst>
        </c:ser>
        <c:ser>
          <c:idx val="1"/>
          <c:order val="1"/>
          <c:tx>
            <c:strRef>
              <c:f>'NRI NE Rolling monthly summary'!$G$2</c:f>
              <c:strCache>
                <c:ptCount val="1"/>
                <c:pt idx="0">
                  <c:v>Never Events</c:v>
                </c:pt>
              </c:strCache>
            </c:strRef>
          </c:tx>
          <c:spPr>
            <a:solidFill>
              <a:srgbClr val="92D050"/>
            </a:solidFill>
            <a:ln>
              <a:noFill/>
            </a:ln>
            <a:effectLst/>
          </c:spPr>
          <c:invertIfNegative val="0"/>
          <c:cat>
            <c:numRef>
              <c:f>'NRI NE Rolling monthly summary'!$E$3:$E$8</c:f>
              <c:numCache>
                <c:formatCode>mmm\-yy</c:formatCode>
                <c:ptCount val="6"/>
                <c:pt idx="0">
                  <c:v>45778</c:v>
                </c:pt>
                <c:pt idx="1">
                  <c:v>45809</c:v>
                </c:pt>
                <c:pt idx="2">
                  <c:v>45839</c:v>
                </c:pt>
                <c:pt idx="3">
                  <c:v>45870</c:v>
                </c:pt>
                <c:pt idx="4">
                  <c:v>45901</c:v>
                </c:pt>
                <c:pt idx="5">
                  <c:v>45931</c:v>
                </c:pt>
              </c:numCache>
            </c:numRef>
          </c:cat>
          <c:val>
            <c:numRef>
              <c:f>'NRI NE Rolling monthly summary'!$G$3:$G$8</c:f>
              <c:numCache>
                <c:formatCode>General</c:formatCode>
                <c:ptCount val="6"/>
                <c:pt idx="0">
                  <c:v>1</c:v>
                </c:pt>
                <c:pt idx="1">
                  <c:v>0</c:v>
                </c:pt>
                <c:pt idx="2">
                  <c:v>0</c:v>
                </c:pt>
                <c:pt idx="3">
                  <c:v>0</c:v>
                </c:pt>
                <c:pt idx="4">
                  <c:v>0</c:v>
                </c:pt>
                <c:pt idx="5">
                  <c:v>0</c:v>
                </c:pt>
              </c:numCache>
            </c:numRef>
          </c:val>
          <c:extLst>
            <c:ext xmlns:c16="http://schemas.microsoft.com/office/drawing/2014/chart" uri="{C3380CC4-5D6E-409C-BE32-E72D297353CC}">
              <c16:uniqueId val="{00000001-1750-4801-BC4A-533A5B5AA4F7}"/>
            </c:ext>
          </c:extLst>
        </c:ser>
        <c:dLbls>
          <c:showLegendKey val="0"/>
          <c:showVal val="0"/>
          <c:showCatName val="0"/>
          <c:showSerName val="0"/>
          <c:showPercent val="0"/>
          <c:showBubbleSize val="0"/>
        </c:dLbls>
        <c:gapWidth val="219"/>
        <c:overlap val="-27"/>
        <c:axId val="881777055"/>
        <c:axId val="881772735"/>
      </c:barChart>
      <c:dateAx>
        <c:axId val="881777055"/>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81772735"/>
        <c:crosses val="autoZero"/>
        <c:auto val="1"/>
        <c:lblOffset val="100"/>
        <c:baseTimeUnit val="months"/>
      </c:dateAx>
      <c:valAx>
        <c:axId val="881772735"/>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8177705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all" spc="50" baseline="0">
                <a:solidFill>
                  <a:schemeClr val="tx1">
                    <a:lumMod val="65000"/>
                    <a:lumOff val="35000"/>
                  </a:schemeClr>
                </a:solidFill>
                <a:latin typeface="+mn-lt"/>
                <a:ea typeface="+mn-ea"/>
                <a:cs typeface="+mn-cs"/>
              </a:defRPr>
            </a:pPr>
            <a:r>
              <a:rPr lang="en-US"/>
              <a:t>Ward/cLINIC'S 100% FEEDBACK &amp; NUMBER OF RESPONSES</a:t>
            </a:r>
          </a:p>
        </c:rich>
      </c:tx>
      <c:layout>
        <c:manualLayout>
          <c:xMode val="edge"/>
          <c:yMode val="edge"/>
          <c:x val="0.11091666666666666"/>
          <c:y val="2.7777777777777776E-2"/>
        </c:manualLayout>
      </c:layout>
      <c:overlay val="0"/>
      <c:spPr>
        <a:noFill/>
        <a:ln>
          <a:noFill/>
        </a:ln>
        <a:effectLst/>
      </c:spPr>
      <c:txPr>
        <a:bodyPr rot="0" spcFirstLastPara="1" vertOverflow="ellipsis" vert="horz" wrap="square" anchor="ctr" anchorCtr="1"/>
        <a:lstStyle/>
        <a:p>
          <a:pPr>
            <a:defRPr sz="1800" b="1" i="0" u="none" strike="noStrike" kern="1200" cap="all" spc="5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9247594050743655E-2"/>
          <c:y val="0.19430555555555556"/>
          <c:w val="0.90297462817147855"/>
          <c:h val="0.54609543598716825"/>
        </c:manualLayout>
      </c:layout>
      <c:bar3DChart>
        <c:barDir val="col"/>
        <c:grouping val="clustered"/>
        <c:varyColors val="0"/>
        <c:ser>
          <c:idx val="0"/>
          <c:order val="0"/>
          <c:tx>
            <c:strRef>
              <c:f>'100% Scores'!$B$1</c:f>
              <c:strCache>
                <c:ptCount val="1"/>
                <c:pt idx="0">
                  <c:v>Number of responses</c:v>
                </c:pt>
              </c:strCache>
            </c:strRef>
          </c:tx>
          <c:spPr>
            <a:gradFill>
              <a:gsLst>
                <a:gs pos="100000">
                  <a:schemeClr val="accent1">
                    <a:alpha val="0"/>
                  </a:schemeClr>
                </a:gs>
                <a:gs pos="50000">
                  <a:schemeClr val="accent1"/>
                </a:gs>
              </a:gsLst>
              <a:lin ang="5400000" scaled="0"/>
            </a:gradFill>
            <a:ln>
              <a:noFill/>
            </a:ln>
            <a:effectLst/>
            <a:sp3d/>
          </c:spPr>
          <c:invertIfNegative val="0"/>
          <c:dLbls>
            <c:dLbl>
              <c:idx val="0"/>
              <c:layout>
                <c:manualLayout>
                  <c:x val="2.7777777777777779E-3"/>
                  <c:y val="0.1018518518518518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14D-4A30-8113-09476381C1A3}"/>
                </c:ext>
              </c:extLst>
            </c:dLbl>
            <c:dLbl>
              <c:idx val="1"/>
              <c:layout>
                <c:manualLayout>
                  <c:x val="6.9444444444443938E-3"/>
                  <c:y val="0.1111111111111110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7.2555555555555554E-2"/>
                      <c:h val="7.4004811898512685E-2"/>
                    </c:manualLayout>
                  </c15:layout>
                </c:ext>
                <c:ext xmlns:c16="http://schemas.microsoft.com/office/drawing/2014/chart" uri="{C3380CC4-5D6E-409C-BE32-E72D297353CC}">
                  <c16:uniqueId val="{00000001-214D-4A30-8113-09476381C1A3}"/>
                </c:ext>
              </c:extLst>
            </c:dLbl>
            <c:dLbl>
              <c:idx val="2"/>
              <c:layout>
                <c:manualLayout>
                  <c:x val="2.7777777777777779E-3"/>
                  <c:y val="0.1111111111111111"/>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14D-4A30-8113-09476381C1A3}"/>
                </c:ext>
              </c:extLst>
            </c:dLbl>
            <c:dLbl>
              <c:idx val="3"/>
              <c:layout>
                <c:manualLayout>
                  <c:x val="2.7777777777777779E-3"/>
                  <c:y val="8.796296296296296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14D-4A30-8113-09476381C1A3}"/>
                </c:ext>
              </c:extLst>
            </c:dLbl>
            <c:dLbl>
              <c:idx val="4"/>
              <c:layout>
                <c:manualLayout>
                  <c:x val="2.7777777777777779E-3"/>
                  <c:y val="0.1018518518518518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14D-4A30-8113-09476381C1A3}"/>
                </c:ext>
              </c:extLst>
            </c:dLbl>
            <c:dLbl>
              <c:idx val="5"/>
              <c:layout>
                <c:manualLayout>
                  <c:x val="2.7777777777778798E-3"/>
                  <c:y val="0.1018518518518518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14D-4A30-8113-09476381C1A3}"/>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'100% Scores'!$A$2:$A$7</c:f>
              <c:strCache>
                <c:ptCount val="6"/>
                <c:pt idx="0">
                  <c:v>Ward M (Paediatric Surgical)</c:v>
                </c:pt>
                <c:pt idx="1">
                  <c:v>Endoscopy Unit - NPTH</c:v>
                </c:pt>
                <c:pt idx="2">
                  <c:v>Respiratory - Morriston Hospital</c:v>
                </c:pt>
                <c:pt idx="3">
                  <c:v>Birth Centre</c:v>
                </c:pt>
                <c:pt idx="4">
                  <c:v>Clinic B1</c:v>
                </c:pt>
                <c:pt idx="5">
                  <c:v>PMB Clinic</c:v>
                </c:pt>
              </c:strCache>
            </c:strRef>
          </c:cat>
          <c:val>
            <c:numRef>
              <c:f>'100% Scores'!$B$2:$B$7</c:f>
              <c:numCache>
                <c:formatCode>General</c:formatCode>
                <c:ptCount val="6"/>
                <c:pt idx="0">
                  <c:v>73</c:v>
                </c:pt>
                <c:pt idx="1">
                  <c:v>51</c:v>
                </c:pt>
                <c:pt idx="2">
                  <c:v>42</c:v>
                </c:pt>
                <c:pt idx="3">
                  <c:v>26</c:v>
                </c:pt>
                <c:pt idx="4">
                  <c:v>25</c:v>
                </c:pt>
                <c:pt idx="5">
                  <c:v>25</c:v>
                </c:pt>
              </c:numCache>
            </c:numRef>
          </c:val>
          <c:extLst>
            <c:ext xmlns:c16="http://schemas.microsoft.com/office/drawing/2014/chart" uri="{C3380CC4-5D6E-409C-BE32-E72D297353CC}">
              <c16:uniqueId val="{00000006-214D-4A30-8113-09476381C1A3}"/>
            </c:ext>
          </c:extLst>
        </c:ser>
        <c:dLbls>
          <c:showLegendKey val="0"/>
          <c:showVal val="1"/>
          <c:showCatName val="0"/>
          <c:showSerName val="0"/>
          <c:showPercent val="0"/>
          <c:showBubbleSize val="0"/>
        </c:dLbls>
        <c:gapWidth val="150"/>
        <c:gapDepth val="0"/>
        <c:shape val="box"/>
        <c:axId val="2027106047"/>
        <c:axId val="2027098847"/>
        <c:axId val="0"/>
      </c:bar3DChart>
      <c:catAx>
        <c:axId val="2027106047"/>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2027098847"/>
        <c:crosses val="autoZero"/>
        <c:auto val="1"/>
        <c:lblAlgn val="ctr"/>
        <c:lblOffset val="100"/>
        <c:noMultiLvlLbl val="0"/>
      </c:catAx>
      <c:valAx>
        <c:axId val="2027098847"/>
        <c:scaling>
          <c:orientation val="minMax"/>
        </c:scaling>
        <c:delete val="0"/>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27106047"/>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GB"/>
              <a:t>Ward/Clinics</a:t>
            </a:r>
            <a:r>
              <a:rPr lang="en-GB" baseline="0"/>
              <a:t> with the lowest % feedback</a:t>
            </a:r>
            <a:endParaRPr lang="en-GB"/>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clustered"/>
        <c:varyColors val="0"/>
        <c:ser>
          <c:idx val="0"/>
          <c:order val="0"/>
          <c:tx>
            <c:strRef>
              <c:f>'Lowest scores'!$B$4</c:f>
              <c:strCache>
                <c:ptCount val="1"/>
                <c:pt idx="0">
                  <c:v>Total Responses</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Lbl>
              <c:idx val="0"/>
              <c:layout>
                <c:manualLayout>
                  <c:x val="-1.0548523206751079E-2"/>
                  <c:y val="1.283697047496782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CA0-4337-8B4A-B4FACF90BC43}"/>
                </c:ext>
              </c:extLst>
            </c:dLbl>
            <c:dLbl>
              <c:idx val="2"/>
              <c:layout>
                <c:manualLayout>
                  <c:x val="0"/>
                  <c:y val="1.283697047496790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CA0-4337-8B4A-B4FACF90BC43}"/>
                </c:ext>
              </c:extLst>
            </c:dLbl>
            <c:dLbl>
              <c:idx val="3"/>
              <c:layout>
                <c:manualLayout>
                  <c:x val="-2.6371308016877636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0CA0-4337-8B4A-B4FACF90BC43}"/>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'Lowest scores'!$A$5:$A$9</c:f>
              <c:strCache>
                <c:ptCount val="5"/>
                <c:pt idx="0">
                  <c:v>Acute Medical Unit – Assessment</c:v>
                </c:pt>
                <c:pt idx="1">
                  <c:v>Emergency Department</c:v>
                </c:pt>
                <c:pt idx="2">
                  <c:v>Gynaecology Outpatients Dept</c:v>
                </c:pt>
                <c:pt idx="3">
                  <c:v>Neurology Clinic – Singleton</c:v>
                </c:pt>
                <c:pt idx="4">
                  <c:v>IVF Clinic</c:v>
                </c:pt>
              </c:strCache>
            </c:strRef>
          </c:cat>
          <c:val>
            <c:numRef>
              <c:f>'Lowest scores'!$B$5:$B$9</c:f>
              <c:numCache>
                <c:formatCode>General</c:formatCode>
                <c:ptCount val="5"/>
                <c:pt idx="0">
                  <c:v>37</c:v>
                </c:pt>
                <c:pt idx="1">
                  <c:v>280</c:v>
                </c:pt>
                <c:pt idx="2">
                  <c:v>130</c:v>
                </c:pt>
                <c:pt idx="3">
                  <c:v>11</c:v>
                </c:pt>
                <c:pt idx="4">
                  <c:v>9</c:v>
                </c:pt>
              </c:numCache>
            </c:numRef>
          </c:val>
          <c:extLst>
            <c:ext xmlns:c16="http://schemas.microsoft.com/office/drawing/2014/chart" uri="{C3380CC4-5D6E-409C-BE32-E72D297353CC}">
              <c16:uniqueId val="{00000003-0CA0-4337-8B4A-B4FACF90BC43}"/>
            </c:ext>
          </c:extLst>
        </c:ser>
        <c:dLbls>
          <c:showLegendKey val="0"/>
          <c:showVal val="0"/>
          <c:showCatName val="0"/>
          <c:showSerName val="0"/>
          <c:showPercent val="0"/>
          <c:showBubbleSize val="0"/>
        </c:dLbls>
        <c:gapWidth val="269"/>
        <c:overlap val="-27"/>
        <c:axId val="2111923247"/>
        <c:axId val="2111924687"/>
      </c:barChart>
      <c:lineChart>
        <c:grouping val="standard"/>
        <c:varyColors val="0"/>
        <c:ser>
          <c:idx val="1"/>
          <c:order val="1"/>
          <c:tx>
            <c:strRef>
              <c:f>'Lowest scores'!$C$4</c:f>
              <c:strCache>
                <c:ptCount val="1"/>
                <c:pt idx="0">
                  <c:v>% Poor</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dLbls>
            <c:dLbl>
              <c:idx val="0"/>
              <c:layout>
                <c:manualLayout>
                  <c:x val="2.6371308016877397E-3"/>
                  <c:y val="2.567394094993581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0CA0-4337-8B4A-B4FACF90BC43}"/>
                </c:ext>
              </c:extLst>
            </c:dLbl>
            <c:dLbl>
              <c:idx val="1"/>
              <c:layout>
                <c:manualLayout>
                  <c:x val="2.109704641350206E-2"/>
                  <c:y val="-3.423192126658108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0CA0-4337-8B4A-B4FACF90BC43}"/>
                </c:ext>
              </c:extLst>
            </c:dLbl>
            <c:dLbl>
              <c:idx val="2"/>
              <c:layout>
                <c:manualLayout>
                  <c:x val="5.2742616033755272E-3"/>
                  <c:y val="-3.851091142490372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0CA0-4337-8B4A-B4FACF90BC43}"/>
                </c:ext>
              </c:extLst>
            </c:dLbl>
            <c:dLbl>
              <c:idx val="3"/>
              <c:layout>
                <c:manualLayout>
                  <c:x val="1.0548523206751054E-2"/>
                  <c:y val="-7.8447246673293925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CA0-4337-8B4A-B4FACF90BC43}"/>
                </c:ext>
              </c:extLst>
            </c:dLbl>
            <c:dLbl>
              <c:idx val="4"/>
              <c:layout>
                <c:manualLayout>
                  <c:x val="-9.49367088607595E-2"/>
                  <c:y val="-1.283697047496790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0CA0-4337-8B4A-B4FACF90BC4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F0000"/>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'Lowest scores'!$A$5:$A$9</c:f>
              <c:strCache>
                <c:ptCount val="5"/>
                <c:pt idx="0">
                  <c:v>Acute Medical Unit – Assessment</c:v>
                </c:pt>
                <c:pt idx="1">
                  <c:v>Emergency Department</c:v>
                </c:pt>
                <c:pt idx="2">
                  <c:v>Gynaecology Outpatients Dept</c:v>
                </c:pt>
                <c:pt idx="3">
                  <c:v>Neurology Clinic – Singleton</c:v>
                </c:pt>
                <c:pt idx="4">
                  <c:v>IVF Clinic</c:v>
                </c:pt>
              </c:strCache>
            </c:strRef>
          </c:cat>
          <c:val>
            <c:numRef>
              <c:f>'Lowest scores'!$C$5:$C$9</c:f>
              <c:numCache>
                <c:formatCode>0%</c:formatCode>
                <c:ptCount val="5"/>
                <c:pt idx="0">
                  <c:v>0.24</c:v>
                </c:pt>
                <c:pt idx="1">
                  <c:v>0.2</c:v>
                </c:pt>
                <c:pt idx="2">
                  <c:v>0.16</c:v>
                </c:pt>
                <c:pt idx="3">
                  <c:v>0.46</c:v>
                </c:pt>
                <c:pt idx="4">
                  <c:v>0.22</c:v>
                </c:pt>
              </c:numCache>
            </c:numRef>
          </c:val>
          <c:smooth val="0"/>
          <c:extLst>
            <c:ext xmlns:c16="http://schemas.microsoft.com/office/drawing/2014/chart" uri="{C3380CC4-5D6E-409C-BE32-E72D297353CC}">
              <c16:uniqueId val="{00000009-0CA0-4337-8B4A-B4FACF90BC43}"/>
            </c:ext>
          </c:extLst>
        </c:ser>
        <c:dLbls>
          <c:showLegendKey val="0"/>
          <c:showVal val="0"/>
          <c:showCatName val="0"/>
          <c:showSerName val="0"/>
          <c:showPercent val="0"/>
          <c:showBubbleSize val="0"/>
        </c:dLbls>
        <c:marker val="1"/>
        <c:smooth val="0"/>
        <c:axId val="2111922767"/>
        <c:axId val="2111925647"/>
      </c:lineChart>
      <c:catAx>
        <c:axId val="2111923247"/>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1924687"/>
        <c:crosses val="autoZero"/>
        <c:auto val="1"/>
        <c:lblAlgn val="ctr"/>
        <c:lblOffset val="100"/>
        <c:noMultiLvlLbl val="0"/>
      </c:catAx>
      <c:valAx>
        <c:axId val="2111924687"/>
        <c:scaling>
          <c:orientation val="minMax"/>
          <c:max val="3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1923247"/>
        <c:crosses val="autoZero"/>
        <c:crossBetween val="between"/>
      </c:valAx>
      <c:valAx>
        <c:axId val="2111925647"/>
        <c:scaling>
          <c:orientation val="minMax"/>
        </c:scaling>
        <c:delete val="0"/>
        <c:axPos val="r"/>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1922767"/>
        <c:crosses val="max"/>
        <c:crossBetween val="between"/>
      </c:valAx>
      <c:catAx>
        <c:axId val="2111922767"/>
        <c:scaling>
          <c:orientation val="minMax"/>
        </c:scaling>
        <c:delete val="1"/>
        <c:axPos val="b"/>
        <c:numFmt formatCode="General" sourceLinked="1"/>
        <c:majorTickMark val="none"/>
        <c:minorTickMark val="none"/>
        <c:tickLblPos val="nextTo"/>
        <c:crossAx val="2111925647"/>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100" b="1"/>
              <a:t>Graph 2 -</a:t>
            </a:r>
            <a:r>
              <a:rPr lang="en-US" sz="1100" b="1" baseline="0"/>
              <a:t> </a:t>
            </a:r>
            <a:r>
              <a:rPr lang="en-US" sz="1100" b="1"/>
              <a:t>Open NRIs November 2025</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'Open NRIs'!$A$2</c:f>
              <c:strCache>
                <c:ptCount val="1"/>
                <c:pt idx="0">
                  <c:v>Total Open NRIs</c:v>
                </c:pt>
              </c:strCache>
            </c:strRef>
          </c:tx>
          <c:spPr>
            <a:solidFill>
              <a:srgbClr val="92D050"/>
            </a:solidFill>
            <a:ln>
              <a:solidFill>
                <a:srgbClr val="92D050"/>
              </a:solidFill>
            </a:ln>
            <a:effectLst/>
          </c:spPr>
          <c:invertIfNegative val="0"/>
          <c:cat>
            <c:numRef>
              <c:f>'Open NRIs'!$B$1</c:f>
              <c:numCache>
                <c:formatCode>mmm\-yy</c:formatCode>
                <c:ptCount val="1"/>
                <c:pt idx="0">
                  <c:v>45962</c:v>
                </c:pt>
              </c:numCache>
            </c:numRef>
          </c:cat>
          <c:val>
            <c:numRef>
              <c:f>'Open NRIs'!$B$2</c:f>
              <c:numCache>
                <c:formatCode>General</c:formatCode>
                <c:ptCount val="1"/>
                <c:pt idx="0">
                  <c:v>33</c:v>
                </c:pt>
              </c:numCache>
            </c:numRef>
          </c:val>
          <c:extLst>
            <c:ext xmlns:c16="http://schemas.microsoft.com/office/drawing/2014/chart" uri="{C3380CC4-5D6E-409C-BE32-E72D297353CC}">
              <c16:uniqueId val="{00000000-638A-4B74-A65A-CF416B8CDF35}"/>
            </c:ext>
          </c:extLst>
        </c:ser>
        <c:ser>
          <c:idx val="1"/>
          <c:order val="1"/>
          <c:tx>
            <c:strRef>
              <c:f>'Open NRIs'!$A$3</c:f>
              <c:strCache>
                <c:ptCount val="1"/>
                <c:pt idx="0">
                  <c:v>Overdue Closure</c:v>
                </c:pt>
              </c:strCache>
            </c:strRef>
          </c:tx>
          <c:spPr>
            <a:solidFill>
              <a:srgbClr val="FF0000"/>
            </a:solidFill>
            <a:ln>
              <a:solidFill>
                <a:srgbClr val="FF0000"/>
              </a:solidFill>
            </a:ln>
            <a:effectLst/>
          </c:spPr>
          <c:invertIfNegative val="0"/>
          <c:cat>
            <c:numRef>
              <c:f>'Open NRIs'!$B$1</c:f>
              <c:numCache>
                <c:formatCode>mmm\-yy</c:formatCode>
                <c:ptCount val="1"/>
                <c:pt idx="0">
                  <c:v>45962</c:v>
                </c:pt>
              </c:numCache>
            </c:numRef>
          </c:cat>
          <c:val>
            <c:numRef>
              <c:f>'Open NRIs'!$B$3</c:f>
              <c:numCache>
                <c:formatCode>General</c:formatCode>
                <c:ptCount val="1"/>
                <c:pt idx="0">
                  <c:v>12</c:v>
                </c:pt>
              </c:numCache>
            </c:numRef>
          </c:val>
          <c:extLst>
            <c:ext xmlns:c16="http://schemas.microsoft.com/office/drawing/2014/chart" uri="{C3380CC4-5D6E-409C-BE32-E72D297353CC}">
              <c16:uniqueId val="{00000001-638A-4B74-A65A-CF416B8CDF35}"/>
            </c:ext>
          </c:extLst>
        </c:ser>
        <c:dLbls>
          <c:showLegendKey val="0"/>
          <c:showVal val="0"/>
          <c:showCatName val="0"/>
          <c:showSerName val="0"/>
          <c:showPercent val="0"/>
          <c:showBubbleSize val="0"/>
        </c:dLbls>
        <c:gapWidth val="150"/>
        <c:overlap val="100"/>
        <c:axId val="1245463967"/>
        <c:axId val="1245462527"/>
      </c:barChart>
      <c:dateAx>
        <c:axId val="1245463967"/>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45462527"/>
        <c:crosses val="autoZero"/>
        <c:auto val="1"/>
        <c:lblOffset val="100"/>
        <c:baseTimeUnit val="days"/>
      </c:dateAx>
      <c:valAx>
        <c:axId val="1245462527"/>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4546396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100" b="1"/>
              <a:t>Graph 3 - Outcome forms Submitted May - November 2025</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'NRIs hit or missed'!$B$1</c:f>
              <c:strCache>
                <c:ptCount val="1"/>
                <c:pt idx="0">
                  <c:v>Submitted within target date</c:v>
                </c:pt>
              </c:strCache>
            </c:strRef>
          </c:tx>
          <c:spPr>
            <a:solidFill>
              <a:srgbClr val="92D050"/>
            </a:solidFill>
            <a:ln>
              <a:solidFill>
                <a:srgbClr val="92D050"/>
              </a:solidFill>
            </a:ln>
            <a:effectLst/>
          </c:spPr>
          <c:invertIfNegative val="0"/>
          <c:cat>
            <c:numRef>
              <c:f>'NRIs hit or missed'!$A$2:$A$8</c:f>
              <c:numCache>
                <c:formatCode>mmm\-yy</c:formatCode>
                <c:ptCount val="7"/>
                <c:pt idx="0">
                  <c:v>45778</c:v>
                </c:pt>
                <c:pt idx="1">
                  <c:v>45809</c:v>
                </c:pt>
                <c:pt idx="2">
                  <c:v>45839</c:v>
                </c:pt>
                <c:pt idx="3">
                  <c:v>45870</c:v>
                </c:pt>
                <c:pt idx="4">
                  <c:v>45901</c:v>
                </c:pt>
                <c:pt idx="5">
                  <c:v>45931</c:v>
                </c:pt>
                <c:pt idx="6">
                  <c:v>45962</c:v>
                </c:pt>
              </c:numCache>
            </c:numRef>
          </c:cat>
          <c:val>
            <c:numRef>
              <c:f>'NRIs hit or missed'!$B$2:$B$8</c:f>
              <c:numCache>
                <c:formatCode>General</c:formatCode>
                <c:ptCount val="7"/>
                <c:pt idx="0">
                  <c:v>4</c:v>
                </c:pt>
                <c:pt idx="1">
                  <c:v>2</c:v>
                </c:pt>
                <c:pt idx="2">
                  <c:v>4</c:v>
                </c:pt>
                <c:pt idx="3">
                  <c:v>1</c:v>
                </c:pt>
                <c:pt idx="4">
                  <c:v>2</c:v>
                </c:pt>
                <c:pt idx="5">
                  <c:v>4</c:v>
                </c:pt>
                <c:pt idx="6">
                  <c:v>1</c:v>
                </c:pt>
              </c:numCache>
            </c:numRef>
          </c:val>
          <c:extLst>
            <c:ext xmlns:c16="http://schemas.microsoft.com/office/drawing/2014/chart" uri="{C3380CC4-5D6E-409C-BE32-E72D297353CC}">
              <c16:uniqueId val="{00000000-C0D7-4CCE-825D-BA3945698E67}"/>
            </c:ext>
          </c:extLst>
        </c:ser>
        <c:ser>
          <c:idx val="1"/>
          <c:order val="1"/>
          <c:tx>
            <c:strRef>
              <c:f>'NRIs hit or missed'!$C$1</c:f>
              <c:strCache>
                <c:ptCount val="1"/>
                <c:pt idx="0">
                  <c:v>Submitted - Missed target</c:v>
                </c:pt>
              </c:strCache>
            </c:strRef>
          </c:tx>
          <c:spPr>
            <a:solidFill>
              <a:srgbClr val="FF0000"/>
            </a:solidFill>
            <a:ln>
              <a:solidFill>
                <a:srgbClr val="FF0000"/>
              </a:solidFill>
            </a:ln>
            <a:effectLst/>
          </c:spPr>
          <c:invertIfNegative val="0"/>
          <c:cat>
            <c:numRef>
              <c:f>'NRIs hit or missed'!$A$2:$A$8</c:f>
              <c:numCache>
                <c:formatCode>mmm\-yy</c:formatCode>
                <c:ptCount val="7"/>
                <c:pt idx="0">
                  <c:v>45778</c:v>
                </c:pt>
                <c:pt idx="1">
                  <c:v>45809</c:v>
                </c:pt>
                <c:pt idx="2">
                  <c:v>45839</c:v>
                </c:pt>
                <c:pt idx="3">
                  <c:v>45870</c:v>
                </c:pt>
                <c:pt idx="4">
                  <c:v>45901</c:v>
                </c:pt>
                <c:pt idx="5">
                  <c:v>45931</c:v>
                </c:pt>
                <c:pt idx="6">
                  <c:v>45962</c:v>
                </c:pt>
              </c:numCache>
            </c:numRef>
          </c:cat>
          <c:val>
            <c:numRef>
              <c:f>'NRIs hit or missed'!$C$2:$C$8</c:f>
              <c:numCache>
                <c:formatCode>General</c:formatCode>
                <c:ptCount val="7"/>
                <c:pt idx="0">
                  <c:v>6</c:v>
                </c:pt>
                <c:pt idx="1">
                  <c:v>5</c:v>
                </c:pt>
                <c:pt idx="2">
                  <c:v>3</c:v>
                </c:pt>
                <c:pt idx="3">
                  <c:v>8</c:v>
                </c:pt>
                <c:pt idx="4">
                  <c:v>4</c:v>
                </c:pt>
                <c:pt idx="5">
                  <c:v>7</c:v>
                </c:pt>
                <c:pt idx="6">
                  <c:v>10</c:v>
                </c:pt>
              </c:numCache>
            </c:numRef>
          </c:val>
          <c:extLst>
            <c:ext xmlns:c16="http://schemas.microsoft.com/office/drawing/2014/chart" uri="{C3380CC4-5D6E-409C-BE32-E72D297353CC}">
              <c16:uniqueId val="{00000001-C0D7-4CCE-825D-BA3945698E67}"/>
            </c:ext>
          </c:extLst>
        </c:ser>
        <c:dLbls>
          <c:showLegendKey val="0"/>
          <c:showVal val="0"/>
          <c:showCatName val="0"/>
          <c:showSerName val="0"/>
          <c:showPercent val="0"/>
          <c:showBubbleSize val="0"/>
        </c:dLbls>
        <c:gapWidth val="150"/>
        <c:overlap val="100"/>
        <c:axId val="1245425087"/>
        <c:axId val="1245427487"/>
      </c:barChart>
      <c:dateAx>
        <c:axId val="1245425087"/>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45427487"/>
        <c:crosses val="autoZero"/>
        <c:auto val="1"/>
        <c:lblOffset val="100"/>
        <c:baseTimeUnit val="months"/>
      </c:dateAx>
      <c:valAx>
        <c:axId val="1245427487"/>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454250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050" b="1"/>
              <a:t>Formal</a:t>
            </a:r>
            <a:r>
              <a:rPr lang="en-GB" sz="1050" b="1" baseline="0"/>
              <a:t> c</a:t>
            </a:r>
            <a:r>
              <a:rPr lang="en-GB" sz="1050" b="1"/>
              <a:t>omplaints</a:t>
            </a:r>
            <a:r>
              <a:rPr lang="en-GB" sz="1050" b="1" baseline="0"/>
              <a:t> rec'd per month - closure against 30 working days</a:t>
            </a:r>
            <a:endParaRPr lang="en-GB" sz="105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ser>
          <c:idx val="0"/>
          <c:order val="0"/>
          <c:tx>
            <c:strRef>
              <c:f>'Closure against 30 days'!$B$1</c:f>
              <c:strCache>
                <c:ptCount val="1"/>
                <c:pt idx="0">
                  <c:v>Closed within 30 working days</c:v>
                </c:pt>
              </c:strCache>
            </c:strRef>
          </c:tx>
          <c:spPr>
            <a:solidFill>
              <a:schemeClr val="accent6"/>
            </a:solidFill>
            <a:ln>
              <a:noFill/>
            </a:ln>
            <a:effectLst/>
          </c:spPr>
          <c:invertIfNegative val="0"/>
          <c:cat>
            <c:strRef>
              <c:f>'Closure against 30 days'!$A$5:$A$10</c:f>
              <c:strCache>
                <c:ptCount val="6"/>
                <c:pt idx="0">
                  <c:v>Apr</c:v>
                </c:pt>
                <c:pt idx="1">
                  <c:v>May</c:v>
                </c:pt>
                <c:pt idx="2">
                  <c:v>Jun</c:v>
                </c:pt>
                <c:pt idx="3">
                  <c:v>Jul</c:v>
                </c:pt>
                <c:pt idx="4">
                  <c:v>Aug</c:v>
                </c:pt>
                <c:pt idx="5">
                  <c:v>Sep</c:v>
                </c:pt>
              </c:strCache>
            </c:strRef>
          </c:cat>
          <c:val>
            <c:numRef>
              <c:f>'Closure against 30 days'!$B$5:$B$10</c:f>
              <c:numCache>
                <c:formatCode>General</c:formatCode>
                <c:ptCount val="6"/>
                <c:pt idx="0">
                  <c:v>106</c:v>
                </c:pt>
                <c:pt idx="1">
                  <c:v>121</c:v>
                </c:pt>
                <c:pt idx="2">
                  <c:v>128</c:v>
                </c:pt>
                <c:pt idx="3">
                  <c:v>108</c:v>
                </c:pt>
                <c:pt idx="4">
                  <c:v>68</c:v>
                </c:pt>
                <c:pt idx="5">
                  <c:v>85</c:v>
                </c:pt>
              </c:numCache>
            </c:numRef>
          </c:val>
          <c:extLst>
            <c:ext xmlns:c16="http://schemas.microsoft.com/office/drawing/2014/chart" uri="{C3380CC4-5D6E-409C-BE32-E72D297353CC}">
              <c16:uniqueId val="{00000000-FF98-4627-AD8E-3E6075C6D062}"/>
            </c:ext>
          </c:extLst>
        </c:ser>
        <c:ser>
          <c:idx val="1"/>
          <c:order val="1"/>
          <c:tx>
            <c:strRef>
              <c:f>'Closure against 30 days'!$C$1</c:f>
              <c:strCache>
                <c:ptCount val="1"/>
                <c:pt idx="0">
                  <c:v>Closed over 30 working days or still open</c:v>
                </c:pt>
              </c:strCache>
            </c:strRef>
          </c:tx>
          <c:spPr>
            <a:solidFill>
              <a:srgbClr val="FF0000"/>
            </a:solidFill>
            <a:ln>
              <a:noFill/>
            </a:ln>
            <a:effectLst/>
          </c:spPr>
          <c:invertIfNegative val="0"/>
          <c:cat>
            <c:strRef>
              <c:f>'Closure against 30 days'!$A$5:$A$10</c:f>
              <c:strCache>
                <c:ptCount val="6"/>
                <c:pt idx="0">
                  <c:v>Apr</c:v>
                </c:pt>
                <c:pt idx="1">
                  <c:v>May</c:v>
                </c:pt>
                <c:pt idx="2">
                  <c:v>Jun</c:v>
                </c:pt>
                <c:pt idx="3">
                  <c:v>Jul</c:v>
                </c:pt>
                <c:pt idx="4">
                  <c:v>Aug</c:v>
                </c:pt>
                <c:pt idx="5">
                  <c:v>Sep</c:v>
                </c:pt>
              </c:strCache>
            </c:strRef>
          </c:cat>
          <c:val>
            <c:numRef>
              <c:f>'Closure against 30 days'!$C$5:$C$10</c:f>
              <c:numCache>
                <c:formatCode>General</c:formatCode>
                <c:ptCount val="6"/>
                <c:pt idx="0">
                  <c:v>62</c:v>
                </c:pt>
                <c:pt idx="1">
                  <c:v>56</c:v>
                </c:pt>
                <c:pt idx="2">
                  <c:v>79</c:v>
                </c:pt>
                <c:pt idx="3">
                  <c:v>84</c:v>
                </c:pt>
                <c:pt idx="4">
                  <c:v>90</c:v>
                </c:pt>
                <c:pt idx="5">
                  <c:v>105</c:v>
                </c:pt>
              </c:numCache>
            </c:numRef>
          </c:val>
          <c:extLst>
            <c:ext xmlns:c16="http://schemas.microsoft.com/office/drawing/2014/chart" uri="{C3380CC4-5D6E-409C-BE32-E72D297353CC}">
              <c16:uniqueId val="{00000001-FF98-4627-AD8E-3E6075C6D062}"/>
            </c:ext>
          </c:extLst>
        </c:ser>
        <c:dLbls>
          <c:showLegendKey val="0"/>
          <c:showVal val="0"/>
          <c:showCatName val="0"/>
          <c:showSerName val="0"/>
          <c:showPercent val="0"/>
          <c:showBubbleSize val="0"/>
        </c:dLbls>
        <c:gapWidth val="150"/>
        <c:overlap val="100"/>
        <c:axId val="298685408"/>
        <c:axId val="298702208"/>
      </c:barChart>
      <c:catAx>
        <c:axId val="298685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702208"/>
        <c:crosses val="autoZero"/>
        <c:auto val="1"/>
        <c:lblAlgn val="ctr"/>
        <c:lblOffset val="100"/>
        <c:noMultiLvlLbl val="0"/>
      </c:catAx>
      <c:valAx>
        <c:axId val="2987022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685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1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'Number of complaints rec''d'!$B$1</c:f>
              <c:strCache>
                <c:ptCount val="1"/>
                <c:pt idx="0">
                  <c:v>Number of formal complaints rec'd</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'Number of complaints rec''d'!$A$4:$A$9</c:f>
              <c:numCache>
                <c:formatCode>mmm\-yy</c:formatCode>
                <c:ptCount val="6"/>
                <c:pt idx="0">
                  <c:v>45809</c:v>
                </c:pt>
                <c:pt idx="1">
                  <c:v>45839</c:v>
                </c:pt>
                <c:pt idx="2">
                  <c:v>45870</c:v>
                </c:pt>
                <c:pt idx="3">
                  <c:v>45901</c:v>
                </c:pt>
                <c:pt idx="4">
                  <c:v>45931</c:v>
                </c:pt>
                <c:pt idx="5">
                  <c:v>45962</c:v>
                </c:pt>
              </c:numCache>
            </c:numRef>
          </c:cat>
          <c:val>
            <c:numRef>
              <c:f>'Number of complaints rec''d'!$B$4:$B$9</c:f>
              <c:numCache>
                <c:formatCode>General</c:formatCode>
                <c:ptCount val="6"/>
                <c:pt idx="0">
                  <c:v>207</c:v>
                </c:pt>
                <c:pt idx="1">
                  <c:v>192</c:v>
                </c:pt>
                <c:pt idx="2">
                  <c:v>160</c:v>
                </c:pt>
                <c:pt idx="3">
                  <c:v>178</c:v>
                </c:pt>
                <c:pt idx="4">
                  <c:v>216</c:v>
                </c:pt>
                <c:pt idx="5">
                  <c:v>170</c:v>
                </c:pt>
              </c:numCache>
            </c:numRef>
          </c:val>
          <c:smooth val="0"/>
          <c:extLst>
            <c:ext xmlns:c16="http://schemas.microsoft.com/office/drawing/2014/chart" uri="{C3380CC4-5D6E-409C-BE32-E72D297353CC}">
              <c16:uniqueId val="{00000000-262E-4D2B-8DB0-DBA788C7A50F}"/>
            </c:ext>
          </c:extLst>
        </c:ser>
        <c:dLbls>
          <c:showLegendKey val="0"/>
          <c:showVal val="0"/>
          <c:showCatName val="0"/>
          <c:showSerName val="0"/>
          <c:showPercent val="0"/>
          <c:showBubbleSize val="0"/>
        </c:dLbls>
        <c:marker val="1"/>
        <c:smooth val="0"/>
        <c:axId val="11910048"/>
        <c:axId val="11910528"/>
      </c:lineChart>
      <c:dateAx>
        <c:axId val="1191004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528"/>
        <c:crosses val="autoZero"/>
        <c:auto val="1"/>
        <c:lblOffset val="100"/>
        <c:baseTimeUnit val="months"/>
      </c:dateAx>
      <c:valAx>
        <c:axId val="11910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04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'Overdue formals'!$B$3</c:f>
              <c:strCache>
                <c:ptCount val="1"/>
                <c:pt idx="0">
                  <c:v>Overdue formal complaints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'Overdue formals'!$A$11:$A$19</c:f>
              <c:strCache>
                <c:ptCount val="9"/>
                <c:pt idx="0">
                  <c:v>15th July 25</c:v>
                </c:pt>
                <c:pt idx="1">
                  <c:v>31st July 25</c:v>
                </c:pt>
                <c:pt idx="2">
                  <c:v>20th Aug 25</c:v>
                </c:pt>
                <c:pt idx="3">
                  <c:v>5th Sept 25</c:v>
                </c:pt>
                <c:pt idx="4">
                  <c:v>30th Sept 25</c:v>
                </c:pt>
                <c:pt idx="5">
                  <c:v>14th Oct 25</c:v>
                </c:pt>
                <c:pt idx="6">
                  <c:v>24th Oct 25</c:v>
                </c:pt>
                <c:pt idx="7">
                  <c:v>12th Nov 25</c:v>
                </c:pt>
                <c:pt idx="8">
                  <c:v>25th Nov 25</c:v>
                </c:pt>
              </c:strCache>
            </c:strRef>
          </c:cat>
          <c:val>
            <c:numRef>
              <c:f>'Overdue formals'!$B$11:$B$19</c:f>
              <c:numCache>
                <c:formatCode>General</c:formatCode>
                <c:ptCount val="9"/>
                <c:pt idx="0">
                  <c:v>221</c:v>
                </c:pt>
                <c:pt idx="1">
                  <c:v>222</c:v>
                </c:pt>
                <c:pt idx="2">
                  <c:v>227</c:v>
                </c:pt>
                <c:pt idx="3">
                  <c:v>236</c:v>
                </c:pt>
                <c:pt idx="4">
                  <c:v>277</c:v>
                </c:pt>
                <c:pt idx="5">
                  <c:v>289</c:v>
                </c:pt>
                <c:pt idx="6">
                  <c:v>287</c:v>
                </c:pt>
                <c:pt idx="7">
                  <c:v>305</c:v>
                </c:pt>
                <c:pt idx="8">
                  <c:v>300</c:v>
                </c:pt>
              </c:numCache>
            </c:numRef>
          </c:val>
          <c:smooth val="0"/>
          <c:extLst>
            <c:ext xmlns:c16="http://schemas.microsoft.com/office/drawing/2014/chart" uri="{C3380CC4-5D6E-409C-BE32-E72D297353CC}">
              <c16:uniqueId val="{00000000-F7F5-4129-87A0-882776C1C48A}"/>
            </c:ext>
          </c:extLst>
        </c:ser>
        <c:dLbls>
          <c:showLegendKey val="0"/>
          <c:showVal val="0"/>
          <c:showCatName val="0"/>
          <c:showSerName val="0"/>
          <c:showPercent val="0"/>
          <c:showBubbleSize val="0"/>
        </c:dLbls>
        <c:marker val="1"/>
        <c:smooth val="0"/>
        <c:axId val="11891808"/>
        <c:axId val="11896128"/>
      </c:lineChart>
      <c:catAx>
        <c:axId val="11891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1896128"/>
        <c:crosses val="autoZero"/>
        <c:auto val="1"/>
        <c:lblAlgn val="ctr"/>
        <c:lblOffset val="100"/>
        <c:noMultiLvlLbl val="0"/>
      </c:catAx>
      <c:valAx>
        <c:axId val="11896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9180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'Average days to close'!$B$1</c:f>
              <c:strCache>
                <c:ptCount val="1"/>
                <c:pt idx="0">
                  <c:v>Average no. of days taken to close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'Average days to close'!$A$5:$A$10</c:f>
              <c:strCache>
                <c:ptCount val="6"/>
                <c:pt idx="0">
                  <c:v>Apr</c:v>
                </c:pt>
                <c:pt idx="1">
                  <c:v>May</c:v>
                </c:pt>
                <c:pt idx="2">
                  <c:v>Jun</c:v>
                </c:pt>
                <c:pt idx="3">
                  <c:v>Jul</c:v>
                </c:pt>
                <c:pt idx="4">
                  <c:v>Aug</c:v>
                </c:pt>
                <c:pt idx="5">
                  <c:v>Sep</c:v>
                </c:pt>
              </c:strCache>
            </c:strRef>
          </c:cat>
          <c:val>
            <c:numRef>
              <c:f>'Average days to close'!$B$5:$B$10</c:f>
              <c:numCache>
                <c:formatCode>General</c:formatCode>
                <c:ptCount val="6"/>
                <c:pt idx="0">
                  <c:v>36</c:v>
                </c:pt>
                <c:pt idx="1">
                  <c:v>31</c:v>
                </c:pt>
                <c:pt idx="2">
                  <c:v>29</c:v>
                </c:pt>
                <c:pt idx="3">
                  <c:v>30</c:v>
                </c:pt>
                <c:pt idx="4">
                  <c:v>34</c:v>
                </c:pt>
                <c:pt idx="5">
                  <c:v>33</c:v>
                </c:pt>
              </c:numCache>
            </c:numRef>
          </c:val>
          <c:smooth val="0"/>
          <c:extLst>
            <c:ext xmlns:c16="http://schemas.microsoft.com/office/drawing/2014/chart" uri="{C3380CC4-5D6E-409C-BE32-E72D297353CC}">
              <c16:uniqueId val="{00000000-7693-411E-9A9B-6F81EB7852B9}"/>
            </c:ext>
          </c:extLst>
        </c:ser>
        <c:dLbls>
          <c:showLegendKey val="0"/>
          <c:showVal val="0"/>
          <c:showCatName val="0"/>
          <c:showSerName val="0"/>
          <c:showPercent val="0"/>
          <c:showBubbleSize val="0"/>
        </c:dLbls>
        <c:marker val="1"/>
        <c:smooth val="0"/>
        <c:axId val="457047039"/>
        <c:axId val="457047519"/>
      </c:lineChart>
      <c:catAx>
        <c:axId val="4570470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519"/>
        <c:crosses val="autoZero"/>
        <c:auto val="1"/>
        <c:lblAlgn val="ctr"/>
        <c:lblOffset val="100"/>
        <c:noMultiLvlLbl val="0"/>
      </c:catAx>
      <c:valAx>
        <c:axId val="4570475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03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r>
              <a:rPr lang="en-US"/>
              <a:t>Overall Satisfaction Score</a:t>
            </a:r>
          </a:p>
        </c:rich>
      </c:tx>
      <c:overlay val="0"/>
      <c:spPr>
        <a:noFill/>
        <a:ln>
          <a:noFill/>
        </a:ln>
        <a:effectLst/>
      </c:spPr>
      <c:txPr>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endParaRPr lang="en-US"/>
        </a:p>
      </c:txPr>
    </c:title>
    <c:autoTitleDeleted val="0"/>
    <c:plotArea>
      <c:layout>
        <c:manualLayout>
          <c:layoutTarget val="inner"/>
          <c:xMode val="edge"/>
          <c:yMode val="edge"/>
          <c:x val="3.5953287092678934E-2"/>
          <c:y val="0.14627230485939374"/>
          <c:w val="0.93888888888888888"/>
          <c:h val="0.72991588643232974"/>
        </c:manualLayout>
      </c:layout>
      <c:barChart>
        <c:barDir val="col"/>
        <c:grouping val="clustered"/>
        <c:varyColors val="0"/>
        <c:ser>
          <c:idx val="0"/>
          <c:order val="0"/>
          <c:tx>
            <c:strRef>
              <c:f>'Satisfaction score'!$A$2</c:f>
              <c:strCache>
                <c:ptCount val="1"/>
                <c:pt idx="0">
                  <c:v>2025</c:v>
                </c:pt>
              </c:strCache>
            </c:strRef>
          </c:tx>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'Satisfaction score'!$B$1:$G$1</c:f>
              <c:strCache>
                <c:ptCount val="6"/>
                <c:pt idx="0">
                  <c:v>June</c:v>
                </c:pt>
                <c:pt idx="1">
                  <c:v>July</c:v>
                </c:pt>
                <c:pt idx="2">
                  <c:v>August</c:v>
                </c:pt>
                <c:pt idx="3">
                  <c:v>September</c:v>
                </c:pt>
                <c:pt idx="4">
                  <c:v>October</c:v>
                </c:pt>
                <c:pt idx="5">
                  <c:v>November </c:v>
                </c:pt>
              </c:strCache>
            </c:strRef>
          </c:cat>
          <c:val>
            <c:numRef>
              <c:f>'Satisfaction score'!$B$2:$G$2</c:f>
              <c:numCache>
                <c:formatCode>0%</c:formatCode>
                <c:ptCount val="6"/>
                <c:pt idx="0">
                  <c:v>0.92</c:v>
                </c:pt>
                <c:pt idx="1">
                  <c:v>0.93</c:v>
                </c:pt>
                <c:pt idx="2">
                  <c:v>0.92</c:v>
                </c:pt>
                <c:pt idx="3">
                  <c:v>0.92</c:v>
                </c:pt>
                <c:pt idx="4">
                  <c:v>0.92</c:v>
                </c:pt>
                <c:pt idx="5">
                  <c:v>0.92</c:v>
                </c:pt>
              </c:numCache>
            </c:numRef>
          </c:val>
          <c:extLst>
            <c:ext xmlns:c16="http://schemas.microsoft.com/office/drawing/2014/chart" uri="{C3380CC4-5D6E-409C-BE32-E72D297353CC}">
              <c16:uniqueId val="{00000000-EBD1-4A0C-B0BD-4F8B03D5FF29}"/>
            </c:ext>
          </c:extLst>
        </c:ser>
        <c:dLbls>
          <c:dLblPos val="inEnd"/>
          <c:showLegendKey val="0"/>
          <c:showVal val="1"/>
          <c:showCatName val="0"/>
          <c:showSerName val="0"/>
          <c:showPercent val="0"/>
          <c:showBubbleSize val="0"/>
        </c:dLbls>
        <c:gapWidth val="41"/>
        <c:axId val="177612383"/>
        <c:axId val="177613343"/>
      </c:barChart>
      <c:catAx>
        <c:axId val="177612383"/>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effectLst/>
                <a:latin typeface="+mn-lt"/>
                <a:ea typeface="+mn-ea"/>
                <a:cs typeface="+mn-cs"/>
              </a:defRPr>
            </a:pPr>
            <a:endParaRPr lang="en-US"/>
          </a:p>
        </c:txPr>
        <c:crossAx val="177613343"/>
        <c:crosses val="autoZero"/>
        <c:auto val="1"/>
        <c:lblAlgn val="ctr"/>
        <c:lblOffset val="100"/>
        <c:noMultiLvlLbl val="0"/>
      </c:catAx>
      <c:valAx>
        <c:axId val="177613343"/>
        <c:scaling>
          <c:orientation val="minMax"/>
          <c:max val="1"/>
        </c:scaling>
        <c:delete val="1"/>
        <c:axPos val="l"/>
        <c:numFmt formatCode="0%" sourceLinked="1"/>
        <c:majorTickMark val="none"/>
        <c:minorTickMark val="none"/>
        <c:tickLblPos val="nextTo"/>
        <c:crossAx val="177612383"/>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b="0"/>
              <a:t>SBU Individual Sevice Group Satisfaction Scores</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col"/>
        <c:grouping val="clustered"/>
        <c:varyColors val="0"/>
        <c:ser>
          <c:idx val="0"/>
          <c:order val="0"/>
          <c:tx>
            <c:strRef>
              <c:f>'SG Satisfaction Scores'!$B$1</c:f>
              <c:strCache>
                <c:ptCount val="1"/>
                <c:pt idx="0">
                  <c:v>Nov-25</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'SG Satisfaction Scores'!$A$2:$A$4</c:f>
              <c:strCache>
                <c:ptCount val="3"/>
                <c:pt idx="0">
                  <c:v>NPT/Sing</c:v>
                </c:pt>
                <c:pt idx="1">
                  <c:v>Morriston</c:v>
                </c:pt>
                <c:pt idx="2">
                  <c:v>PC&amp;T</c:v>
                </c:pt>
              </c:strCache>
            </c:strRef>
          </c:cat>
          <c:val>
            <c:numRef>
              <c:f>'SG Satisfaction Scores'!$B$2:$B$4</c:f>
              <c:numCache>
                <c:formatCode>0%</c:formatCode>
                <c:ptCount val="3"/>
                <c:pt idx="0">
                  <c:v>0.93</c:v>
                </c:pt>
                <c:pt idx="1">
                  <c:v>0.9</c:v>
                </c:pt>
                <c:pt idx="2">
                  <c:v>0.93</c:v>
                </c:pt>
              </c:numCache>
            </c:numRef>
          </c:val>
          <c:extLst>
            <c:ext xmlns:c16="http://schemas.microsoft.com/office/drawing/2014/chart" uri="{C3380CC4-5D6E-409C-BE32-E72D297353CC}">
              <c16:uniqueId val="{00000000-97B0-401F-ACEF-37A2FF7AC147}"/>
            </c:ext>
          </c:extLst>
        </c:ser>
        <c:dLbls>
          <c:dLblPos val="inEnd"/>
          <c:showLegendKey val="0"/>
          <c:showVal val="1"/>
          <c:showCatName val="0"/>
          <c:showSerName val="0"/>
          <c:showPercent val="0"/>
          <c:showBubbleSize val="0"/>
        </c:dLbls>
        <c:gapWidth val="65"/>
        <c:axId val="1188815951"/>
        <c:axId val="1188821231"/>
      </c:barChart>
      <c:catAx>
        <c:axId val="1188815951"/>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1188821231"/>
        <c:crosses val="autoZero"/>
        <c:auto val="1"/>
        <c:lblAlgn val="ctr"/>
        <c:lblOffset val="100"/>
        <c:noMultiLvlLbl val="0"/>
      </c:catAx>
      <c:valAx>
        <c:axId val="1188821231"/>
        <c:scaling>
          <c:orientation val="minMax"/>
          <c:max val="1"/>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sourceLinked="1"/>
        <c:majorTickMark val="none"/>
        <c:minorTickMark val="none"/>
        <c:tickLblPos val="nextTo"/>
        <c:crossAx val="1188815951"/>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3">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bg1"/>
    </cs:fontRef>
    <cs:spPr>
      <a:solidFill>
        <a:schemeClr val="tx1">
          <a:lumMod val="50000"/>
          <a:lumOff val="50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tx1"/>
    </cs:fontRef>
    <cs:spPr>
      <a:gradFill>
        <a:gsLst>
          <a:gs pos="100000">
            <a:schemeClr val="phClr">
              <a:alpha val="0"/>
            </a:schemeClr>
          </a:gs>
          <a:gs pos="50000">
            <a:schemeClr val="phClr"/>
          </a:gs>
        </a:gsLst>
        <a:lin ang="5400000" scaled="0"/>
      </a:gradFill>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tx1">
            <a:lumMod val="5000"/>
            <a:lumOff val="9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8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11.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A234D1E4-870D-4C0F-95CE-D75C5CD14EC0}">
      <dgm:prSet phldrT="[Text]"/>
      <dgm:spPr>
        <a:solidFill>
          <a:srgbClr val="9E4ECA"/>
        </a:solidFill>
      </dgm:spPr>
      <dgm:t>
        <a:bodyPr/>
        <a:lstStyle/>
        <a:p>
          <a:pPr algn="ctr"/>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chemeClr val="accent5">
            <a:lumMod val="60000"/>
            <a:lumOff val="40000"/>
          </a:schemeClr>
        </a:solidFill>
      </dgm:spPr>
      <dgm:t>
        <a:bodyPr/>
        <a:lstStyle/>
        <a:p>
          <a:pPr algn="ctr"/>
          <a:endParaRPr lang="en-GB" b="1" dirty="0"/>
        </a:p>
        <a:p>
          <a:pPr algn="ctr"/>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FB9320CF-4C4C-46C8-9228-ECCB91AA990D}">
      <dgm:prSet/>
      <dgm:spPr>
        <a:solidFill>
          <a:schemeClr val="accent5">
            <a:lumMod val="60000"/>
            <a:lumOff val="40000"/>
          </a:schemeClr>
        </a:solidFill>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6FE8D014-F6A4-43E6-8B6E-27A7A69A9E0E}">
      <dgm:prSet phldrT="[Text]"/>
      <dgm:spPr>
        <a:solidFill>
          <a:srgbClr val="4EB3BE"/>
        </a:solidFill>
      </dgm:spPr>
      <dgm:t>
        <a:bodyPr/>
        <a:lstStyle/>
        <a:p>
          <a:pPr algn="ctr"/>
          <a:endParaRPr lang="en-GB" b="1" dirty="0"/>
        </a:p>
        <a:p>
          <a:pPr algn="ctr"/>
          <a:r>
            <a:rPr lang="en-GB" b="1" dirty="0"/>
            <a:t>Section 3</a:t>
          </a:r>
          <a:r>
            <a:rPr lang="en-GB" dirty="0"/>
            <a:t>: Service Specific Updates</a:t>
          </a:r>
        </a:p>
      </dgm:t>
    </dgm:pt>
    <dgm:pt modelId="{F5E7A9B1-4FDC-4139-97DE-84AFD44C58F3}" type="parTrans" cxnId="{39BE43D5-384F-4B4C-890C-CD9AA8C4179D}">
      <dgm:prSet/>
      <dgm:spPr/>
      <dgm:t>
        <a:bodyPr/>
        <a:lstStyle/>
        <a:p>
          <a:endParaRPr lang="en-GB"/>
        </a:p>
      </dgm:t>
    </dgm:pt>
    <dgm:pt modelId="{34756629-E74C-4A2B-986C-B90824477568}" type="sibTrans" cxnId="{39BE43D5-384F-4B4C-890C-CD9AA8C4179D}">
      <dgm:prSet/>
      <dgm:spPr/>
      <dgm:t>
        <a:bodyPr/>
        <a:lstStyle/>
        <a:p>
          <a:endParaRPr lang="en-GB"/>
        </a:p>
      </dgm:t>
    </dgm:pt>
    <dgm:pt modelId="{4F84AD97-1977-4A55-A108-C3807F42D8B5}">
      <dgm:prSet/>
      <dgm:spPr>
        <a:solidFill>
          <a:srgbClr val="4EB3BE"/>
        </a:solidFill>
      </dgm:spPr>
      <dgm:t>
        <a:bodyPr/>
        <a:lstStyle/>
        <a:p>
          <a:pPr algn="l"/>
          <a:endParaRPr lang="en-GB"/>
        </a:p>
      </dgm:t>
    </dgm:pt>
    <dgm:pt modelId="{C99259A3-04A2-4E4C-ACCC-CB24B54DEF5E}" type="parTrans" cxnId="{0F7E7BA3-D435-4C08-AAEB-D423F7745409}">
      <dgm:prSet/>
      <dgm:spPr/>
      <dgm:t>
        <a:bodyPr/>
        <a:lstStyle/>
        <a:p>
          <a:endParaRPr lang="en-GB"/>
        </a:p>
      </dgm:t>
    </dgm:pt>
    <dgm:pt modelId="{53F8A35F-BF8C-4EDB-97AF-86195C8FB655}" type="sibTrans" cxnId="{0F7E7BA3-D435-4C08-AAEB-D423F7745409}">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3"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3"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F7B9B2D7-A503-40E1-B12E-6ECD9441DFF3}" type="pres">
      <dgm:prSet presAssocID="{6FE8D014-F6A4-43E6-8B6E-27A7A69A9E0E}" presName="composite" presStyleCnt="0"/>
      <dgm:spPr/>
    </dgm:pt>
    <dgm:pt modelId="{5BFA6665-1F33-4D4C-9527-789645D89B43}" type="pres">
      <dgm:prSet presAssocID="{6FE8D014-F6A4-43E6-8B6E-27A7A69A9E0E}" presName="imgShp" presStyleLbl="fgImgPlac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usiness Growth with solid fill"/>
        </a:ext>
      </dgm:extLst>
    </dgm:pt>
    <dgm:pt modelId="{5DDC43BC-921E-45A5-8DDB-80AAB6F63EE0}" type="pres">
      <dgm:prSet presAssocID="{6FE8D014-F6A4-43E6-8B6E-27A7A69A9E0E}" presName="txShp" presStyleLbl="node1" presStyleIdx="2" presStyleCnt="3" custLinFactNeighborX="9008" custLinFactNeighborY="-5786">
        <dgm:presLayoutVars>
          <dgm:bulletEnabled val="1"/>
        </dgm:presLayoutVars>
      </dgm:prSet>
      <dgm:spPr/>
    </dgm:pt>
  </dgm:ptLst>
  <dgm:cxnLst>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84C46467-F15D-4E74-A288-154C81A432F8}" type="presOf" srcId="{6FE8D014-F6A4-43E6-8B6E-27A7A69A9E0E}" destId="{5DDC43BC-921E-45A5-8DDB-80AAB6F63EE0}"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E5404F74-C553-46FE-9E48-F5581C14FCC3}" type="presOf" srcId="{4F84AD97-1977-4A55-A108-C3807F42D8B5}" destId="{5DDC43BC-921E-45A5-8DDB-80AAB6F63EE0}" srcOrd="0" destOrd="1"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0F7E7BA3-D435-4C08-AAEB-D423F7745409}" srcId="{6FE8D014-F6A4-43E6-8B6E-27A7A69A9E0E}" destId="{4F84AD97-1977-4A55-A108-C3807F42D8B5}" srcOrd="0" destOrd="0" parTransId="{C99259A3-04A2-4E4C-ACCC-CB24B54DEF5E}" sibTransId="{53F8A35F-BF8C-4EDB-97AF-86195C8FB655}"/>
    <dgm:cxn modelId="{B5D6A3C8-EDDE-482E-B402-8596C2E4D51F}" type="presOf" srcId="{FB9320CF-4C4C-46C8-9228-ECCB91AA990D}" destId="{D2AFC09E-EE91-46FC-A104-32B60545D046}" srcOrd="0" destOrd="1" presId="urn:microsoft.com/office/officeart/2005/8/layout/vList3"/>
    <dgm:cxn modelId="{39BE43D5-384F-4B4C-890C-CD9AA8C4179D}" srcId="{6CCB81A5-91B0-40F2-BAEE-DFAF8BCFE0C7}" destId="{6FE8D014-F6A4-43E6-8B6E-27A7A69A9E0E}" srcOrd="2" destOrd="0" parTransId="{F5E7A9B1-4FDC-4139-97DE-84AFD44C58F3}" sibTransId="{34756629-E74C-4A2B-986C-B90824477568}"/>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A93199D4-1081-4422-BF99-E6E3B82230F6}" type="presParOf" srcId="{FEFE71CE-EB5C-4199-8D48-4A7544A10A1A}" destId="{F7B9B2D7-A503-40E1-B12E-6ECD9441DFF3}" srcOrd="4" destOrd="0" presId="urn:microsoft.com/office/officeart/2005/8/layout/vList3"/>
    <dgm:cxn modelId="{D05897A7-0B20-4FDC-98B4-268F0D8A602C}" type="presParOf" srcId="{F7B9B2D7-A503-40E1-B12E-6ECD9441DFF3}" destId="{5BFA6665-1F33-4D4C-9527-789645D89B43}" srcOrd="0" destOrd="0" presId="urn:microsoft.com/office/officeart/2005/8/layout/vList3"/>
    <dgm:cxn modelId="{E24E4B37-2C4A-4465-A1AA-C325634CA1EF}" type="presParOf" srcId="{F7B9B2D7-A503-40E1-B12E-6ECD9441DFF3}" destId="{5DDC43BC-921E-45A5-8DDB-80AAB6F63EE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419565" y="17677"/>
          <a:ext cx="11502771" cy="2249379"/>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ctr" anchorCtr="0">
          <a:noAutofit/>
        </a:bodyPr>
        <a:lstStyle/>
        <a:p>
          <a:pPr marL="0" lvl="0" indent="0" algn="ctr" defTabSz="1377950">
            <a:lnSpc>
              <a:spcPct val="90000"/>
            </a:lnSpc>
            <a:spcBef>
              <a:spcPct val="0"/>
            </a:spcBef>
            <a:spcAft>
              <a:spcPct val="35000"/>
            </a:spcAft>
            <a:buNone/>
          </a:pPr>
          <a:r>
            <a:rPr lang="en-GB" sz="3100" b="1" kern="1200" dirty="0"/>
            <a:t>Section 1: </a:t>
          </a:r>
          <a:r>
            <a:rPr lang="en-GB" sz="3100" kern="1200" dirty="0"/>
            <a:t>Updates against all Escalation areas with Welsh Government</a:t>
          </a:r>
        </a:p>
      </dsp:txBody>
      <dsp:txXfrm rot="10800000">
        <a:off x="4981910" y="17677"/>
        <a:ext cx="10940426" cy="2249379"/>
      </dsp:txXfrm>
    </dsp:sp>
    <dsp:sp modelId="{F9E476B7-A246-4EEE-9E1A-6E631012DA9E}">
      <dsp:nvSpPr>
        <dsp:cNvPr id="0" name=""/>
        <dsp:cNvSpPr/>
      </dsp:nvSpPr>
      <dsp:spPr>
        <a:xfrm>
          <a:off x="2334969" y="3303"/>
          <a:ext cx="2249379" cy="2249379"/>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495829" y="2793991"/>
          <a:ext cx="11502771" cy="2249379"/>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t" anchorCtr="0">
          <a:noAutofit/>
        </a:bodyPr>
        <a:lstStyle/>
        <a:p>
          <a:pPr marL="0" lvl="0" indent="0" algn="ctr" defTabSz="1377950">
            <a:lnSpc>
              <a:spcPct val="90000"/>
            </a:lnSpc>
            <a:spcBef>
              <a:spcPct val="0"/>
            </a:spcBef>
            <a:spcAft>
              <a:spcPct val="35000"/>
            </a:spcAft>
            <a:buNone/>
          </a:pPr>
          <a:endParaRPr lang="en-GB" sz="3100" b="1" kern="1200" dirty="0"/>
        </a:p>
        <a:p>
          <a:pPr marL="0" lvl="0" indent="0" algn="ctr" defTabSz="1377950">
            <a:lnSpc>
              <a:spcPct val="90000"/>
            </a:lnSpc>
            <a:spcBef>
              <a:spcPct val="0"/>
            </a:spcBef>
            <a:spcAft>
              <a:spcPct val="35000"/>
            </a:spcAft>
            <a:buNone/>
          </a:pPr>
          <a:r>
            <a:rPr lang="en-GB" sz="3100" b="1" kern="1200" dirty="0"/>
            <a:t>Section 2</a:t>
          </a:r>
          <a:r>
            <a:rPr lang="en-GB" sz="3100" kern="1200" dirty="0"/>
            <a:t>: Performance against the Health Board’s Strategic Objectives</a:t>
          </a:r>
        </a:p>
        <a:p>
          <a:pPr marL="228600" lvl="1" indent="-228600" algn="l" defTabSz="1066800">
            <a:lnSpc>
              <a:spcPct val="90000"/>
            </a:lnSpc>
            <a:spcBef>
              <a:spcPct val="0"/>
            </a:spcBef>
            <a:spcAft>
              <a:spcPct val="15000"/>
            </a:spcAft>
            <a:buChar char="•"/>
          </a:pPr>
          <a:endParaRPr lang="en-GB" sz="2400" kern="1200" dirty="0"/>
        </a:p>
      </dsp:txBody>
      <dsp:txXfrm rot="10800000">
        <a:off x="5058174" y="2793991"/>
        <a:ext cx="10940426" cy="2249379"/>
      </dsp:txXfrm>
    </dsp:sp>
    <dsp:sp modelId="{C0FBD90D-9B30-43B9-97E9-94BEF7DC7598}">
      <dsp:nvSpPr>
        <dsp:cNvPr id="0" name=""/>
        <dsp:cNvSpPr/>
      </dsp:nvSpPr>
      <dsp:spPr>
        <a:xfrm>
          <a:off x="2334969" y="2924140"/>
          <a:ext cx="2249379" cy="2249379"/>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5DDC43BC-921E-45A5-8DDB-80AAB6F63EE0}">
      <dsp:nvSpPr>
        <dsp:cNvPr id="0" name=""/>
        <dsp:cNvSpPr/>
      </dsp:nvSpPr>
      <dsp:spPr>
        <a:xfrm rot="10800000">
          <a:off x="4495829" y="5714828"/>
          <a:ext cx="11502771" cy="2249379"/>
        </a:xfrm>
        <a:prstGeom prst="homePlate">
          <a:avLst/>
        </a:prstGeom>
        <a:solidFill>
          <a:srgbClr val="4EB3B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t" anchorCtr="0">
          <a:noAutofit/>
        </a:bodyPr>
        <a:lstStyle/>
        <a:p>
          <a:pPr marL="0" lvl="0" indent="0" algn="ctr" defTabSz="1377950">
            <a:lnSpc>
              <a:spcPct val="90000"/>
            </a:lnSpc>
            <a:spcBef>
              <a:spcPct val="0"/>
            </a:spcBef>
            <a:spcAft>
              <a:spcPct val="35000"/>
            </a:spcAft>
            <a:buNone/>
          </a:pPr>
          <a:endParaRPr lang="en-GB" sz="3100" b="1" kern="1200" dirty="0"/>
        </a:p>
        <a:p>
          <a:pPr marL="0" lvl="0" indent="0" algn="ctr" defTabSz="1377950">
            <a:lnSpc>
              <a:spcPct val="90000"/>
            </a:lnSpc>
            <a:spcBef>
              <a:spcPct val="0"/>
            </a:spcBef>
            <a:spcAft>
              <a:spcPct val="35000"/>
            </a:spcAft>
            <a:buNone/>
          </a:pPr>
          <a:r>
            <a:rPr lang="en-GB" sz="3100" b="1" kern="1200" dirty="0"/>
            <a:t>Section 3</a:t>
          </a:r>
          <a:r>
            <a:rPr lang="en-GB" sz="3100" kern="1200" dirty="0"/>
            <a:t>: Service Specific Updates</a:t>
          </a:r>
        </a:p>
        <a:p>
          <a:pPr marL="228600" lvl="1" indent="-228600" algn="l" defTabSz="1066800">
            <a:lnSpc>
              <a:spcPct val="90000"/>
            </a:lnSpc>
            <a:spcBef>
              <a:spcPct val="0"/>
            </a:spcBef>
            <a:spcAft>
              <a:spcPct val="15000"/>
            </a:spcAft>
            <a:buChar char="•"/>
          </a:pPr>
          <a:endParaRPr lang="en-GB" sz="2400" kern="1200"/>
        </a:p>
      </dsp:txBody>
      <dsp:txXfrm rot="10800000">
        <a:off x="5058174" y="5714828"/>
        <a:ext cx="10940426" cy="2249379"/>
      </dsp:txXfrm>
    </dsp:sp>
    <dsp:sp modelId="{5BFA6665-1F33-4D4C-9527-789645D89B43}">
      <dsp:nvSpPr>
        <dsp:cNvPr id="0" name=""/>
        <dsp:cNvSpPr/>
      </dsp:nvSpPr>
      <dsp:spPr>
        <a:xfrm>
          <a:off x="2334969" y="5844977"/>
          <a:ext cx="2249379" cy="2249379"/>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0.01833</cdr:x>
      <cdr:y>0.30972</cdr:y>
    </cdr:from>
    <cdr:to>
      <cdr:x>0.03</cdr:x>
      <cdr:y>0.73194</cdr:y>
    </cdr:to>
    <cdr:sp macro="" textlink="">
      <cdr:nvSpPr>
        <cdr:cNvPr id="2" name="TextBox 1">
          <a:extLst xmlns:a="http://schemas.openxmlformats.org/drawingml/2006/main">
            <a:ext uri="{FF2B5EF4-FFF2-40B4-BE49-F238E27FC236}">
              <a16:creationId xmlns:a16="http://schemas.microsoft.com/office/drawing/2014/main" id="{EC14052C-9C58-8DA6-0E2A-9C42E0C7C2DB}"/>
            </a:ext>
          </a:extLst>
        </cdr:cNvPr>
        <cdr:cNvSpPr txBox="1"/>
      </cdr:nvSpPr>
      <cdr:spPr>
        <a:xfrm xmlns:a="http://schemas.openxmlformats.org/drawingml/2006/main">
          <a:off x="83820" y="849630"/>
          <a:ext cx="53340" cy="115824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kern="120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14/12/2025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14/12/2025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80A04D-F516-ED81-4F98-D17A76076E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7F9049-5B5F-E7EB-EC76-ACB7B37D258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CC17986-ECC9-9B5A-D8B3-356D02BB176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7262DE8-A38A-DCC7-EA70-CC322A9CCC2D}"/>
              </a:ext>
            </a:extLst>
          </p:cNvPr>
          <p:cNvSpPr>
            <a:spLocks noGrp="1"/>
          </p:cNvSpPr>
          <p:nvPr>
            <p:ph type="sldNum" sz="quarter" idx="10"/>
          </p:nvPr>
        </p:nvSpPr>
        <p:spPr/>
        <p:txBody>
          <a:bodyPr/>
          <a:lstStyle/>
          <a:p>
            <a:fld id="{1A4D267A-3C4D-4751-844D-141815D54B07}" type="slidenum">
              <a:rPr lang="en-GB" smtClean="0"/>
              <a:t>32</a:t>
            </a:fld>
            <a:endParaRPr lang="en-GB"/>
          </a:p>
        </p:txBody>
      </p:sp>
    </p:spTree>
    <p:extLst>
      <p:ext uri="{BB962C8B-B14F-4D97-AF65-F5344CB8AC3E}">
        <p14:creationId xmlns:p14="http://schemas.microsoft.com/office/powerpoint/2010/main" val="81724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33</a:t>
            </a:fld>
            <a:endParaRPr lang="pt-BR"/>
          </a:p>
        </p:txBody>
      </p:sp>
    </p:spTree>
    <p:extLst>
      <p:ext uri="{BB962C8B-B14F-4D97-AF65-F5344CB8AC3E}">
        <p14:creationId xmlns:p14="http://schemas.microsoft.com/office/powerpoint/2010/main" val="3221241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46AEFB-0653-4324-91FD-C86045907DC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507650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36</a:t>
            </a:fld>
            <a:endParaRPr lang="pt-BR"/>
          </a:p>
        </p:txBody>
      </p:sp>
    </p:spTree>
    <p:extLst>
      <p:ext uri="{BB962C8B-B14F-4D97-AF65-F5344CB8AC3E}">
        <p14:creationId xmlns:p14="http://schemas.microsoft.com/office/powerpoint/2010/main" val="26183657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2BAC2-554B-000F-1C13-380728FD4D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1491C5-DB70-527F-E41A-E5A08453998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EDC2E28-4EB8-F0E1-6845-5143DA23D80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492F457-101B-DFDB-45CF-D2A5E461421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00544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E99A1-211D-92D7-5E9B-0CCB1171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8EF7D6-E710-4BBB-D723-E9AE9C09852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679083-9DB6-1CD4-61B9-2AF5AFEB513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51438EE-EC7A-F78E-F7BC-A78E71FEC8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5678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41</a:t>
            </a:fld>
            <a:endParaRPr lang="pt-BR"/>
          </a:p>
        </p:txBody>
      </p:sp>
    </p:spTree>
    <p:extLst>
      <p:ext uri="{BB962C8B-B14F-4D97-AF65-F5344CB8AC3E}">
        <p14:creationId xmlns:p14="http://schemas.microsoft.com/office/powerpoint/2010/main" val="11397135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42</a:t>
            </a:fld>
            <a:endParaRPr lang="pt-BR"/>
          </a:p>
        </p:txBody>
      </p:sp>
    </p:spTree>
    <p:extLst>
      <p:ext uri="{BB962C8B-B14F-4D97-AF65-F5344CB8AC3E}">
        <p14:creationId xmlns:p14="http://schemas.microsoft.com/office/powerpoint/2010/main" val="30556891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739E36-B0C2-41A8-6259-4318DE2667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65D5AB-4D18-C676-A3F8-B2E55A3A969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BB8243B-8049-BCDB-AFBB-53068847B1C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3B70E6A-57E8-F4C5-A631-6FFD9268D10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6599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27FAB-E63F-096C-FA83-AD9DD711F9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937627-B672-79C6-1608-4B507A7E1AB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58C5E1A-3AD5-2713-9EB8-28EBFD4CDB6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A151C64-9541-3F79-3224-8480C419FC4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0467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EB9C5-9D3E-BD76-DB1C-B5642EC73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EEEE0C-C022-913F-55A5-8D6C2DF3278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5E3CB4A-41F1-3D15-3401-8CA4F0272C5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7445D7-5E96-F7F9-50A8-CBA6E0385B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722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49ED7-B01E-5D50-14BE-6A3506333B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E5C9D4-ABAE-DB20-2209-AFBEABC3D7F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16D2952-0BB0-FD93-D9B3-B57C91639E7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6636A57-EE4F-7DB1-25DB-A291FACEE1E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5976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18</a:t>
            </a:fld>
            <a:endParaRPr lang="pt-BR"/>
          </a:p>
        </p:txBody>
      </p:sp>
    </p:spTree>
    <p:extLst>
      <p:ext uri="{BB962C8B-B14F-4D97-AF65-F5344CB8AC3E}">
        <p14:creationId xmlns:p14="http://schemas.microsoft.com/office/powerpoint/2010/main" val="3529540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23</a:t>
            </a:fld>
            <a:endParaRPr lang="pt-BR"/>
          </a:p>
        </p:txBody>
      </p:sp>
    </p:spTree>
    <p:extLst>
      <p:ext uri="{BB962C8B-B14F-4D97-AF65-F5344CB8AC3E}">
        <p14:creationId xmlns:p14="http://schemas.microsoft.com/office/powerpoint/2010/main" val="2831255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7E11C-42BC-CE84-B4F2-9CAC74C968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257F94-7232-DC81-ED4A-B773F8E4B5A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4991615-E595-BADD-3B45-4D442E6852E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FD49B8E-1107-EDDF-1965-898366A389F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4366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29</a:t>
            </a:fld>
            <a:endParaRPr lang="pt-BR"/>
          </a:p>
        </p:txBody>
      </p:sp>
    </p:spTree>
    <p:extLst>
      <p:ext uri="{BB962C8B-B14F-4D97-AF65-F5344CB8AC3E}">
        <p14:creationId xmlns:p14="http://schemas.microsoft.com/office/powerpoint/2010/main" val="41283924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14/12/2025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14/12/2025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14/12/2025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14/12/2025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14/12/2025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14/12/2025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14/12/2025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14/12/2025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14/12/2025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14/12/2025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14/12/2025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14/12/2025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834528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14/12/2025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928500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14/12/2025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760719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14/12/2025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616454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14/12/2025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26932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14/12/2025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874074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14/12/2025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773442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14/12/2025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940796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14/12/2025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631312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14/12/2025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115538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14/12/2025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172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Cover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424BA-8B5F-BCB5-D819-AA5D61D2B23C}"/>
              </a:ext>
            </a:extLst>
          </p:cNvPr>
          <p:cNvSpPr>
            <a:spLocks noGrp="1"/>
          </p:cNvSpPr>
          <p:nvPr>
            <p:ph type="ctrTitle"/>
          </p:nvPr>
        </p:nvSpPr>
        <p:spPr>
          <a:xfrm>
            <a:off x="2513211" y="4178177"/>
            <a:ext cx="15079266" cy="3133633"/>
          </a:xfrm>
        </p:spPr>
        <p:txBody>
          <a:bodyPr anchor="b"/>
          <a:lstStyle>
            <a:lvl1pPr algn="ctr">
              <a:defRPr sz="9895">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2498F876-8D23-C4F8-2AC4-2F833E8DFA0E}"/>
              </a:ext>
            </a:extLst>
          </p:cNvPr>
          <p:cNvSpPr>
            <a:spLocks noGrp="1"/>
          </p:cNvSpPr>
          <p:nvPr>
            <p:ph type="subTitle" idx="1"/>
          </p:nvPr>
        </p:nvSpPr>
        <p:spPr>
          <a:xfrm>
            <a:off x="2513211" y="7447942"/>
            <a:ext cx="15079266" cy="1489587"/>
          </a:xfrm>
        </p:spPr>
        <p:txBody>
          <a:bodyPr/>
          <a:lstStyle>
            <a:lvl1pPr marL="0" indent="0" algn="ctr">
              <a:buNone/>
              <a:defRPr sz="3958">
                <a:solidFill>
                  <a:schemeClr val="bg1"/>
                </a:solidFill>
              </a:defRPr>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dirty="0"/>
              <a:t>Click to edit Master subtitle style</a:t>
            </a:r>
            <a:endParaRPr lang="en-GB" dirty="0"/>
          </a:p>
        </p:txBody>
      </p:sp>
      <p:pic>
        <p:nvPicPr>
          <p:cNvPr id="8" name="Picture 7" descr="Text&#10;&#10;Description automatically generated">
            <a:extLst>
              <a:ext uri="{FF2B5EF4-FFF2-40B4-BE49-F238E27FC236}">
                <a16:creationId xmlns:a16="http://schemas.microsoft.com/office/drawing/2014/main" id="{124AB827-6F30-98D9-8515-0754654598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9622" y="565468"/>
            <a:ext cx="12452469" cy="2957080"/>
          </a:xfrm>
          <a:prstGeom prst="rect">
            <a:avLst/>
          </a:prstGeom>
        </p:spPr>
      </p:pic>
    </p:spTree>
    <p:extLst>
      <p:ext uri="{BB962C8B-B14F-4D97-AF65-F5344CB8AC3E}">
        <p14:creationId xmlns:p14="http://schemas.microsoft.com/office/powerpoint/2010/main" val="21022711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3F174-2B9D-1E35-5A83-955058D7E6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3FC60-EB28-55E1-F92F-EC460CF65B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B7AF451A-3556-A1C0-EB4B-FBCEA87C5C2D}"/>
              </a:ext>
            </a:extLst>
          </p:cNvPr>
          <p:cNvSpPr>
            <a:spLocks noGrp="1"/>
          </p:cNvSpPr>
          <p:nvPr>
            <p:ph type="sldNum" sz="quarter" idx="12"/>
          </p:nvPr>
        </p:nvSpPr>
        <p:spPr>
          <a:xfrm>
            <a:off x="18461122" y="10406173"/>
            <a:ext cx="1257824" cy="602118"/>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5747005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8712950" y="10434971"/>
            <a:ext cx="103146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01803181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9B1DF-59C9-2B8C-4C7C-E2052274DF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151983-7002-636C-4D7C-A3D41E7C9A03}"/>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0E3599-4A02-D96C-C1A6-89E5F002744F}"/>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80D3DB69-4620-C4C0-B1EF-623319F0FC4C}"/>
              </a:ext>
            </a:extLst>
          </p:cNvPr>
          <p:cNvSpPr>
            <a:spLocks noGrp="1"/>
          </p:cNvSpPr>
          <p:nvPr>
            <p:ph type="sldNum" sz="quarter" idx="12"/>
          </p:nvPr>
        </p:nvSpPr>
        <p:spPr>
          <a:xfrm>
            <a:off x="18723423" y="10408792"/>
            <a:ext cx="113094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4380738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23131-6AF1-01B3-CDFF-6A978FF1AA08}"/>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E3ED76-2A3F-D322-A519-7F8EB68F8B16}"/>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02B1F82C-3143-8AE9-CD56-77525B5BACE3}"/>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7BFB4F-2E83-A643-A653-CCD6A2B57594}"/>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D956472F-0E1A-FDFF-ADFA-28BEF7F1317E}"/>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8999BE3E-F91E-2986-701E-71023E3CFBD2}"/>
              </a:ext>
            </a:extLst>
          </p:cNvPr>
          <p:cNvSpPr>
            <a:spLocks noGrp="1"/>
          </p:cNvSpPr>
          <p:nvPr>
            <p:ph type="sldNum" sz="quarter" idx="12"/>
          </p:nvPr>
        </p:nvSpPr>
        <p:spPr>
          <a:xfrm>
            <a:off x="18726041" y="10406173"/>
            <a:ext cx="108120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8295839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8723422" y="10406173"/>
            <a:ext cx="1083821"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1847414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8B3645-4DD2-49F2-F9B0-EA8EBF72AB1F}"/>
              </a:ext>
            </a:extLst>
          </p:cNvPr>
          <p:cNvSpPr>
            <a:spLocks noGrp="1"/>
          </p:cNvSpPr>
          <p:nvPr>
            <p:ph type="sldNum" sz="quarter" idx="12"/>
          </p:nvPr>
        </p:nvSpPr>
        <p:spPr>
          <a:xfrm>
            <a:off x="18786253" y="1041926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6706160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0D46-BA4C-9A5C-B218-74AF51EF0F59}"/>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31063-AA51-D81C-C4ED-7E07303362D5}"/>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032455-2A10-18B5-F7E4-B31A85049D25}"/>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61DC1C7A-D602-FE95-2C39-EB5F68E17A8F}"/>
              </a:ext>
            </a:extLst>
          </p:cNvPr>
          <p:cNvSpPr>
            <a:spLocks noGrp="1"/>
          </p:cNvSpPr>
          <p:nvPr>
            <p:ph type="sldNum" sz="quarter" idx="12"/>
          </p:nvPr>
        </p:nvSpPr>
        <p:spPr>
          <a:xfrm>
            <a:off x="18726041" y="10434971"/>
            <a:ext cx="1128325"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7915565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595E-C5BB-383F-EA05-522EC0E4FF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F153BE-0966-1C70-7320-83D7CA9B228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274FD499-5355-4CC8-FC99-69D17EFA3B2D}"/>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D23F2848-84A5-AF5C-3838-392AFA02E134}"/>
              </a:ext>
            </a:extLst>
          </p:cNvPr>
          <p:cNvSpPr>
            <a:spLocks noGrp="1"/>
          </p:cNvSpPr>
          <p:nvPr>
            <p:ph type="sldNum" sz="quarter" idx="12"/>
          </p:nvPr>
        </p:nvSpPr>
        <p:spPr>
          <a:xfrm>
            <a:off x="18726042" y="10434971"/>
            <a:ext cx="1065494"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5116037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04AAD-8454-7A9E-44F8-13E973888D9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DFA29C-8D93-0C19-33AE-6FF8A44A1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510E934B-6E49-CE4B-A228-DB7EBA4CB1FC}"/>
              </a:ext>
            </a:extLst>
          </p:cNvPr>
          <p:cNvSpPr>
            <a:spLocks noGrp="1"/>
          </p:cNvSpPr>
          <p:nvPr>
            <p:ph type="sldNum" sz="quarter" idx="12"/>
          </p:nvPr>
        </p:nvSpPr>
        <p:spPr>
          <a:xfrm>
            <a:off x="18723423" y="10429735"/>
            <a:ext cx="1099528"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814767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F5740-0195-7F2B-A96E-77D8442D4669}"/>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EA67C-F929-357F-6ED9-61AC46731179}"/>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C04A0AEC-217C-23BD-E075-9C0809F1EC2C}"/>
              </a:ext>
            </a:extLst>
          </p:cNvPr>
          <p:cNvSpPr>
            <a:spLocks noGrp="1"/>
          </p:cNvSpPr>
          <p:nvPr>
            <p:ph type="sldNum" sz="quarter" idx="12"/>
          </p:nvPr>
        </p:nvSpPr>
        <p:spPr>
          <a:xfrm>
            <a:off x="18723421" y="1040617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8235295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8453979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2961349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441440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7967273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34885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2735839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DCB6C-0320-CBCE-685B-FAB745D6E08C}"/>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6A7B1A7E-FEF9-F1B7-25D4-C4D5F43C90C5}"/>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F98FEB-E644-CC87-3DF9-1FEB1E980C9D}"/>
              </a:ext>
            </a:extLst>
          </p:cNvPr>
          <p:cNvSpPr>
            <a:spLocks noGrp="1"/>
          </p:cNvSpPr>
          <p:nvPr>
            <p:ph type="dt" sz="half" idx="10"/>
          </p:nvPr>
        </p:nvSpPr>
        <p:spPr/>
        <p:txBody>
          <a:bodyPr/>
          <a:lstStyle/>
          <a:p>
            <a:fld id="{983591C0-8E51-4E72-897B-D13A95DE2F86}" type="datetimeFigureOut">
              <a:rPr lang="en-GB" smtClean="0"/>
              <a:t>14/12/2025</a:t>
            </a:fld>
            <a:endParaRPr lang="en-GB"/>
          </a:p>
        </p:txBody>
      </p:sp>
      <p:sp>
        <p:nvSpPr>
          <p:cNvPr id="5" name="Footer Placeholder 4">
            <a:extLst>
              <a:ext uri="{FF2B5EF4-FFF2-40B4-BE49-F238E27FC236}">
                <a16:creationId xmlns:a16="http://schemas.microsoft.com/office/drawing/2014/main" id="{2407EEAC-21BC-A937-9C6D-8D3A80043F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787F0D-D9BA-7395-1E72-2EB4193C94E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54864085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23E51-7C40-1C1E-C3E9-939B01DD97B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5D3CB2-825C-D43A-4F6C-17A1B33BF9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02A43C-6D3D-70E0-B93C-43DE6BD91FAF}"/>
              </a:ext>
            </a:extLst>
          </p:cNvPr>
          <p:cNvSpPr>
            <a:spLocks noGrp="1"/>
          </p:cNvSpPr>
          <p:nvPr>
            <p:ph type="dt" sz="half" idx="10"/>
          </p:nvPr>
        </p:nvSpPr>
        <p:spPr/>
        <p:txBody>
          <a:bodyPr/>
          <a:lstStyle/>
          <a:p>
            <a:fld id="{983591C0-8E51-4E72-897B-D13A95DE2F86}" type="datetimeFigureOut">
              <a:rPr lang="en-GB" smtClean="0"/>
              <a:t>14/12/2025</a:t>
            </a:fld>
            <a:endParaRPr lang="en-GB"/>
          </a:p>
        </p:txBody>
      </p:sp>
      <p:sp>
        <p:nvSpPr>
          <p:cNvPr id="5" name="Footer Placeholder 4">
            <a:extLst>
              <a:ext uri="{FF2B5EF4-FFF2-40B4-BE49-F238E27FC236}">
                <a16:creationId xmlns:a16="http://schemas.microsoft.com/office/drawing/2014/main" id="{C28060F8-EB45-6C37-2AE1-FECE2BA75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324763-A928-D735-6C48-8E7AF84962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33836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7213D-C636-01CD-BED0-5DC9FAEE63D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A42D305-7845-4CA9-5ADA-EF759E25B08C}"/>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CB1B78-C15E-9026-6457-0D8B1C96CE64}"/>
              </a:ext>
            </a:extLst>
          </p:cNvPr>
          <p:cNvSpPr>
            <a:spLocks noGrp="1"/>
          </p:cNvSpPr>
          <p:nvPr>
            <p:ph type="dt" sz="half" idx="10"/>
          </p:nvPr>
        </p:nvSpPr>
        <p:spPr/>
        <p:txBody>
          <a:bodyPr/>
          <a:lstStyle/>
          <a:p>
            <a:fld id="{983591C0-8E51-4E72-897B-D13A95DE2F86}" type="datetimeFigureOut">
              <a:rPr lang="en-GB" smtClean="0"/>
              <a:t>14/12/2025</a:t>
            </a:fld>
            <a:endParaRPr lang="en-GB"/>
          </a:p>
        </p:txBody>
      </p:sp>
      <p:sp>
        <p:nvSpPr>
          <p:cNvPr id="5" name="Footer Placeholder 4">
            <a:extLst>
              <a:ext uri="{FF2B5EF4-FFF2-40B4-BE49-F238E27FC236}">
                <a16:creationId xmlns:a16="http://schemas.microsoft.com/office/drawing/2014/main" id="{06560A08-F951-A480-50C1-56DEB5676D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8E6B84-F7F2-5D01-94C0-4B6FB851279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65082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42C2E-627E-814C-EC9E-DADD3DE9FF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3868E7-03AE-1D51-45FB-FC5FB94BAEB8}"/>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6A3D79C-495D-ECE0-588A-2837A0606E46}"/>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F61AAD-CA34-3EB9-2037-B30EC5E21BAF}"/>
              </a:ext>
            </a:extLst>
          </p:cNvPr>
          <p:cNvSpPr>
            <a:spLocks noGrp="1"/>
          </p:cNvSpPr>
          <p:nvPr>
            <p:ph type="dt" sz="half" idx="10"/>
          </p:nvPr>
        </p:nvSpPr>
        <p:spPr/>
        <p:txBody>
          <a:bodyPr/>
          <a:lstStyle/>
          <a:p>
            <a:fld id="{983591C0-8E51-4E72-897B-D13A95DE2F86}" type="datetimeFigureOut">
              <a:rPr lang="en-GB" smtClean="0"/>
              <a:t>14/12/2025</a:t>
            </a:fld>
            <a:endParaRPr lang="en-GB"/>
          </a:p>
        </p:txBody>
      </p:sp>
      <p:sp>
        <p:nvSpPr>
          <p:cNvPr id="6" name="Footer Placeholder 5">
            <a:extLst>
              <a:ext uri="{FF2B5EF4-FFF2-40B4-BE49-F238E27FC236}">
                <a16:creationId xmlns:a16="http://schemas.microsoft.com/office/drawing/2014/main" id="{291AF2A2-B5E9-F6E3-0E5C-85D0C4B910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F98B93-06A0-C511-A4B8-4F46288D7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42384493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1F29-B57D-0CAE-9C92-1F85B8AD89B7}"/>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714219-2D46-5D88-1132-326CB0166699}"/>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E61B2026-086E-144F-26EE-D67F27C02CC0}"/>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9E9022-7E85-BD36-B8D9-6E6D241A3FF1}"/>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F678242B-020C-56FF-4064-1BAF3DF83FA3}"/>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5F52889-C29C-2D2B-C191-75CB219CCB8D}"/>
              </a:ext>
            </a:extLst>
          </p:cNvPr>
          <p:cNvSpPr>
            <a:spLocks noGrp="1"/>
          </p:cNvSpPr>
          <p:nvPr>
            <p:ph type="dt" sz="half" idx="10"/>
          </p:nvPr>
        </p:nvSpPr>
        <p:spPr/>
        <p:txBody>
          <a:bodyPr/>
          <a:lstStyle/>
          <a:p>
            <a:fld id="{983591C0-8E51-4E72-897B-D13A95DE2F86}" type="datetimeFigureOut">
              <a:rPr lang="en-GB" smtClean="0"/>
              <a:t>14/12/2025</a:t>
            </a:fld>
            <a:endParaRPr lang="en-GB"/>
          </a:p>
        </p:txBody>
      </p:sp>
      <p:sp>
        <p:nvSpPr>
          <p:cNvPr id="8" name="Footer Placeholder 7">
            <a:extLst>
              <a:ext uri="{FF2B5EF4-FFF2-40B4-BE49-F238E27FC236}">
                <a16:creationId xmlns:a16="http://schemas.microsoft.com/office/drawing/2014/main" id="{D6879492-39EB-EBBA-436D-CB87227D230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32F72E0-869D-0596-2314-208614F1E8CA}"/>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820510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E385C-DFE1-02B6-80F3-2F94C97B91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F9E9F60-D19C-1069-DBDA-4773146E1FEC}"/>
              </a:ext>
            </a:extLst>
          </p:cNvPr>
          <p:cNvSpPr>
            <a:spLocks noGrp="1"/>
          </p:cNvSpPr>
          <p:nvPr>
            <p:ph type="dt" sz="half" idx="10"/>
          </p:nvPr>
        </p:nvSpPr>
        <p:spPr/>
        <p:txBody>
          <a:bodyPr/>
          <a:lstStyle/>
          <a:p>
            <a:fld id="{983591C0-8E51-4E72-897B-D13A95DE2F86}" type="datetimeFigureOut">
              <a:rPr lang="en-GB" smtClean="0"/>
              <a:t>14/12/2025</a:t>
            </a:fld>
            <a:endParaRPr lang="en-GB"/>
          </a:p>
        </p:txBody>
      </p:sp>
      <p:sp>
        <p:nvSpPr>
          <p:cNvPr id="4" name="Footer Placeholder 3">
            <a:extLst>
              <a:ext uri="{FF2B5EF4-FFF2-40B4-BE49-F238E27FC236}">
                <a16:creationId xmlns:a16="http://schemas.microsoft.com/office/drawing/2014/main" id="{5875BC4E-1749-6818-6512-11E0FFE192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04F7B1-D99A-568F-88D9-27658A24152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10760138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EB3CC5-0E86-3254-ADB0-ADB245E65AAB}"/>
              </a:ext>
            </a:extLst>
          </p:cNvPr>
          <p:cNvSpPr>
            <a:spLocks noGrp="1"/>
          </p:cNvSpPr>
          <p:nvPr>
            <p:ph type="dt" sz="half" idx="10"/>
          </p:nvPr>
        </p:nvSpPr>
        <p:spPr/>
        <p:txBody>
          <a:bodyPr/>
          <a:lstStyle/>
          <a:p>
            <a:fld id="{983591C0-8E51-4E72-897B-D13A95DE2F86}" type="datetimeFigureOut">
              <a:rPr lang="en-GB" smtClean="0"/>
              <a:t>14/12/2025</a:t>
            </a:fld>
            <a:endParaRPr lang="en-GB"/>
          </a:p>
        </p:txBody>
      </p:sp>
      <p:sp>
        <p:nvSpPr>
          <p:cNvPr id="3" name="Footer Placeholder 2">
            <a:extLst>
              <a:ext uri="{FF2B5EF4-FFF2-40B4-BE49-F238E27FC236}">
                <a16:creationId xmlns:a16="http://schemas.microsoft.com/office/drawing/2014/main" id="{42BB924F-8D28-C737-6A28-50B38A23A86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EAA5E9-C6CC-A5F3-8306-0FF12EEC2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3484922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D0A51-080F-B670-7A60-F79C3DA95CE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2343DF2-430E-A82E-9036-06382D0D21E7}"/>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CD2402-D02D-6A22-76EE-4722E30C37D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7A568690-992C-7740-94ED-54FECC646CF4}"/>
              </a:ext>
            </a:extLst>
          </p:cNvPr>
          <p:cNvSpPr>
            <a:spLocks noGrp="1"/>
          </p:cNvSpPr>
          <p:nvPr>
            <p:ph type="dt" sz="half" idx="10"/>
          </p:nvPr>
        </p:nvSpPr>
        <p:spPr/>
        <p:txBody>
          <a:bodyPr/>
          <a:lstStyle/>
          <a:p>
            <a:fld id="{983591C0-8E51-4E72-897B-D13A95DE2F86}" type="datetimeFigureOut">
              <a:rPr lang="en-GB" smtClean="0"/>
              <a:t>14/12/2025</a:t>
            </a:fld>
            <a:endParaRPr lang="en-GB"/>
          </a:p>
        </p:txBody>
      </p:sp>
      <p:sp>
        <p:nvSpPr>
          <p:cNvPr id="6" name="Footer Placeholder 5">
            <a:extLst>
              <a:ext uri="{FF2B5EF4-FFF2-40B4-BE49-F238E27FC236}">
                <a16:creationId xmlns:a16="http://schemas.microsoft.com/office/drawing/2014/main" id="{CD2338B9-410C-B385-6548-F0F810A029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7B7FC4-1595-EB80-B5E1-1827EDFF357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229801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4534C-7721-CDE5-3250-F9D68BE3E3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7A301BB-F117-AC16-A0F4-80EC1EF42959}"/>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DA63D211-32D8-24FD-EF92-E39066799A2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EE97AEC8-E650-F6F2-93E9-2D5AEA398D75}"/>
              </a:ext>
            </a:extLst>
          </p:cNvPr>
          <p:cNvSpPr>
            <a:spLocks noGrp="1"/>
          </p:cNvSpPr>
          <p:nvPr>
            <p:ph type="dt" sz="half" idx="10"/>
          </p:nvPr>
        </p:nvSpPr>
        <p:spPr/>
        <p:txBody>
          <a:bodyPr/>
          <a:lstStyle/>
          <a:p>
            <a:fld id="{983591C0-8E51-4E72-897B-D13A95DE2F86}" type="datetimeFigureOut">
              <a:rPr lang="en-GB" smtClean="0"/>
              <a:t>14/12/2025</a:t>
            </a:fld>
            <a:endParaRPr lang="en-GB"/>
          </a:p>
        </p:txBody>
      </p:sp>
      <p:sp>
        <p:nvSpPr>
          <p:cNvPr id="6" name="Footer Placeholder 5">
            <a:extLst>
              <a:ext uri="{FF2B5EF4-FFF2-40B4-BE49-F238E27FC236}">
                <a16:creationId xmlns:a16="http://schemas.microsoft.com/office/drawing/2014/main" id="{31977942-9898-5757-019D-488DE07AA6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8F1AFF1-E297-A3C4-74EE-C6EC4EFAEBF0}"/>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9742413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7B680-BC3B-E16E-E74D-FA86C070985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6BB8E9-4A04-1775-3B44-9AE8728018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80C0BE-8EDE-72B3-3487-86788AB333F5}"/>
              </a:ext>
            </a:extLst>
          </p:cNvPr>
          <p:cNvSpPr>
            <a:spLocks noGrp="1"/>
          </p:cNvSpPr>
          <p:nvPr>
            <p:ph type="dt" sz="half" idx="10"/>
          </p:nvPr>
        </p:nvSpPr>
        <p:spPr/>
        <p:txBody>
          <a:bodyPr/>
          <a:lstStyle/>
          <a:p>
            <a:fld id="{983591C0-8E51-4E72-897B-D13A95DE2F86}" type="datetimeFigureOut">
              <a:rPr lang="en-GB" smtClean="0"/>
              <a:t>14/12/2025</a:t>
            </a:fld>
            <a:endParaRPr lang="en-GB"/>
          </a:p>
        </p:txBody>
      </p:sp>
      <p:sp>
        <p:nvSpPr>
          <p:cNvPr id="5" name="Footer Placeholder 4">
            <a:extLst>
              <a:ext uri="{FF2B5EF4-FFF2-40B4-BE49-F238E27FC236}">
                <a16:creationId xmlns:a16="http://schemas.microsoft.com/office/drawing/2014/main" id="{F66B6842-982F-E6F9-62BE-7C610E87F1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B12E7B-BF07-45D1-584E-03EFA0A1C1F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92640651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5010C-E395-B3EB-396F-F484E1E55F50}"/>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4D78A8E-F2DB-E91E-4D30-F5980BB4A552}"/>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6BFB25-07D8-9134-5607-C789489EEAE1}"/>
              </a:ext>
            </a:extLst>
          </p:cNvPr>
          <p:cNvSpPr>
            <a:spLocks noGrp="1"/>
          </p:cNvSpPr>
          <p:nvPr>
            <p:ph type="dt" sz="half" idx="10"/>
          </p:nvPr>
        </p:nvSpPr>
        <p:spPr/>
        <p:txBody>
          <a:bodyPr/>
          <a:lstStyle/>
          <a:p>
            <a:fld id="{983591C0-8E51-4E72-897B-D13A95DE2F86}" type="datetimeFigureOut">
              <a:rPr lang="en-GB" smtClean="0"/>
              <a:t>14/12/2025</a:t>
            </a:fld>
            <a:endParaRPr lang="en-GB"/>
          </a:p>
        </p:txBody>
      </p:sp>
      <p:sp>
        <p:nvSpPr>
          <p:cNvPr id="5" name="Footer Placeholder 4">
            <a:extLst>
              <a:ext uri="{FF2B5EF4-FFF2-40B4-BE49-F238E27FC236}">
                <a16:creationId xmlns:a16="http://schemas.microsoft.com/office/drawing/2014/main" id="{E08369F6-CA4B-D2E5-0E35-4F018A6911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94C49E-D98C-BC34-F6C0-4AC9F02B8BC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3058274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7"/>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87344632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65398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440162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8688008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1819874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857024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7730782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926" y="3505899"/>
            <a:ext cx="17089836"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853" y="6333237"/>
            <a:ext cx="14073982"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12/14/2025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19050082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12/14/2025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2768884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1005284" y="2601151"/>
            <a:ext cx="8745975"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4429" y="2601151"/>
            <a:ext cx="8745975"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12/14/2025</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25844964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12/14/2025</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0117406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12/14/2025</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59665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5931887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000339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83088985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066901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7524289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465739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0103851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087724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63.xml"/><Relationship Id="rId7" Type="http://schemas.openxmlformats.org/officeDocument/2006/relationships/theme" Target="../theme/theme10.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5" Type="http://schemas.openxmlformats.org/officeDocument/2006/relationships/slideLayout" Target="../slideLayouts/slideLayout65.xml"/><Relationship Id="rId4" Type="http://schemas.openxmlformats.org/officeDocument/2006/relationships/slideLayout" Target="../slideLayouts/slideLayout64.xml"/><Relationship Id="rId9" Type="http://schemas.openxmlformats.org/officeDocument/2006/relationships/image" Target="../media/image5.emf"/></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theme" Target="../theme/theme11.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81.xml"/><Relationship Id="rId7" Type="http://schemas.openxmlformats.org/officeDocument/2006/relationships/theme" Target="../theme/theme12.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5" Type="http://schemas.openxmlformats.org/officeDocument/2006/relationships/slideLayout" Target="../slideLayouts/slideLayout83.xml"/><Relationship Id="rId4" Type="http://schemas.openxmlformats.org/officeDocument/2006/relationships/slideLayout" Target="../slideLayouts/slideLayout82.xml"/><Relationship Id="rId9" Type="http://schemas.openxmlformats.org/officeDocument/2006/relationships/image" Target="../media/image5.emf"/></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87.xml"/><Relationship Id="rId7" Type="http://schemas.openxmlformats.org/officeDocument/2006/relationships/theme" Target="../theme/theme13.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5" Type="http://schemas.openxmlformats.org/officeDocument/2006/relationships/slideLayout" Target="../slideLayouts/slideLayout89.xml"/><Relationship Id="rId4" Type="http://schemas.openxmlformats.org/officeDocument/2006/relationships/slideLayout" Target="../slideLayouts/slideLayout88.xml"/></Relationships>
</file>

<file path=ppt/slideMasters/_rels/slideMaster14.xml.rels><?xml version="1.0" encoding="UTF-8" standalone="yes"?>
<Relationships xmlns="http://schemas.openxmlformats.org/package/2006/relationships"><Relationship Id="rId8" Type="http://schemas.openxmlformats.org/officeDocument/2006/relationships/theme" Target="../theme/theme14.xml"/><Relationship Id="rId3" Type="http://schemas.openxmlformats.org/officeDocument/2006/relationships/slideLayout" Target="../slideLayouts/slideLayout93.xml"/><Relationship Id="rId7" Type="http://schemas.openxmlformats.org/officeDocument/2006/relationships/slideLayout" Target="../slideLayouts/slideLayout97.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5" Type="http://schemas.openxmlformats.org/officeDocument/2006/relationships/slideLayout" Target="../slideLayouts/slideLayout95.xml"/><Relationship Id="rId10" Type="http://schemas.openxmlformats.org/officeDocument/2006/relationships/image" Target="../media/image5.emf"/><Relationship Id="rId4" Type="http://schemas.openxmlformats.org/officeDocument/2006/relationships/slideLayout" Target="../slideLayouts/slideLayout94.xml"/><Relationship Id="rId9"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8.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9.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828365108"/>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09B4E6-EF76-11EE-3392-28FE1CA692F4}"/>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7299631-5E1D-B74C-5B03-ACA7B7BCAE5A}"/>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806085-D5A7-96E0-B49A-0F268514BAED}"/>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983591C0-8E51-4E72-897B-D13A95DE2F86}" type="datetimeFigureOut">
              <a:rPr lang="en-GB" smtClean="0"/>
              <a:t>14/12/2025</a:t>
            </a:fld>
            <a:endParaRPr lang="en-GB"/>
          </a:p>
        </p:txBody>
      </p:sp>
      <p:sp>
        <p:nvSpPr>
          <p:cNvPr id="5" name="Footer Placeholder 4">
            <a:extLst>
              <a:ext uri="{FF2B5EF4-FFF2-40B4-BE49-F238E27FC236}">
                <a16:creationId xmlns:a16="http://schemas.microsoft.com/office/drawing/2014/main" id="{C4E7CD44-1EFD-A41D-5367-DEBA919612D7}"/>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F6FE003-AA84-18AD-6F96-372DDF212F50}"/>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8A25A9B9-B2CC-4CE9-9E9A-F0E085E3F9B2}" type="slidenum">
              <a:rPr lang="en-GB" smtClean="0"/>
              <a:t>‹#›</a:t>
            </a:fld>
            <a:endParaRPr lang="en-GB"/>
          </a:p>
        </p:txBody>
      </p:sp>
    </p:spTree>
    <p:extLst>
      <p:ext uri="{BB962C8B-B14F-4D97-AF65-F5344CB8AC3E}">
        <p14:creationId xmlns:p14="http://schemas.microsoft.com/office/powerpoint/2010/main" val="230621454"/>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11620162"/>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85" y="452374"/>
            <a:ext cx="18095119"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85" y="2601151"/>
            <a:ext cx="1809511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934" y="10517697"/>
            <a:ext cx="6433820"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1005285" y="10517697"/>
            <a:ext cx="4624308"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12/14/2025</a:t>
            </a:fld>
            <a:endParaRPr lang="en-US" dirty="0"/>
          </a:p>
        </p:txBody>
      </p:sp>
      <p:sp>
        <p:nvSpPr>
          <p:cNvPr id="6" name="Holder 6"/>
          <p:cNvSpPr>
            <a:spLocks noGrp="1"/>
          </p:cNvSpPr>
          <p:nvPr>
            <p:ph type="sldNum" sz="quarter" idx="7"/>
          </p:nvPr>
        </p:nvSpPr>
        <p:spPr>
          <a:xfrm>
            <a:off x="14476097" y="10517697"/>
            <a:ext cx="4624308"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5395294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9"/>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0"/>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2210149835"/>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1" r:id="rId7"/>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14/12/2025</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20"/>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5"/>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14/12/2025</a:t>
            </a:fld>
            <a:endParaRPr lang="en-GB"/>
          </a:p>
        </p:txBody>
      </p:sp>
      <p:sp>
        <p:nvSpPr>
          <p:cNvPr id="5" name="Footer Placeholder 4"/>
          <p:cNvSpPr>
            <a:spLocks noGrp="1"/>
          </p:cNvSpPr>
          <p:nvPr>
            <p:ph type="ftr" sz="quarter" idx="3"/>
          </p:nvPr>
        </p:nvSpPr>
        <p:spPr>
          <a:xfrm>
            <a:off x="6660009" y="10482095"/>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5"/>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499625728"/>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1507958"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9" indent="-376989" algn="l" defTabSz="1507958"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69" indent="-376989" algn="l" defTabSz="1507958"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48" indent="-376989" algn="l" defTabSz="1507958"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928"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90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8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86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84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823"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58" rtl="0" eaLnBrk="1" latinLnBrk="0" hangingPunct="1">
        <a:defRPr sz="2968" kern="1200">
          <a:solidFill>
            <a:schemeClr val="tx1"/>
          </a:solidFill>
          <a:latin typeface="+mn-lt"/>
          <a:ea typeface="+mn-ea"/>
          <a:cs typeface="+mn-cs"/>
        </a:defRPr>
      </a:lvl1pPr>
      <a:lvl2pPr marL="753980" algn="l" defTabSz="1507958" rtl="0" eaLnBrk="1" latinLnBrk="0" hangingPunct="1">
        <a:defRPr sz="2968" kern="1200">
          <a:solidFill>
            <a:schemeClr val="tx1"/>
          </a:solidFill>
          <a:latin typeface="+mn-lt"/>
          <a:ea typeface="+mn-ea"/>
          <a:cs typeface="+mn-cs"/>
        </a:defRPr>
      </a:lvl2pPr>
      <a:lvl3pPr marL="1507958" algn="l" defTabSz="1507958" rtl="0" eaLnBrk="1" latinLnBrk="0" hangingPunct="1">
        <a:defRPr sz="2968" kern="1200">
          <a:solidFill>
            <a:schemeClr val="tx1"/>
          </a:solidFill>
          <a:latin typeface="+mn-lt"/>
          <a:ea typeface="+mn-ea"/>
          <a:cs typeface="+mn-cs"/>
        </a:defRPr>
      </a:lvl3pPr>
      <a:lvl4pPr marL="2261939" algn="l" defTabSz="1507958" rtl="0" eaLnBrk="1" latinLnBrk="0" hangingPunct="1">
        <a:defRPr sz="2968" kern="1200">
          <a:solidFill>
            <a:schemeClr val="tx1"/>
          </a:solidFill>
          <a:latin typeface="+mn-lt"/>
          <a:ea typeface="+mn-ea"/>
          <a:cs typeface="+mn-cs"/>
        </a:defRPr>
      </a:lvl4pPr>
      <a:lvl5pPr marL="3015917" algn="l" defTabSz="1507958" rtl="0" eaLnBrk="1" latinLnBrk="0" hangingPunct="1">
        <a:defRPr sz="2968" kern="1200">
          <a:solidFill>
            <a:schemeClr val="tx1"/>
          </a:solidFill>
          <a:latin typeface="+mn-lt"/>
          <a:ea typeface="+mn-ea"/>
          <a:cs typeface="+mn-cs"/>
        </a:defRPr>
      </a:lvl5pPr>
      <a:lvl6pPr marL="3769897" algn="l" defTabSz="1507958" rtl="0" eaLnBrk="1" latinLnBrk="0" hangingPunct="1">
        <a:defRPr sz="2968" kern="1200">
          <a:solidFill>
            <a:schemeClr val="tx1"/>
          </a:solidFill>
          <a:latin typeface="+mn-lt"/>
          <a:ea typeface="+mn-ea"/>
          <a:cs typeface="+mn-cs"/>
        </a:defRPr>
      </a:lvl6pPr>
      <a:lvl7pPr marL="4523875" algn="l" defTabSz="1507958" rtl="0" eaLnBrk="1" latinLnBrk="0" hangingPunct="1">
        <a:defRPr sz="2968" kern="1200">
          <a:solidFill>
            <a:schemeClr val="tx1"/>
          </a:solidFill>
          <a:latin typeface="+mn-lt"/>
          <a:ea typeface="+mn-ea"/>
          <a:cs typeface="+mn-cs"/>
        </a:defRPr>
      </a:lvl7pPr>
      <a:lvl8pPr marL="5277855" algn="l" defTabSz="1507958" rtl="0" eaLnBrk="1" latinLnBrk="0" hangingPunct="1">
        <a:defRPr sz="2968" kern="1200">
          <a:solidFill>
            <a:schemeClr val="tx1"/>
          </a:solidFill>
          <a:latin typeface="+mn-lt"/>
          <a:ea typeface="+mn-ea"/>
          <a:cs typeface="+mn-cs"/>
        </a:defRPr>
      </a:lvl8pPr>
      <a:lvl9pPr marL="6031834" algn="l" defTabSz="1507958" rtl="0" eaLnBrk="1" latinLnBrk="0" hangingPunct="1">
        <a:defRPr sz="2968"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EECB-4590-D42A-F2D2-A4717BF3596A}"/>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6AEEDB8-C292-448E-02AB-3D82FCB043C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765532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2.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0.xml"/></Relationships>
</file>

<file path=ppt/slides/_rels/slide14.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17.png"/><Relationship Id="rId7" Type="http://schemas.openxmlformats.org/officeDocument/2006/relationships/image" Target="../media/image35.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18.svg"/></Relationships>
</file>

<file path=ppt/slides/_rels/slide15.xml.rels><?xml version="1.0" encoding="UTF-8" standalone="yes"?>
<Relationships xmlns="http://schemas.openxmlformats.org/package/2006/relationships"><Relationship Id="rId8" Type="http://schemas.openxmlformats.org/officeDocument/2006/relationships/image" Target="../media/image40.svg"/><Relationship Id="rId13" Type="http://schemas.openxmlformats.org/officeDocument/2006/relationships/image" Target="../media/image45.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9.png"/><Relationship Id="rId12" Type="http://schemas.openxmlformats.org/officeDocument/2006/relationships/image" Target="../media/image44.svg"/><Relationship Id="rId2" Type="http://schemas.openxmlformats.org/officeDocument/2006/relationships/notesSlide" Target="../notesSlides/notesSlide4.xml"/><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3.png"/><Relationship Id="rId5" Type="http://schemas.openxmlformats.org/officeDocument/2006/relationships/image" Target="../media/image38.svg"/><Relationship Id="rId10" Type="http://schemas.openxmlformats.org/officeDocument/2006/relationships/image" Target="../media/image42.svg"/><Relationship Id="rId4" Type="http://schemas.openxmlformats.org/officeDocument/2006/relationships/image" Target="../media/image37.png"/><Relationship Id="rId9" Type="http://schemas.openxmlformats.org/officeDocument/2006/relationships/image" Target="../media/image41.png"/></Relationships>
</file>

<file path=ppt/slides/_rels/slide16.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17.png"/><Relationship Id="rId7" Type="http://schemas.openxmlformats.org/officeDocument/2006/relationships/image" Target="../media/image48.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18.sv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0.xml"/></Relationships>
</file>

<file path=ppt/slides/_rels/slide18.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7" Type="http://schemas.openxmlformats.org/officeDocument/2006/relationships/image" Target="../media/image51.png"/><Relationship Id="rId2" Type="http://schemas.openxmlformats.org/officeDocument/2006/relationships/notesSlide" Target="../notesSlides/notesSlide6.xml"/><Relationship Id="rId1" Type="http://schemas.openxmlformats.org/officeDocument/2006/relationships/slideLayout" Target="../slideLayouts/slideLayout34.xml"/><Relationship Id="rId6" Type="http://schemas.openxmlformats.org/officeDocument/2006/relationships/image" Target="../media/image50.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53.png"/></Relationships>
</file>

<file path=ppt/slides/_rels/slide1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34.xml"/><Relationship Id="rId5" Type="http://schemas.openxmlformats.org/officeDocument/2006/relationships/image" Target="../media/image60.png"/><Relationship Id="rId4" Type="http://schemas.openxmlformats.org/officeDocument/2006/relationships/image" Target="../media/image59.png"/></Relationships>
</file>

<file path=ppt/slides/_rels/slide2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34.xml"/><Relationship Id="rId5" Type="http://schemas.openxmlformats.org/officeDocument/2006/relationships/image" Target="../media/image64.png"/><Relationship Id="rId4" Type="http://schemas.openxmlformats.org/officeDocument/2006/relationships/image" Target="../media/image63.png"/></Relationships>
</file>

<file path=ppt/slides/_rels/slide2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7.xml"/><Relationship Id="rId1" Type="http://schemas.openxmlformats.org/officeDocument/2006/relationships/slideLayout" Target="../slideLayouts/slideLayout34.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2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34.xml"/><Relationship Id="rId5" Type="http://schemas.openxmlformats.org/officeDocument/2006/relationships/image" Target="../media/image72.png"/><Relationship Id="rId4" Type="http://schemas.openxmlformats.org/officeDocument/2006/relationships/image" Target="../media/image71.png"/></Relationships>
</file>

<file path=ppt/slides/_rels/slide25.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image" Target="../media/image73.png"/><Relationship Id="rId1" Type="http://schemas.openxmlformats.org/officeDocument/2006/relationships/slideLayout" Target="../slideLayouts/slideLayout34.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26.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79.png"/><Relationship Id="rId1" Type="http://schemas.openxmlformats.org/officeDocument/2006/relationships/slideLayout" Target="../slideLayouts/slideLayout34.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0.xml"/></Relationships>
</file>

<file path=ppt/slides/_rels/slide28.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17.png"/><Relationship Id="rId7" Type="http://schemas.openxmlformats.org/officeDocument/2006/relationships/image" Target="../media/image87.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34.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18.svg"/></Relationships>
</file>

<file path=ppt/slides/_rels/slide2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9.xml"/><Relationship Id="rId1" Type="http://schemas.openxmlformats.org/officeDocument/2006/relationships/slideLayout" Target="../slideLayouts/slideLayout34.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png"/><Relationship Id="rId1" Type="http://schemas.openxmlformats.org/officeDocument/2006/relationships/slideLayout" Target="../slideLayouts/slideLayout73.xml"/><Relationship Id="rId5" Type="http://schemas.openxmlformats.org/officeDocument/2006/relationships/chart" Target="../charts/chart3.xml"/><Relationship Id="rId4" Type="http://schemas.openxmlformats.org/officeDocument/2006/relationships/chart" Target="../charts/chart2.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3.xml"/></Relationships>
</file>

<file path=ppt/slides/_rels/slide3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10.xml"/><Relationship Id="rId1" Type="http://schemas.openxmlformats.org/officeDocument/2006/relationships/slideLayout" Target="../slideLayouts/slideLayout78.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png"/></Relationships>
</file>

<file path=ppt/slides/_rels/slide3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11.xml"/><Relationship Id="rId1" Type="http://schemas.openxmlformats.org/officeDocument/2006/relationships/slideLayout" Target="../slideLayouts/slideLayout34.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3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4.png"/><Relationship Id="rId1" Type="http://schemas.openxmlformats.org/officeDocument/2006/relationships/slideLayout" Target="../slideLayouts/slideLayout73.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chart" Target="../charts/chart5.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chart" Target="../charts/chart11.xml"/><Relationship Id="rId2" Type="http://schemas.openxmlformats.org/officeDocument/2006/relationships/notesSlide" Target="../notesSlides/notesSlide12.xml"/><Relationship Id="rId1" Type="http://schemas.openxmlformats.org/officeDocument/2006/relationships/slideLayout" Target="../slideLayouts/slideLayout73.xml"/><Relationship Id="rId6" Type="http://schemas.openxmlformats.org/officeDocument/2006/relationships/chart" Target="../charts/chart10.xml"/><Relationship Id="rId5" Type="http://schemas.openxmlformats.org/officeDocument/2006/relationships/chart" Target="../charts/chart9.xml"/><Relationship Id="rId4" Type="http://schemas.openxmlformats.org/officeDocument/2006/relationships/chart" Target="../charts/chart8.xml"/></Relationships>
</file>

<file path=ppt/slides/_rels/slide36.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3.xml"/><Relationship Id="rId1" Type="http://schemas.openxmlformats.org/officeDocument/2006/relationships/slideLayout" Target="../slideLayouts/slideLayout34.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37.xml.rels><?xml version="1.0" encoding="UTF-8" standalone="yes"?>
<Relationships xmlns="http://schemas.openxmlformats.org/package/2006/relationships"><Relationship Id="rId3" Type="http://schemas.openxmlformats.org/officeDocument/2006/relationships/image" Target="../media/image93.png"/><Relationship Id="rId7" Type="http://schemas.openxmlformats.org/officeDocument/2006/relationships/image" Target="../media/image108.png"/><Relationship Id="rId2" Type="http://schemas.openxmlformats.org/officeDocument/2006/relationships/notesSlide" Target="../notesSlides/notesSlide14.xml"/><Relationship Id="rId1" Type="http://schemas.openxmlformats.org/officeDocument/2006/relationships/slideLayout" Target="../slideLayouts/slideLayout78.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38.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9.png"/><Relationship Id="rId12" Type="http://schemas.openxmlformats.org/officeDocument/2006/relationships/image" Target="../media/image110.png"/><Relationship Id="rId2" Type="http://schemas.openxmlformats.org/officeDocument/2006/relationships/notesSlide" Target="../notesSlides/notesSlide15.xml"/><Relationship Id="rId1" Type="http://schemas.openxmlformats.org/officeDocument/2006/relationships/slideLayout" Target="../slideLayouts/slideLayout3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109.png"/><Relationship Id="rId5" Type="http://schemas.openxmlformats.org/officeDocument/2006/relationships/image" Target="../media/image38.svg"/><Relationship Id="rId10" Type="http://schemas.openxmlformats.org/officeDocument/2006/relationships/image" Target="../media/image42.svg"/><Relationship Id="rId4" Type="http://schemas.openxmlformats.org/officeDocument/2006/relationships/image" Target="../media/image37.png"/><Relationship Id="rId9" Type="http://schemas.openxmlformats.org/officeDocument/2006/relationships/image" Target="../media/image41.png"/></Relationships>
</file>

<file path=ppt/slides/_rels/slide39.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34.xml"/><Relationship Id="rId4" Type="http://schemas.openxmlformats.org/officeDocument/2006/relationships/image" Target="../media/image18.svg"/></Relationships>
</file>

<file path=ppt/slides/_rels/slide40.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34.xml"/></Relationships>
</file>

<file path=ppt/slides/_rels/slide41.xml.rels><?xml version="1.0" encoding="UTF-8" standalone="yes"?>
<Relationships xmlns="http://schemas.openxmlformats.org/package/2006/relationships"><Relationship Id="rId8" Type="http://schemas.openxmlformats.org/officeDocument/2006/relationships/image" Target="../media/image114.png"/><Relationship Id="rId3" Type="http://schemas.openxmlformats.org/officeDocument/2006/relationships/image" Target="../media/image112.png"/><Relationship Id="rId7" Type="http://schemas.openxmlformats.org/officeDocument/2006/relationships/image" Target="../media/image113.png"/><Relationship Id="rId2" Type="http://schemas.openxmlformats.org/officeDocument/2006/relationships/notesSlide" Target="../notesSlides/notesSlide16.xml"/><Relationship Id="rId1" Type="http://schemas.openxmlformats.org/officeDocument/2006/relationships/slideLayout" Target="../slideLayouts/slideLayout34.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hyperlink" Target="https://app.powerbi.com/groups/me/reports/8df0bdaa-716f-4f38-ae5a-e355db1c9496/ReportSectionab0307511235a56572da?ctid=bb5628b8-e328-4082-a856-433c9edc8fae&amp;experience=power-bi"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17.xml"/><Relationship Id="rId1" Type="http://schemas.openxmlformats.org/officeDocument/2006/relationships/slideLayout" Target="../slideLayouts/slideLayout34.xml"/></Relationships>
</file>

<file path=ppt/slides/_rels/slide43.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34.xml"/></Relationships>
</file>

<file path=ppt/slides/_rels/slide44.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34.xml"/></Relationships>
</file>

<file path=ppt/slides/_rels/slide45.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3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9.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image" Target="../media/image123.svg"/><Relationship Id="rId7" Type="http://schemas.openxmlformats.org/officeDocument/2006/relationships/image" Target="../media/image127.svg"/><Relationship Id="rId2" Type="http://schemas.openxmlformats.org/officeDocument/2006/relationships/image" Target="../media/image122.png"/><Relationship Id="rId1" Type="http://schemas.openxmlformats.org/officeDocument/2006/relationships/slideLayout" Target="../slideLayouts/slideLayout25.xml"/><Relationship Id="rId6" Type="http://schemas.openxmlformats.org/officeDocument/2006/relationships/image" Target="../media/image126.png"/><Relationship Id="rId5" Type="http://schemas.openxmlformats.org/officeDocument/2006/relationships/image" Target="../media/image125.svg"/><Relationship Id="rId4" Type="http://schemas.openxmlformats.org/officeDocument/2006/relationships/image" Target="../media/image124.png"/><Relationship Id="rId9" Type="http://schemas.openxmlformats.org/officeDocument/2006/relationships/image" Target="../media/image129.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25.xml"/><Relationship Id="rId4" Type="http://schemas.openxmlformats.org/officeDocument/2006/relationships/image" Target="../media/image132.png"/></Relationships>
</file>

<file path=ppt/slides/_rels/slide51.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9.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3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6000" dirty="0">
                <a:latin typeface="Verdana" panose="020B0604030504040204" pitchFamily="34" charset="0"/>
                <a:ea typeface="Verdana" panose="020B0604030504040204" pitchFamily="34" charset="0"/>
                <a:cs typeface="Arial" panose="020B0604020202020204" pitchFamily="34" charset="0"/>
              </a:rPr>
              <a:t>December</a:t>
            </a:r>
            <a:r>
              <a:rPr lang="pt-BR" sz="5400" dirty="0">
                <a:latin typeface="Arial" panose="020B0604020202020204" pitchFamily="34" charset="0"/>
                <a:cs typeface="Arial" panose="020B0604020202020204" pitchFamily="34" charset="0"/>
              </a:rPr>
              <a:t> 2025</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10</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536395244"/>
              </p:ext>
            </p:extLst>
          </p:nvPr>
        </p:nvGraphicFramePr>
        <p:xfrm>
          <a:off x="375444" y="2295624"/>
          <a:ext cx="19050000" cy="6305274"/>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511448">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Nov-25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87592">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72.26%</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611154">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984</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64110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Delayed Pathways of Care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179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53834">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0000"/>
                          </a:solidFill>
                          <a:effectLst/>
                          <a:latin typeface="Verdana" panose="020B0604030504040204" pitchFamily="34" charset="0"/>
                          <a:ea typeface="Verdana" panose="020B0604030504040204" pitchFamily="34" charset="0"/>
                        </a:rPr>
                        <a:t>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53834">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89.62%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5383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purple: arrest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7:12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73096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red: emergency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8:17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 Delays &gt; 45 minutes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975197"/>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25016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6" y="385641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09542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386609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11</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3073428966"/>
              </p:ext>
            </p:extLst>
          </p:nvPr>
        </p:nvGraphicFramePr>
        <p:xfrm>
          <a:off x="527844" y="1006475"/>
          <a:ext cx="19050000" cy="765570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Oct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32.4%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20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40%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14.7%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14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58.8%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1.5%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Nov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78.46%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&lt;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75.08%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Nov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4,434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1,828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13067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6560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70334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7798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253244" y="569714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720117"/>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12</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2170442122"/>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Nov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75,332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45,177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161,751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Oct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42.8%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Nov – 25</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6,558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45% (Sep-25)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AD3DB-12D1-66D0-7468-12ACECB5B9A9}"/>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8D0EF5D-6E90-7D0A-8A92-C690D03BED64}"/>
              </a:ext>
            </a:extLst>
          </p:cNvPr>
          <p:cNvSpPr>
            <a:spLocks noGrp="1"/>
          </p:cNvSpPr>
          <p:nvPr>
            <p:ph type="body" sz="quarter" idx="10"/>
          </p:nvPr>
        </p:nvSpPr>
        <p:spPr>
          <a:xfrm>
            <a:off x="604044" y="3978275"/>
            <a:ext cx="17409186" cy="1231106"/>
          </a:xfrm>
        </p:spPr>
        <p:txBody>
          <a:bodyPr/>
          <a:lstStyle/>
          <a:p>
            <a:r>
              <a:rPr lang="en-GB" sz="8000" b="1" dirty="0">
                <a:effectLst/>
                <a:latin typeface="Calibri" panose="020F0502020204030204" pitchFamily="34" charset="0"/>
                <a:ea typeface="Calibri" panose="020F0502020204030204" pitchFamily="34" charset="0"/>
              </a:rPr>
              <a:t>Unscheduled Care</a:t>
            </a:r>
          </a:p>
        </p:txBody>
      </p:sp>
    </p:spTree>
    <p:extLst>
      <p:ext uri="{BB962C8B-B14F-4D97-AF65-F5344CB8AC3E}">
        <p14:creationId xmlns:p14="http://schemas.microsoft.com/office/powerpoint/2010/main" val="18726586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14</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8199787"/>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8199787"/>
            <a:ext cx="19958844" cy="3139321"/>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lvl="0"/>
            <a:r>
              <a:rPr lang="en-GB" i="1" dirty="0">
                <a:latin typeface="Verdana" panose="020B0604030504040204" pitchFamily="34" charset="0"/>
                <a:ea typeface="Verdana" panose="020B0604030504040204" pitchFamily="34" charset="0"/>
              </a:rPr>
              <a:t>*A&amp;E reporting mechanisms have been updated in previous months which has been reflected in the submitted performance data to Welsh Government and the changes have been backdated for the purpose of the reports*.</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Full implementation of D2RA model </a:t>
            </a:r>
            <a:r>
              <a:rPr lang="en-GB" dirty="0">
                <a:latin typeface="Verdana" panose="020B0604030504040204" pitchFamily="34" charset="0"/>
                <a:ea typeface="Verdana" panose="020B0604030504040204" pitchFamily="34" charset="0"/>
              </a:rPr>
              <a:t>– Focus on D2RA has rapidly shifted into understanding the demand and capacity position for pathway 2 beds and utilisation of that bed pool. Recent process mapping events suggest that there is significant opportunity to improve the pathway for patients and designate the bed pools based on the needs of patients. Due to the current pathway of care delay position, work is in progress to transfer 30 clinically optimised patients from Morriston to Singleton Hospital to reduce reliance on unfunded surge capacity and poor environments of care for patients. </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UEC Care co-ordination Hub – </a:t>
            </a:r>
            <a:r>
              <a:rPr lang="en-GB" dirty="0">
                <a:latin typeface="Verdana" panose="020B0604030504040204" pitchFamily="34" charset="0"/>
                <a:ea typeface="Verdana" panose="020B0604030504040204" pitchFamily="34" charset="0"/>
              </a:rPr>
              <a:t>The single point of access has been in place since the 1</a:t>
            </a:r>
            <a:r>
              <a:rPr lang="en-GB" baseline="30000" dirty="0">
                <a:latin typeface="Verdana" panose="020B0604030504040204" pitchFamily="34" charset="0"/>
                <a:ea typeface="Verdana" panose="020B0604030504040204" pitchFamily="34" charset="0"/>
              </a:rPr>
              <a:t>st</a:t>
            </a:r>
            <a:r>
              <a:rPr lang="en-GB" dirty="0">
                <a:latin typeface="Verdana" panose="020B0604030504040204" pitchFamily="34" charset="0"/>
                <a:ea typeface="Verdana" panose="020B0604030504040204" pitchFamily="34" charset="0"/>
              </a:rPr>
              <a:t> October 2025 and the first data submission took place on the 21</a:t>
            </a:r>
            <a:r>
              <a:rPr lang="en-GB" baseline="30000" dirty="0">
                <a:latin typeface="Verdana" panose="020B0604030504040204" pitchFamily="34" charset="0"/>
                <a:ea typeface="Verdana" panose="020B0604030504040204" pitchFamily="34" charset="0"/>
              </a:rPr>
              <a:t>st</a:t>
            </a:r>
            <a:r>
              <a:rPr lang="en-GB" dirty="0">
                <a:latin typeface="Verdana" panose="020B0604030504040204" pitchFamily="34" charset="0"/>
                <a:ea typeface="Verdana" panose="020B0604030504040204" pitchFamily="34" charset="0"/>
              </a:rPr>
              <a:t> November. There is specific focus on the “clinical conversation before convey”, aimed at reducing conveyance of patients from care homes where clinically appropriate to do so. Work is also focussed on the management of patients who fall with the implementation of a level 2 Falls service made up of therapy technicians and a registered therapist, supported by St Johns ambulance provision.</a:t>
            </a:r>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6" name="Picture 5">
            <a:extLst>
              <a:ext uri="{FF2B5EF4-FFF2-40B4-BE49-F238E27FC236}">
                <a16:creationId xmlns:a16="http://schemas.microsoft.com/office/drawing/2014/main" id="{D82B2EE6-AAB7-805D-BE9D-B29848446B41}"/>
              </a:ext>
            </a:extLst>
          </p:cNvPr>
          <p:cNvPicPr>
            <a:picLocks noChangeAspect="1"/>
          </p:cNvPicPr>
          <p:nvPr/>
        </p:nvPicPr>
        <p:blipFill>
          <a:blip r:embed="rId5"/>
          <a:stretch>
            <a:fillRect/>
          </a:stretch>
        </p:blipFill>
        <p:spPr>
          <a:xfrm>
            <a:off x="3079773" y="844413"/>
            <a:ext cx="6090268" cy="3519186"/>
          </a:xfrm>
          <a:prstGeom prst="rect">
            <a:avLst/>
          </a:prstGeom>
        </p:spPr>
      </p:pic>
      <p:pic>
        <p:nvPicPr>
          <p:cNvPr id="8" name="Picture 7">
            <a:extLst>
              <a:ext uri="{FF2B5EF4-FFF2-40B4-BE49-F238E27FC236}">
                <a16:creationId xmlns:a16="http://schemas.microsoft.com/office/drawing/2014/main" id="{F55C4542-1909-764F-9F3B-A7ADBB4FE63F}"/>
              </a:ext>
            </a:extLst>
          </p:cNvPr>
          <p:cNvPicPr>
            <a:picLocks noChangeAspect="1"/>
          </p:cNvPicPr>
          <p:nvPr/>
        </p:nvPicPr>
        <p:blipFill>
          <a:blip r:embed="rId6"/>
          <a:stretch>
            <a:fillRect/>
          </a:stretch>
        </p:blipFill>
        <p:spPr>
          <a:xfrm>
            <a:off x="11059886" y="911269"/>
            <a:ext cx="5954000" cy="3452330"/>
          </a:xfrm>
          <a:prstGeom prst="rect">
            <a:avLst/>
          </a:prstGeom>
        </p:spPr>
      </p:pic>
      <p:pic>
        <p:nvPicPr>
          <p:cNvPr id="11" name="Picture 10">
            <a:extLst>
              <a:ext uri="{FF2B5EF4-FFF2-40B4-BE49-F238E27FC236}">
                <a16:creationId xmlns:a16="http://schemas.microsoft.com/office/drawing/2014/main" id="{62F79C18-937F-C749-59D0-3D2931BC456B}"/>
              </a:ext>
            </a:extLst>
          </p:cNvPr>
          <p:cNvPicPr>
            <a:picLocks noChangeAspect="1"/>
          </p:cNvPicPr>
          <p:nvPr/>
        </p:nvPicPr>
        <p:blipFill>
          <a:blip r:embed="rId7"/>
          <a:stretch>
            <a:fillRect/>
          </a:stretch>
        </p:blipFill>
        <p:spPr>
          <a:xfrm>
            <a:off x="3271044" y="4465898"/>
            <a:ext cx="5898997" cy="3659048"/>
          </a:xfrm>
          <a:prstGeom prst="rect">
            <a:avLst/>
          </a:prstGeom>
        </p:spPr>
      </p:pic>
      <p:pic>
        <p:nvPicPr>
          <p:cNvPr id="20" name="Picture 19">
            <a:extLst>
              <a:ext uri="{FF2B5EF4-FFF2-40B4-BE49-F238E27FC236}">
                <a16:creationId xmlns:a16="http://schemas.microsoft.com/office/drawing/2014/main" id="{2921A6A3-D813-4BA4-F34C-16E5AEA179BF}"/>
              </a:ext>
            </a:extLst>
          </p:cNvPr>
          <p:cNvPicPr>
            <a:picLocks noChangeAspect="1"/>
          </p:cNvPicPr>
          <p:nvPr/>
        </p:nvPicPr>
        <p:blipFill>
          <a:blip r:embed="rId8"/>
          <a:stretch>
            <a:fillRect/>
          </a:stretch>
        </p:blipFill>
        <p:spPr>
          <a:xfrm>
            <a:off x="11059886" y="4516904"/>
            <a:ext cx="5954000" cy="3557036"/>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7F4D0-39BA-189D-DA0C-6BBAB5A90037}"/>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2146DC6E-DC9B-E47D-999B-C7B879C005C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8D9B9FF-65A5-E86F-B6AF-5F936D174AC0}"/>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E526EEAC-139B-2C11-8A83-A8D46E3EDDD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9FB6FAF-D4CA-AD15-E7C6-90085D6BC51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BD75469-D6A1-1283-B788-B44D94887BF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38E31EFF-2644-AB9C-B3D3-C272C286E23D}"/>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D6232FA-9F1E-3A23-AD44-920CD28F92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703C230B-3B52-54F1-384F-1A007361B618}"/>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Pathways of Care Delay: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64E0BB65-0716-BF8A-35F6-F669109F43DE}"/>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15</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A9914C8D-1D2D-8EC2-D5B2-EB58A1B6A63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C1C3F765-8455-9007-FCA4-19A41D30B57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sp>
        <p:nvSpPr>
          <p:cNvPr id="4" name="Rectangle: Rounded Corners 3">
            <a:extLst>
              <a:ext uri="{FF2B5EF4-FFF2-40B4-BE49-F238E27FC236}">
                <a16:creationId xmlns:a16="http://schemas.microsoft.com/office/drawing/2014/main" id="{ED700ADA-CC51-9B6D-FEE0-E1CF390D0E8C}"/>
              </a:ext>
              <a:ext uri="{C183D7F6-B498-43B3-948B-1728B52AA6E4}">
                <adec:decorative xmlns:adec="http://schemas.microsoft.com/office/drawing/2017/decorative" val="1"/>
              </a:ext>
            </a:extLst>
          </p:cNvPr>
          <p:cNvSpPr/>
          <p:nvPr/>
        </p:nvSpPr>
        <p:spPr>
          <a:xfrm>
            <a:off x="631739" y="5960971"/>
            <a:ext cx="9336274" cy="4969665"/>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7" name="Heading 2">
            <a:extLst>
              <a:ext uri="{FF2B5EF4-FFF2-40B4-BE49-F238E27FC236}">
                <a16:creationId xmlns:a16="http://schemas.microsoft.com/office/drawing/2014/main" id="{9517F709-AA00-292F-A02B-BED644538B4C}"/>
              </a:ext>
            </a:extLst>
          </p:cNvPr>
          <p:cNvSpPr txBox="1">
            <a:spLocks noChangeArrowheads="1"/>
          </p:cNvSpPr>
          <p:nvPr/>
        </p:nvSpPr>
        <p:spPr bwMode="auto">
          <a:xfrm>
            <a:off x="731021" y="7325059"/>
            <a:ext cx="9266162" cy="3516640"/>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700" b="1" dirty="0">
                <a:solidFill>
                  <a:srgbClr val="0070C0"/>
                </a:solidFill>
                <a:latin typeface="Verdana" panose="020B0604030504040204" pitchFamily="34" charset="0"/>
                <a:ea typeface="Verdana" panose="020B0604030504040204" pitchFamily="34" charset="0"/>
              </a:rPr>
              <a:t>What is currently supporting the reduction:</a:t>
            </a:r>
            <a:endParaRPr kumimoji="0" lang="en-GB" sz="17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Robust weekly accountability meetings implemented with all sites – led to improved engagement &amp; traction on delivery</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POCD Action Plan is refreshed on a 3 monthly cycle </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Weekly internal census and validation approach in place</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Monthly accountability meetings by site</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Board Round Refresh- Workshops underway</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Improving operational process to reduce delays due to sickness/AL.</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Recirculated MCA/BI Guidance</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Invited HDUHB colleagues to present on Trusted Assessment Model for MCA to promote shared learning</a:t>
            </a:r>
          </a:p>
          <a:p>
            <a:pPr marL="342900" lvl="0" indent="-342900">
              <a:buFont typeface="Symbol" panose="05050102010706020507" pitchFamily="18" charset="2"/>
              <a:buChar char=""/>
              <a:defRPr/>
            </a:pPr>
            <a:endParaRPr lang="en-GB" sz="2000" dirty="0">
              <a:solidFill>
                <a:prstClr val="black"/>
              </a:solidFill>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sp>
        <p:nvSpPr>
          <p:cNvPr id="18" name="Rectangle: Rounded Corners 17">
            <a:extLst>
              <a:ext uri="{FF2B5EF4-FFF2-40B4-BE49-F238E27FC236}">
                <a16:creationId xmlns:a16="http://schemas.microsoft.com/office/drawing/2014/main" id="{20F33491-176E-4E71-E541-30466ECDA2A6}"/>
              </a:ext>
            </a:extLst>
          </p:cNvPr>
          <p:cNvSpPr/>
          <p:nvPr/>
        </p:nvSpPr>
        <p:spPr>
          <a:xfrm>
            <a:off x="862541" y="6183363"/>
            <a:ext cx="8874670" cy="978015"/>
          </a:xfrm>
          <a:prstGeom prst="roundRect">
            <a:avLst/>
          </a:prstGeom>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WG target</a:t>
            </a: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-15% reduction in total delays,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assessment delays,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total days delayed from March 2024 baseline </a:t>
            </a:r>
          </a:p>
        </p:txBody>
      </p:sp>
      <p:pic>
        <p:nvPicPr>
          <p:cNvPr id="20" name="Graphic 19" descr="Bullseye with solid fill">
            <a:extLst>
              <a:ext uri="{FF2B5EF4-FFF2-40B4-BE49-F238E27FC236}">
                <a16:creationId xmlns:a16="http://schemas.microsoft.com/office/drawing/2014/main" id="{9E0EC0AB-0D6C-C72F-B04C-9D5DCAF54E2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45308" y="6277427"/>
            <a:ext cx="731177" cy="731177"/>
          </a:xfrm>
          <a:prstGeom prst="rect">
            <a:avLst/>
          </a:prstGeom>
        </p:spPr>
      </p:pic>
      <p:pic>
        <p:nvPicPr>
          <p:cNvPr id="22" name="Graphic 21" descr="Bullseye with solid fill">
            <a:extLst>
              <a:ext uri="{FF2B5EF4-FFF2-40B4-BE49-F238E27FC236}">
                <a16:creationId xmlns:a16="http://schemas.microsoft.com/office/drawing/2014/main" id="{C88A1684-F131-5EE2-3127-3760F5D5684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913374" y="6275328"/>
            <a:ext cx="780027" cy="731177"/>
          </a:xfrm>
          <a:prstGeom prst="rect">
            <a:avLst/>
          </a:prstGeom>
        </p:spPr>
      </p:pic>
      <p:sp>
        <p:nvSpPr>
          <p:cNvPr id="17" name="Rectangle: Rounded Corners 16">
            <a:extLst>
              <a:ext uri="{FF2B5EF4-FFF2-40B4-BE49-F238E27FC236}">
                <a16:creationId xmlns:a16="http://schemas.microsoft.com/office/drawing/2014/main" id="{8122CC64-6D96-AA3E-CEB5-51DED32286AB}"/>
              </a:ext>
              <a:ext uri="{C183D7F6-B498-43B3-948B-1728B52AA6E4}">
                <adec:decorative xmlns:adec="http://schemas.microsoft.com/office/drawing/2017/decorative" val="1"/>
              </a:ext>
            </a:extLst>
          </p:cNvPr>
          <p:cNvSpPr/>
          <p:nvPr/>
        </p:nvSpPr>
        <p:spPr>
          <a:xfrm>
            <a:off x="10467202" y="6275328"/>
            <a:ext cx="9149557" cy="4566371"/>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9CD0F353-1D6D-DFD7-DBE7-D93FD083789F}"/>
              </a:ext>
            </a:extLst>
          </p:cNvPr>
          <p:cNvSpPr txBox="1"/>
          <p:nvPr/>
        </p:nvSpPr>
        <p:spPr>
          <a:xfrm>
            <a:off x="10766959" y="6363536"/>
            <a:ext cx="8607707" cy="4616648"/>
          </a:xfrm>
          <a:prstGeom prst="rect">
            <a:avLst/>
          </a:prstGeom>
          <a:noFill/>
        </p:spPr>
        <p:txBody>
          <a:bodyPr wrap="square">
            <a:spAutoFit/>
          </a:bodyPr>
          <a:lstStyle/>
          <a:p>
            <a:pPr marL="22860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What specific improvements will be delivered?</a:t>
            </a:r>
          </a:p>
          <a:p>
            <a:pPr marL="22860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a:p>
            <a:pPr marL="34290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Reduce LOS through improved Board Rounds and enhanced MDT approach</a:t>
            </a:r>
          </a:p>
          <a:p>
            <a:pPr marL="34290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Continued accountability and ownership via weekly review and 3 monthly refresh of Action Plan</a:t>
            </a:r>
          </a:p>
          <a:p>
            <a:pPr marL="34290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Reduce LOS through improved operational process when staff are absent-SOP</a:t>
            </a:r>
          </a:p>
          <a:p>
            <a:pPr marL="34290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Reduced LOS due to improved confidence and understanding of MCA process</a:t>
            </a:r>
          </a:p>
          <a:p>
            <a:pPr marL="34290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Reduced LOS if we can adopt HDUHB TA model for TA</a:t>
            </a:r>
          </a:p>
          <a:p>
            <a:pPr marL="34290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Deloitte Activity in conjunction with West Glamorgan:</a:t>
            </a:r>
          </a:p>
          <a:p>
            <a:pPr marL="800100" lvl="1"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Map D2RA pathways</a:t>
            </a:r>
          </a:p>
          <a:p>
            <a:pPr marL="800100" lvl="1"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Process mapping workshops</a:t>
            </a:r>
          </a:p>
          <a:p>
            <a:pPr marL="800100" lvl="1"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Changes required escalated to appropriate board</a:t>
            </a:r>
          </a:p>
        </p:txBody>
      </p:sp>
      <p:pic>
        <p:nvPicPr>
          <p:cNvPr id="3" name="Picture 2">
            <a:extLst>
              <a:ext uri="{FF2B5EF4-FFF2-40B4-BE49-F238E27FC236}">
                <a16:creationId xmlns:a16="http://schemas.microsoft.com/office/drawing/2014/main" id="{6B044D14-38DE-2B92-9C9D-76AB2EB7109D}"/>
              </a:ext>
            </a:extLst>
          </p:cNvPr>
          <p:cNvPicPr>
            <a:picLocks noChangeAspect="1"/>
          </p:cNvPicPr>
          <p:nvPr/>
        </p:nvPicPr>
        <p:blipFill>
          <a:blip r:embed="rId13"/>
          <a:stretch>
            <a:fillRect/>
          </a:stretch>
        </p:blipFill>
        <p:spPr>
          <a:xfrm>
            <a:off x="1567950" y="2028920"/>
            <a:ext cx="7345424" cy="3814774"/>
          </a:xfrm>
          <a:prstGeom prst="rect">
            <a:avLst/>
          </a:prstGeom>
        </p:spPr>
      </p:pic>
      <p:graphicFrame>
        <p:nvGraphicFramePr>
          <p:cNvPr id="5" name="Table 4">
            <a:extLst>
              <a:ext uri="{FF2B5EF4-FFF2-40B4-BE49-F238E27FC236}">
                <a16:creationId xmlns:a16="http://schemas.microsoft.com/office/drawing/2014/main" id="{9E3B6869-0521-6380-1524-91FCCFFB1FE5}"/>
              </a:ext>
            </a:extLst>
          </p:cNvPr>
          <p:cNvGraphicFramePr>
            <a:graphicFrameLocks noGrp="1"/>
          </p:cNvGraphicFramePr>
          <p:nvPr>
            <p:extLst>
              <p:ext uri="{D42A27DB-BD31-4B8C-83A1-F6EECF244321}">
                <p14:modId xmlns:p14="http://schemas.microsoft.com/office/powerpoint/2010/main" val="1825886421"/>
              </p:ext>
            </p:extLst>
          </p:nvPr>
        </p:nvGraphicFramePr>
        <p:xfrm>
          <a:off x="10766959" y="1959195"/>
          <a:ext cx="8477219" cy="3954223"/>
        </p:xfrm>
        <a:graphic>
          <a:graphicData uri="http://schemas.openxmlformats.org/drawingml/2006/table">
            <a:tbl>
              <a:tblPr/>
              <a:tblGrid>
                <a:gridCol w="1529907">
                  <a:extLst>
                    <a:ext uri="{9D8B030D-6E8A-4147-A177-3AD203B41FA5}">
                      <a16:colId xmlns:a16="http://schemas.microsoft.com/office/drawing/2014/main" val="1801267775"/>
                    </a:ext>
                  </a:extLst>
                </a:gridCol>
                <a:gridCol w="1711069">
                  <a:extLst>
                    <a:ext uri="{9D8B030D-6E8A-4147-A177-3AD203B41FA5}">
                      <a16:colId xmlns:a16="http://schemas.microsoft.com/office/drawing/2014/main" val="2316852373"/>
                    </a:ext>
                  </a:extLst>
                </a:gridCol>
                <a:gridCol w="1752600">
                  <a:extLst>
                    <a:ext uri="{9D8B030D-6E8A-4147-A177-3AD203B41FA5}">
                      <a16:colId xmlns:a16="http://schemas.microsoft.com/office/drawing/2014/main" val="4094950006"/>
                    </a:ext>
                  </a:extLst>
                </a:gridCol>
                <a:gridCol w="1752600">
                  <a:extLst>
                    <a:ext uri="{9D8B030D-6E8A-4147-A177-3AD203B41FA5}">
                      <a16:colId xmlns:a16="http://schemas.microsoft.com/office/drawing/2014/main" val="2139180870"/>
                    </a:ext>
                  </a:extLst>
                </a:gridCol>
                <a:gridCol w="1731043">
                  <a:extLst>
                    <a:ext uri="{9D8B030D-6E8A-4147-A177-3AD203B41FA5}">
                      <a16:colId xmlns:a16="http://schemas.microsoft.com/office/drawing/2014/main" val="1753244442"/>
                    </a:ext>
                  </a:extLst>
                </a:gridCol>
              </a:tblGrid>
              <a:tr h="912245">
                <a:tc>
                  <a:txBody>
                    <a:bodyPr/>
                    <a:lstStyle/>
                    <a:p>
                      <a:pPr algn="l" fontAlgn="b">
                        <a:buNone/>
                      </a:pPr>
                      <a:r>
                        <a:rPr lang="en-GB" sz="1800" b="1" i="0" u="none" strike="noStrike" dirty="0">
                          <a:solidFill>
                            <a:srgbClr val="104861"/>
                          </a:solidFill>
                          <a:effectLst/>
                          <a:latin typeface="Aptos Narrow" panose="020B0004020202020204" pitchFamily="34" charset="0"/>
                        </a:rPr>
                        <a:t>Site</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November 4th</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November 11th</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a:solidFill>
                            <a:srgbClr val="104861"/>
                          </a:solidFill>
                          <a:effectLst/>
                          <a:latin typeface="Aptos Narrow" panose="020B0004020202020204" pitchFamily="34" charset="0"/>
                        </a:rPr>
                        <a:t>Delayed Pathways of Care: November 19th</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November 25th</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extLst>
                  <a:ext uri="{0D108BD9-81ED-4DB2-BD59-A6C34878D82A}">
                    <a16:rowId xmlns:a16="http://schemas.microsoft.com/office/drawing/2014/main" val="3268287668"/>
                  </a:ext>
                </a:extLst>
              </a:tr>
              <a:tr h="510528">
                <a:tc>
                  <a:txBody>
                    <a:bodyPr/>
                    <a:lstStyle/>
                    <a:p>
                      <a:pPr algn="l" fontAlgn="b">
                        <a:buNone/>
                      </a:pPr>
                      <a:r>
                        <a:rPr lang="en-GB" sz="1800" b="0" i="0" u="none" strike="noStrike" dirty="0">
                          <a:solidFill>
                            <a:srgbClr val="104861"/>
                          </a:solidFill>
                          <a:effectLst/>
                          <a:latin typeface="Aptos Narrow" panose="020B0004020202020204" pitchFamily="34" charset="0"/>
                        </a:rPr>
                        <a:t>Learning Disabilities</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7</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8</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8</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a:solidFill>
                            <a:srgbClr val="104861"/>
                          </a:solidFill>
                          <a:effectLst/>
                          <a:latin typeface="Aptos Narrow" panose="020B0004020202020204" pitchFamily="34" charset="0"/>
                        </a:rPr>
                        <a:t>8</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extLst>
                  <a:ext uri="{0D108BD9-81ED-4DB2-BD59-A6C34878D82A}">
                    <a16:rowId xmlns:a16="http://schemas.microsoft.com/office/drawing/2014/main" val="695663171"/>
                  </a:ext>
                </a:extLst>
              </a:tr>
              <a:tr h="346210">
                <a:tc>
                  <a:txBody>
                    <a:bodyPr/>
                    <a:lstStyle/>
                    <a:p>
                      <a:pPr algn="l" fontAlgn="b">
                        <a:buNone/>
                      </a:pPr>
                      <a:r>
                        <a:rPr lang="en-GB" sz="1800" b="0" i="0" u="none" strike="noStrike">
                          <a:solidFill>
                            <a:srgbClr val="104861"/>
                          </a:solidFill>
                          <a:effectLst/>
                          <a:latin typeface="Aptos Narrow" panose="020B0004020202020204" pitchFamily="34" charset="0"/>
                        </a:rPr>
                        <a:t>Mental Health</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39</a:t>
                      </a:r>
                    </a:p>
                  </a:txBody>
                  <a:tcPr marL="6350" marR="6350" marT="6350" marB="0" anchor="b">
                    <a:lnL>
                      <a:noFill/>
                    </a:lnL>
                    <a:lnR>
                      <a:noFill/>
                    </a:lnR>
                    <a:lnT>
                      <a:noFill/>
                    </a:lnT>
                    <a:lnB>
                      <a:noFill/>
                    </a:lnB>
                    <a:noFill/>
                  </a:tcPr>
                </a:tc>
                <a:tc>
                  <a:txBody>
                    <a:bodyPr/>
                    <a:lstStyle/>
                    <a:p>
                      <a:pPr algn="ctr" fontAlgn="b">
                        <a:buNone/>
                      </a:pPr>
                      <a:r>
                        <a:rPr lang="en-GB" sz="1800" b="0" i="0" u="none" strike="noStrike">
                          <a:solidFill>
                            <a:srgbClr val="104861"/>
                          </a:solidFill>
                          <a:effectLst/>
                          <a:latin typeface="Aptos Narrow" panose="020B0004020202020204" pitchFamily="34" charset="0"/>
                        </a:rPr>
                        <a:t>35</a:t>
                      </a:r>
                    </a:p>
                  </a:txBody>
                  <a:tcPr marL="6350" marR="6350" marT="6350" marB="0" anchor="b">
                    <a:lnL>
                      <a:noFill/>
                    </a:lnL>
                    <a:lnR>
                      <a:noFill/>
                    </a:lnR>
                    <a:lnT>
                      <a:noFill/>
                    </a:lnT>
                    <a:lnB>
                      <a:noFill/>
                    </a:lnB>
                    <a:noFill/>
                  </a:tcPr>
                </a:tc>
                <a:tc>
                  <a:txBody>
                    <a:bodyPr/>
                    <a:lstStyle/>
                    <a:p>
                      <a:pPr algn="ctr" fontAlgn="b">
                        <a:buNone/>
                      </a:pPr>
                      <a:r>
                        <a:rPr lang="en-GB" sz="1800" b="0" i="0" u="none" strike="noStrike">
                          <a:solidFill>
                            <a:srgbClr val="104861"/>
                          </a:solidFill>
                          <a:effectLst/>
                          <a:latin typeface="Aptos Narrow" panose="020B0004020202020204" pitchFamily="34" charset="0"/>
                        </a:rPr>
                        <a:t>39</a:t>
                      </a:r>
                    </a:p>
                  </a:txBody>
                  <a:tcPr marL="6350" marR="6350" marT="6350" marB="0" anchor="b">
                    <a:lnL>
                      <a:noFill/>
                    </a:lnL>
                    <a:lnR>
                      <a:noFill/>
                    </a:lnR>
                    <a:lnT>
                      <a:noFill/>
                    </a:lnT>
                    <a:lnB>
                      <a:noFill/>
                    </a:lnB>
                    <a:noFill/>
                  </a:tcPr>
                </a:tc>
                <a:tc>
                  <a:txBody>
                    <a:bodyPr/>
                    <a:lstStyle/>
                    <a:p>
                      <a:pPr algn="ctr" fontAlgn="b">
                        <a:buNone/>
                      </a:pPr>
                      <a:r>
                        <a:rPr lang="en-GB" sz="1800" b="0" i="0" u="none" strike="noStrike">
                          <a:solidFill>
                            <a:srgbClr val="104861"/>
                          </a:solidFill>
                          <a:effectLst/>
                          <a:latin typeface="Aptos Narrow" panose="020B0004020202020204" pitchFamily="34" charset="0"/>
                        </a:rPr>
                        <a:t>40</a:t>
                      </a:r>
                    </a:p>
                  </a:txBody>
                  <a:tcPr marL="6350" marR="6350" marT="6350" marB="0" anchor="b">
                    <a:lnL>
                      <a:noFill/>
                    </a:lnL>
                    <a:lnR>
                      <a:noFill/>
                    </a:lnR>
                    <a:lnT>
                      <a:noFill/>
                    </a:lnT>
                    <a:lnB>
                      <a:noFill/>
                    </a:lnB>
                    <a:noFill/>
                  </a:tcPr>
                </a:tc>
                <a:extLst>
                  <a:ext uri="{0D108BD9-81ED-4DB2-BD59-A6C34878D82A}">
                    <a16:rowId xmlns:a16="http://schemas.microsoft.com/office/drawing/2014/main" val="115574637"/>
                  </a:ext>
                </a:extLst>
              </a:tr>
              <a:tr h="458747">
                <a:tc>
                  <a:txBody>
                    <a:bodyPr/>
                    <a:lstStyle/>
                    <a:p>
                      <a:pPr algn="l" fontAlgn="b">
                        <a:buNone/>
                      </a:pPr>
                      <a:r>
                        <a:rPr lang="en-GB" sz="1800" b="0" i="0" u="none" strike="noStrike" dirty="0">
                          <a:solidFill>
                            <a:srgbClr val="104861"/>
                          </a:solidFill>
                          <a:effectLst/>
                          <a:latin typeface="Aptos Narrow" panose="020B0004020202020204" pitchFamily="34" charset="0"/>
                        </a:rPr>
                        <a:t>Morriston Hospital</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100</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92</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a:solidFill>
                            <a:srgbClr val="104861"/>
                          </a:solidFill>
                          <a:effectLst/>
                          <a:latin typeface="Aptos Narrow" panose="020B0004020202020204" pitchFamily="34" charset="0"/>
                        </a:rPr>
                        <a:t>77</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74</a:t>
                      </a:r>
                    </a:p>
                  </a:txBody>
                  <a:tcPr marL="6350" marR="6350" marT="6350" marB="0" anchor="b">
                    <a:lnL>
                      <a:noFill/>
                    </a:lnL>
                    <a:lnR>
                      <a:noFill/>
                    </a:lnR>
                    <a:lnT>
                      <a:noFill/>
                    </a:lnT>
                    <a:lnB>
                      <a:noFill/>
                    </a:lnB>
                    <a:solidFill>
                      <a:srgbClr val="C0E6F5"/>
                    </a:solidFill>
                  </a:tcPr>
                </a:tc>
                <a:extLst>
                  <a:ext uri="{0D108BD9-81ED-4DB2-BD59-A6C34878D82A}">
                    <a16:rowId xmlns:a16="http://schemas.microsoft.com/office/drawing/2014/main" val="3015176923"/>
                  </a:ext>
                </a:extLst>
              </a:tr>
              <a:tr h="684588">
                <a:tc>
                  <a:txBody>
                    <a:bodyPr/>
                    <a:lstStyle/>
                    <a:p>
                      <a:pPr algn="l" fontAlgn="b">
                        <a:buNone/>
                      </a:pPr>
                      <a:r>
                        <a:rPr lang="en-GB" sz="1800" b="0" i="0" u="none" strike="noStrike" dirty="0">
                          <a:solidFill>
                            <a:srgbClr val="104861"/>
                          </a:solidFill>
                          <a:effectLst/>
                          <a:latin typeface="Aptos Narrow" panose="020B0004020202020204" pitchFamily="34" charset="0"/>
                        </a:rPr>
                        <a:t>Neath Port Talbot Hospital</a:t>
                      </a:r>
                    </a:p>
                  </a:txBody>
                  <a:tcPr marL="6350" marR="6350" marT="6350" marB="0" anchor="b">
                    <a:lnL>
                      <a:noFill/>
                    </a:lnL>
                    <a:lnR>
                      <a:noFill/>
                    </a:lnR>
                    <a:lnT>
                      <a:noFill/>
                    </a:lnT>
                    <a:lnB>
                      <a:noFill/>
                    </a:lnB>
                    <a:noFill/>
                  </a:tcPr>
                </a:tc>
                <a:tc>
                  <a:txBody>
                    <a:bodyPr/>
                    <a:lstStyle/>
                    <a:p>
                      <a:pPr algn="ctr" fontAlgn="b">
                        <a:buNone/>
                      </a:pPr>
                      <a:r>
                        <a:rPr lang="en-GB" sz="1800" b="0" i="0" u="none" strike="noStrike">
                          <a:solidFill>
                            <a:srgbClr val="104861"/>
                          </a:solidFill>
                          <a:effectLst/>
                          <a:latin typeface="Aptos Narrow" panose="020B0004020202020204" pitchFamily="34" charset="0"/>
                        </a:rPr>
                        <a:t>34</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35</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35</a:t>
                      </a:r>
                    </a:p>
                  </a:txBody>
                  <a:tcPr marL="6350" marR="6350" marT="6350" marB="0" anchor="b">
                    <a:lnL>
                      <a:noFill/>
                    </a:lnL>
                    <a:lnR>
                      <a:noFill/>
                    </a:lnR>
                    <a:lnT>
                      <a:noFill/>
                    </a:lnT>
                    <a:lnB>
                      <a:noFill/>
                    </a:lnB>
                    <a:noFill/>
                  </a:tcPr>
                </a:tc>
                <a:tc>
                  <a:txBody>
                    <a:bodyPr/>
                    <a:lstStyle/>
                    <a:p>
                      <a:pPr algn="ctr" fontAlgn="b">
                        <a:buNone/>
                      </a:pPr>
                      <a:r>
                        <a:rPr lang="en-GB" sz="1800" b="0" i="0" u="none" strike="noStrike">
                          <a:solidFill>
                            <a:srgbClr val="104861"/>
                          </a:solidFill>
                          <a:effectLst/>
                          <a:latin typeface="Aptos Narrow" panose="020B0004020202020204" pitchFamily="34" charset="0"/>
                        </a:rPr>
                        <a:t>40</a:t>
                      </a:r>
                    </a:p>
                  </a:txBody>
                  <a:tcPr marL="6350" marR="6350" marT="6350" marB="0" anchor="b">
                    <a:lnL>
                      <a:noFill/>
                    </a:lnL>
                    <a:lnR>
                      <a:noFill/>
                    </a:lnR>
                    <a:lnT>
                      <a:noFill/>
                    </a:lnT>
                    <a:lnB>
                      <a:noFill/>
                    </a:lnB>
                    <a:noFill/>
                  </a:tcPr>
                </a:tc>
                <a:extLst>
                  <a:ext uri="{0D108BD9-81ED-4DB2-BD59-A6C34878D82A}">
                    <a16:rowId xmlns:a16="http://schemas.microsoft.com/office/drawing/2014/main" val="3751295141"/>
                  </a:ext>
                </a:extLst>
              </a:tr>
              <a:tr h="458747">
                <a:tc>
                  <a:txBody>
                    <a:bodyPr/>
                    <a:lstStyle/>
                    <a:p>
                      <a:pPr algn="l" fontAlgn="b">
                        <a:buNone/>
                      </a:pPr>
                      <a:r>
                        <a:rPr lang="en-GB" sz="1800" b="0" i="0" u="none" strike="noStrike">
                          <a:solidFill>
                            <a:srgbClr val="104861"/>
                          </a:solidFill>
                          <a:effectLst/>
                          <a:latin typeface="Aptos Narrow" panose="020B0004020202020204" pitchFamily="34" charset="0"/>
                        </a:rPr>
                        <a:t>Singleton Hospital</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16</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a:solidFill>
                            <a:srgbClr val="104861"/>
                          </a:solidFill>
                          <a:effectLst/>
                          <a:latin typeface="Aptos Narrow" panose="020B0004020202020204" pitchFamily="34" charset="0"/>
                        </a:rPr>
                        <a:t>16</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a:solidFill>
                            <a:srgbClr val="104861"/>
                          </a:solidFill>
                          <a:effectLst/>
                          <a:latin typeface="Aptos Narrow" panose="020B0004020202020204" pitchFamily="34" charset="0"/>
                        </a:rPr>
                        <a:t>20</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21</a:t>
                      </a:r>
                    </a:p>
                  </a:txBody>
                  <a:tcPr marL="6350" marR="6350" marT="6350" marB="0" anchor="b">
                    <a:lnL>
                      <a:noFill/>
                    </a:lnL>
                    <a:lnR>
                      <a:noFill/>
                    </a:lnR>
                    <a:lnT>
                      <a:noFill/>
                    </a:lnT>
                    <a:lnB>
                      <a:noFill/>
                    </a:lnB>
                    <a:solidFill>
                      <a:srgbClr val="C0E6F5"/>
                    </a:solidFill>
                  </a:tcPr>
                </a:tc>
                <a:extLst>
                  <a:ext uri="{0D108BD9-81ED-4DB2-BD59-A6C34878D82A}">
                    <a16:rowId xmlns:a16="http://schemas.microsoft.com/office/drawing/2014/main" val="928873691"/>
                  </a:ext>
                </a:extLst>
              </a:tr>
              <a:tr h="346210">
                <a:tc>
                  <a:txBody>
                    <a:bodyPr/>
                    <a:lstStyle/>
                    <a:p>
                      <a:pPr algn="l" fontAlgn="b">
                        <a:buNone/>
                      </a:pPr>
                      <a:r>
                        <a:rPr lang="en-GB" sz="1800" b="1" i="0" u="none" strike="noStrike">
                          <a:solidFill>
                            <a:srgbClr val="104861"/>
                          </a:solidFill>
                          <a:effectLst/>
                          <a:latin typeface="Aptos Narrow" panose="020B0004020202020204" pitchFamily="34" charset="0"/>
                        </a:rPr>
                        <a:t>Total</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a:solidFill>
                            <a:srgbClr val="104861"/>
                          </a:solidFill>
                          <a:effectLst/>
                          <a:latin typeface="Aptos Narrow" panose="020B0004020202020204" pitchFamily="34" charset="0"/>
                        </a:rPr>
                        <a:t>196</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a:solidFill>
                            <a:srgbClr val="104861"/>
                          </a:solidFill>
                          <a:effectLst/>
                          <a:latin typeface="Aptos Narrow" panose="020B0004020202020204" pitchFamily="34" charset="0"/>
                        </a:rPr>
                        <a:t>186</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a:solidFill>
                            <a:srgbClr val="104861"/>
                          </a:solidFill>
                          <a:effectLst/>
                          <a:latin typeface="Aptos Narrow" panose="020B0004020202020204" pitchFamily="34" charset="0"/>
                        </a:rPr>
                        <a:t>179</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183</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extLst>
                  <a:ext uri="{0D108BD9-81ED-4DB2-BD59-A6C34878D82A}">
                    <a16:rowId xmlns:a16="http://schemas.microsoft.com/office/drawing/2014/main" val="3355778579"/>
                  </a:ext>
                </a:extLst>
              </a:tr>
            </a:tbl>
          </a:graphicData>
        </a:graphic>
      </p:graphicFrame>
    </p:spTree>
    <p:extLst>
      <p:ext uri="{BB962C8B-B14F-4D97-AF65-F5344CB8AC3E}">
        <p14:creationId xmlns:p14="http://schemas.microsoft.com/office/powerpoint/2010/main" val="35852251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16</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8939129"/>
            <a:ext cx="19583400" cy="2000548"/>
          </a:xfrm>
          <a:prstGeom prst="rect">
            <a:avLst/>
          </a:prstGeom>
          <a:noFill/>
        </p:spPr>
        <p:txBody>
          <a:bodyPr wrap="square" rtlCol="0">
            <a:spAutoFit/>
          </a:bodyPr>
          <a:lstStyle/>
          <a:p>
            <a:r>
              <a:rPr lang="en-GB" sz="1600"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Revised flow operating model: </a:t>
            </a:r>
            <a:r>
              <a:rPr lang="en-GB" dirty="0">
                <a:latin typeface="Verdana" panose="020B0604030504040204" pitchFamily="34" charset="0"/>
                <a:ea typeface="Verdana" panose="020B0604030504040204" pitchFamily="34" charset="0"/>
              </a:rPr>
              <a:t>The revised operating models implemented as part of the test of change in Morriston remain in place. However, increase in demand for emergency care further complicated by a rise in respiratory illness picture is challenging the system. The indicators continue to demonstrate improvement in ambulance handover and lost ambulance hours, however performance against 12-hour and pathway of care delays remains a key challenge. </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UEC capital redesign – </a:t>
            </a:r>
            <a:r>
              <a:rPr lang="en-GB" dirty="0">
                <a:latin typeface="Verdana" panose="020B0604030504040204" pitchFamily="34" charset="0"/>
                <a:ea typeface="Verdana" panose="020B0604030504040204" pitchFamily="34" charset="0"/>
              </a:rPr>
              <a:t>Recent communication from the Chief Executive to the Director General of NHS Wales sets out an urgency to progress to an Electronic Patient Record across the Urgent and Emergency care services. Whilst there remains ambition to co-locate front door assessment processes with the emergency department, this programme of work cannot be progressed in the absence of Capital investment. </a:t>
            </a:r>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10" name="Picture 9">
            <a:extLst>
              <a:ext uri="{FF2B5EF4-FFF2-40B4-BE49-F238E27FC236}">
                <a16:creationId xmlns:a16="http://schemas.microsoft.com/office/drawing/2014/main" id="{972E174B-1085-445E-F1D2-D3C09B61A7C8}"/>
              </a:ext>
            </a:extLst>
          </p:cNvPr>
          <p:cNvPicPr>
            <a:picLocks noChangeAspect="1"/>
          </p:cNvPicPr>
          <p:nvPr/>
        </p:nvPicPr>
        <p:blipFill>
          <a:blip r:embed="rId5"/>
          <a:stretch>
            <a:fillRect/>
          </a:stretch>
        </p:blipFill>
        <p:spPr>
          <a:xfrm>
            <a:off x="3575843" y="844767"/>
            <a:ext cx="5982035" cy="3758155"/>
          </a:xfrm>
          <a:prstGeom prst="rect">
            <a:avLst/>
          </a:prstGeom>
        </p:spPr>
      </p:pic>
      <p:pic>
        <p:nvPicPr>
          <p:cNvPr id="13" name="Picture 12">
            <a:extLst>
              <a:ext uri="{FF2B5EF4-FFF2-40B4-BE49-F238E27FC236}">
                <a16:creationId xmlns:a16="http://schemas.microsoft.com/office/drawing/2014/main" id="{5F04F058-79F4-0C3F-EA2B-D3DA6666BD03}"/>
              </a:ext>
            </a:extLst>
          </p:cNvPr>
          <p:cNvPicPr>
            <a:picLocks noChangeAspect="1"/>
          </p:cNvPicPr>
          <p:nvPr/>
        </p:nvPicPr>
        <p:blipFill>
          <a:blip r:embed="rId6"/>
          <a:stretch>
            <a:fillRect/>
          </a:stretch>
        </p:blipFill>
        <p:spPr>
          <a:xfrm>
            <a:off x="11180115" y="844766"/>
            <a:ext cx="6118662" cy="3758155"/>
          </a:xfrm>
          <a:prstGeom prst="rect">
            <a:avLst/>
          </a:prstGeom>
        </p:spPr>
      </p:pic>
      <p:pic>
        <p:nvPicPr>
          <p:cNvPr id="17" name="Picture 16">
            <a:extLst>
              <a:ext uri="{FF2B5EF4-FFF2-40B4-BE49-F238E27FC236}">
                <a16:creationId xmlns:a16="http://schemas.microsoft.com/office/drawing/2014/main" id="{10D1A1DC-E837-5661-07CC-4EFF0E149526}"/>
              </a:ext>
            </a:extLst>
          </p:cNvPr>
          <p:cNvPicPr>
            <a:picLocks noChangeAspect="1"/>
          </p:cNvPicPr>
          <p:nvPr/>
        </p:nvPicPr>
        <p:blipFill>
          <a:blip r:embed="rId7"/>
          <a:stretch>
            <a:fillRect/>
          </a:stretch>
        </p:blipFill>
        <p:spPr>
          <a:xfrm>
            <a:off x="3728464" y="4876982"/>
            <a:ext cx="5982035" cy="3758154"/>
          </a:xfrm>
          <a:prstGeom prst="rect">
            <a:avLst/>
          </a:prstGeom>
        </p:spPr>
      </p:pic>
      <p:pic>
        <p:nvPicPr>
          <p:cNvPr id="23" name="Picture 22">
            <a:extLst>
              <a:ext uri="{FF2B5EF4-FFF2-40B4-BE49-F238E27FC236}">
                <a16:creationId xmlns:a16="http://schemas.microsoft.com/office/drawing/2014/main" id="{159555F8-CA46-9D64-5CA7-28F585A9E5A5}"/>
              </a:ext>
            </a:extLst>
          </p:cNvPr>
          <p:cNvPicPr>
            <a:picLocks noChangeAspect="1"/>
          </p:cNvPicPr>
          <p:nvPr/>
        </p:nvPicPr>
        <p:blipFill>
          <a:blip r:embed="rId8"/>
          <a:stretch>
            <a:fillRect/>
          </a:stretch>
        </p:blipFill>
        <p:spPr>
          <a:xfrm>
            <a:off x="11180115" y="4876979"/>
            <a:ext cx="6334488" cy="3652319"/>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CCFB2-A739-8304-F9DE-E70B8F21C800}"/>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9072E0C6-B818-3F45-7AA1-7C8FDD5B5A07}"/>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Planned</a:t>
            </a:r>
            <a:r>
              <a:rPr lang="en-GB" sz="8000" b="1" dirty="0">
                <a:effectLst/>
                <a:latin typeface="Calibri" panose="020F0502020204030204" pitchFamily="34" charset="0"/>
                <a:ea typeface="Calibri" panose="020F0502020204030204" pitchFamily="34" charset="0"/>
              </a:rPr>
              <a:t> Care</a:t>
            </a:r>
          </a:p>
        </p:txBody>
      </p:sp>
    </p:spTree>
    <p:extLst>
      <p:ext uri="{BB962C8B-B14F-4D97-AF65-F5344CB8AC3E}">
        <p14:creationId xmlns:p14="http://schemas.microsoft.com/office/powerpoint/2010/main" val="2787463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18</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9083675"/>
            <a:ext cx="19583400" cy="203132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November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number of patients waiting &gt; 104 weeks for treatment target of 0 for November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towards an improved position. Focus has now been placed on achieving a new Targeted Intervention Target for patients waiting &gt;36 weeks for treatment. Welsh Government have provided updated de-escalation criteria for all planned care metrics which reflect encouragement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Key Risks to delivery include the current physical infrastructure to hold additional clinics, workforce availability, funding and willingness of patients to attend out of hours</a:t>
            </a:r>
          </a:p>
        </p:txBody>
      </p:sp>
      <p:sp>
        <p:nvSpPr>
          <p:cNvPr id="17" name="Rectangle: Rounded Corners 16">
            <a:hlinkClick r:id="rId3"/>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298779" y="654124"/>
            <a:ext cx="914400" cy="914400"/>
          </a:xfrm>
          <a:prstGeom prst="rect">
            <a:avLst/>
          </a:prstGeom>
        </p:spPr>
      </p:pic>
      <p:pic>
        <p:nvPicPr>
          <p:cNvPr id="7" name="Picture 6">
            <a:extLst>
              <a:ext uri="{FF2B5EF4-FFF2-40B4-BE49-F238E27FC236}">
                <a16:creationId xmlns:a16="http://schemas.microsoft.com/office/drawing/2014/main" id="{9DB6E51A-6000-F409-A1D4-88E0FE09B38E}"/>
              </a:ext>
            </a:extLst>
          </p:cNvPr>
          <p:cNvPicPr>
            <a:picLocks noChangeAspect="1"/>
          </p:cNvPicPr>
          <p:nvPr/>
        </p:nvPicPr>
        <p:blipFill>
          <a:blip r:embed="rId6"/>
          <a:stretch>
            <a:fillRect/>
          </a:stretch>
        </p:blipFill>
        <p:spPr>
          <a:xfrm>
            <a:off x="2887583" y="911269"/>
            <a:ext cx="6403262" cy="3679685"/>
          </a:xfrm>
          <a:prstGeom prst="rect">
            <a:avLst/>
          </a:prstGeom>
        </p:spPr>
      </p:pic>
      <p:pic>
        <p:nvPicPr>
          <p:cNvPr id="9" name="Picture 8">
            <a:extLst>
              <a:ext uri="{FF2B5EF4-FFF2-40B4-BE49-F238E27FC236}">
                <a16:creationId xmlns:a16="http://schemas.microsoft.com/office/drawing/2014/main" id="{6857FAED-5CA6-5C71-711D-2D9641C8B5D4}"/>
              </a:ext>
            </a:extLst>
          </p:cNvPr>
          <p:cNvPicPr>
            <a:picLocks noChangeAspect="1"/>
          </p:cNvPicPr>
          <p:nvPr/>
        </p:nvPicPr>
        <p:blipFill>
          <a:blip r:embed="rId7"/>
          <a:stretch>
            <a:fillRect/>
          </a:stretch>
        </p:blipFill>
        <p:spPr>
          <a:xfrm>
            <a:off x="10503316" y="911270"/>
            <a:ext cx="6380289" cy="3631064"/>
          </a:xfrm>
          <a:prstGeom prst="rect">
            <a:avLst/>
          </a:prstGeom>
        </p:spPr>
      </p:pic>
      <p:pic>
        <p:nvPicPr>
          <p:cNvPr id="12" name="Picture 11">
            <a:extLst>
              <a:ext uri="{FF2B5EF4-FFF2-40B4-BE49-F238E27FC236}">
                <a16:creationId xmlns:a16="http://schemas.microsoft.com/office/drawing/2014/main" id="{5D167256-11A5-5A9C-610A-92E33C999C35}"/>
              </a:ext>
            </a:extLst>
          </p:cNvPr>
          <p:cNvPicPr>
            <a:picLocks noChangeAspect="1"/>
          </p:cNvPicPr>
          <p:nvPr/>
        </p:nvPicPr>
        <p:blipFill>
          <a:blip r:embed="rId8"/>
          <a:stretch>
            <a:fillRect/>
          </a:stretch>
        </p:blipFill>
        <p:spPr>
          <a:xfrm>
            <a:off x="2887583" y="4913091"/>
            <a:ext cx="6380289" cy="3754908"/>
          </a:xfrm>
          <a:prstGeom prst="rect">
            <a:avLst/>
          </a:prstGeom>
        </p:spPr>
      </p:pic>
      <p:pic>
        <p:nvPicPr>
          <p:cNvPr id="20" name="Picture 19">
            <a:extLst>
              <a:ext uri="{FF2B5EF4-FFF2-40B4-BE49-F238E27FC236}">
                <a16:creationId xmlns:a16="http://schemas.microsoft.com/office/drawing/2014/main" id="{78A31F8F-5B53-478A-EC4A-23818DF95AC0}"/>
              </a:ext>
            </a:extLst>
          </p:cNvPr>
          <p:cNvPicPr>
            <a:picLocks noChangeAspect="1"/>
          </p:cNvPicPr>
          <p:nvPr/>
        </p:nvPicPr>
        <p:blipFill>
          <a:blip r:embed="rId9"/>
          <a:stretch>
            <a:fillRect/>
          </a:stretch>
        </p:blipFill>
        <p:spPr>
          <a:xfrm>
            <a:off x="10503315" y="4877002"/>
            <a:ext cx="6380290" cy="3790997"/>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19</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474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602040"/>
            <a:ext cx="19583400" cy="2246769"/>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increased in November to 4,434 compared to 3,873 in October 2025.</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Updated targets have</a:t>
            </a:r>
            <a:r>
              <a:rPr lang="en-GB" sz="2000" dirty="0">
                <a:latin typeface="Verdana" panose="020B0604030504040204" pitchFamily="34" charset="0"/>
                <a:ea typeface="Verdana" panose="020B0604030504040204" pitchFamily="34" charset="0"/>
                <a:cs typeface="Aptos" panose="020B0004020202020204" pitchFamily="34" charset="0"/>
              </a:rPr>
              <a:t> been set for diagnostic de-escalation criteria which encourage further improvement, with the target for patients waiting &lt; 8 weeks for diagnostics increasing to 85% from 80%.</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The additional Gastroenterology insourcing gained from recovery monies to support the stage 1 position through Q4, resulted in a greater volume of referrals for Endoscopy which meant further pressure on the 2025/26 Q1 position. </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been reported as 0 in November 2025</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7" name="Picture 6">
            <a:extLst>
              <a:ext uri="{FF2B5EF4-FFF2-40B4-BE49-F238E27FC236}">
                <a16:creationId xmlns:a16="http://schemas.microsoft.com/office/drawing/2014/main" id="{BE8CF8BD-4BA7-C299-E728-19586E547480}"/>
              </a:ext>
            </a:extLst>
          </p:cNvPr>
          <p:cNvPicPr>
            <a:picLocks noChangeAspect="1"/>
          </p:cNvPicPr>
          <p:nvPr/>
        </p:nvPicPr>
        <p:blipFill>
          <a:blip r:embed="rId2"/>
          <a:stretch>
            <a:fillRect/>
          </a:stretch>
        </p:blipFill>
        <p:spPr>
          <a:xfrm>
            <a:off x="10428864" y="1690805"/>
            <a:ext cx="9125104" cy="5738464"/>
          </a:xfrm>
          <a:prstGeom prst="rect">
            <a:avLst/>
          </a:prstGeom>
        </p:spPr>
      </p:pic>
      <p:pic>
        <p:nvPicPr>
          <p:cNvPr id="11" name="Picture 10">
            <a:extLst>
              <a:ext uri="{FF2B5EF4-FFF2-40B4-BE49-F238E27FC236}">
                <a16:creationId xmlns:a16="http://schemas.microsoft.com/office/drawing/2014/main" id="{24D37F03-066E-4C6B-FEA7-566529C5AA38}"/>
              </a:ext>
            </a:extLst>
          </p:cNvPr>
          <p:cNvPicPr>
            <a:picLocks noChangeAspect="1"/>
          </p:cNvPicPr>
          <p:nvPr/>
        </p:nvPicPr>
        <p:blipFill>
          <a:blip r:embed="rId3"/>
          <a:stretch>
            <a:fillRect/>
          </a:stretch>
        </p:blipFill>
        <p:spPr>
          <a:xfrm>
            <a:off x="551720" y="1653161"/>
            <a:ext cx="9105821" cy="5738460"/>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1312063115"/>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E948042-479A-A470-883F-37E7E7F3566C}"/>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20</a:t>
            </a:fld>
            <a:endParaRPr lang="en-GB"/>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7C53EF6-A0C7-087D-3863-F1E0DD9B6ED3}"/>
              </a:ext>
            </a:extLst>
          </p:cNvPr>
          <p:cNvSpPr txBox="1"/>
          <p:nvPr/>
        </p:nvSpPr>
        <p:spPr>
          <a:xfrm>
            <a:off x="261144" y="9270604"/>
            <a:ext cx="19583400" cy="1430713"/>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tabLst>
                <a:tab pos="457200" algn="l"/>
              </a:tabLst>
            </a:pPr>
            <a:r>
              <a:rPr lang="en-GB" sz="2000" dirty="0">
                <a:latin typeface="Verdana" panose="020B0604030504040204" pitchFamily="34" charset="0"/>
                <a:ea typeface="Verdana" panose="020B0604030504040204" pitchFamily="34" charset="0"/>
                <a:cs typeface="Arial" panose="020B0604020202020204" pitchFamily="34" charset="0"/>
              </a:rPr>
              <a:t>In October 2025, the service reported 56% of patients had started treatment within 62 days which is below the Welsh Government TI target of 60%. </a:t>
            </a:r>
          </a:p>
          <a:p>
            <a:pPr marL="342900" lvl="0" indent="-342900" algn="just">
              <a:lnSpc>
                <a:spcPct val="107000"/>
              </a:lnSpc>
              <a:spcAft>
                <a:spcPts val="800"/>
              </a:spcAft>
              <a:buFont typeface="Symbol" panose="05050102010706020507" pitchFamily="18" charset="2"/>
              <a:buChar char=""/>
              <a:tabLst>
                <a:tab pos="457200" algn="l"/>
              </a:tabLst>
            </a:pPr>
            <a:r>
              <a:rPr lang="en-GB" sz="2000" dirty="0">
                <a:latin typeface="Verdana" panose="020B0604030504040204" pitchFamily="34" charset="0"/>
                <a:ea typeface="Verdana" panose="020B0604030504040204" pitchFamily="34" charset="0"/>
                <a:cs typeface="Arial" panose="020B0604020202020204" pitchFamily="34" charset="0"/>
              </a:rPr>
              <a:t>A detailed overview of the actions being undertaken to improve performance against all tumour sites can be found in Appendix 2.</a:t>
            </a:r>
            <a:endParaRPr lang="en-GB" sz="2000" dirty="0">
              <a:latin typeface="Verdana" panose="020B0604030504040204" pitchFamily="34" charset="0"/>
              <a:ea typeface="Verdana" panose="020B0604030504040204" pitchFamily="34" charset="0"/>
            </a:endParaRPr>
          </a:p>
        </p:txBody>
      </p:sp>
      <p:pic>
        <p:nvPicPr>
          <p:cNvPr id="9" name="Picture 8">
            <a:extLst>
              <a:ext uri="{FF2B5EF4-FFF2-40B4-BE49-F238E27FC236}">
                <a16:creationId xmlns:a16="http://schemas.microsoft.com/office/drawing/2014/main" id="{7313074C-A3ED-FCE8-B7B0-9283B3B823FD}"/>
              </a:ext>
            </a:extLst>
          </p:cNvPr>
          <p:cNvPicPr>
            <a:picLocks noChangeAspect="1"/>
          </p:cNvPicPr>
          <p:nvPr/>
        </p:nvPicPr>
        <p:blipFill>
          <a:blip r:embed="rId2"/>
          <a:stretch>
            <a:fillRect/>
          </a:stretch>
        </p:blipFill>
        <p:spPr>
          <a:xfrm>
            <a:off x="2885637" y="1323389"/>
            <a:ext cx="14334414" cy="7106098"/>
          </a:xfrm>
          <a:prstGeom prst="rect">
            <a:avLst/>
          </a:prstGeom>
        </p:spPr>
      </p:pic>
    </p:spTree>
    <p:extLst>
      <p:ext uri="{BB962C8B-B14F-4D97-AF65-F5344CB8AC3E}">
        <p14:creationId xmlns:p14="http://schemas.microsoft.com/office/powerpoint/2010/main" val="1402447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21</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a:solidFill>
                  <a:schemeClr val="bg1"/>
                </a:solidFill>
                <a:latin typeface="Calibri" panose="020F0502020204030204"/>
              </a:rPr>
              <a:t>Follow-Ups &amp; Activity</a:t>
            </a:r>
            <a:endParaRPr lang="en-GB" sz="3200" b="1" dirty="0">
              <a:solidFill>
                <a:schemeClr val="bg1"/>
              </a:solidFill>
              <a:latin typeface="Calibri" panose="020F0502020204030204"/>
            </a:endParaRPr>
          </a:p>
        </p:txBody>
      </p:sp>
      <p:pic>
        <p:nvPicPr>
          <p:cNvPr id="6" name="Picture 5">
            <a:extLst>
              <a:ext uri="{FF2B5EF4-FFF2-40B4-BE49-F238E27FC236}">
                <a16:creationId xmlns:a16="http://schemas.microsoft.com/office/drawing/2014/main" id="{F97CD71A-3500-4F1A-6FE2-FB70EAD4598C}"/>
              </a:ext>
            </a:extLst>
          </p:cNvPr>
          <p:cNvPicPr>
            <a:picLocks noChangeAspect="1"/>
          </p:cNvPicPr>
          <p:nvPr/>
        </p:nvPicPr>
        <p:blipFill>
          <a:blip r:embed="rId2"/>
          <a:stretch>
            <a:fillRect/>
          </a:stretch>
        </p:blipFill>
        <p:spPr>
          <a:xfrm>
            <a:off x="11114088" y="897102"/>
            <a:ext cx="6814808" cy="4324766"/>
          </a:xfrm>
          <a:prstGeom prst="rect">
            <a:avLst/>
          </a:prstGeom>
        </p:spPr>
      </p:pic>
      <p:pic>
        <p:nvPicPr>
          <p:cNvPr id="8" name="Picture 7">
            <a:extLst>
              <a:ext uri="{FF2B5EF4-FFF2-40B4-BE49-F238E27FC236}">
                <a16:creationId xmlns:a16="http://schemas.microsoft.com/office/drawing/2014/main" id="{65C6CC40-E513-5978-66B8-DD545086B6EA}"/>
              </a:ext>
            </a:extLst>
          </p:cNvPr>
          <p:cNvPicPr>
            <a:picLocks noChangeAspect="1"/>
          </p:cNvPicPr>
          <p:nvPr/>
        </p:nvPicPr>
        <p:blipFill>
          <a:blip r:embed="rId3"/>
          <a:stretch>
            <a:fillRect/>
          </a:stretch>
        </p:blipFill>
        <p:spPr>
          <a:xfrm>
            <a:off x="2617545" y="929346"/>
            <a:ext cx="7130498" cy="4292522"/>
          </a:xfrm>
          <a:prstGeom prst="rect">
            <a:avLst/>
          </a:prstGeom>
        </p:spPr>
      </p:pic>
      <p:pic>
        <p:nvPicPr>
          <p:cNvPr id="11" name="Picture 10">
            <a:extLst>
              <a:ext uri="{FF2B5EF4-FFF2-40B4-BE49-F238E27FC236}">
                <a16:creationId xmlns:a16="http://schemas.microsoft.com/office/drawing/2014/main" id="{36A355EF-586D-321E-4AEE-6E456E388ABE}"/>
              </a:ext>
            </a:extLst>
          </p:cNvPr>
          <p:cNvPicPr>
            <a:picLocks noChangeAspect="1"/>
          </p:cNvPicPr>
          <p:nvPr/>
        </p:nvPicPr>
        <p:blipFill>
          <a:blip r:embed="rId4"/>
          <a:stretch>
            <a:fillRect/>
          </a:stretch>
        </p:blipFill>
        <p:spPr>
          <a:xfrm>
            <a:off x="11114088" y="5845625"/>
            <a:ext cx="6814807" cy="4299642"/>
          </a:xfrm>
          <a:prstGeom prst="rect">
            <a:avLst/>
          </a:prstGeom>
        </p:spPr>
      </p:pic>
      <p:pic>
        <p:nvPicPr>
          <p:cNvPr id="15" name="Picture 14">
            <a:extLst>
              <a:ext uri="{FF2B5EF4-FFF2-40B4-BE49-F238E27FC236}">
                <a16:creationId xmlns:a16="http://schemas.microsoft.com/office/drawing/2014/main" id="{299D31A5-01A2-0905-FC4D-62EF963D08B9}"/>
              </a:ext>
            </a:extLst>
          </p:cNvPr>
          <p:cNvPicPr>
            <a:picLocks noChangeAspect="1"/>
          </p:cNvPicPr>
          <p:nvPr/>
        </p:nvPicPr>
        <p:blipFill>
          <a:blip r:embed="rId5"/>
          <a:stretch>
            <a:fillRect/>
          </a:stretch>
        </p:blipFill>
        <p:spPr>
          <a:xfrm>
            <a:off x="2617546" y="5845625"/>
            <a:ext cx="7130498" cy="4415974"/>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22</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64147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Welsh Government has identified Mental Health and Learning Disabilities (MH&amp;LD) as an area of concern, with regards to oversight and escalation. Assurance has been sought with regards to the key areas of concern within the Service Group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has commenced work in advance of the receipt of the report and is setting up a Transformation Programme. This has been informed by a review of the service by an external advisor.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9">
            <a:extLst>
              <a:ext uri="{FF2B5EF4-FFF2-40B4-BE49-F238E27FC236}">
                <a16:creationId xmlns:a16="http://schemas.microsoft.com/office/drawing/2014/main" id="{2A4D9DBC-B036-C928-46E4-03330B4515E2}"/>
              </a:ext>
            </a:extLst>
          </p:cNvPr>
          <p:cNvPicPr>
            <a:picLocks noChangeAspect="1"/>
          </p:cNvPicPr>
          <p:nvPr/>
        </p:nvPicPr>
        <p:blipFill>
          <a:blip r:embed="rId2"/>
          <a:stretch>
            <a:fillRect/>
          </a:stretch>
        </p:blipFill>
        <p:spPr>
          <a:xfrm>
            <a:off x="3365326" y="949254"/>
            <a:ext cx="6517036" cy="3737785"/>
          </a:xfrm>
          <a:prstGeom prst="rect">
            <a:avLst/>
          </a:prstGeom>
        </p:spPr>
      </p:pic>
      <p:pic>
        <p:nvPicPr>
          <p:cNvPr id="12" name="Picture 11">
            <a:extLst>
              <a:ext uri="{FF2B5EF4-FFF2-40B4-BE49-F238E27FC236}">
                <a16:creationId xmlns:a16="http://schemas.microsoft.com/office/drawing/2014/main" id="{94CF249B-1C50-31EE-E13A-E6654778E216}"/>
              </a:ext>
            </a:extLst>
          </p:cNvPr>
          <p:cNvPicPr>
            <a:picLocks noChangeAspect="1"/>
          </p:cNvPicPr>
          <p:nvPr/>
        </p:nvPicPr>
        <p:blipFill>
          <a:blip r:embed="rId3"/>
          <a:stretch>
            <a:fillRect/>
          </a:stretch>
        </p:blipFill>
        <p:spPr>
          <a:xfrm>
            <a:off x="11537197" y="949253"/>
            <a:ext cx="6149800" cy="3737785"/>
          </a:xfrm>
          <a:prstGeom prst="rect">
            <a:avLst/>
          </a:prstGeom>
        </p:spPr>
      </p:pic>
      <p:pic>
        <p:nvPicPr>
          <p:cNvPr id="14" name="Picture 13">
            <a:extLst>
              <a:ext uri="{FF2B5EF4-FFF2-40B4-BE49-F238E27FC236}">
                <a16:creationId xmlns:a16="http://schemas.microsoft.com/office/drawing/2014/main" id="{B98BD19C-9EC3-3F1C-292C-41B222A84CC8}"/>
              </a:ext>
            </a:extLst>
          </p:cNvPr>
          <p:cNvPicPr>
            <a:picLocks noChangeAspect="1"/>
          </p:cNvPicPr>
          <p:nvPr/>
        </p:nvPicPr>
        <p:blipFill>
          <a:blip r:embed="rId4"/>
          <a:stretch>
            <a:fillRect/>
          </a:stretch>
        </p:blipFill>
        <p:spPr>
          <a:xfrm>
            <a:off x="3575844" y="5089928"/>
            <a:ext cx="6306518" cy="3892912"/>
          </a:xfrm>
          <a:prstGeom prst="rect">
            <a:avLst/>
          </a:prstGeom>
        </p:spPr>
      </p:pic>
      <p:pic>
        <p:nvPicPr>
          <p:cNvPr id="18" name="Picture 17">
            <a:extLst>
              <a:ext uri="{FF2B5EF4-FFF2-40B4-BE49-F238E27FC236}">
                <a16:creationId xmlns:a16="http://schemas.microsoft.com/office/drawing/2014/main" id="{2EA60267-6E80-F55D-F24F-CF2363D97D73}"/>
              </a:ext>
            </a:extLst>
          </p:cNvPr>
          <p:cNvPicPr>
            <a:picLocks noChangeAspect="1"/>
          </p:cNvPicPr>
          <p:nvPr/>
        </p:nvPicPr>
        <p:blipFill>
          <a:blip r:embed="rId5"/>
          <a:stretch>
            <a:fillRect/>
          </a:stretch>
        </p:blipFill>
        <p:spPr>
          <a:xfrm>
            <a:off x="11542527" y="5086435"/>
            <a:ext cx="6144470" cy="3892911"/>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23</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cxnSp>
        <p:nvCxnSpPr>
          <p:cNvPr id="12" name="Straight Connector 11">
            <a:extLst>
              <a:ext uri="{FF2B5EF4-FFF2-40B4-BE49-F238E27FC236}">
                <a16:creationId xmlns:a16="http://schemas.microsoft.com/office/drawing/2014/main" id="{FE2E330C-A9AE-72DE-9F6E-56F0B4129880}"/>
              </a:ext>
            </a:extLst>
          </p:cNvPr>
          <p:cNvCxnSpPr/>
          <p:nvPr/>
        </p:nvCxnSpPr>
        <p:spPr>
          <a:xfrm>
            <a:off x="0" y="9007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9058796"/>
            <a:ext cx="19583400" cy="2215991"/>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sz="2000" b="1" dirty="0">
                <a:latin typeface="Verdana" panose="020B0604030504040204" pitchFamily="34" charset="0"/>
                <a:ea typeface="Verdana" panose="020B0604030504040204" pitchFamily="34" charset="0"/>
              </a:rPr>
              <a:t>CAMHS Part 1B – </a:t>
            </a:r>
            <a:r>
              <a:rPr lang="en-GB" sz="2000" dirty="0">
                <a:latin typeface="Verdana" panose="020B0604030504040204" pitchFamily="34" charset="0"/>
                <a:ea typeface="Verdana" panose="020B0604030504040204" pitchFamily="34" charset="0"/>
              </a:rPr>
              <a:t>Performance against Part 1B will remain a challenge until the backlog of &gt;28-day waiters is cleared. However, the recovery plan put in place will support this, and the planned Demand and Capacity review will help to identify the gap.</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CAMHS part 1B now shows a slight increase from previously reported performance to 66% for the last reporting period (November) from a previous position of 65%. </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Part 1A has been maintained at 97% in November, with Part 2 also maintaining performance against the trajectory reporting 95% in October (November figures not available at the time of publishing). </a:t>
            </a:r>
          </a:p>
        </p:txBody>
      </p:sp>
      <p:pic>
        <p:nvPicPr>
          <p:cNvPr id="16" name="Picture 15">
            <a:extLst>
              <a:ext uri="{FF2B5EF4-FFF2-40B4-BE49-F238E27FC236}">
                <a16:creationId xmlns:a16="http://schemas.microsoft.com/office/drawing/2014/main" id="{11FE22C0-159A-9798-9718-3749B36CD2A3}"/>
              </a:ext>
            </a:extLst>
          </p:cNvPr>
          <p:cNvPicPr>
            <a:picLocks noChangeAspect="1"/>
          </p:cNvPicPr>
          <p:nvPr/>
        </p:nvPicPr>
        <p:blipFill>
          <a:blip r:embed="rId3"/>
          <a:stretch>
            <a:fillRect/>
          </a:stretch>
        </p:blipFill>
        <p:spPr>
          <a:xfrm>
            <a:off x="2890044" y="4746472"/>
            <a:ext cx="6889017" cy="3948734"/>
          </a:xfrm>
          <a:prstGeom prst="rect">
            <a:avLst/>
          </a:prstGeom>
        </p:spPr>
      </p:pic>
      <p:pic>
        <p:nvPicPr>
          <p:cNvPr id="6" name="Picture 5">
            <a:extLst>
              <a:ext uri="{FF2B5EF4-FFF2-40B4-BE49-F238E27FC236}">
                <a16:creationId xmlns:a16="http://schemas.microsoft.com/office/drawing/2014/main" id="{1B82105D-8D69-5E5B-8947-46AAD9F3F83E}"/>
              </a:ext>
            </a:extLst>
          </p:cNvPr>
          <p:cNvPicPr>
            <a:picLocks noChangeAspect="1"/>
          </p:cNvPicPr>
          <p:nvPr/>
        </p:nvPicPr>
        <p:blipFill>
          <a:blip r:embed="rId4"/>
          <a:stretch>
            <a:fillRect/>
          </a:stretch>
        </p:blipFill>
        <p:spPr>
          <a:xfrm>
            <a:off x="11334527" y="884620"/>
            <a:ext cx="7117614" cy="3470436"/>
          </a:xfrm>
          <a:prstGeom prst="rect">
            <a:avLst/>
          </a:prstGeom>
        </p:spPr>
      </p:pic>
      <p:pic>
        <p:nvPicPr>
          <p:cNvPr id="9" name="Picture 8">
            <a:extLst>
              <a:ext uri="{FF2B5EF4-FFF2-40B4-BE49-F238E27FC236}">
                <a16:creationId xmlns:a16="http://schemas.microsoft.com/office/drawing/2014/main" id="{48FBE9BA-D681-8C0F-F11F-F886E4E8182C}"/>
              </a:ext>
            </a:extLst>
          </p:cNvPr>
          <p:cNvPicPr>
            <a:picLocks noChangeAspect="1"/>
          </p:cNvPicPr>
          <p:nvPr/>
        </p:nvPicPr>
        <p:blipFill>
          <a:blip r:embed="rId5"/>
          <a:stretch>
            <a:fillRect/>
          </a:stretch>
        </p:blipFill>
        <p:spPr>
          <a:xfrm>
            <a:off x="2890044" y="911676"/>
            <a:ext cx="6889017" cy="3457985"/>
          </a:xfrm>
          <a:prstGeom prst="rect">
            <a:avLst/>
          </a:prstGeom>
        </p:spPr>
      </p:pic>
      <p:pic>
        <p:nvPicPr>
          <p:cNvPr id="11" name="Picture 10">
            <a:extLst>
              <a:ext uri="{FF2B5EF4-FFF2-40B4-BE49-F238E27FC236}">
                <a16:creationId xmlns:a16="http://schemas.microsoft.com/office/drawing/2014/main" id="{1C2BB8A7-0545-D585-A5B1-3B1A2CFC7BCA}"/>
              </a:ext>
            </a:extLst>
          </p:cNvPr>
          <p:cNvPicPr>
            <a:picLocks noChangeAspect="1"/>
          </p:cNvPicPr>
          <p:nvPr/>
        </p:nvPicPr>
        <p:blipFill>
          <a:blip r:embed="rId6"/>
          <a:stretch>
            <a:fillRect/>
          </a:stretch>
        </p:blipFill>
        <p:spPr>
          <a:xfrm>
            <a:off x="11435862" y="4745701"/>
            <a:ext cx="6914944" cy="3936284"/>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550960"/>
            <a:ext cx="19583400" cy="163115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6E2E970F-4AC6-FBB7-64FA-EDA70123BA13}"/>
              </a:ext>
            </a:extLst>
          </p:cNvPr>
          <p:cNvPicPr>
            <a:picLocks noChangeAspect="1"/>
          </p:cNvPicPr>
          <p:nvPr/>
        </p:nvPicPr>
        <p:blipFill>
          <a:blip r:embed="rId2"/>
          <a:stretch>
            <a:fillRect/>
          </a:stretch>
        </p:blipFill>
        <p:spPr>
          <a:xfrm>
            <a:off x="2336670" y="919009"/>
            <a:ext cx="7100943" cy="3535284"/>
          </a:xfrm>
          <a:prstGeom prst="rect">
            <a:avLst/>
          </a:prstGeom>
        </p:spPr>
      </p:pic>
      <p:pic>
        <p:nvPicPr>
          <p:cNvPr id="9" name="Picture 8">
            <a:extLst>
              <a:ext uri="{FF2B5EF4-FFF2-40B4-BE49-F238E27FC236}">
                <a16:creationId xmlns:a16="http://schemas.microsoft.com/office/drawing/2014/main" id="{BADDE79F-6F51-D1BB-1A3A-0A7F0D0245BF}"/>
              </a:ext>
            </a:extLst>
          </p:cNvPr>
          <p:cNvPicPr>
            <a:picLocks noChangeAspect="1"/>
          </p:cNvPicPr>
          <p:nvPr/>
        </p:nvPicPr>
        <p:blipFill>
          <a:blip r:embed="rId3"/>
          <a:stretch>
            <a:fillRect/>
          </a:stretch>
        </p:blipFill>
        <p:spPr>
          <a:xfrm>
            <a:off x="10768063" y="919010"/>
            <a:ext cx="7258130" cy="3535284"/>
          </a:xfrm>
          <a:prstGeom prst="rect">
            <a:avLst/>
          </a:prstGeom>
        </p:spPr>
      </p:pic>
      <p:pic>
        <p:nvPicPr>
          <p:cNvPr id="14" name="Picture 13">
            <a:extLst>
              <a:ext uri="{FF2B5EF4-FFF2-40B4-BE49-F238E27FC236}">
                <a16:creationId xmlns:a16="http://schemas.microsoft.com/office/drawing/2014/main" id="{D4D7ED1E-B64B-2C1B-4287-E9C700137718}"/>
              </a:ext>
            </a:extLst>
          </p:cNvPr>
          <p:cNvPicPr>
            <a:picLocks noChangeAspect="1"/>
          </p:cNvPicPr>
          <p:nvPr/>
        </p:nvPicPr>
        <p:blipFill>
          <a:blip r:embed="rId4"/>
          <a:stretch>
            <a:fillRect/>
          </a:stretch>
        </p:blipFill>
        <p:spPr>
          <a:xfrm>
            <a:off x="2336670" y="5173505"/>
            <a:ext cx="6967513" cy="3585655"/>
          </a:xfrm>
          <a:prstGeom prst="rect">
            <a:avLst/>
          </a:prstGeom>
        </p:spPr>
      </p:pic>
      <p:pic>
        <p:nvPicPr>
          <p:cNvPr id="20" name="Picture 19">
            <a:extLst>
              <a:ext uri="{FF2B5EF4-FFF2-40B4-BE49-F238E27FC236}">
                <a16:creationId xmlns:a16="http://schemas.microsoft.com/office/drawing/2014/main" id="{01244A46-BC50-1150-3201-AC9E48F87F22}"/>
              </a:ext>
            </a:extLst>
          </p:cNvPr>
          <p:cNvPicPr>
            <a:picLocks noChangeAspect="1"/>
          </p:cNvPicPr>
          <p:nvPr/>
        </p:nvPicPr>
        <p:blipFill>
          <a:blip r:embed="rId5"/>
          <a:stretch>
            <a:fillRect/>
          </a:stretch>
        </p:blipFill>
        <p:spPr>
          <a:xfrm>
            <a:off x="10768063" y="5001466"/>
            <a:ext cx="7224686" cy="3543608"/>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9" name="Picture 8">
            <a:extLst>
              <a:ext uri="{FF2B5EF4-FFF2-40B4-BE49-F238E27FC236}">
                <a16:creationId xmlns:a16="http://schemas.microsoft.com/office/drawing/2014/main" id="{E5E3F3B1-8119-316A-7786-8447E339F0D3}"/>
              </a:ext>
            </a:extLst>
          </p:cNvPr>
          <p:cNvPicPr>
            <a:picLocks noChangeAspect="1"/>
          </p:cNvPicPr>
          <p:nvPr/>
        </p:nvPicPr>
        <p:blipFill>
          <a:blip r:embed="rId2"/>
          <a:stretch>
            <a:fillRect/>
          </a:stretch>
        </p:blipFill>
        <p:spPr>
          <a:xfrm>
            <a:off x="2813844" y="885117"/>
            <a:ext cx="6743629" cy="3035149"/>
          </a:xfrm>
          <a:prstGeom prst="rect">
            <a:avLst/>
          </a:prstGeom>
        </p:spPr>
      </p:pic>
      <p:pic>
        <p:nvPicPr>
          <p:cNvPr id="14" name="Picture 13">
            <a:extLst>
              <a:ext uri="{FF2B5EF4-FFF2-40B4-BE49-F238E27FC236}">
                <a16:creationId xmlns:a16="http://schemas.microsoft.com/office/drawing/2014/main" id="{C74E8AB4-9C24-E3A9-4E5A-7254024B0BC3}"/>
              </a:ext>
            </a:extLst>
          </p:cNvPr>
          <p:cNvPicPr>
            <a:picLocks noChangeAspect="1"/>
          </p:cNvPicPr>
          <p:nvPr/>
        </p:nvPicPr>
        <p:blipFill>
          <a:blip r:embed="rId3"/>
          <a:stretch>
            <a:fillRect/>
          </a:stretch>
        </p:blipFill>
        <p:spPr>
          <a:xfrm>
            <a:off x="2841461" y="4236106"/>
            <a:ext cx="6743629" cy="3266135"/>
          </a:xfrm>
          <a:prstGeom prst="rect">
            <a:avLst/>
          </a:prstGeom>
        </p:spPr>
      </p:pic>
      <p:pic>
        <p:nvPicPr>
          <p:cNvPr id="16" name="Picture 15">
            <a:extLst>
              <a:ext uri="{FF2B5EF4-FFF2-40B4-BE49-F238E27FC236}">
                <a16:creationId xmlns:a16="http://schemas.microsoft.com/office/drawing/2014/main" id="{B78E00C6-A04D-72CB-3566-C69DFF032896}"/>
              </a:ext>
            </a:extLst>
          </p:cNvPr>
          <p:cNvPicPr>
            <a:picLocks noChangeAspect="1"/>
          </p:cNvPicPr>
          <p:nvPr/>
        </p:nvPicPr>
        <p:blipFill>
          <a:blip r:embed="rId4"/>
          <a:stretch>
            <a:fillRect/>
          </a:stretch>
        </p:blipFill>
        <p:spPr>
          <a:xfrm>
            <a:off x="10924698" y="917861"/>
            <a:ext cx="6743629" cy="3002405"/>
          </a:xfrm>
          <a:prstGeom prst="rect">
            <a:avLst/>
          </a:prstGeom>
        </p:spPr>
      </p:pic>
      <p:pic>
        <p:nvPicPr>
          <p:cNvPr id="18" name="Picture 17">
            <a:extLst>
              <a:ext uri="{FF2B5EF4-FFF2-40B4-BE49-F238E27FC236}">
                <a16:creationId xmlns:a16="http://schemas.microsoft.com/office/drawing/2014/main" id="{257B764F-BA2E-1E96-7790-D9D6B851E47C}"/>
              </a:ext>
            </a:extLst>
          </p:cNvPr>
          <p:cNvPicPr>
            <a:picLocks noChangeAspect="1"/>
          </p:cNvPicPr>
          <p:nvPr/>
        </p:nvPicPr>
        <p:blipFill>
          <a:blip r:embed="rId5"/>
          <a:stretch>
            <a:fillRect/>
          </a:stretch>
        </p:blipFill>
        <p:spPr>
          <a:xfrm>
            <a:off x="10924698" y="4268850"/>
            <a:ext cx="6743629" cy="3233391"/>
          </a:xfrm>
          <a:prstGeom prst="rect">
            <a:avLst/>
          </a:prstGeom>
        </p:spPr>
      </p:pic>
      <p:pic>
        <p:nvPicPr>
          <p:cNvPr id="20" name="Picture 19">
            <a:extLst>
              <a:ext uri="{FF2B5EF4-FFF2-40B4-BE49-F238E27FC236}">
                <a16:creationId xmlns:a16="http://schemas.microsoft.com/office/drawing/2014/main" id="{F2D28783-342C-7FAE-DA5A-BA7A00C07F6B}"/>
              </a:ext>
            </a:extLst>
          </p:cNvPr>
          <p:cNvPicPr>
            <a:picLocks noChangeAspect="1"/>
          </p:cNvPicPr>
          <p:nvPr/>
        </p:nvPicPr>
        <p:blipFill>
          <a:blip r:embed="rId6"/>
          <a:stretch>
            <a:fillRect/>
          </a:stretch>
        </p:blipFill>
        <p:spPr>
          <a:xfrm>
            <a:off x="2813844" y="7840487"/>
            <a:ext cx="6743629" cy="3243729"/>
          </a:xfrm>
          <a:prstGeom prst="rect">
            <a:avLst/>
          </a:prstGeom>
        </p:spPr>
      </p:pic>
      <p:pic>
        <p:nvPicPr>
          <p:cNvPr id="22" name="Picture 21">
            <a:extLst>
              <a:ext uri="{FF2B5EF4-FFF2-40B4-BE49-F238E27FC236}">
                <a16:creationId xmlns:a16="http://schemas.microsoft.com/office/drawing/2014/main" id="{8624951F-E1D4-8A5B-999D-387993E58208}"/>
              </a:ext>
            </a:extLst>
          </p:cNvPr>
          <p:cNvPicPr>
            <a:picLocks noChangeAspect="1"/>
          </p:cNvPicPr>
          <p:nvPr/>
        </p:nvPicPr>
        <p:blipFill>
          <a:blip r:embed="rId7"/>
          <a:stretch>
            <a:fillRect/>
          </a:stretch>
        </p:blipFill>
        <p:spPr>
          <a:xfrm>
            <a:off x="10925673" y="7842751"/>
            <a:ext cx="6742654" cy="3241465"/>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26</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cxnSp>
        <p:nvCxnSpPr>
          <p:cNvPr id="22" name="Straight Connector 21">
            <a:extLst>
              <a:ext uri="{FF2B5EF4-FFF2-40B4-BE49-F238E27FC236}">
                <a16:creationId xmlns:a16="http://schemas.microsoft.com/office/drawing/2014/main" id="{ABC535ED-74FC-FF58-7135-5E8DBB6FF5B8}"/>
              </a:ext>
            </a:extLst>
          </p:cNvPr>
          <p:cNvCxnSpPr/>
          <p:nvPr/>
        </p:nvCxnSpPr>
        <p:spPr>
          <a:xfrm>
            <a:off x="-17588" y="8550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ECF8EBC-2CE0-D522-A8FD-A3AAC522311C}"/>
              </a:ext>
            </a:extLst>
          </p:cNvPr>
          <p:cNvSpPr txBox="1"/>
          <p:nvPr/>
        </p:nvSpPr>
        <p:spPr>
          <a:xfrm>
            <a:off x="35176" y="8505896"/>
            <a:ext cx="20070512" cy="3409459"/>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GMS escalation levels are currently remaining steady as we head into the winter period.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Refinement of the information on the self-assessment exercise for GMS sustainability has led to 10 practices being identified as in need of support. This is a reduction from 17.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number of ACORNS completed is showing a steady increase towards the target as the year goes on.</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Floride varnish remains over target for both children and adults.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number of patients for eye health care Wales (emergency eye care) has increased from an average of 2,245 per month last year to an average of 2,641 per month this year to date. There is a slight increase in the number of patients receiving low vision services with an increase in domiciliary visits in particular.</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Common ailments consultations continue to increase with an average of 900 more consultations per month in comparison to  24/25. If this trend continues this would be a further 17% increase on last year.</a:t>
            </a:r>
          </a:p>
          <a:p>
            <a:r>
              <a:rPr lang="en-GB" dirty="0"/>
              <a:t> </a:t>
            </a: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5FA916E4-D26A-738C-5F9E-C59EE4984A95}"/>
              </a:ext>
            </a:extLst>
          </p:cNvPr>
          <p:cNvPicPr>
            <a:picLocks noChangeAspect="1"/>
          </p:cNvPicPr>
          <p:nvPr/>
        </p:nvPicPr>
        <p:blipFill>
          <a:blip r:embed="rId2"/>
          <a:stretch>
            <a:fillRect/>
          </a:stretch>
        </p:blipFill>
        <p:spPr>
          <a:xfrm>
            <a:off x="676865" y="804760"/>
            <a:ext cx="5962090" cy="3464653"/>
          </a:xfrm>
          <a:prstGeom prst="rect">
            <a:avLst/>
          </a:prstGeom>
        </p:spPr>
      </p:pic>
      <p:pic>
        <p:nvPicPr>
          <p:cNvPr id="7" name="Picture 6">
            <a:extLst>
              <a:ext uri="{FF2B5EF4-FFF2-40B4-BE49-F238E27FC236}">
                <a16:creationId xmlns:a16="http://schemas.microsoft.com/office/drawing/2014/main" id="{55189718-76E2-B063-EA28-61F85BF86582}"/>
              </a:ext>
            </a:extLst>
          </p:cNvPr>
          <p:cNvPicPr>
            <a:picLocks noChangeAspect="1"/>
          </p:cNvPicPr>
          <p:nvPr/>
        </p:nvPicPr>
        <p:blipFill>
          <a:blip r:embed="rId3"/>
          <a:stretch>
            <a:fillRect/>
          </a:stretch>
        </p:blipFill>
        <p:spPr>
          <a:xfrm>
            <a:off x="7397768" y="894788"/>
            <a:ext cx="5809812" cy="3374626"/>
          </a:xfrm>
          <a:prstGeom prst="rect">
            <a:avLst/>
          </a:prstGeom>
        </p:spPr>
      </p:pic>
      <p:pic>
        <p:nvPicPr>
          <p:cNvPr id="10" name="Picture 9">
            <a:extLst>
              <a:ext uri="{FF2B5EF4-FFF2-40B4-BE49-F238E27FC236}">
                <a16:creationId xmlns:a16="http://schemas.microsoft.com/office/drawing/2014/main" id="{BAA86656-95D4-9F9E-A15F-D225C3DEDA62}"/>
              </a:ext>
            </a:extLst>
          </p:cNvPr>
          <p:cNvPicPr>
            <a:picLocks noChangeAspect="1"/>
          </p:cNvPicPr>
          <p:nvPr/>
        </p:nvPicPr>
        <p:blipFill>
          <a:blip r:embed="rId4"/>
          <a:stretch>
            <a:fillRect/>
          </a:stretch>
        </p:blipFill>
        <p:spPr>
          <a:xfrm>
            <a:off x="13954306" y="880312"/>
            <a:ext cx="5474517" cy="3374626"/>
          </a:xfrm>
          <a:prstGeom prst="rect">
            <a:avLst/>
          </a:prstGeom>
        </p:spPr>
      </p:pic>
      <p:pic>
        <p:nvPicPr>
          <p:cNvPr id="12" name="Picture 11">
            <a:extLst>
              <a:ext uri="{FF2B5EF4-FFF2-40B4-BE49-F238E27FC236}">
                <a16:creationId xmlns:a16="http://schemas.microsoft.com/office/drawing/2014/main" id="{BC316938-5760-DE5C-4948-E6C4620D95D4}"/>
              </a:ext>
            </a:extLst>
          </p:cNvPr>
          <p:cNvPicPr>
            <a:picLocks noChangeAspect="1"/>
          </p:cNvPicPr>
          <p:nvPr/>
        </p:nvPicPr>
        <p:blipFill>
          <a:blip r:embed="rId5"/>
          <a:stretch>
            <a:fillRect/>
          </a:stretch>
        </p:blipFill>
        <p:spPr>
          <a:xfrm>
            <a:off x="802186" y="4737215"/>
            <a:ext cx="5836769" cy="3241466"/>
          </a:xfrm>
          <a:prstGeom prst="rect">
            <a:avLst/>
          </a:prstGeom>
        </p:spPr>
      </p:pic>
      <p:pic>
        <p:nvPicPr>
          <p:cNvPr id="16" name="Picture 15">
            <a:extLst>
              <a:ext uri="{FF2B5EF4-FFF2-40B4-BE49-F238E27FC236}">
                <a16:creationId xmlns:a16="http://schemas.microsoft.com/office/drawing/2014/main" id="{43D945D0-F7CA-1E26-983A-5B70E84EEE59}"/>
              </a:ext>
            </a:extLst>
          </p:cNvPr>
          <p:cNvPicPr>
            <a:picLocks noChangeAspect="1"/>
          </p:cNvPicPr>
          <p:nvPr/>
        </p:nvPicPr>
        <p:blipFill>
          <a:blip r:embed="rId6"/>
          <a:stretch>
            <a:fillRect/>
          </a:stretch>
        </p:blipFill>
        <p:spPr>
          <a:xfrm>
            <a:off x="7397768" y="4737078"/>
            <a:ext cx="5809812" cy="3241466"/>
          </a:xfrm>
          <a:prstGeom prst="rect">
            <a:avLst/>
          </a:prstGeom>
        </p:spPr>
      </p:pic>
      <p:pic>
        <p:nvPicPr>
          <p:cNvPr id="20" name="Picture 19">
            <a:extLst>
              <a:ext uri="{FF2B5EF4-FFF2-40B4-BE49-F238E27FC236}">
                <a16:creationId xmlns:a16="http://schemas.microsoft.com/office/drawing/2014/main" id="{B6BD89F6-6737-26BD-394C-6C4C0DAEFCCC}"/>
              </a:ext>
            </a:extLst>
          </p:cNvPr>
          <p:cNvPicPr>
            <a:picLocks noChangeAspect="1"/>
          </p:cNvPicPr>
          <p:nvPr/>
        </p:nvPicPr>
        <p:blipFill>
          <a:blip r:embed="rId7"/>
          <a:stretch>
            <a:fillRect/>
          </a:stretch>
        </p:blipFill>
        <p:spPr>
          <a:xfrm>
            <a:off x="13966393" y="4681368"/>
            <a:ext cx="5605200" cy="3297176"/>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5BAC9-87C0-CC68-3908-D8F6D8F48DD8}"/>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47D0D51-471D-4616-E474-94DE4E7500A6}"/>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Quality &amp; Safety</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113660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28</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71126" y="9027055"/>
            <a:ext cx="19563435" cy="203132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solidFill>
                <a:schemeClr val="accent1"/>
              </a:solidFill>
              <a:highlight>
                <a:srgbClr val="FFFF00"/>
              </a:highlight>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dirty="0"/>
              <a:t>Gold </a:t>
            </a:r>
            <a:r>
              <a:rPr lang="en-GB" i="1" dirty="0"/>
              <a:t>C. difficile </a:t>
            </a:r>
            <a:r>
              <a:rPr lang="en-GB" dirty="0"/>
              <a:t>High Incidence Management Group.</a:t>
            </a:r>
          </a:p>
          <a:p>
            <a:pPr marL="285750" lvl="0" indent="-285750">
              <a:buFont typeface="Arial" panose="020B0604020202020204" pitchFamily="34" charset="0"/>
              <a:buChar char="•"/>
            </a:pPr>
            <a:r>
              <a:rPr lang="en-GB" dirty="0"/>
              <a:t>Monitoring of </a:t>
            </a:r>
            <a:r>
              <a:rPr lang="en-GB" i="1" dirty="0"/>
              <a:t>C. difficile </a:t>
            </a:r>
            <a:r>
              <a:rPr lang="en-GB" dirty="0"/>
              <a:t>Standards: Risk Assessment &amp; Governance Framework. </a:t>
            </a:r>
          </a:p>
          <a:p>
            <a:pPr marL="285750" lvl="0" indent="-285750">
              <a:buFont typeface="Arial" panose="020B0604020202020204" pitchFamily="34" charset="0"/>
              <a:buChar char="•"/>
            </a:pPr>
            <a:r>
              <a:rPr lang="en-GB" dirty="0"/>
              <a:t>Continuation of QI Project in Acute Medical Unit focusing on AMS and 72-hour review and improving switch to oral route for administration.</a:t>
            </a:r>
          </a:p>
          <a:p>
            <a:pPr marL="285750" lvl="0" indent="-285750">
              <a:buFont typeface="Arial" panose="020B0604020202020204" pitchFamily="34" charset="0"/>
              <a:buChar char="•"/>
            </a:pPr>
            <a:r>
              <a:rPr lang="en-GB" dirty="0"/>
              <a:t>Scoping exercise to explore the feasibility of extending role of ward based enhanced cleaner.</a:t>
            </a:r>
          </a:p>
          <a:p>
            <a:pPr marL="285750" lvl="0" indent="-285750">
              <a:buFont typeface="Arial" panose="020B0604020202020204" pitchFamily="34" charset="0"/>
              <a:buChar char="•"/>
            </a:pPr>
            <a:r>
              <a:rPr lang="en-GB" dirty="0"/>
              <a:t>Trial of new Microfibre cleaning systems  </a:t>
            </a:r>
          </a:p>
          <a:p>
            <a:pPr marL="285750" lvl="0" indent="-285750">
              <a:buFont typeface="Arial" panose="020B0604020202020204" pitchFamily="34" charset="0"/>
              <a:buChar char="•"/>
            </a:pPr>
            <a:r>
              <a:rPr lang="en-GB" dirty="0"/>
              <a:t>Primary care QI projects to reduce urinary tract infections in care home residents</a:t>
            </a: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08441" y="843950"/>
            <a:ext cx="914400" cy="914400"/>
          </a:xfrm>
          <a:prstGeom prst="rect">
            <a:avLst/>
          </a:prstGeom>
        </p:spPr>
      </p:pic>
      <p:pic>
        <p:nvPicPr>
          <p:cNvPr id="7" name="Picture 6">
            <a:extLst>
              <a:ext uri="{FF2B5EF4-FFF2-40B4-BE49-F238E27FC236}">
                <a16:creationId xmlns:a16="http://schemas.microsoft.com/office/drawing/2014/main" id="{78A54D49-3452-E42A-9162-C6F783F0BC6D}"/>
              </a:ext>
            </a:extLst>
          </p:cNvPr>
          <p:cNvPicPr>
            <a:picLocks noChangeAspect="1"/>
          </p:cNvPicPr>
          <p:nvPr/>
        </p:nvPicPr>
        <p:blipFill>
          <a:blip r:embed="rId5"/>
          <a:stretch>
            <a:fillRect/>
          </a:stretch>
        </p:blipFill>
        <p:spPr>
          <a:xfrm>
            <a:off x="2735404" y="742232"/>
            <a:ext cx="6589413" cy="3743355"/>
          </a:xfrm>
          <a:prstGeom prst="rect">
            <a:avLst/>
          </a:prstGeom>
        </p:spPr>
      </p:pic>
      <p:pic>
        <p:nvPicPr>
          <p:cNvPr id="9" name="Picture 8">
            <a:extLst>
              <a:ext uri="{FF2B5EF4-FFF2-40B4-BE49-F238E27FC236}">
                <a16:creationId xmlns:a16="http://schemas.microsoft.com/office/drawing/2014/main" id="{E480E6C8-0C12-759E-9DE8-D3C2827C48F7}"/>
              </a:ext>
            </a:extLst>
          </p:cNvPr>
          <p:cNvPicPr>
            <a:picLocks noChangeAspect="1"/>
          </p:cNvPicPr>
          <p:nvPr/>
        </p:nvPicPr>
        <p:blipFill>
          <a:blip r:embed="rId6"/>
          <a:stretch>
            <a:fillRect/>
          </a:stretch>
        </p:blipFill>
        <p:spPr>
          <a:xfrm>
            <a:off x="10780872" y="725450"/>
            <a:ext cx="6206172" cy="3760137"/>
          </a:xfrm>
          <a:prstGeom prst="rect">
            <a:avLst/>
          </a:prstGeom>
        </p:spPr>
      </p:pic>
      <p:pic>
        <p:nvPicPr>
          <p:cNvPr id="12" name="Picture 11">
            <a:extLst>
              <a:ext uri="{FF2B5EF4-FFF2-40B4-BE49-F238E27FC236}">
                <a16:creationId xmlns:a16="http://schemas.microsoft.com/office/drawing/2014/main" id="{8FA1ECD7-41EC-4735-F3AB-6F52F6550461}"/>
              </a:ext>
            </a:extLst>
          </p:cNvPr>
          <p:cNvPicPr>
            <a:picLocks noChangeAspect="1"/>
          </p:cNvPicPr>
          <p:nvPr/>
        </p:nvPicPr>
        <p:blipFill>
          <a:blip r:embed="rId7"/>
          <a:stretch>
            <a:fillRect/>
          </a:stretch>
        </p:blipFill>
        <p:spPr>
          <a:xfrm>
            <a:off x="2735403" y="4667271"/>
            <a:ext cx="6589413" cy="3941821"/>
          </a:xfrm>
          <a:prstGeom prst="rect">
            <a:avLst/>
          </a:prstGeom>
        </p:spPr>
      </p:pic>
      <p:pic>
        <p:nvPicPr>
          <p:cNvPr id="16" name="Picture 15">
            <a:extLst>
              <a:ext uri="{FF2B5EF4-FFF2-40B4-BE49-F238E27FC236}">
                <a16:creationId xmlns:a16="http://schemas.microsoft.com/office/drawing/2014/main" id="{12A34EBD-7A15-1351-BF60-A6168AC0721A}"/>
              </a:ext>
            </a:extLst>
          </p:cNvPr>
          <p:cNvPicPr>
            <a:picLocks noChangeAspect="1"/>
          </p:cNvPicPr>
          <p:nvPr/>
        </p:nvPicPr>
        <p:blipFill>
          <a:blip r:embed="rId8"/>
          <a:stretch>
            <a:fillRect/>
          </a:stretch>
        </p:blipFill>
        <p:spPr>
          <a:xfrm>
            <a:off x="10780872" y="4667271"/>
            <a:ext cx="6206172" cy="3941818"/>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29</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43556" y="9263966"/>
            <a:ext cx="19583400" cy="204043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six Nationally Reported Incidents reported in November 2025 and there were no new never events reported. The detail surrounding the nature of the reported NRI’s can be found on the subsequent pages.</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November 2025, there were 102 open risks with a score &gt;20 recorded for the Health Bord which is the same figure reported in October. There were 243 open risks with a score &gt;16, which again is a slight increase compared to 242 in October 2025.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186 hospital falls recorded in November 2025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3581F0D7-4566-A58F-D555-0200D3FB5E0E}"/>
              </a:ext>
            </a:extLst>
          </p:cNvPr>
          <p:cNvPicPr>
            <a:picLocks noChangeAspect="1"/>
          </p:cNvPicPr>
          <p:nvPr/>
        </p:nvPicPr>
        <p:blipFill>
          <a:blip r:embed="rId3"/>
          <a:stretch>
            <a:fillRect/>
          </a:stretch>
        </p:blipFill>
        <p:spPr>
          <a:xfrm>
            <a:off x="3347244" y="673366"/>
            <a:ext cx="6705599" cy="4143047"/>
          </a:xfrm>
          <a:prstGeom prst="rect">
            <a:avLst/>
          </a:prstGeom>
        </p:spPr>
      </p:pic>
      <p:pic>
        <p:nvPicPr>
          <p:cNvPr id="8" name="Picture 7">
            <a:extLst>
              <a:ext uri="{FF2B5EF4-FFF2-40B4-BE49-F238E27FC236}">
                <a16:creationId xmlns:a16="http://schemas.microsoft.com/office/drawing/2014/main" id="{BCAE710A-29BD-C6BB-3FD8-C330315D376C}"/>
              </a:ext>
            </a:extLst>
          </p:cNvPr>
          <p:cNvPicPr>
            <a:picLocks noChangeAspect="1"/>
          </p:cNvPicPr>
          <p:nvPr/>
        </p:nvPicPr>
        <p:blipFill>
          <a:blip r:embed="rId4"/>
          <a:stretch>
            <a:fillRect/>
          </a:stretch>
        </p:blipFill>
        <p:spPr>
          <a:xfrm>
            <a:off x="10588710" y="760021"/>
            <a:ext cx="6705598" cy="4143047"/>
          </a:xfrm>
          <a:prstGeom prst="rect">
            <a:avLst/>
          </a:prstGeom>
        </p:spPr>
      </p:pic>
      <p:pic>
        <p:nvPicPr>
          <p:cNvPr id="11" name="Picture 10">
            <a:extLst>
              <a:ext uri="{FF2B5EF4-FFF2-40B4-BE49-F238E27FC236}">
                <a16:creationId xmlns:a16="http://schemas.microsoft.com/office/drawing/2014/main" id="{B93C9780-07E7-2218-0C23-D85F67DC10CE}"/>
              </a:ext>
            </a:extLst>
          </p:cNvPr>
          <p:cNvPicPr>
            <a:picLocks noChangeAspect="1"/>
          </p:cNvPicPr>
          <p:nvPr/>
        </p:nvPicPr>
        <p:blipFill>
          <a:blip r:embed="rId5"/>
          <a:stretch>
            <a:fillRect/>
          </a:stretch>
        </p:blipFill>
        <p:spPr>
          <a:xfrm>
            <a:off x="3347244" y="5135083"/>
            <a:ext cx="6705599" cy="3616184"/>
          </a:xfrm>
          <a:prstGeom prst="rect">
            <a:avLst/>
          </a:prstGeom>
        </p:spPr>
      </p:pic>
      <p:pic>
        <p:nvPicPr>
          <p:cNvPr id="17" name="Picture 16">
            <a:extLst>
              <a:ext uri="{FF2B5EF4-FFF2-40B4-BE49-F238E27FC236}">
                <a16:creationId xmlns:a16="http://schemas.microsoft.com/office/drawing/2014/main" id="{53AED2FA-99F2-A0AE-37FD-F7B38313F31F}"/>
              </a:ext>
            </a:extLst>
          </p:cNvPr>
          <p:cNvPicPr>
            <a:picLocks noChangeAspect="1"/>
          </p:cNvPicPr>
          <p:nvPr/>
        </p:nvPicPr>
        <p:blipFill>
          <a:blip r:embed="rId6"/>
          <a:stretch>
            <a:fillRect/>
          </a:stretch>
        </p:blipFill>
        <p:spPr>
          <a:xfrm>
            <a:off x="10588709" y="5171582"/>
            <a:ext cx="6705599" cy="3616184"/>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276313" y="1018848"/>
            <a:ext cx="5266163" cy="9700669"/>
          </a:xfrm>
          <a:prstGeom prst="rect">
            <a:avLst/>
          </a:prstGeom>
          <a:noFill/>
        </p:spPr>
        <p:txBody>
          <a:bodyPr wrap="square">
            <a:spAutoFit/>
          </a:bodyPr>
          <a:lstStyle/>
          <a:p>
            <a:pPr defTabSz="1075350">
              <a:defRPr/>
            </a:pPr>
            <a:r>
              <a:rPr lang="en-GB" sz="1814" b="1" dirty="0">
                <a:solidFill>
                  <a:prstClr val="black"/>
                </a:solidFill>
                <a:latin typeface="Arial" panose="020B060402020202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732" b="1" dirty="0">
                <a:solidFill>
                  <a:prstClr val="black"/>
                </a:solidFill>
                <a:latin typeface="Arial" panose="020B0604020202020204" pitchFamily="34" charset="0"/>
                <a:cs typeface="Arial" panose="020B0604020202020204" pitchFamily="34" charset="0"/>
              </a:rPr>
              <a:t>Graph 1</a:t>
            </a:r>
            <a:r>
              <a:rPr lang="en-GB" sz="1732" dirty="0">
                <a:solidFill>
                  <a:prstClr val="black"/>
                </a:solidFill>
                <a:latin typeface="Arial" panose="020B0604020202020204" pitchFamily="34" charset="0"/>
                <a:cs typeface="Arial" panose="020B0604020202020204" pitchFamily="34" charset="0"/>
              </a:rPr>
              <a:t> – Number of NRIs/Never Events reported to NHSWP&amp;I. </a:t>
            </a:r>
            <a:r>
              <a:rPr lang="en-GB" sz="1732" i="1" dirty="0">
                <a:solidFill>
                  <a:prstClr val="black"/>
                </a:solidFill>
                <a:latin typeface="Arial" panose="020B0604020202020204" pitchFamily="34" charset="0"/>
                <a:cs typeface="Arial" panose="020B0604020202020204" pitchFamily="34" charset="0"/>
              </a:rPr>
              <a:t>November 2025 included 4 avoidable in-patient falls (combined forms)</a:t>
            </a:r>
          </a:p>
          <a:p>
            <a:pPr marL="282738" indent="-282738" algn="just" defTabSz="1075350">
              <a:buFont typeface="Arial" panose="020B0604020202020204" pitchFamily="34" charset="0"/>
              <a:buChar char="•"/>
              <a:defRPr/>
            </a:pPr>
            <a:r>
              <a:rPr lang="en-GB" sz="1732" b="1" dirty="0">
                <a:solidFill>
                  <a:prstClr val="black"/>
                </a:solidFill>
                <a:latin typeface="Arial" panose="020B0604020202020204" pitchFamily="34" charset="0"/>
                <a:cs typeface="Arial" panose="020B0604020202020204" pitchFamily="34" charset="0"/>
              </a:rPr>
              <a:t>Graph 2</a:t>
            </a:r>
            <a:r>
              <a:rPr lang="en-GB" sz="1732" dirty="0">
                <a:solidFill>
                  <a:prstClr val="black"/>
                </a:solidFill>
                <a:latin typeface="Arial" panose="020B0604020202020204" pitchFamily="34" charset="0"/>
                <a:cs typeface="Arial" panose="020B0604020202020204" pitchFamily="34" charset="0"/>
              </a:rPr>
              <a:t> – 33 open NRIs open with NHSWP&amp;I – 12 open past closure date </a:t>
            </a:r>
            <a:r>
              <a:rPr lang="en-GB" sz="1732" i="1" dirty="0">
                <a:solidFill>
                  <a:prstClr val="black"/>
                </a:solidFill>
                <a:latin typeface="Arial" panose="020B0604020202020204" pitchFamily="34" charset="0"/>
                <a:cs typeface="Arial" panose="020B0604020202020204" pitchFamily="34" charset="0"/>
              </a:rPr>
              <a:t>of which 6 are awaiting outcome of external reviews.  Plus 2 infant deaths require receipt of external review before closure can occur</a:t>
            </a:r>
          </a:p>
          <a:p>
            <a:pPr marL="282738" indent="-282738" algn="just" defTabSz="1075350">
              <a:buFont typeface="Arial" panose="020B0604020202020204" pitchFamily="34" charset="0"/>
              <a:buChar char="•"/>
              <a:defRPr/>
            </a:pPr>
            <a:r>
              <a:rPr lang="en-GB" sz="1732" b="1" dirty="0">
                <a:solidFill>
                  <a:prstClr val="black"/>
                </a:solidFill>
                <a:latin typeface="Arial" panose="020B0604020202020204" pitchFamily="34" charset="0"/>
                <a:cs typeface="Arial" panose="020B0604020202020204" pitchFamily="34" charset="0"/>
              </a:rPr>
              <a:t>Graph 3</a:t>
            </a:r>
            <a:r>
              <a:rPr lang="en-GB" sz="1732" dirty="0">
                <a:solidFill>
                  <a:prstClr val="black"/>
                </a:solidFill>
                <a:latin typeface="Arial" panose="020B0604020202020204" pitchFamily="34" charset="0"/>
                <a:cs typeface="Arial" panose="020B0604020202020204" pitchFamily="34" charset="0"/>
              </a:rPr>
              <a:t> – Total number of outcome forms submitted per month</a:t>
            </a:r>
          </a:p>
          <a:p>
            <a:pPr algn="just" defTabSz="1075350">
              <a:defRPr/>
            </a:pPr>
            <a:r>
              <a:rPr lang="en-GB" sz="1732" b="1" dirty="0">
                <a:solidFill>
                  <a:prstClr val="black"/>
                </a:solidFill>
                <a:latin typeface="Arial" panose="020B060402020202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Weekly review with PSI investigator to: </a:t>
            </a:r>
          </a:p>
          <a:p>
            <a:pPr marL="1036707" lvl="1" indent="-282738" defTabSz="1075350">
              <a:buFont typeface="Wingdings" panose="05000000000000000000" pitchFamily="2" charset="2"/>
              <a:buChar char="ü"/>
              <a:defRPr/>
            </a:pPr>
            <a:r>
              <a:rPr lang="en-GB" sz="1732" dirty="0">
                <a:solidFill>
                  <a:prstClr val="black"/>
                </a:solidFill>
                <a:latin typeface="Arial" panose="020B0604020202020204" pitchFamily="34" charset="0"/>
                <a:cs typeface="Arial" panose="020B0604020202020204" pitchFamily="34" charset="0"/>
              </a:rPr>
              <a:t>monitor  progress of corporate investigations; identify barriers </a:t>
            </a:r>
          </a:p>
          <a:p>
            <a:pPr marL="1036707" lvl="1" indent="-282738" algn="just" defTabSz="1075350">
              <a:buFont typeface="Wingdings" panose="05000000000000000000" pitchFamily="2" charset="2"/>
              <a:buChar char="ü"/>
              <a:defRPr/>
            </a:pPr>
            <a:r>
              <a:rPr lang="en-GB" sz="1732" dirty="0">
                <a:solidFill>
                  <a:prstClr val="black"/>
                </a:solidFill>
                <a:latin typeface="Arial" panose="020B0604020202020204" pitchFamily="34" charset="0"/>
                <a:cs typeface="Arial" panose="020B0604020202020204" pitchFamily="34" charset="0"/>
              </a:rPr>
              <a:t>escalate outstanding actions required</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Fortnightly service group meetings: </a:t>
            </a:r>
          </a:p>
          <a:p>
            <a:pPr marL="1036707" lvl="1" indent="-282738" algn="just" defTabSz="1075350">
              <a:buFont typeface="Wingdings" panose="05000000000000000000" pitchFamily="2" charset="2"/>
              <a:buChar char="ü"/>
              <a:defRPr/>
            </a:pPr>
            <a:r>
              <a:rPr lang="en-GB" sz="1732" dirty="0">
                <a:solidFill>
                  <a:prstClr val="black"/>
                </a:solidFill>
                <a:latin typeface="Arial" panose="020B0604020202020204" pitchFamily="34" charset="0"/>
                <a:cs typeface="Arial" panose="020B0604020202020204" pitchFamily="34" charset="0"/>
              </a:rPr>
              <a:t>service group investigations - progress towards closure date discussed</a:t>
            </a:r>
          </a:p>
          <a:p>
            <a:pPr marL="1036707" lvl="1" indent="-282738" algn="just" defTabSz="1075350">
              <a:buFont typeface="Wingdings" panose="05000000000000000000" pitchFamily="2" charset="2"/>
              <a:buChar char="ü"/>
              <a:defRPr/>
            </a:pPr>
            <a:r>
              <a:rPr lang="en-GB" sz="1732" dirty="0">
                <a:solidFill>
                  <a:prstClr val="black"/>
                </a:solidFill>
                <a:latin typeface="Arial" panose="020B0604020202020204" pitchFamily="34" charset="0"/>
                <a:cs typeface="Arial" panose="020B0604020202020204" pitchFamily="34" charset="0"/>
              </a:rPr>
              <a:t>updates on PSI investigation given</a:t>
            </a:r>
          </a:p>
          <a:p>
            <a:pPr marL="1036707" lvl="1" indent="-282738" algn="just" defTabSz="1075350">
              <a:buFont typeface="Wingdings" panose="05000000000000000000" pitchFamily="2" charset="2"/>
              <a:buChar char="ü"/>
              <a:defRPr/>
            </a:pPr>
            <a:r>
              <a:rPr lang="en-GB" sz="1732" dirty="0">
                <a:solidFill>
                  <a:prstClr val="black"/>
                </a:solidFill>
                <a:latin typeface="Arial" panose="020B0604020202020204" pitchFamily="34" charset="0"/>
                <a:cs typeface="Arial" panose="020B0604020202020204" pitchFamily="34" charset="0"/>
              </a:rPr>
              <a:t>escalate to service group barriers identified with corporate PSI investigations </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Service Group Directors contacted separately for outstanding actions</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Data presented and discussed at health board Patient Safety and Compliance Group; Quality and Safety Group; Patient Stakeholder and Experience Group - Service Group assurance sought against outstanding actions for completion of investigation / outcome form</a:t>
            </a:r>
          </a:p>
          <a:p>
            <a:pPr algn="just" defTabSz="1075350">
              <a:defRPr/>
            </a:pPr>
            <a:r>
              <a:rPr lang="en-GB" sz="1649" b="1" dirty="0">
                <a:solidFill>
                  <a:prstClr val="black"/>
                </a:solidFill>
                <a:latin typeface="Arial" panose="020B0604020202020204" pitchFamily="34" charset="0"/>
                <a:cs typeface="Arial" panose="020B0604020202020204" pitchFamily="34" charset="0"/>
              </a:rPr>
              <a:t>What do we expect to see change and when</a:t>
            </a:r>
            <a:r>
              <a:rPr lang="en-GB" sz="1732" b="1" dirty="0">
                <a:solidFill>
                  <a:prstClr val="black"/>
                </a:solidFill>
                <a:latin typeface="Arial" panose="020B0604020202020204" pitchFamily="34" charset="0"/>
                <a:cs typeface="Arial" panose="020B0604020202020204" pitchFamily="34" charset="0"/>
              </a:rPr>
              <a:t>?</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Reduction in number of overdue investigation outcomes forms </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Reduction in number of NRIs/NEs reported through recommendations/learning monthly</a:t>
            </a:r>
            <a:endParaRPr lang="en-GB" sz="1649" b="1" dirty="0">
              <a:solidFill>
                <a:prstClr val="black"/>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6ED965DB-DD58-4A81-A3DF-6015162EF38A}"/>
              </a:ext>
            </a:extLst>
          </p:cNvPr>
          <p:cNvSpPr txBox="1"/>
          <p:nvPr/>
        </p:nvSpPr>
        <p:spPr>
          <a:xfrm>
            <a:off x="13133929" y="5658518"/>
            <a:ext cx="6167663" cy="3290901"/>
          </a:xfrm>
          <a:prstGeom prst="rect">
            <a:avLst/>
          </a:prstGeom>
          <a:noFill/>
        </p:spPr>
        <p:txBody>
          <a:bodyPr wrap="square">
            <a:spAutoFit/>
          </a:bodyPr>
          <a:lstStyle/>
          <a:p>
            <a:r>
              <a:rPr lang="en-GB" sz="1732" b="1" dirty="0">
                <a:latin typeface="Arial" panose="020B0604020202020204" pitchFamily="34" charset="0"/>
                <a:cs typeface="Arial" panose="020B0604020202020204" pitchFamily="34" charset="0"/>
              </a:rPr>
              <a:t>EWNs – November 2025 </a:t>
            </a:r>
          </a:p>
          <a:p>
            <a:endParaRPr lang="en-GB" sz="1732" b="1" dirty="0">
              <a:latin typeface="Arial" panose="020B0604020202020204" pitchFamily="34" charset="0"/>
              <a:cs typeface="Arial" panose="020B0604020202020204" pitchFamily="34" charset="0"/>
            </a:endParaRPr>
          </a:p>
          <a:p>
            <a:pPr marL="282738" indent="-282738">
              <a:buFont typeface="Arial" panose="020B0604020202020204" pitchFamily="34" charset="0"/>
              <a:buChar char="•"/>
            </a:pPr>
            <a:r>
              <a:rPr lang="en-GB" sz="1732" dirty="0">
                <a:latin typeface="Arial" panose="020B0604020202020204" pitchFamily="34" charset="0"/>
                <a:cs typeface="Arial" panose="020B0604020202020204" pitchFamily="34" charset="0"/>
              </a:rPr>
              <a:t>Ward experiencing increased Infection Prevention and Control period of Covid-19 infection. 3 of the 14 patients who tested Covid-19 positive within the outbreak period have died – all have Covid 19 recorded on the death certificate</a:t>
            </a:r>
          </a:p>
          <a:p>
            <a:pPr marL="282738" indent="-282738">
              <a:buFont typeface="Arial" panose="020B0604020202020204" pitchFamily="34" charset="0"/>
              <a:buChar char="•"/>
            </a:pPr>
            <a:r>
              <a:rPr lang="en-GB" sz="1732" dirty="0">
                <a:latin typeface="Arial" panose="020B0604020202020204" pitchFamily="34" charset="0"/>
                <a:cs typeface="Arial" panose="020B0604020202020204" pitchFamily="34" charset="0"/>
              </a:rPr>
              <a:t>Potential for adverse media attention – in-patient suicide HMP Swansea</a:t>
            </a:r>
          </a:p>
          <a:p>
            <a:r>
              <a:rPr lang="en-GB" sz="1732" dirty="0">
                <a:latin typeface="Arial" panose="020B0604020202020204" pitchFamily="34" charset="0"/>
                <a:cs typeface="Arial" panose="020B0604020202020204" pitchFamily="34" charset="0"/>
              </a:rPr>
              <a:t> </a:t>
            </a:r>
          </a:p>
          <a:p>
            <a:pPr marL="282738" indent="-282738">
              <a:buFont typeface="Arial" panose="020B0604020202020204" pitchFamily="34" charset="0"/>
              <a:buChar char="•"/>
            </a:pPr>
            <a:endParaRPr lang="en-GB" sz="1732" dirty="0">
              <a:latin typeface="Arial" panose="020B0604020202020204" pitchFamily="34" charset="0"/>
              <a:cs typeface="Arial" panose="020B0604020202020204" pitchFamily="34" charset="0"/>
            </a:endParaRPr>
          </a:p>
          <a:p>
            <a:endParaRPr lang="en-GB" sz="1732" dirty="0"/>
          </a:p>
        </p:txBody>
      </p:sp>
      <p:graphicFrame>
        <p:nvGraphicFramePr>
          <p:cNvPr id="6" name="Chart 5">
            <a:extLst>
              <a:ext uri="{FF2B5EF4-FFF2-40B4-BE49-F238E27FC236}">
                <a16:creationId xmlns:a16="http://schemas.microsoft.com/office/drawing/2014/main" id="{F50A1772-45AC-E6E1-586C-AF68668381FD}"/>
              </a:ext>
            </a:extLst>
          </p:cNvPr>
          <p:cNvGraphicFramePr>
            <a:graphicFrameLocks/>
          </p:cNvGraphicFramePr>
          <p:nvPr>
            <p:extLst>
              <p:ext uri="{D42A27DB-BD31-4B8C-83A1-F6EECF244321}">
                <p14:modId xmlns:p14="http://schemas.microsoft.com/office/powerpoint/2010/main" val="1905784031"/>
              </p:ext>
            </p:extLst>
          </p:nvPr>
        </p:nvGraphicFramePr>
        <p:xfrm>
          <a:off x="5825992" y="1195743"/>
          <a:ext cx="6809951" cy="400348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E54AC7F7-6A61-DA1F-B1AB-AD878C3C56C7}"/>
              </a:ext>
            </a:extLst>
          </p:cNvPr>
          <p:cNvGraphicFramePr>
            <a:graphicFrameLocks/>
          </p:cNvGraphicFramePr>
          <p:nvPr>
            <p:extLst>
              <p:ext uri="{D42A27DB-BD31-4B8C-83A1-F6EECF244321}">
                <p14:modId xmlns:p14="http://schemas.microsoft.com/office/powerpoint/2010/main" val="4129083116"/>
              </p:ext>
            </p:extLst>
          </p:nvPr>
        </p:nvGraphicFramePr>
        <p:xfrm>
          <a:off x="5647223" y="5765991"/>
          <a:ext cx="7148821" cy="400348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a:extLst>
              <a:ext uri="{FF2B5EF4-FFF2-40B4-BE49-F238E27FC236}">
                <a16:creationId xmlns:a16="http://schemas.microsoft.com/office/drawing/2014/main" id="{CFBA38B1-2587-6232-5F30-86CDA25BB877}"/>
              </a:ext>
            </a:extLst>
          </p:cNvPr>
          <p:cNvGraphicFramePr>
            <a:graphicFrameLocks/>
          </p:cNvGraphicFramePr>
          <p:nvPr>
            <p:extLst>
              <p:ext uri="{D42A27DB-BD31-4B8C-83A1-F6EECF244321}">
                <p14:modId xmlns:p14="http://schemas.microsoft.com/office/powerpoint/2010/main" val="940072878"/>
              </p:ext>
            </p:extLst>
          </p:nvPr>
        </p:nvGraphicFramePr>
        <p:xfrm>
          <a:off x="12908990" y="1121060"/>
          <a:ext cx="6560902" cy="4140417"/>
        </p:xfrm>
        <a:graphic>
          <a:graphicData uri="http://schemas.openxmlformats.org/drawingml/2006/chart">
            <c:chart xmlns:c="http://schemas.openxmlformats.org/drawingml/2006/chart" xmlns:r="http://schemas.openxmlformats.org/officeDocument/2006/relationships" r:id="rId5"/>
          </a:graphicData>
        </a:graphic>
      </p:graphicFrame>
      <p:sp>
        <p:nvSpPr>
          <p:cNvPr id="7" name="TextBox 6">
            <a:extLst>
              <a:ext uri="{FF2B5EF4-FFF2-40B4-BE49-F238E27FC236}">
                <a16:creationId xmlns:a16="http://schemas.microsoft.com/office/drawing/2014/main" id="{2403904A-3AA9-6212-A713-C7BE5948BFD1}"/>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914413">
              <a:defRPr/>
            </a:pPr>
            <a:r>
              <a:rPr lang="en-GB" sz="3200" b="1" dirty="0">
                <a:solidFill>
                  <a:schemeClr val="bg1"/>
                </a:solidFill>
                <a:latin typeface="Arial Black" panose="020B0A04020102020204" pitchFamily="34" charset="0"/>
              </a:rPr>
              <a:t>Nationally Reported Incidents &amp; Early Warning Notifications</a:t>
            </a:r>
            <a:endParaRPr lang="en-GB" sz="3200" dirty="0">
              <a:solidFill>
                <a:schemeClr val="bg1"/>
              </a:solidFill>
              <a:latin typeface="Calibri"/>
            </a:endParaRPr>
          </a:p>
        </p:txBody>
      </p:sp>
    </p:spTree>
    <p:extLst>
      <p:ext uri="{BB962C8B-B14F-4D97-AF65-F5344CB8AC3E}">
        <p14:creationId xmlns:p14="http://schemas.microsoft.com/office/powerpoint/2010/main" val="9857598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FE480-89DC-3A87-3A4D-1B1F6C1ABF62}"/>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A813C034-3E1E-907B-37EB-8C8B515BC46A}"/>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2" name="Rectangle 1">
            <a:extLst>
              <a:ext uri="{FF2B5EF4-FFF2-40B4-BE49-F238E27FC236}">
                <a16:creationId xmlns:a16="http://schemas.microsoft.com/office/drawing/2014/main" id="{A47E6AD0-D5F1-885C-E7E5-ED837370DE60}"/>
              </a:ext>
            </a:extLst>
          </p:cNvPr>
          <p:cNvSpPr/>
          <p:nvPr/>
        </p:nvSpPr>
        <p:spPr>
          <a:xfrm>
            <a:off x="195072" y="359739"/>
            <a:ext cx="11031738" cy="701410"/>
          </a:xfrm>
          <a:prstGeom prst="rect">
            <a:avLst/>
          </a:prstGeom>
        </p:spPr>
        <p:txBody>
          <a:bodyPr wrap="none">
            <a:spAutoFit/>
          </a:bodyPr>
          <a:lstStyle/>
          <a:p>
            <a:pPr defTabSz="914413">
              <a:defRPr/>
            </a:pPr>
            <a:r>
              <a:rPr lang="en-GB" sz="3958" b="1" dirty="0">
                <a:solidFill>
                  <a:schemeClr val="tx2">
                    <a:lumMod val="90000"/>
                    <a:lumOff val="10000"/>
                  </a:schemeClr>
                </a:solidFill>
                <a:latin typeface="Arial Black" panose="020B0A04020102020204" pitchFamily="34" charset="0"/>
              </a:rPr>
              <a:t>NRI Learning (YCFFs) – November 2025</a:t>
            </a:r>
            <a:endParaRPr lang="en-GB" sz="3958" dirty="0">
              <a:solidFill>
                <a:schemeClr val="tx2">
                  <a:lumMod val="90000"/>
                  <a:lumOff val="10000"/>
                </a:schemeClr>
              </a:solidFill>
              <a:latin typeface="Calibri"/>
            </a:endParaRPr>
          </a:p>
        </p:txBody>
      </p:sp>
      <p:sp>
        <p:nvSpPr>
          <p:cNvPr id="5" name="Content Placeholder 2">
            <a:extLst>
              <a:ext uri="{FF2B5EF4-FFF2-40B4-BE49-F238E27FC236}">
                <a16:creationId xmlns:a16="http://schemas.microsoft.com/office/drawing/2014/main" id="{F32E5ABA-4310-4B2F-8D3C-28403A10A60E}"/>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graphicFrame>
        <p:nvGraphicFramePr>
          <p:cNvPr id="18" name="Table 17">
            <a:extLst>
              <a:ext uri="{FF2B5EF4-FFF2-40B4-BE49-F238E27FC236}">
                <a16:creationId xmlns:a16="http://schemas.microsoft.com/office/drawing/2014/main" id="{2E55924F-8F0B-BC34-2DCE-853F56791EED}"/>
              </a:ext>
            </a:extLst>
          </p:cNvPr>
          <p:cNvGraphicFramePr>
            <a:graphicFrameLocks noGrp="1"/>
          </p:cNvGraphicFramePr>
          <p:nvPr/>
        </p:nvGraphicFramePr>
        <p:xfrm>
          <a:off x="188960" y="1125474"/>
          <a:ext cx="19229483" cy="9430727"/>
        </p:xfrm>
        <a:graphic>
          <a:graphicData uri="http://schemas.openxmlformats.org/drawingml/2006/table">
            <a:tbl>
              <a:tblPr firstRow="1" firstCol="1" bandRow="1">
                <a:tableStyleId>{5C22544A-7EE6-4342-B048-85BDC9FD1C3A}</a:tableStyleId>
              </a:tblPr>
              <a:tblGrid>
                <a:gridCol w="2004456">
                  <a:extLst>
                    <a:ext uri="{9D8B030D-6E8A-4147-A177-3AD203B41FA5}">
                      <a16:colId xmlns:a16="http://schemas.microsoft.com/office/drawing/2014/main" val="2162237737"/>
                    </a:ext>
                  </a:extLst>
                </a:gridCol>
                <a:gridCol w="7832881">
                  <a:extLst>
                    <a:ext uri="{9D8B030D-6E8A-4147-A177-3AD203B41FA5}">
                      <a16:colId xmlns:a16="http://schemas.microsoft.com/office/drawing/2014/main" val="1156556525"/>
                    </a:ext>
                  </a:extLst>
                </a:gridCol>
                <a:gridCol w="9392146">
                  <a:extLst>
                    <a:ext uri="{9D8B030D-6E8A-4147-A177-3AD203B41FA5}">
                      <a16:colId xmlns:a16="http://schemas.microsoft.com/office/drawing/2014/main" val="212713881"/>
                    </a:ext>
                  </a:extLst>
                </a:gridCol>
              </a:tblGrid>
              <a:tr h="2738870">
                <a:tc>
                  <a:txBody>
                    <a:bodyPr/>
                    <a:lstStyle/>
                    <a:p>
                      <a:pPr>
                        <a:lnSpc>
                          <a:spcPct val="107000"/>
                        </a:lnSpc>
                        <a:spcAft>
                          <a:spcPts val="800"/>
                        </a:spcAft>
                        <a:buNone/>
                      </a:pPr>
                      <a:r>
                        <a:rPr lang="en-GB" sz="1800" b="1" kern="0" dirty="0">
                          <a:solidFill>
                            <a:schemeClr val="bg1"/>
                          </a:solidFill>
                          <a:effectLst/>
                        </a:rPr>
                        <a:t>Domain 1 – Situational Factors</a:t>
                      </a:r>
                      <a:endParaRPr lang="en-GB" sz="18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4787" marR="64787" marT="0" marB="0"/>
                </a:tc>
                <a:tc>
                  <a:txBody>
                    <a:bodyPr/>
                    <a:lstStyle/>
                    <a:p>
                      <a:pPr marL="0" indent="0">
                        <a:lnSpc>
                          <a:spcPct val="107000"/>
                        </a:lnSpc>
                        <a:spcAft>
                          <a:spcPts val="800"/>
                        </a:spcAft>
                        <a:buFont typeface="Arial" panose="020B0604020202020204" pitchFamily="34" charset="0"/>
                        <a:buNone/>
                      </a:pPr>
                      <a:r>
                        <a:rPr lang="en-GB" sz="1800" b="1" kern="100" dirty="0">
                          <a:solidFill>
                            <a:schemeClr val="tx1"/>
                          </a:solidFill>
                          <a:effectLst/>
                        </a:rPr>
                        <a:t>Task characteristics</a:t>
                      </a:r>
                      <a:r>
                        <a:rPr lang="en-GB" sz="1800" b="0" kern="100" dirty="0">
                          <a:solidFill>
                            <a:schemeClr val="tx1"/>
                          </a:solidFill>
                          <a:effectLst/>
                        </a:rPr>
                        <a:t>:   </a:t>
                      </a:r>
                    </a:p>
                    <a:p>
                      <a:pPr marL="171450" indent="-171450">
                        <a:lnSpc>
                          <a:spcPct val="107000"/>
                        </a:lnSpc>
                        <a:spcAft>
                          <a:spcPts val="800"/>
                        </a:spcAft>
                        <a:buFont typeface="Arial" panose="020B0604020202020204" pitchFamily="34" charset="0"/>
                        <a:buChar char="•"/>
                      </a:pPr>
                      <a:r>
                        <a:rPr lang="en-GB" sz="1800" b="0" kern="100" dirty="0">
                          <a:solidFill>
                            <a:schemeClr val="tx1"/>
                          </a:solidFill>
                          <a:effectLst/>
                        </a:rPr>
                        <a:t>Monotonous task</a:t>
                      </a:r>
                    </a:p>
                    <a:p>
                      <a:pPr>
                        <a:lnSpc>
                          <a:spcPct val="107000"/>
                        </a:lnSpc>
                        <a:spcAft>
                          <a:spcPts val="800"/>
                        </a:spcAft>
                        <a:buNone/>
                      </a:pPr>
                      <a:endParaRPr lang="en-GB" sz="18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64787" marR="64787" marT="0" marB="0">
                    <a:solidFill>
                      <a:schemeClr val="bg2"/>
                    </a:solidFill>
                  </a:tcPr>
                </a:tc>
                <a:tc>
                  <a:txBody>
                    <a:bodyPr/>
                    <a:lstStyle/>
                    <a:p>
                      <a:pPr lvl="0"/>
                      <a:r>
                        <a:rPr lang="en-GB" sz="1800" b="0" kern="100" dirty="0">
                          <a:solidFill>
                            <a:schemeClr val="tx1"/>
                          </a:solidFill>
                          <a:effectLst/>
                        </a:rPr>
                        <a:t> </a:t>
                      </a:r>
                      <a:r>
                        <a:rPr lang="en-GB" sz="1800" b="1" kern="100" dirty="0">
                          <a:solidFill>
                            <a:schemeClr val="tx1"/>
                          </a:solidFill>
                          <a:effectLst/>
                        </a:rPr>
                        <a:t>Patient factors</a:t>
                      </a:r>
                      <a:r>
                        <a:rPr lang="en-GB" sz="1800" b="0" kern="100" dirty="0">
                          <a:solidFill>
                            <a:schemeClr val="tx1"/>
                          </a:solidFill>
                          <a:effectLst/>
                        </a:rPr>
                        <a:t>: </a:t>
                      </a:r>
                    </a:p>
                    <a:p>
                      <a:pPr marL="171450" lvl="0" indent="-171450">
                        <a:buFont typeface="Arial" panose="020B0604020202020204" pitchFamily="34" charset="0"/>
                        <a:buChar char="•"/>
                      </a:pPr>
                      <a:r>
                        <a:rPr lang="en-GB" sz="1800" b="0" kern="1200" dirty="0">
                          <a:solidFill>
                            <a:schemeClr val="tx1"/>
                          </a:solidFill>
                          <a:effectLst/>
                          <a:latin typeface="+mn-lt"/>
                          <a:ea typeface="+mn-ea"/>
                          <a:cs typeface="+mn-cs"/>
                        </a:rPr>
                        <a:t>Extreme preterm infant, born at 23+3 weeks gestation. Placental Histology findings - monochorionic diamniotic (MCDA) fused twin placenta; acute chorioamnionitis of twin 2; haematoma with features of infarction</a:t>
                      </a:r>
                    </a:p>
                    <a:p>
                      <a:pPr marL="171450" lvl="0" indent="-171450">
                        <a:buFont typeface="Arial" panose="020B0604020202020204" pitchFamily="34" charset="0"/>
                        <a:buChar char="•"/>
                      </a:pPr>
                      <a:r>
                        <a:rPr lang="en-GB" sz="1800" b="0" kern="1200" dirty="0">
                          <a:solidFill>
                            <a:schemeClr val="tx1"/>
                          </a:solidFill>
                          <a:effectLst/>
                          <a:latin typeface="+mn-lt"/>
                          <a:ea typeface="+mn-ea"/>
                          <a:cs typeface="+mn-cs"/>
                        </a:rPr>
                        <a:t>Patient not highlighted as risk of falls on previous assessment</a:t>
                      </a:r>
                    </a:p>
                    <a:p>
                      <a:pPr marL="171450" lvl="0" indent="-171450">
                        <a:buFont typeface="Arial" panose="020B0604020202020204" pitchFamily="34" charset="0"/>
                        <a:buChar char="•"/>
                      </a:pPr>
                      <a:r>
                        <a:rPr lang="en-GB" sz="1800" b="0" kern="1200" dirty="0">
                          <a:solidFill>
                            <a:schemeClr val="tx1"/>
                          </a:solidFill>
                          <a:effectLst/>
                          <a:latin typeface="+mn-lt"/>
                          <a:ea typeface="+mn-ea"/>
                          <a:cs typeface="+mn-cs"/>
                        </a:rPr>
                        <a:t>Intermittent confusion. Normally independently mobile. Recent falls.</a:t>
                      </a:r>
                    </a:p>
                    <a:p>
                      <a:pPr marL="171450" indent="-171450">
                        <a:buFont typeface="Arial" panose="020B0604020202020204" pitchFamily="34" charset="0"/>
                        <a:buChar char="•"/>
                      </a:pPr>
                      <a:r>
                        <a:rPr lang="en-GB" sz="1800" b="0" kern="1200" dirty="0">
                          <a:solidFill>
                            <a:schemeClr val="tx1"/>
                          </a:solidFill>
                          <a:effectLst/>
                          <a:latin typeface="+mn-lt"/>
                          <a:ea typeface="+mn-ea"/>
                          <a:cs typeface="+mn-cs"/>
                        </a:rPr>
                        <a:t>Stage 4 aggressive breast cancer patient put on steroids to help with pain relief</a:t>
                      </a:r>
                      <a:endParaRPr lang="en-GB" sz="18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64787" marR="64787" marT="0" marB="0">
                    <a:solidFill>
                      <a:schemeClr val="bg2"/>
                    </a:solidFill>
                  </a:tcPr>
                </a:tc>
                <a:extLst>
                  <a:ext uri="{0D108BD9-81ED-4DB2-BD59-A6C34878D82A}">
                    <a16:rowId xmlns:a16="http://schemas.microsoft.com/office/drawing/2014/main" val="2171061155"/>
                  </a:ext>
                </a:extLst>
              </a:tr>
              <a:tr h="1252251">
                <a:tc>
                  <a:txBody>
                    <a:bodyPr/>
                    <a:lstStyle/>
                    <a:p>
                      <a:pPr>
                        <a:lnSpc>
                          <a:spcPct val="107000"/>
                        </a:lnSpc>
                        <a:spcAft>
                          <a:spcPts val="800"/>
                        </a:spcAft>
                        <a:buNone/>
                      </a:pPr>
                      <a:r>
                        <a:rPr lang="en-GB" sz="1800" kern="100" dirty="0">
                          <a:effectLst/>
                        </a:rPr>
                        <a:t>Domain 2 – Local Working Conditions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4787" marR="64787" marT="0" marB="0"/>
                </a:tc>
                <a:tc>
                  <a:txBody>
                    <a:bodyPr/>
                    <a:lstStyle/>
                    <a:p>
                      <a:pPr>
                        <a:lnSpc>
                          <a:spcPct val="100000"/>
                        </a:lnSpc>
                        <a:spcAft>
                          <a:spcPts val="800"/>
                        </a:spcAft>
                        <a:buNone/>
                      </a:pPr>
                      <a:r>
                        <a:rPr lang="en-GB" sz="1800" b="1" kern="100" dirty="0">
                          <a:effectLst/>
                        </a:rPr>
                        <a:t>Workload and staffing issues</a:t>
                      </a:r>
                      <a:r>
                        <a:rPr lang="en-GB" sz="1800" kern="100" dirty="0">
                          <a:effectLst/>
                        </a:rPr>
                        <a:t>:  </a:t>
                      </a:r>
                    </a:p>
                    <a:p>
                      <a:pPr marL="171450" indent="-171450">
                        <a:lnSpc>
                          <a:spcPct val="100000"/>
                        </a:lnSpc>
                        <a:spcAft>
                          <a:spcPts val="0"/>
                        </a:spcAft>
                        <a:buFont typeface="Arial" panose="020B0604020202020204" pitchFamily="34" charset="0"/>
                        <a:buChar char="•"/>
                      </a:pPr>
                      <a:r>
                        <a:rPr lang="en-GB" sz="1800" kern="100" dirty="0">
                          <a:effectLst/>
                        </a:rPr>
                        <a:t>High Unit Workload in Antenatal Clinic </a:t>
                      </a:r>
                    </a:p>
                    <a:p>
                      <a:pPr marL="171450" indent="-171450">
                        <a:lnSpc>
                          <a:spcPct val="100000"/>
                        </a:lnSpc>
                        <a:spcAft>
                          <a:spcPts val="0"/>
                        </a:spcAft>
                        <a:buFont typeface="Arial" panose="020B0604020202020204" pitchFamily="34" charset="0"/>
                        <a:buChar char="•"/>
                      </a:pPr>
                      <a:r>
                        <a:rPr lang="en-GB" sz="1800" kern="100" dirty="0">
                          <a:effectLst/>
                        </a:rPr>
                        <a:t>Deficit in healthcare numbers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4787" marR="64787" marT="0" marB="0">
                    <a:solidFill>
                      <a:schemeClr val="bg2"/>
                    </a:solidFill>
                  </a:tcPr>
                </a:tc>
                <a:tc>
                  <a:txBody>
                    <a:bodyPr/>
                    <a:lstStyle/>
                    <a:p>
                      <a:pPr>
                        <a:lnSpc>
                          <a:spcPct val="107000"/>
                        </a:lnSpc>
                        <a:spcAft>
                          <a:spcPts val="800"/>
                        </a:spcAft>
                        <a:buNone/>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4787" marR="64787" marT="0" marB="0">
                    <a:solidFill>
                      <a:schemeClr val="bg2"/>
                    </a:solidFill>
                  </a:tcPr>
                </a:tc>
                <a:extLst>
                  <a:ext uri="{0D108BD9-81ED-4DB2-BD59-A6C34878D82A}">
                    <a16:rowId xmlns:a16="http://schemas.microsoft.com/office/drawing/2014/main" val="2605295074"/>
                  </a:ext>
                </a:extLst>
              </a:tr>
              <a:tr h="3208504">
                <a:tc>
                  <a:txBody>
                    <a:bodyPr/>
                    <a:lstStyle/>
                    <a:p>
                      <a:pPr>
                        <a:lnSpc>
                          <a:spcPct val="107000"/>
                        </a:lnSpc>
                        <a:spcAft>
                          <a:spcPts val="800"/>
                        </a:spcAft>
                        <a:buNone/>
                      </a:pPr>
                      <a:r>
                        <a:rPr lang="en-GB" sz="1800" kern="100">
                          <a:effectLst/>
                        </a:rPr>
                        <a:t>Domain 3 – Organisational Factors</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txBody>
                  <a:tcPr marL="64787" marR="64787" marT="0" marB="0"/>
                </a:tc>
                <a:tc>
                  <a:txBody>
                    <a:bodyPr/>
                    <a:lstStyle/>
                    <a:p>
                      <a:pPr>
                        <a:lnSpc>
                          <a:spcPct val="100000"/>
                        </a:lnSpc>
                        <a:spcAft>
                          <a:spcPts val="800"/>
                        </a:spcAft>
                        <a:buNone/>
                      </a:pPr>
                      <a:r>
                        <a:rPr lang="en-GB" sz="1800" b="1" kern="100" dirty="0">
                          <a:effectLst/>
                        </a:rPr>
                        <a:t>Physical environment</a:t>
                      </a:r>
                      <a:r>
                        <a:rPr lang="en-GB" sz="1800" kern="100" dirty="0">
                          <a:effectLst/>
                        </a:rPr>
                        <a:t>:</a:t>
                      </a:r>
                    </a:p>
                    <a:p>
                      <a:pPr marL="171450" lvl="0" indent="-171450">
                        <a:lnSpc>
                          <a:spcPct val="100000"/>
                        </a:lnSpc>
                        <a:buFont typeface="Arial" panose="020B0604020202020204" pitchFamily="34" charset="0"/>
                        <a:buChar char="•"/>
                      </a:pPr>
                      <a:r>
                        <a:rPr lang="en-GB" sz="1800" kern="1200" dirty="0">
                          <a:solidFill>
                            <a:schemeClr val="dk1"/>
                          </a:solidFill>
                          <a:effectLst/>
                          <a:latin typeface="+mn-lt"/>
                          <a:ea typeface="+mn-ea"/>
                          <a:cs typeface="+mn-cs"/>
                        </a:rPr>
                        <a:t>Staff behind curtains at time of fall - poor visibility </a:t>
                      </a:r>
                    </a:p>
                    <a:p>
                      <a:pPr marL="171450" lvl="0" indent="-171450">
                        <a:lnSpc>
                          <a:spcPct val="100000"/>
                        </a:lnSpc>
                        <a:buFont typeface="Arial" panose="020B0604020202020204" pitchFamily="34" charset="0"/>
                        <a:buChar char="•"/>
                      </a:pPr>
                      <a:r>
                        <a:rPr lang="en-GB" sz="1800" kern="1200" dirty="0">
                          <a:solidFill>
                            <a:schemeClr val="dk1"/>
                          </a:solidFill>
                          <a:effectLst/>
                          <a:latin typeface="+mn-lt"/>
                          <a:ea typeface="+mn-ea"/>
                          <a:cs typeface="+mn-cs"/>
                        </a:rPr>
                        <a:t>Patient tripped over inappropriately placed mobile drip stand</a:t>
                      </a:r>
                    </a:p>
                    <a:p>
                      <a:pPr marL="171450" lvl="0" indent="-171450">
                        <a:lnSpc>
                          <a:spcPct val="100000"/>
                        </a:lnSpc>
                        <a:buFont typeface="Arial" panose="020B0604020202020204" pitchFamily="34" charset="0"/>
                        <a:buChar char="•"/>
                      </a:pPr>
                      <a:r>
                        <a:rPr lang="en-GB" sz="1800" kern="1200" dirty="0">
                          <a:solidFill>
                            <a:schemeClr val="dk1"/>
                          </a:solidFill>
                          <a:effectLst/>
                          <a:latin typeface="+mn-lt"/>
                          <a:ea typeface="+mn-ea"/>
                          <a:cs typeface="+mn-cs"/>
                        </a:rPr>
                        <a:t>Placement of patient at risk of falls on ward </a:t>
                      </a:r>
                    </a:p>
                    <a:p>
                      <a:pPr marL="0" lvl="0" indent="0">
                        <a:buFont typeface="Arial" panose="020B0604020202020204" pitchFamily="34" charset="0"/>
                        <a:buNone/>
                      </a:pPr>
                      <a:endParaRPr lang="en-GB" sz="1800" b="1" kern="1200" dirty="0">
                        <a:solidFill>
                          <a:schemeClr val="dk1"/>
                        </a:solidFill>
                        <a:effectLst/>
                        <a:latin typeface="+mn-lt"/>
                        <a:ea typeface="+mn-ea"/>
                        <a:cs typeface="+mn-cs"/>
                      </a:endParaRPr>
                    </a:p>
                    <a:p>
                      <a:pPr marL="0" lvl="0" indent="0">
                        <a:buFont typeface="Arial" panose="020B0604020202020204" pitchFamily="34" charset="0"/>
                        <a:buNone/>
                      </a:pPr>
                      <a:r>
                        <a:rPr lang="en-GB" sz="1800" b="1" kern="1200" dirty="0">
                          <a:solidFill>
                            <a:schemeClr val="dk1"/>
                          </a:solidFill>
                          <a:effectLst/>
                          <a:latin typeface="+mn-lt"/>
                          <a:ea typeface="+mn-ea"/>
                          <a:cs typeface="+mn-cs"/>
                        </a:rPr>
                        <a:t>Support from other departments: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dk1"/>
                          </a:solidFill>
                          <a:effectLst/>
                          <a:latin typeface="+mn-lt"/>
                          <a:ea typeface="+mn-ea"/>
                          <a:cs typeface="+mn-cs"/>
                        </a:rPr>
                        <a:t>Laboratory services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80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1" kern="1200" dirty="0">
                          <a:solidFill>
                            <a:schemeClr val="dk1"/>
                          </a:solidFill>
                          <a:effectLst/>
                          <a:latin typeface="+mn-lt"/>
                          <a:ea typeface="+mn-ea"/>
                          <a:cs typeface="+mn-cs"/>
                        </a:rPr>
                        <a:t>Scheduling and bed management: </a:t>
                      </a:r>
                    </a:p>
                    <a:p>
                      <a:pPr marL="171450" lvl="0" indent="-171450">
                        <a:buFont typeface="Arial" panose="020B0604020202020204" pitchFamily="34" charset="0"/>
                        <a:buChar char="•"/>
                      </a:pPr>
                      <a:r>
                        <a:rPr lang="en-GB" sz="1800" kern="1200" dirty="0">
                          <a:solidFill>
                            <a:schemeClr val="dk1"/>
                          </a:solidFill>
                          <a:effectLst/>
                          <a:latin typeface="+mn-lt"/>
                          <a:ea typeface="+mn-ea"/>
                          <a:cs typeface="+mn-cs"/>
                        </a:rPr>
                        <a:t>Lack of available speciality bed meant prolonged ED stay</a:t>
                      </a:r>
                    </a:p>
                    <a:p>
                      <a:pPr marL="0" indent="0">
                        <a:buFont typeface="Arial" panose="020B0604020202020204" pitchFamily="34" charset="0"/>
                        <a:buNone/>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4787" marR="64787" marT="0" marB="0">
                    <a:solidFill>
                      <a:schemeClr val="bg2"/>
                    </a:solidFill>
                  </a:tcPr>
                </a:tc>
                <a:tc>
                  <a:txBody>
                    <a:bodyPr/>
                    <a:lstStyle/>
                    <a:p>
                      <a:pPr marL="0" indent="0">
                        <a:buFont typeface="Arial" panose="020B0604020202020204" pitchFamily="34" charset="0"/>
                        <a:buNone/>
                      </a:pPr>
                      <a:r>
                        <a:rPr lang="en-GB" sz="1800" b="1" kern="1200" dirty="0">
                          <a:solidFill>
                            <a:schemeClr val="dk1"/>
                          </a:solidFill>
                          <a:effectLst/>
                          <a:latin typeface="+mn-lt"/>
                          <a:ea typeface="+mn-ea"/>
                          <a:cs typeface="+mn-cs"/>
                        </a:rPr>
                        <a:t>Staff training and education: </a:t>
                      </a:r>
                    </a:p>
                    <a:p>
                      <a:pPr marL="171450" lvl="0" indent="-171450">
                        <a:buFont typeface="Arial" panose="020B0604020202020204" pitchFamily="34" charset="0"/>
                        <a:buChar char="•"/>
                      </a:pPr>
                      <a:r>
                        <a:rPr lang="en-GB" sz="1800" kern="1200" dirty="0">
                          <a:solidFill>
                            <a:schemeClr val="dk1"/>
                          </a:solidFill>
                          <a:effectLst/>
                          <a:latin typeface="+mn-lt"/>
                          <a:ea typeface="+mn-ea"/>
                          <a:cs typeface="+mn-cs"/>
                        </a:rPr>
                        <a:t>Education around steroid use and the need for a steroid pathway within SBUHB so that staff are fully aware of the monitoring that is needed for these patients and the importance of prescribing prophylactic medication.</a:t>
                      </a:r>
                    </a:p>
                    <a:p>
                      <a:pPr marL="171450" indent="-171450">
                        <a:buFont typeface="Arial" panose="020B0604020202020204" pitchFamily="34" charset="0"/>
                        <a:buChar char="•"/>
                      </a:pPr>
                      <a:r>
                        <a:rPr lang="en-GB" sz="1800" kern="1200" dirty="0">
                          <a:solidFill>
                            <a:schemeClr val="dk1"/>
                          </a:solidFill>
                          <a:effectLst/>
                          <a:latin typeface="+mn-lt"/>
                          <a:ea typeface="+mn-ea"/>
                          <a:cs typeface="+mn-cs"/>
                        </a:rPr>
                        <a:t>Inadequate training in maternity services, poor uptake of Sickle Cell and Thalassaemia module on the NHS e-Learning website  at the time of the incident</a:t>
                      </a:r>
                    </a:p>
                    <a:p>
                      <a:pPr>
                        <a:lnSpc>
                          <a:spcPct val="107000"/>
                        </a:lnSpc>
                        <a:spcAft>
                          <a:spcPts val="800"/>
                        </a:spcAft>
                        <a:buNone/>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4787" marR="64787" marT="0" marB="0">
                    <a:solidFill>
                      <a:schemeClr val="bg2"/>
                    </a:solidFill>
                  </a:tcPr>
                </a:tc>
                <a:extLst>
                  <a:ext uri="{0D108BD9-81ED-4DB2-BD59-A6C34878D82A}">
                    <a16:rowId xmlns:a16="http://schemas.microsoft.com/office/drawing/2014/main" val="1612703724"/>
                  </a:ext>
                </a:extLst>
              </a:tr>
              <a:tr h="2231102">
                <a:tc>
                  <a:txBody>
                    <a:bodyPr/>
                    <a:lstStyle/>
                    <a:p>
                      <a:pPr>
                        <a:lnSpc>
                          <a:spcPct val="107000"/>
                        </a:lnSpc>
                        <a:spcAft>
                          <a:spcPts val="800"/>
                        </a:spcAft>
                        <a:buNone/>
                      </a:pPr>
                      <a:r>
                        <a:rPr lang="en-GB" sz="1800" kern="0">
                          <a:effectLst/>
                        </a:rPr>
                        <a:t>Domain 5 – Communication and Culture</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txBody>
                  <a:tcPr marL="64787" marR="64787" marT="0" marB="0"/>
                </a:tc>
                <a:tc>
                  <a:txBody>
                    <a:bodyPr/>
                    <a:lstStyle/>
                    <a:p>
                      <a:r>
                        <a:rPr lang="en-GB" sz="1800" b="1" kern="1200" dirty="0">
                          <a:solidFill>
                            <a:schemeClr val="dk1"/>
                          </a:solidFill>
                          <a:effectLst/>
                          <a:latin typeface="+mn-lt"/>
                          <a:ea typeface="+mn-ea"/>
                          <a:cs typeface="+mn-cs"/>
                        </a:rPr>
                        <a:t>Safety culture: </a:t>
                      </a:r>
                    </a:p>
                    <a:p>
                      <a:pPr marL="171450" lvl="0" indent="-171450">
                        <a:buFont typeface="Arial" panose="020B0604020202020204" pitchFamily="34" charset="0"/>
                        <a:buChar char="•"/>
                      </a:pPr>
                      <a:r>
                        <a:rPr lang="en-GB" sz="1800" kern="1200" dirty="0">
                          <a:solidFill>
                            <a:schemeClr val="dk1"/>
                          </a:solidFill>
                          <a:effectLst/>
                          <a:latin typeface="+mn-lt"/>
                          <a:ea typeface="+mn-ea"/>
                          <a:cs typeface="+mn-cs"/>
                        </a:rPr>
                        <a:t>Gap within the health board in relation to monitoring patients on steroids - there needs to be a set steroid pathway to help identify and monitor these patients</a:t>
                      </a:r>
                    </a:p>
                  </a:txBody>
                  <a:tcPr marL="64787" marR="64787" marT="0" marB="0">
                    <a:solidFill>
                      <a:schemeClr val="bg2"/>
                    </a:solidFill>
                  </a:tcPr>
                </a:tc>
                <a:tc>
                  <a:txBody>
                    <a:bodyPr/>
                    <a:lstStyle/>
                    <a:p>
                      <a:r>
                        <a:rPr lang="en-GB" sz="1800" b="1" kern="1200" dirty="0">
                          <a:solidFill>
                            <a:schemeClr val="dk1"/>
                          </a:solidFill>
                          <a:effectLst/>
                          <a:latin typeface="+mn-lt"/>
                          <a:ea typeface="+mn-ea"/>
                          <a:cs typeface="+mn-cs"/>
                        </a:rPr>
                        <a:t>Verbal and Written communication:</a:t>
                      </a:r>
                      <a:r>
                        <a:rPr lang="en-GB" sz="1800" kern="1200" dirty="0">
                          <a:solidFill>
                            <a:schemeClr val="dk1"/>
                          </a:solidFill>
                          <a:effectLst/>
                          <a:latin typeface="+mn-lt"/>
                          <a:ea typeface="+mn-ea"/>
                          <a:cs typeface="+mn-cs"/>
                        </a:rPr>
                        <a:t> </a:t>
                      </a:r>
                    </a:p>
                    <a:p>
                      <a:pPr marL="171450" lvl="0" indent="-171450">
                        <a:buFont typeface="Arial" panose="020B0604020202020204" pitchFamily="34" charset="0"/>
                        <a:buChar char="•"/>
                      </a:pPr>
                      <a:r>
                        <a:rPr lang="en-GB" sz="1800" kern="1200" dirty="0">
                          <a:solidFill>
                            <a:schemeClr val="dk1"/>
                          </a:solidFill>
                          <a:effectLst/>
                          <a:latin typeface="+mn-lt"/>
                          <a:ea typeface="+mn-ea"/>
                          <a:cs typeface="+mn-cs"/>
                        </a:rPr>
                        <a:t>Risk assessments not completed / partially completed </a:t>
                      </a:r>
                    </a:p>
                    <a:p>
                      <a:pPr marL="171450" lvl="0" indent="-171450">
                        <a:buFont typeface="Arial" panose="020B0604020202020204" pitchFamily="34" charset="0"/>
                        <a:buChar char="•"/>
                      </a:pPr>
                      <a:r>
                        <a:rPr lang="en-GB" sz="1800" kern="1200" dirty="0">
                          <a:solidFill>
                            <a:schemeClr val="dk1"/>
                          </a:solidFill>
                          <a:effectLst/>
                          <a:latin typeface="+mn-lt"/>
                          <a:ea typeface="+mn-ea"/>
                          <a:cs typeface="+mn-cs"/>
                        </a:rPr>
                        <a:t>Poor communication between primary and secondary services.  It should have been clearly identified within the patient notes about steroid use and the need to be monitored</a:t>
                      </a:r>
                    </a:p>
                    <a:p>
                      <a:pPr>
                        <a:lnSpc>
                          <a:spcPct val="107000"/>
                        </a:lnSpc>
                        <a:spcAft>
                          <a:spcPts val="800"/>
                        </a:spcAft>
                        <a:buNone/>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4787" marR="64787" marT="0" marB="0">
                    <a:solidFill>
                      <a:schemeClr val="bg2"/>
                    </a:solidFill>
                  </a:tcPr>
                </a:tc>
                <a:extLst>
                  <a:ext uri="{0D108BD9-81ED-4DB2-BD59-A6C34878D82A}">
                    <a16:rowId xmlns:a16="http://schemas.microsoft.com/office/drawing/2014/main" val="3544367280"/>
                  </a:ext>
                </a:extLst>
              </a:tr>
            </a:tbl>
          </a:graphicData>
        </a:graphic>
      </p:graphicFrame>
    </p:spTree>
    <p:extLst>
      <p:ext uri="{BB962C8B-B14F-4D97-AF65-F5344CB8AC3E}">
        <p14:creationId xmlns:p14="http://schemas.microsoft.com/office/powerpoint/2010/main" val="6211404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5D11A-6A0E-E2CB-DCA1-EACC82C3095F}"/>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4672C891-A641-5505-F880-ABC34A3A96FD}"/>
              </a:ext>
            </a:extLst>
          </p:cNvPr>
          <p:cNvSpPr txBox="1"/>
          <p:nvPr/>
        </p:nvSpPr>
        <p:spPr>
          <a:xfrm>
            <a:off x="0" y="2883201"/>
            <a:ext cx="13420120" cy="8030788"/>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r>
              <a:rPr lang="en-GB" sz="1567" dirty="0">
                <a:latin typeface="Arial"/>
              </a:rPr>
              <a:t>Safe Care partnership work on deconditioning progressing </a:t>
            </a:r>
            <a:endParaRPr lang="en-GB" sz="1649"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77A0B523-1718-292B-57E2-614BB1BB18FB}"/>
              </a:ext>
            </a:extLst>
          </p:cNvPr>
          <p:cNvSpPr txBox="1"/>
          <p:nvPr/>
        </p:nvSpPr>
        <p:spPr>
          <a:xfrm>
            <a:off x="17372445" y="141811"/>
            <a:ext cx="2432745" cy="549061"/>
          </a:xfrm>
          <a:prstGeom prst="rect">
            <a:avLst/>
          </a:prstGeom>
          <a:noFill/>
        </p:spPr>
        <p:txBody>
          <a:bodyPr wrap="square" rtlCol="0">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r"/>
            <a:r>
              <a:rPr lang="en-GB" sz="2968">
                <a:solidFill>
                  <a:schemeClr val="bg1"/>
                </a:solidFill>
              </a:rPr>
              <a:t>Page 1</a:t>
            </a:r>
          </a:p>
        </p:txBody>
      </p:sp>
      <p:sp>
        <p:nvSpPr>
          <p:cNvPr id="19" name="Title 1">
            <a:extLst>
              <a:ext uri="{FF2B5EF4-FFF2-40B4-BE49-F238E27FC236}">
                <a16:creationId xmlns:a16="http://schemas.microsoft.com/office/drawing/2014/main" id="{F70210D3-F831-444E-88FA-B430284B5471}"/>
              </a:ext>
            </a:extLst>
          </p:cNvPr>
          <p:cNvSpPr txBox="1">
            <a:spLocks/>
          </p:cNvSpPr>
          <p:nvPr/>
        </p:nvSpPr>
        <p:spPr>
          <a:xfrm>
            <a:off x="178" y="-238"/>
            <a:ext cx="20105335" cy="463908"/>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90" tIns="75396" rIns="150790" bIns="75396" rtlCol="0" anchor="ctr">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r>
              <a:rPr lang="en-GB" sz="2391" b="1" dirty="0">
                <a:solidFill>
                  <a:schemeClr val="bg1"/>
                </a:solidFill>
                <a:latin typeface="Arial"/>
                <a:cs typeface="Arial"/>
              </a:rPr>
              <a:t>Falls Prevention</a:t>
            </a:r>
            <a:endParaRPr lang="en-GB" sz="2451" b="1" dirty="0">
              <a:solidFill>
                <a:schemeClr val="bg1"/>
              </a:solidFill>
              <a:latin typeface="Arial"/>
              <a:cs typeface="Arial"/>
            </a:endParaRPr>
          </a:p>
        </p:txBody>
      </p:sp>
      <p:sp>
        <p:nvSpPr>
          <p:cNvPr id="24" name="TextBox 23">
            <a:extLst>
              <a:ext uri="{FF2B5EF4-FFF2-40B4-BE49-F238E27FC236}">
                <a16:creationId xmlns:a16="http://schemas.microsoft.com/office/drawing/2014/main" id="{16495F44-E355-2E84-E9F6-0E2F75757DEA}"/>
              </a:ext>
            </a:extLst>
          </p:cNvPr>
          <p:cNvSpPr txBox="1">
            <a:spLocks noChangeAspect="1"/>
          </p:cNvSpPr>
          <p:nvPr/>
        </p:nvSpPr>
        <p:spPr>
          <a:xfrm>
            <a:off x="-1" y="832737"/>
            <a:ext cx="13420121" cy="2041128"/>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r>
              <a:rPr lang="en-GB" sz="1567" b="1" dirty="0">
                <a:latin typeface="Arial"/>
                <a:cs typeface="Arial"/>
              </a:rPr>
              <a:t>What is the Data telling us?: </a:t>
            </a:r>
            <a:endParaRPr lang="en-GB" sz="1567" b="1" dirty="0">
              <a:solidFill>
                <a:srgbClr val="FF0000"/>
              </a:solidFill>
              <a:latin typeface="Arial"/>
              <a:cs typeface="Arial"/>
            </a:endParaRPr>
          </a:p>
          <a:p>
            <a:r>
              <a:rPr lang="en-GB" sz="1567" dirty="0">
                <a:latin typeface="Arial"/>
                <a:cs typeface="Arial"/>
              </a:rPr>
              <a:t>In-patient falls rate remains below National average </a:t>
            </a:r>
          </a:p>
          <a:p>
            <a:r>
              <a:rPr lang="en-GB" sz="1567" dirty="0">
                <a:latin typeface="Arial"/>
                <a:cs typeface="Arial"/>
              </a:rPr>
              <a:t>The numbers of injurious incidents causing moderate harm or above Sept'24-Oct'25 is </a:t>
            </a:r>
            <a:r>
              <a:rPr lang="en-GB" sz="1567" b="1" dirty="0">
                <a:latin typeface="Arial"/>
                <a:cs typeface="Arial"/>
              </a:rPr>
              <a:t>down 40%</a:t>
            </a:r>
            <a:r>
              <a:rPr lang="en-GB" sz="1567" dirty="0">
                <a:latin typeface="Arial"/>
                <a:cs typeface="Arial"/>
              </a:rPr>
              <a:t> from the previous year</a:t>
            </a:r>
          </a:p>
          <a:p>
            <a:r>
              <a:rPr lang="en-GB" sz="1567" dirty="0">
                <a:latin typeface="Arial"/>
                <a:cs typeface="Arial"/>
              </a:rPr>
              <a:t>Falls rate by ward has fallen with Derwyn ward reducing from 18.3 to 15.75 falls/1000beddays and AMU from 15.37 to 13.42falls/1000beddays</a:t>
            </a:r>
          </a:p>
          <a:p>
            <a:r>
              <a:rPr lang="en-GB" sz="1567" dirty="0">
                <a:latin typeface="Arial"/>
                <a:cs typeface="Arial"/>
              </a:rPr>
              <a:t>Falls related attendance to MIU down 14%  compared to same time last year. ED MGH up 4% when comparing the same period. </a:t>
            </a:r>
          </a:p>
          <a:p>
            <a:r>
              <a:rPr lang="en-GB" sz="1567" dirty="0">
                <a:latin typeface="Arial"/>
                <a:cs typeface="Arial"/>
              </a:rPr>
              <a:t>There have been 5 NRI falls related incidents in the last 12 months (Sept'24-Aug'25) compared to 10 in the previous 12 months = 50% decrease</a:t>
            </a:r>
          </a:p>
          <a:p>
            <a:r>
              <a:rPr lang="en-GB" sz="1567" dirty="0">
                <a:latin typeface="Arial"/>
                <a:cs typeface="Arial"/>
              </a:rPr>
              <a:t>Calls to WAST continue to increase however since starting the level 1 falls response in care homes project, calls to WAST from all Care homes have reduced by 8% (this is impact of project in just one care home – due to roll out across all care homes by Dec 2025)</a:t>
            </a:r>
          </a:p>
          <a:p>
            <a:endParaRPr lang="en-GB" sz="1567" dirty="0">
              <a:latin typeface="Arial"/>
              <a:cs typeface="Arial"/>
            </a:endParaRPr>
          </a:p>
          <a:p>
            <a:endParaRPr lang="en-GB" sz="1402" dirty="0">
              <a:latin typeface="Arial"/>
              <a:cs typeface="Arial"/>
            </a:endParaRPr>
          </a:p>
        </p:txBody>
      </p:sp>
      <p:sp>
        <p:nvSpPr>
          <p:cNvPr id="26" name="TextBox 25">
            <a:extLst>
              <a:ext uri="{FF2B5EF4-FFF2-40B4-BE49-F238E27FC236}">
                <a16:creationId xmlns:a16="http://schemas.microsoft.com/office/drawing/2014/main" id="{C94F4918-364D-4AC6-EE86-7D93B9C8C7F0}"/>
              </a:ext>
            </a:extLst>
          </p:cNvPr>
          <p:cNvSpPr txBox="1"/>
          <p:nvPr/>
        </p:nvSpPr>
        <p:spPr>
          <a:xfrm>
            <a:off x="13450855" y="4096643"/>
            <a:ext cx="6411179" cy="4086204"/>
          </a:xfrm>
          <a:prstGeom prst="rect">
            <a:avLst/>
          </a:prstGeom>
          <a:noFill/>
          <a:ln>
            <a:solidFill>
              <a:schemeClr val="accent5">
                <a:lumMod val="50000"/>
              </a:schemeClr>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just"/>
            <a:r>
              <a:rPr lang="en-GB" sz="1567" b="1" dirty="0">
                <a:latin typeface="Arial"/>
                <a:cs typeface="Arial"/>
              </a:rPr>
              <a:t>What are we doing about it:</a:t>
            </a:r>
            <a:endParaRPr lang="en-US" sz="1799" dirty="0"/>
          </a:p>
          <a:p>
            <a:pPr marL="284833" indent="-284833">
              <a:buFont typeface="Arial"/>
              <a:buChar char="•"/>
            </a:pPr>
            <a:r>
              <a:rPr lang="en-GB" sz="1567" dirty="0">
                <a:latin typeface="Arial"/>
                <a:cs typeface="Arial"/>
              </a:rPr>
              <a:t>Regional Falls Prevention taskforce enabling collaboration</a:t>
            </a:r>
          </a:p>
          <a:p>
            <a:pPr marL="284833" indent="-284833">
              <a:buFont typeface="Arial"/>
              <a:buChar char="•"/>
            </a:pPr>
            <a:r>
              <a:rPr lang="en-GB" sz="1567" dirty="0">
                <a:latin typeface="Arial"/>
                <a:cs typeface="Arial"/>
              </a:rPr>
              <a:t>Primary Care action plan agreed </a:t>
            </a:r>
            <a:endParaRPr lang="en-GB" sz="1567" dirty="0">
              <a:latin typeface="Arial" panose="020B0604020202020204" pitchFamily="34" charset="0"/>
              <a:cs typeface="Arial" panose="020B0604020202020204" pitchFamily="34" charset="0"/>
            </a:endParaRPr>
          </a:p>
          <a:p>
            <a:pPr marL="284833" indent="-284833">
              <a:buFont typeface="Arial"/>
              <a:buChar char="•"/>
            </a:pPr>
            <a:r>
              <a:rPr lang="en-GB" sz="1567" dirty="0">
                <a:latin typeface="Arial"/>
                <a:cs typeface="Arial"/>
              </a:rPr>
              <a:t>Enhanced falls response service launched (initial data suggests 50% stay home rate from otherwise inevitable conveyence)</a:t>
            </a:r>
            <a:endParaRPr lang="en-GB" sz="1484" dirty="0">
              <a:latin typeface="Arial" panose="020B0604020202020204" pitchFamily="34" charset="0"/>
              <a:cs typeface="Arial" panose="020B0604020202020204" pitchFamily="34" charset="0"/>
            </a:endParaRPr>
          </a:p>
          <a:p>
            <a:pPr marL="284833" indent="-284833">
              <a:buFont typeface="Arial"/>
              <a:buChar char="•"/>
            </a:pPr>
            <a:r>
              <a:rPr lang="en-GB" sz="1567" dirty="0">
                <a:latin typeface="Arial"/>
                <a:cs typeface="Arial"/>
              </a:rPr>
              <a:t>Falls page on Waiting Well internet pages</a:t>
            </a:r>
            <a:endParaRPr lang="en-GB" sz="1567" dirty="0">
              <a:latin typeface="Arial" panose="020B0604020202020204" pitchFamily="34" charset="0"/>
              <a:cs typeface="Arial" panose="020B0604020202020204" pitchFamily="34" charset="0"/>
            </a:endParaRPr>
          </a:p>
          <a:p>
            <a:pPr marL="284833" indent="-284833">
              <a:buFont typeface="Arial"/>
              <a:buChar char="•"/>
            </a:pPr>
            <a:r>
              <a:rPr lang="en-GB" sz="1567" dirty="0">
                <a:latin typeface="Arial"/>
                <a:cs typeface="Arial"/>
              </a:rPr>
              <a:t>falls policy update Nov 25. </a:t>
            </a:r>
            <a:endParaRPr lang="en-GB" sz="1567" dirty="0">
              <a:latin typeface="Arial" panose="020B0604020202020204" pitchFamily="34" charset="0"/>
              <a:cs typeface="Arial" panose="020B0604020202020204" pitchFamily="34" charset="0"/>
            </a:endParaRPr>
          </a:p>
          <a:p>
            <a:pPr marL="284833" indent="-284833">
              <a:buFont typeface="Arial"/>
              <a:buChar char="•"/>
            </a:pPr>
            <a:r>
              <a:rPr lang="en-GB" sz="1567" dirty="0">
                <a:latin typeface="Arial"/>
                <a:cs typeface="Arial"/>
              </a:rPr>
              <a:t>Falls response project won NHS Wales award and shortlisted for HSJ award</a:t>
            </a:r>
            <a:endParaRPr lang="en-GB" sz="1567" dirty="0">
              <a:latin typeface="Arial" panose="020B0604020202020204" pitchFamily="34" charset="0"/>
              <a:cs typeface="Arial" panose="020B0604020202020204" pitchFamily="34" charset="0"/>
            </a:endParaRPr>
          </a:p>
          <a:p>
            <a:pPr marL="284833" indent="-284833">
              <a:buFont typeface="Arial"/>
              <a:buChar char="•"/>
            </a:pPr>
            <a:r>
              <a:rPr lang="en-GB" sz="1567" dirty="0">
                <a:latin typeface="Arial"/>
                <a:cs typeface="Arial"/>
              </a:rPr>
              <a:t>Safe Care partnership work on deconditioning concluded </a:t>
            </a:r>
          </a:p>
          <a:p>
            <a:pPr marL="284833" indent="-284833">
              <a:buFont typeface="Arial"/>
              <a:buChar char="•"/>
            </a:pPr>
            <a:r>
              <a:rPr lang="en-GB" sz="1567" dirty="0">
                <a:latin typeface="Arial"/>
                <a:cs typeface="Arial"/>
              </a:rPr>
              <a:t>3 patient engagement events attended with over 40 meaningful interactions with members of public re falls prevention and active ageing   </a:t>
            </a:r>
          </a:p>
          <a:p>
            <a:pPr marL="284833" indent="-284833">
              <a:buFont typeface="Arial"/>
              <a:buChar char="•"/>
            </a:pPr>
            <a:endParaRPr lang="en-GB" sz="1484" dirty="0">
              <a:latin typeface="Arial"/>
              <a:cs typeface="Arial"/>
            </a:endParaRPr>
          </a:p>
          <a:p>
            <a:pPr marL="284833" indent="-284833">
              <a:buFont typeface="Arial"/>
              <a:buChar char="•"/>
            </a:pPr>
            <a:endParaRPr lang="en-GB" sz="1484" dirty="0">
              <a:latin typeface="Arial" panose="020B0604020202020204" pitchFamily="34" charset="0"/>
              <a:cs typeface="Arial" panose="020B0604020202020204" pitchFamily="34" charset="0"/>
            </a:endParaRPr>
          </a:p>
          <a:p>
            <a:pPr marL="284833" indent="-284833">
              <a:buFont typeface="Arial"/>
              <a:buChar char="•"/>
            </a:pPr>
            <a:endParaRPr lang="en-GB" sz="1484" dirty="0">
              <a:latin typeface="Arial" panose="020B0604020202020204" pitchFamily="34" charset="0"/>
              <a:cs typeface="Arial" panose="020B0604020202020204" pitchFamily="34" charset="0"/>
            </a:endParaRPr>
          </a:p>
          <a:p>
            <a:pPr marL="284833" indent="-284833">
              <a:buFont typeface="Arial"/>
              <a:buChar char="•"/>
            </a:pPr>
            <a:endParaRPr lang="en-GB" sz="1567" dirty="0">
              <a:latin typeface="Arial" panose="020B0604020202020204" pitchFamily="34" charset="0"/>
              <a:cs typeface="Arial" panose="020B0604020202020204" pitchFamily="34" charset="0"/>
            </a:endParaRPr>
          </a:p>
          <a:p>
            <a:pPr marL="284833" indent="-284833">
              <a:buFont typeface="Arial"/>
              <a:buChar char="•"/>
            </a:pPr>
            <a:endParaRPr lang="en-GB" sz="1567" dirty="0">
              <a:latin typeface="Arial" panose="020B0604020202020204" pitchFamily="34" charset="0"/>
              <a:cs typeface="Arial" panose="020B0604020202020204" pitchFamily="34" charset="0"/>
            </a:endParaRPr>
          </a:p>
          <a:p>
            <a:pPr marL="284833" indent="-284833">
              <a:buFont typeface="Arial"/>
              <a:buChar char="•"/>
            </a:pPr>
            <a:endParaRPr lang="en-GB" sz="1600" dirty="0">
              <a:latin typeface="Arial" panose="020B0604020202020204" pitchFamily="34" charset="0"/>
              <a:cs typeface="Arial" panose="020B0604020202020204" pitchFamily="34" charset="0"/>
            </a:endParaRPr>
          </a:p>
          <a:p>
            <a:pPr marL="281691" indent="-281691" algn="just">
              <a:buFont typeface="Arial" panose="020B0604020202020204" pitchFamily="34" charset="0"/>
              <a:buChar char="•"/>
            </a:pPr>
            <a:endParaRPr lang="en-GB" sz="1649" b="1" u="sng" dirty="0">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F2A526-0DE0-0057-4207-63BF166DD0B6}"/>
              </a:ext>
            </a:extLst>
          </p:cNvPr>
          <p:cNvSpPr>
            <a:spLocks noChangeAspect="1" noChangeArrowheads="1"/>
          </p:cNvSpPr>
          <p:nvPr/>
        </p:nvSpPr>
        <p:spPr bwMode="auto">
          <a:xfrm>
            <a:off x="256730" y="-238177"/>
            <a:ext cx="502633" cy="50263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endParaRPr lang="en-GB" sz="2968"/>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625B19CE-FBA3-C91D-5321-294F7E72D9F5}"/>
              </a:ext>
            </a:extLst>
          </p:cNvPr>
          <p:cNvSpPr>
            <a:spLocks noChangeAspect="1" noChangeArrowheads="1"/>
          </p:cNvSpPr>
          <p:nvPr/>
        </p:nvSpPr>
        <p:spPr bwMode="auto">
          <a:xfrm>
            <a:off x="204373" y="-225088"/>
            <a:ext cx="502633" cy="5026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endParaRPr lang="en-GB" sz="2968"/>
          </a:p>
        </p:txBody>
      </p:sp>
      <p:sp>
        <p:nvSpPr>
          <p:cNvPr id="7" name="TextBox 6">
            <a:extLst>
              <a:ext uri="{FF2B5EF4-FFF2-40B4-BE49-F238E27FC236}">
                <a16:creationId xmlns:a16="http://schemas.microsoft.com/office/drawing/2014/main" id="{58953730-E91C-32C0-B73B-E09EA329D929}"/>
              </a:ext>
            </a:extLst>
          </p:cNvPr>
          <p:cNvSpPr txBox="1">
            <a:spLocks noChangeAspect="1"/>
          </p:cNvSpPr>
          <p:nvPr/>
        </p:nvSpPr>
        <p:spPr>
          <a:xfrm>
            <a:off x="13420121" y="856669"/>
            <a:ext cx="6441913" cy="3239974"/>
          </a:xfrm>
          <a:prstGeom prst="rect">
            <a:avLst/>
          </a:prstGeom>
          <a:noFill/>
          <a:ln w="6350">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r>
              <a:rPr lang="en-GB" sz="1567" b="1" dirty="0">
                <a:latin typeface="Arial"/>
                <a:cs typeface="Arial"/>
              </a:rPr>
              <a:t>Underlying causes:</a:t>
            </a:r>
            <a:endParaRPr lang="en-US" sz="1799" dirty="0"/>
          </a:p>
          <a:p>
            <a:pPr marL="281691" indent="-281691">
              <a:buFont typeface="Arial" panose="020B0604020202020204" pitchFamily="34" charset="0"/>
              <a:buChar char="•"/>
            </a:pPr>
            <a:r>
              <a:rPr lang="en-GB" sz="1567" dirty="0">
                <a:latin typeface="Arial"/>
                <a:cs typeface="Arial"/>
              </a:rPr>
              <a:t>Ageing population with increasing frailty picture</a:t>
            </a:r>
            <a:endParaRPr lang="en-GB" sz="1600" dirty="0">
              <a:latin typeface="Arial" panose="020B0604020202020204" pitchFamily="34" charset="0"/>
              <a:cs typeface="Arial" panose="020B0604020202020204" pitchFamily="34" charset="0"/>
            </a:endParaRPr>
          </a:p>
          <a:p>
            <a:pPr marL="281691" indent="-281691">
              <a:buFont typeface="Arial" panose="020B0604020202020204" pitchFamily="34" charset="0"/>
              <a:buChar char="•"/>
            </a:pPr>
            <a:r>
              <a:rPr lang="en-GB" sz="1567" dirty="0">
                <a:latin typeface="Arial"/>
                <a:cs typeface="Arial"/>
              </a:rPr>
              <a:t>Increased demand on WAST and front door services</a:t>
            </a:r>
          </a:p>
          <a:p>
            <a:pPr marL="281691" indent="-281691">
              <a:buFont typeface="Arial" panose="020B0604020202020204" pitchFamily="34" charset="0"/>
              <a:buChar char="•"/>
            </a:pPr>
            <a:r>
              <a:rPr lang="en-GB" sz="1567" dirty="0">
                <a:latin typeface="Arial"/>
                <a:cs typeface="Arial"/>
              </a:rPr>
              <a:t>Limited alternative WAST response to level 1 and level 2 falls regionally </a:t>
            </a:r>
          </a:p>
          <a:p>
            <a:pPr marL="281691" indent="-281691">
              <a:buFont typeface="Arial" panose="020B0604020202020204" pitchFamily="34" charset="0"/>
              <a:buChar char="•"/>
            </a:pPr>
            <a:r>
              <a:rPr lang="en-GB" sz="1567" dirty="0">
                <a:latin typeface="Arial"/>
                <a:cs typeface="Arial"/>
              </a:rPr>
              <a:t>Inconsistent approach to falls advice in community/primary care</a:t>
            </a:r>
          </a:p>
          <a:p>
            <a:pPr marL="281691" indent="-281691">
              <a:buFont typeface="Arial" panose="020B0604020202020204" pitchFamily="34" charset="0"/>
              <a:buChar char="•"/>
            </a:pPr>
            <a:r>
              <a:rPr lang="en-GB" sz="1567" dirty="0">
                <a:latin typeface="Arial"/>
                <a:cs typeface="Arial"/>
              </a:rPr>
              <a:t>Reduced access and provision of falls clinics across region</a:t>
            </a:r>
          </a:p>
          <a:p>
            <a:pPr marL="281691" indent="-281691">
              <a:buFont typeface="Arial" panose="020B0604020202020204" pitchFamily="34" charset="0"/>
              <a:buChar char="•"/>
            </a:pPr>
            <a:r>
              <a:rPr lang="en-GB" sz="1567" dirty="0">
                <a:latin typeface="Arial"/>
                <a:cs typeface="Arial"/>
              </a:rPr>
              <a:t>Insufficient access to appropriate strength and balance exercise provision</a:t>
            </a:r>
          </a:p>
          <a:p>
            <a:pPr marL="281691" indent="-281691">
              <a:buFont typeface="Arial" panose="020B0604020202020204" pitchFamily="34" charset="0"/>
              <a:buChar char="•"/>
            </a:pPr>
            <a:r>
              <a:rPr lang="en-GB" sz="1567" dirty="0">
                <a:latin typeface="Arial"/>
                <a:cs typeface="Arial"/>
              </a:rPr>
              <a:t>Some ward areas including AMU do not have an environment which enables safe monitoring of patients at risk of falls</a:t>
            </a:r>
          </a:p>
          <a:p>
            <a:pPr marL="281691" indent="-281691">
              <a:buFont typeface="Arial" panose="020B0604020202020204" pitchFamily="34" charset="0"/>
              <a:buChar char="•"/>
            </a:pPr>
            <a:r>
              <a:rPr lang="en-GB" sz="1567" dirty="0">
                <a:latin typeface="Arial"/>
                <a:cs typeface="Arial"/>
              </a:rPr>
              <a:t>Risk assessment and care planning inconsistent and inaccurate in some areas of HB</a:t>
            </a:r>
          </a:p>
          <a:p>
            <a:endParaRPr lang="en-GB" sz="1567" dirty="0">
              <a:latin typeface="Arial"/>
              <a:cs typeface="Arial"/>
            </a:endParaRPr>
          </a:p>
          <a:p>
            <a:pPr marL="284833" indent="-284833">
              <a:buFont typeface="Arial,Sans-Serif" panose="020B0604020202020204" pitchFamily="34" charset="0"/>
              <a:buChar char="•"/>
            </a:pPr>
            <a:endParaRPr lang="en-GB" sz="1567" dirty="0">
              <a:latin typeface="Arial"/>
              <a:cs typeface="Arial"/>
            </a:endParaRPr>
          </a:p>
        </p:txBody>
      </p:sp>
      <p:sp>
        <p:nvSpPr>
          <p:cNvPr id="8" name="TextBox 7">
            <a:extLst>
              <a:ext uri="{FF2B5EF4-FFF2-40B4-BE49-F238E27FC236}">
                <a16:creationId xmlns:a16="http://schemas.microsoft.com/office/drawing/2014/main" id="{82E1485D-1CC9-3A76-D212-7CF68055290C}"/>
              </a:ext>
            </a:extLst>
          </p:cNvPr>
          <p:cNvSpPr txBox="1"/>
          <p:nvPr/>
        </p:nvSpPr>
        <p:spPr>
          <a:xfrm>
            <a:off x="16912785" y="3490"/>
            <a:ext cx="3198480" cy="464651"/>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marL="456570" lvl="1"/>
            <a:r>
              <a:rPr lang="en-GB" sz="2309" b="1" dirty="0">
                <a:solidFill>
                  <a:schemeClr val="bg1"/>
                </a:solidFill>
                <a:latin typeface="Arial"/>
                <a:cs typeface="Arial"/>
              </a:rPr>
              <a:t>November 2025</a:t>
            </a:r>
            <a:endParaRPr lang="en-GB" sz="2309" dirty="0">
              <a:solidFill>
                <a:schemeClr val="bg1"/>
              </a:solidFill>
              <a:latin typeface="Arial" panose="020B0604020202020204" pitchFamily="34" charset="0"/>
              <a:cs typeface="Arial" panose="020B0604020202020204" pitchFamily="34" charset="0"/>
            </a:endParaRPr>
          </a:p>
        </p:txBody>
      </p:sp>
      <p:pic>
        <p:nvPicPr>
          <p:cNvPr id="4" name="Picture 3" descr="A close-up of a logo&#10;&#10;AI-generated content may be incorrect.">
            <a:extLst>
              <a:ext uri="{FF2B5EF4-FFF2-40B4-BE49-F238E27FC236}">
                <a16:creationId xmlns:a16="http://schemas.microsoft.com/office/drawing/2014/main" id="{6529BA95-B8FE-ABD7-327C-B91D36D43814}"/>
              </a:ext>
            </a:extLst>
          </p:cNvPr>
          <p:cNvPicPr>
            <a:picLocks noChangeAspect="1"/>
          </p:cNvPicPr>
          <p:nvPr/>
        </p:nvPicPr>
        <p:blipFill>
          <a:blip r:embed="rId3"/>
          <a:stretch>
            <a:fillRect/>
          </a:stretch>
        </p:blipFill>
        <p:spPr>
          <a:xfrm>
            <a:off x="15826968" y="9935863"/>
            <a:ext cx="4115347" cy="1256594"/>
          </a:xfrm>
          <a:prstGeom prst="rect">
            <a:avLst/>
          </a:prstGeom>
        </p:spPr>
      </p:pic>
      <p:sp>
        <p:nvSpPr>
          <p:cNvPr id="9" name="TextBox 8">
            <a:extLst>
              <a:ext uri="{FF2B5EF4-FFF2-40B4-BE49-F238E27FC236}">
                <a16:creationId xmlns:a16="http://schemas.microsoft.com/office/drawing/2014/main" id="{8B0482D5-25F6-3A67-293A-AD043D4C8452}"/>
              </a:ext>
            </a:extLst>
          </p:cNvPr>
          <p:cNvSpPr txBox="1"/>
          <p:nvPr/>
        </p:nvSpPr>
        <p:spPr>
          <a:xfrm>
            <a:off x="13445299" y="8178669"/>
            <a:ext cx="6436263" cy="2068751"/>
          </a:xfrm>
          <a:prstGeom prst="rect">
            <a:avLst/>
          </a:prstGeom>
          <a:noFill/>
          <a:ln>
            <a:solidFill>
              <a:schemeClr val="tx1"/>
            </a:solidFill>
          </a:ln>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r>
              <a:rPr lang="en-GB" sz="1567" b="1" dirty="0">
                <a:latin typeface="Arial"/>
                <a:cs typeface="Arial"/>
              </a:rPr>
              <a:t>What do we expect to see change?</a:t>
            </a:r>
          </a:p>
          <a:p>
            <a:pPr marL="282738" indent="-282738">
              <a:buFont typeface="Arial"/>
              <a:buChar char="•"/>
            </a:pPr>
            <a:r>
              <a:rPr lang="en-GB" sz="1567" dirty="0">
                <a:latin typeface="Arial"/>
                <a:cs typeface="Arial"/>
              </a:rPr>
              <a:t>Reduction in WAST call out from care homes following falls incident (goal – 30% reduction per site by March '26)</a:t>
            </a:r>
          </a:p>
          <a:p>
            <a:pPr marL="282738" indent="-282738">
              <a:buFont typeface="Arial"/>
              <a:buChar char="•"/>
            </a:pPr>
            <a:r>
              <a:rPr lang="en-GB" sz="1567" dirty="0">
                <a:latin typeface="Arial"/>
                <a:cs typeface="Arial"/>
              </a:rPr>
              <a:t>Falls rate not exceeding 5.0 (falls/1000beddays) over proceeding 12 months</a:t>
            </a:r>
          </a:p>
          <a:p>
            <a:pPr marL="282738" indent="-282738">
              <a:buFont typeface="Arial"/>
              <a:buChar char="•"/>
            </a:pPr>
            <a:r>
              <a:rPr lang="en-GB" sz="1567" dirty="0">
                <a:latin typeface="Arial"/>
                <a:cs typeface="Arial"/>
              </a:rPr>
              <a:t>Reduction in conveyance to hospital via WAST for level 2 falls (WG target of 25% reduction)</a:t>
            </a:r>
          </a:p>
          <a:p>
            <a:pPr marL="282738" indent="-282738">
              <a:buFont typeface="Arial"/>
              <a:buChar char="•"/>
            </a:pPr>
            <a:endParaRPr lang="en-GB" sz="1484" dirty="0">
              <a:latin typeface="Arial"/>
              <a:cs typeface="Arial"/>
            </a:endParaRPr>
          </a:p>
        </p:txBody>
      </p:sp>
      <p:pic>
        <p:nvPicPr>
          <p:cNvPr id="5" name="Picture 4" descr="A graph of a number of days&#10;&#10;AI-generated content may be incorrect.">
            <a:extLst>
              <a:ext uri="{FF2B5EF4-FFF2-40B4-BE49-F238E27FC236}">
                <a16:creationId xmlns:a16="http://schemas.microsoft.com/office/drawing/2014/main" id="{59B7FC39-64BF-2DE2-B426-3B47B1A24710}"/>
              </a:ext>
            </a:extLst>
          </p:cNvPr>
          <p:cNvPicPr>
            <a:picLocks noChangeAspect="1"/>
          </p:cNvPicPr>
          <p:nvPr/>
        </p:nvPicPr>
        <p:blipFill>
          <a:blip r:embed="rId4"/>
          <a:stretch>
            <a:fillRect/>
          </a:stretch>
        </p:blipFill>
        <p:spPr>
          <a:xfrm>
            <a:off x="7000" y="3421376"/>
            <a:ext cx="6335466" cy="3624241"/>
          </a:xfrm>
          <a:prstGeom prst="rect">
            <a:avLst/>
          </a:prstGeom>
        </p:spPr>
      </p:pic>
      <p:graphicFrame>
        <p:nvGraphicFramePr>
          <p:cNvPr id="11" name="Table 10">
            <a:extLst>
              <a:ext uri="{FF2B5EF4-FFF2-40B4-BE49-F238E27FC236}">
                <a16:creationId xmlns:a16="http://schemas.microsoft.com/office/drawing/2014/main" id="{D0F74CF2-E8CB-11B5-2A45-6EDDBBB2A0CD}"/>
              </a:ext>
            </a:extLst>
          </p:cNvPr>
          <p:cNvGraphicFramePr>
            <a:graphicFrameLocks noGrp="1"/>
          </p:cNvGraphicFramePr>
          <p:nvPr/>
        </p:nvGraphicFramePr>
        <p:xfrm>
          <a:off x="-160639" y="3438393"/>
          <a:ext cx="20105511" cy="1795104"/>
        </p:xfrm>
        <a:graphic>
          <a:graphicData uri="http://schemas.openxmlformats.org/drawingml/2006/table">
            <a:tbl>
              <a:tblPr bandRow="1">
                <a:tableStyleId>{5C22544A-7EE6-4342-B048-85BDC9FD1C3A}</a:tableStyleId>
              </a:tblPr>
              <a:tblGrid>
                <a:gridCol w="20105511">
                  <a:extLst>
                    <a:ext uri="{9D8B030D-6E8A-4147-A177-3AD203B41FA5}">
                      <a16:colId xmlns:a16="http://schemas.microsoft.com/office/drawing/2014/main" val="1257801121"/>
                    </a:ext>
                  </a:extLst>
                </a:gridCol>
              </a:tblGrid>
              <a:tr h="896686">
                <a:tc>
                  <a:txBody>
                    <a:bodyPr/>
                    <a:lstStyle/>
                    <a:p>
                      <a:pPr>
                        <a:buNone/>
                      </a:pPr>
                      <a:endParaRPr lang="en-GB" sz="4900"/>
                    </a:p>
                  </a:txBody>
                  <a:tcPr marL="150791" marR="150791" marT="75396" marB="75396" anchor="ctr">
                    <a:lnL>
                      <a:noFill/>
                    </a:lnL>
                    <a:lnR>
                      <a:noFill/>
                    </a:lnR>
                    <a:lnT>
                      <a:noFill/>
                    </a:lnT>
                    <a:lnB>
                      <a:noFill/>
                    </a:lnB>
                    <a:noFill/>
                  </a:tcPr>
                </a:tc>
                <a:extLst>
                  <a:ext uri="{0D108BD9-81ED-4DB2-BD59-A6C34878D82A}">
                    <a16:rowId xmlns:a16="http://schemas.microsoft.com/office/drawing/2014/main" val="3153788595"/>
                  </a:ext>
                </a:extLst>
              </a:tr>
              <a:tr h="896686">
                <a:tc>
                  <a:txBody>
                    <a:bodyPr/>
                    <a:lstStyle/>
                    <a:p>
                      <a:pPr>
                        <a:buNone/>
                      </a:pPr>
                      <a:endParaRPr lang="en-GB" sz="4900" dirty="0"/>
                    </a:p>
                  </a:txBody>
                  <a:tcPr marL="150791" marR="150791" marT="75396" marB="75396" anchor="ctr">
                    <a:lnL>
                      <a:noFill/>
                    </a:lnL>
                    <a:lnR>
                      <a:noFill/>
                    </a:lnR>
                    <a:lnT>
                      <a:noFill/>
                    </a:lnT>
                    <a:lnB>
                      <a:noFill/>
                    </a:lnB>
                    <a:noFill/>
                  </a:tcPr>
                </a:tc>
                <a:extLst>
                  <a:ext uri="{0D108BD9-81ED-4DB2-BD59-A6C34878D82A}">
                    <a16:rowId xmlns:a16="http://schemas.microsoft.com/office/drawing/2014/main" val="3063417800"/>
                  </a:ext>
                </a:extLst>
              </a:tr>
            </a:tbl>
          </a:graphicData>
        </a:graphic>
      </p:graphicFrame>
      <p:pic>
        <p:nvPicPr>
          <p:cNvPr id="13" name="Picture 12" descr="Falls/1000 bed days">
            <a:extLst>
              <a:ext uri="{FF2B5EF4-FFF2-40B4-BE49-F238E27FC236}">
                <a16:creationId xmlns:a16="http://schemas.microsoft.com/office/drawing/2014/main" id="{0BDF24A7-B40C-57C5-F263-49CCA16E1DF2}"/>
              </a:ext>
            </a:extLst>
          </p:cNvPr>
          <p:cNvPicPr>
            <a:picLocks noChangeAspect="1"/>
          </p:cNvPicPr>
          <p:nvPr/>
        </p:nvPicPr>
        <p:blipFill>
          <a:blip r:embed="rId5"/>
          <a:stretch>
            <a:fillRect/>
          </a:stretch>
        </p:blipFill>
        <p:spPr>
          <a:xfrm>
            <a:off x="6593216" y="3272596"/>
            <a:ext cx="6600332" cy="3968701"/>
          </a:xfrm>
          <a:prstGeom prst="rect">
            <a:avLst/>
          </a:prstGeom>
        </p:spPr>
      </p:pic>
      <p:pic>
        <p:nvPicPr>
          <p:cNvPr id="15" name="Picture 14" descr="All calls">
            <a:extLst>
              <a:ext uri="{FF2B5EF4-FFF2-40B4-BE49-F238E27FC236}">
                <a16:creationId xmlns:a16="http://schemas.microsoft.com/office/drawing/2014/main" id="{49B30683-A0FE-48F3-ACA7-B919C3E167F6}"/>
              </a:ext>
            </a:extLst>
          </p:cNvPr>
          <p:cNvPicPr>
            <a:picLocks noChangeAspect="1"/>
          </p:cNvPicPr>
          <p:nvPr/>
        </p:nvPicPr>
        <p:blipFill>
          <a:blip r:embed="rId6"/>
          <a:stretch>
            <a:fillRect/>
          </a:stretch>
        </p:blipFill>
        <p:spPr>
          <a:xfrm>
            <a:off x="224126" y="7332514"/>
            <a:ext cx="13169110" cy="3486002"/>
          </a:xfrm>
          <a:prstGeom prst="rect">
            <a:avLst/>
          </a:prstGeom>
        </p:spPr>
      </p:pic>
      <p:sp>
        <p:nvSpPr>
          <p:cNvPr id="10" name="TextBox 9">
            <a:extLst>
              <a:ext uri="{FF2B5EF4-FFF2-40B4-BE49-F238E27FC236}">
                <a16:creationId xmlns:a16="http://schemas.microsoft.com/office/drawing/2014/main" id="{2570D183-A7F9-CB5D-BB8D-2C83249A8B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Falls Prevention</a:t>
            </a:r>
          </a:p>
        </p:txBody>
      </p:sp>
    </p:spTree>
    <p:extLst>
      <p:ext uri="{BB962C8B-B14F-4D97-AF65-F5344CB8AC3E}">
        <p14:creationId xmlns:p14="http://schemas.microsoft.com/office/powerpoint/2010/main" val="37630165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latin typeface="Verdana" panose="020B0604030504040204" pitchFamily="34" charset="0"/>
              <a:ea typeface="Verdana" panose="020B0604030504040204" pitchFamily="34"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5,565</a:t>
            </a:r>
            <a:r>
              <a:rPr lang="en-GB" sz="1800" dirty="0">
                <a:effectLst/>
                <a:latin typeface="Verdana" panose="020B0604030504040204" pitchFamily="34" charset="0"/>
                <a:ea typeface="Calibri" panose="020F0502020204030204" pitchFamily="34" charset="0"/>
                <a:cs typeface="Arial" panose="020B0604020202020204" pitchFamily="34" charset="0"/>
              </a:rPr>
              <a:t> friends and family surveys completed in November 2025 which is a reduction on the previous month where 6,332 surveys were completed.</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92%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190 concerns received in September 2025, and 45% of those concerns had responses sent within 30 days in September.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4A18DE87-ED57-3754-558B-8FEFD5D7B733}"/>
              </a:ext>
            </a:extLst>
          </p:cNvPr>
          <p:cNvPicPr>
            <a:picLocks noChangeAspect="1"/>
          </p:cNvPicPr>
          <p:nvPr/>
        </p:nvPicPr>
        <p:blipFill>
          <a:blip r:embed="rId3"/>
          <a:stretch>
            <a:fillRect/>
          </a:stretch>
        </p:blipFill>
        <p:spPr>
          <a:xfrm>
            <a:off x="2331116" y="913823"/>
            <a:ext cx="7720300" cy="3772419"/>
          </a:xfrm>
          <a:prstGeom prst="rect">
            <a:avLst/>
          </a:prstGeom>
        </p:spPr>
      </p:pic>
      <p:pic>
        <p:nvPicPr>
          <p:cNvPr id="8" name="Picture 7">
            <a:extLst>
              <a:ext uri="{FF2B5EF4-FFF2-40B4-BE49-F238E27FC236}">
                <a16:creationId xmlns:a16="http://schemas.microsoft.com/office/drawing/2014/main" id="{D7A6AE83-28DE-1368-4461-5C78357D7426}"/>
              </a:ext>
            </a:extLst>
          </p:cNvPr>
          <p:cNvPicPr>
            <a:picLocks noChangeAspect="1"/>
          </p:cNvPicPr>
          <p:nvPr/>
        </p:nvPicPr>
        <p:blipFill>
          <a:blip r:embed="rId4"/>
          <a:stretch>
            <a:fillRect/>
          </a:stretch>
        </p:blipFill>
        <p:spPr>
          <a:xfrm>
            <a:off x="10979094" y="877560"/>
            <a:ext cx="6652894" cy="3808681"/>
          </a:xfrm>
          <a:prstGeom prst="rect">
            <a:avLst/>
          </a:prstGeom>
        </p:spPr>
      </p:pic>
      <p:pic>
        <p:nvPicPr>
          <p:cNvPr id="11" name="Picture 10">
            <a:extLst>
              <a:ext uri="{FF2B5EF4-FFF2-40B4-BE49-F238E27FC236}">
                <a16:creationId xmlns:a16="http://schemas.microsoft.com/office/drawing/2014/main" id="{00BCDABA-961F-28A3-4FAE-01E94B17AAC6}"/>
              </a:ext>
            </a:extLst>
          </p:cNvPr>
          <p:cNvPicPr>
            <a:picLocks noChangeAspect="1"/>
          </p:cNvPicPr>
          <p:nvPr/>
        </p:nvPicPr>
        <p:blipFill>
          <a:blip r:embed="rId5"/>
          <a:stretch>
            <a:fillRect/>
          </a:stretch>
        </p:blipFill>
        <p:spPr>
          <a:xfrm>
            <a:off x="2514600" y="5236875"/>
            <a:ext cx="7536816" cy="3772413"/>
          </a:xfrm>
          <a:prstGeom prst="rect">
            <a:avLst/>
          </a:prstGeom>
        </p:spPr>
      </p:pic>
      <p:pic>
        <p:nvPicPr>
          <p:cNvPr id="17" name="Picture 16">
            <a:extLst>
              <a:ext uri="{FF2B5EF4-FFF2-40B4-BE49-F238E27FC236}">
                <a16:creationId xmlns:a16="http://schemas.microsoft.com/office/drawing/2014/main" id="{82984FDE-5D20-5708-83D1-A793151C18EA}"/>
              </a:ext>
            </a:extLst>
          </p:cNvPr>
          <p:cNvPicPr>
            <a:picLocks noChangeAspect="1"/>
          </p:cNvPicPr>
          <p:nvPr/>
        </p:nvPicPr>
        <p:blipFill>
          <a:blip r:embed="rId6"/>
          <a:stretch>
            <a:fillRect/>
          </a:stretch>
        </p:blipFill>
        <p:spPr>
          <a:xfrm>
            <a:off x="10949474" y="5237713"/>
            <a:ext cx="6641613" cy="3771575"/>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69692" y="1147085"/>
            <a:ext cx="5266163" cy="7654788"/>
          </a:xfrm>
          <a:prstGeom prst="rect">
            <a:avLst/>
          </a:prstGeom>
          <a:noFill/>
        </p:spPr>
        <p:txBody>
          <a:bodyPr wrap="square">
            <a:spAutoFit/>
          </a:bodyPr>
          <a:lstStyle/>
          <a:p>
            <a:pPr defTabSz="1075350">
              <a:defRPr/>
            </a:pPr>
            <a:r>
              <a:rPr lang="en-GB" sz="1484" b="1" dirty="0">
                <a:solidFill>
                  <a:prstClr val="black"/>
                </a:solidFill>
                <a:latin typeface="Arial" panose="020B060402020202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484" dirty="0">
                <a:solidFill>
                  <a:prstClr val="black"/>
                </a:solidFill>
                <a:latin typeface="Arial" panose="020B0604020202020204" pitchFamily="34" charset="0"/>
                <a:cs typeface="Arial" panose="020B0604020202020204" pitchFamily="34" charset="0"/>
              </a:rPr>
              <a:t>Graph 1 – is indicating that a number of complaints are not compliant with the 30 working day target for responding to formal complaints in line with the Putting Things Right Guidance.</a:t>
            </a:r>
          </a:p>
          <a:p>
            <a:pPr marL="282738" indent="-282738" algn="just" defTabSz="1075350">
              <a:buFont typeface="Arial" panose="020B0604020202020204" pitchFamily="34" charset="0"/>
              <a:buChar char="•"/>
              <a:defRPr/>
            </a:pPr>
            <a:r>
              <a:rPr lang="en-GB" sz="1484" dirty="0">
                <a:solidFill>
                  <a:prstClr val="black"/>
                </a:solidFill>
                <a:latin typeface="Arial" panose="020B0604020202020204" pitchFamily="34" charset="0"/>
                <a:cs typeface="Arial" panose="020B0604020202020204" pitchFamily="34" charset="0"/>
              </a:rPr>
              <a:t>Graph 2 – 170 new formal complaints in November which is a decrease compared to 216  in October.</a:t>
            </a:r>
          </a:p>
          <a:p>
            <a:pPr marL="282738" indent="-282738" algn="just" defTabSz="1075350">
              <a:buFont typeface="Arial" panose="020B0604020202020204" pitchFamily="34" charset="0"/>
              <a:buChar char="•"/>
              <a:defRPr/>
            </a:pPr>
            <a:r>
              <a:rPr lang="en-GB" sz="1484" dirty="0">
                <a:solidFill>
                  <a:prstClr val="black"/>
                </a:solidFill>
                <a:latin typeface="Arial" panose="020B0604020202020204" pitchFamily="34" charset="0"/>
                <a:cs typeface="Arial" panose="020B0604020202020204" pitchFamily="34" charset="0"/>
              </a:rPr>
              <a:t>Graph 3 - The average number of days taken to close a formal complaint has decreased by 1 working day compared to the previous month. Average days for September being 33 days which is over the Welsh Government target of 30 working days.</a:t>
            </a:r>
          </a:p>
          <a:p>
            <a:pPr marL="282738" indent="-282738" algn="just" defTabSz="1075350">
              <a:buFont typeface="Arial" panose="020B0604020202020204" pitchFamily="34" charset="0"/>
              <a:buChar char="•"/>
              <a:defRPr/>
            </a:pPr>
            <a:r>
              <a:rPr lang="en-GB" sz="1484" dirty="0">
                <a:solidFill>
                  <a:prstClr val="black"/>
                </a:solidFill>
                <a:latin typeface="Arial" panose="020B0604020202020204" pitchFamily="34" charset="0"/>
                <a:cs typeface="Arial" panose="020B0604020202020204" pitchFamily="34" charset="0"/>
              </a:rPr>
              <a:t>Graph 4 - The number of overdue formal complaints is increasing bi-weekly. As of the 25</a:t>
            </a:r>
            <a:r>
              <a:rPr lang="en-GB" sz="1484" baseline="30000" dirty="0">
                <a:solidFill>
                  <a:prstClr val="black"/>
                </a:solidFill>
                <a:latin typeface="Arial" panose="020B0604020202020204" pitchFamily="34" charset="0"/>
                <a:cs typeface="Arial" panose="020B0604020202020204" pitchFamily="34" charset="0"/>
              </a:rPr>
              <a:t>th</a:t>
            </a:r>
            <a:r>
              <a:rPr lang="en-GB" sz="1484" dirty="0">
                <a:solidFill>
                  <a:prstClr val="black"/>
                </a:solidFill>
                <a:latin typeface="Arial" panose="020B0604020202020204" pitchFamily="34" charset="0"/>
                <a:cs typeface="Arial" panose="020B0604020202020204" pitchFamily="34" charset="0"/>
              </a:rPr>
              <a:t> November, 300 formal complaints were overdue</a:t>
            </a:r>
            <a:endParaRPr lang="en-GB" sz="1484" b="1" dirty="0">
              <a:solidFill>
                <a:prstClr val="black"/>
              </a:solidFill>
              <a:latin typeface="Arial" panose="020B0604020202020204" pitchFamily="34" charset="0"/>
              <a:cs typeface="Arial" panose="020B0604020202020204" pitchFamily="34" charset="0"/>
            </a:endParaRPr>
          </a:p>
          <a:p>
            <a:pPr algn="just" defTabSz="1075350">
              <a:defRPr/>
            </a:pPr>
            <a:r>
              <a:rPr lang="en-GB" sz="1484" b="1" dirty="0">
                <a:solidFill>
                  <a:prstClr val="black"/>
                </a:solidFill>
                <a:latin typeface="Arial" panose="020B060402020202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484" dirty="0">
                <a:solidFill>
                  <a:prstClr val="black"/>
                </a:solidFill>
                <a:latin typeface="Arial" panose="020B0604020202020204" pitchFamily="34" charset="0"/>
                <a:cs typeface="Arial" panose="020B0604020202020204" pitchFamily="34" charset="0"/>
              </a:rPr>
              <a:t>Bi-weekly report run on all overdue complaints which is sent to each Service Groups requesting updates.</a:t>
            </a:r>
          </a:p>
          <a:p>
            <a:pPr marL="282738" indent="-282738" algn="just" defTabSz="1075350">
              <a:buFont typeface="Arial" panose="020B0604020202020204" pitchFamily="34" charset="0"/>
              <a:buChar char="•"/>
              <a:defRPr/>
            </a:pPr>
            <a:r>
              <a:rPr lang="en-GB" sz="1484" dirty="0">
                <a:solidFill>
                  <a:prstClr val="black"/>
                </a:solidFill>
                <a:latin typeface="Arial" panose="020B0604020202020204" pitchFamily="34" charset="0"/>
                <a:cs typeface="Arial" panose="020B0604020202020204" pitchFamily="34" charset="0"/>
              </a:rPr>
              <a:t>Bi-weekly drop-in sessions where complaint handlers can join to discuss any issues.</a:t>
            </a:r>
          </a:p>
          <a:p>
            <a:pPr marL="282738" indent="-282738" algn="just" defTabSz="1075350">
              <a:buFont typeface="Arial" panose="020B0604020202020204" pitchFamily="34" charset="0"/>
              <a:buChar char="•"/>
              <a:defRPr/>
            </a:pPr>
            <a:r>
              <a:rPr lang="en-GB" sz="1484" dirty="0">
                <a:solidFill>
                  <a:prstClr val="black"/>
                </a:solidFill>
                <a:latin typeface="Arial" panose="020B0604020202020204" pitchFamily="34" charset="0"/>
                <a:cs typeface="Arial" panose="020B0604020202020204" pitchFamily="34" charset="0"/>
              </a:rPr>
              <a:t>Bi-weekly meetings with Service Groups to discuss open complaints and Ombudsman cases.</a:t>
            </a:r>
          </a:p>
          <a:p>
            <a:pPr marL="282738" indent="-282738" algn="just" defTabSz="1075350">
              <a:buFont typeface="Arial" panose="020B0604020202020204" pitchFamily="34" charset="0"/>
              <a:buChar char="•"/>
              <a:defRPr/>
            </a:pPr>
            <a:r>
              <a:rPr lang="en-GB" sz="1484" dirty="0">
                <a:solidFill>
                  <a:prstClr val="black"/>
                </a:solidFill>
                <a:latin typeface="Arial" panose="020B0604020202020204" pitchFamily="34" charset="0"/>
                <a:cs typeface="Arial" panose="020B0604020202020204" pitchFamily="34" charset="0"/>
              </a:rPr>
              <a:t>Test to Change in SNPT to trial new way of managing complaints and trying to resolve early on.</a:t>
            </a:r>
          </a:p>
          <a:p>
            <a:pPr algn="just" defTabSz="1075350">
              <a:defRPr/>
            </a:pPr>
            <a:endParaRPr lang="en-GB" sz="1484" b="1" dirty="0">
              <a:solidFill>
                <a:prstClr val="black"/>
              </a:solidFill>
              <a:latin typeface="Arial" panose="020B0604020202020204" pitchFamily="34" charset="0"/>
              <a:cs typeface="Arial" panose="020B0604020202020204" pitchFamily="34" charset="0"/>
            </a:endParaRPr>
          </a:p>
          <a:p>
            <a:pPr algn="just" defTabSz="1075350">
              <a:defRPr/>
            </a:pPr>
            <a:r>
              <a:rPr lang="en-GB" sz="1484" b="1" dirty="0">
                <a:solidFill>
                  <a:prstClr val="black"/>
                </a:solidFill>
                <a:latin typeface="Arial" panose="020B0604020202020204" pitchFamily="34" charset="0"/>
                <a:cs typeface="Arial" panose="020B0604020202020204" pitchFamily="34" charset="0"/>
              </a:rPr>
              <a:t>What do we expect to see change and when?</a:t>
            </a:r>
          </a:p>
          <a:p>
            <a:pPr marL="282738" indent="-282738" algn="just" defTabSz="1075350">
              <a:buFont typeface="Arial" panose="020B0604020202020204" pitchFamily="34" charset="0"/>
              <a:buChar char="•"/>
              <a:defRPr/>
            </a:pPr>
            <a:r>
              <a:rPr lang="en-GB" sz="1484" dirty="0">
                <a:solidFill>
                  <a:prstClr val="black"/>
                </a:solidFill>
                <a:latin typeface="Arial" panose="020B0604020202020204" pitchFamily="34" charset="0"/>
                <a:cs typeface="Arial" panose="020B0604020202020204" pitchFamily="34" charset="0"/>
              </a:rPr>
              <a:t>Reduction in the overdue complaints by January 2026, in readiness for the new Putting Things Right Guidance being introduced in April 2026.</a:t>
            </a:r>
          </a:p>
          <a:p>
            <a:pPr marL="282738" indent="-282738" algn="just" defTabSz="1075350">
              <a:buFont typeface="Arial" panose="020B0604020202020204" pitchFamily="34" charset="0"/>
              <a:buChar char="•"/>
              <a:defRPr/>
            </a:pPr>
            <a:r>
              <a:rPr lang="en-GB" sz="1484" dirty="0">
                <a:solidFill>
                  <a:prstClr val="black"/>
                </a:solidFill>
                <a:latin typeface="Arial" panose="020B0604020202020204" pitchFamily="34" charset="0"/>
                <a:cs typeface="Arial" panose="020B0604020202020204" pitchFamily="34" charset="0"/>
              </a:rPr>
              <a:t>Early engagement with the complainant combined with listening meetings which will support an empathetic and compassionate handling of the complaint.</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FAAE5C29-7FB9-2613-140B-5E8C76186011}"/>
              </a:ext>
            </a:extLst>
          </p:cNvPr>
          <p:cNvSpPr txBox="1"/>
          <p:nvPr/>
        </p:nvSpPr>
        <p:spPr>
          <a:xfrm>
            <a:off x="375444" y="9655034"/>
            <a:ext cx="16916400" cy="396904"/>
          </a:xfrm>
          <a:prstGeom prst="rect">
            <a:avLst/>
          </a:prstGeom>
          <a:noFill/>
        </p:spPr>
        <p:txBody>
          <a:bodyPr wrap="square" rtlCol="0">
            <a:spAutoFit/>
          </a:bodyPr>
          <a:lstStyle/>
          <a:p>
            <a:pPr algn="just" defTabSz="1507937"/>
            <a:r>
              <a:rPr lang="en-GB" sz="1979" b="1" dirty="0">
                <a:solidFill>
                  <a:prstClr val="black"/>
                </a:solidFill>
                <a:latin typeface="Aptos" panose="02110004020202020204"/>
              </a:rPr>
              <a:t>**Please note two graphs only go up as far as September, this is due to the 30 working days for complaints received in Oct/Nov not being up yet</a:t>
            </a:r>
          </a:p>
        </p:txBody>
      </p:sp>
      <p:graphicFrame>
        <p:nvGraphicFramePr>
          <p:cNvPr id="10" name="Chart 9">
            <a:extLst>
              <a:ext uri="{FF2B5EF4-FFF2-40B4-BE49-F238E27FC236}">
                <a16:creationId xmlns:a16="http://schemas.microsoft.com/office/drawing/2014/main" id="{9E327431-7F93-2815-DC76-8A1E05153323}"/>
              </a:ext>
            </a:extLst>
          </p:cNvPr>
          <p:cNvGraphicFramePr>
            <a:graphicFrameLocks/>
          </p:cNvGraphicFramePr>
          <p:nvPr/>
        </p:nvGraphicFramePr>
        <p:xfrm>
          <a:off x="5435856" y="1437649"/>
          <a:ext cx="7194849" cy="36140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a:extLst>
              <a:ext uri="{FF2B5EF4-FFF2-40B4-BE49-F238E27FC236}">
                <a16:creationId xmlns:a16="http://schemas.microsoft.com/office/drawing/2014/main" id="{67BE243A-4806-13D7-6CE9-90E709DD6179}"/>
              </a:ext>
            </a:extLst>
          </p:cNvPr>
          <p:cNvGraphicFramePr>
            <a:graphicFrameLocks/>
          </p:cNvGraphicFramePr>
          <p:nvPr/>
        </p:nvGraphicFramePr>
        <p:xfrm>
          <a:off x="12849940" y="1539875"/>
          <a:ext cx="6794777" cy="371972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a:extLst>
              <a:ext uri="{FF2B5EF4-FFF2-40B4-BE49-F238E27FC236}">
                <a16:creationId xmlns:a16="http://schemas.microsoft.com/office/drawing/2014/main" id="{02B341D2-2FC7-0416-B3F3-8C876150248A}"/>
              </a:ext>
            </a:extLst>
          </p:cNvPr>
          <p:cNvGraphicFramePr>
            <a:graphicFrameLocks/>
          </p:cNvGraphicFramePr>
          <p:nvPr/>
        </p:nvGraphicFramePr>
        <p:xfrm>
          <a:off x="12954579" y="5433922"/>
          <a:ext cx="7005686" cy="404626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a:extLst>
              <a:ext uri="{FF2B5EF4-FFF2-40B4-BE49-F238E27FC236}">
                <a16:creationId xmlns:a16="http://schemas.microsoft.com/office/drawing/2014/main" id="{A088AB4D-D584-88A6-0E5A-1868E5C57FF1}"/>
              </a:ext>
            </a:extLst>
          </p:cNvPr>
          <p:cNvGraphicFramePr>
            <a:graphicFrameLocks/>
          </p:cNvGraphicFramePr>
          <p:nvPr/>
        </p:nvGraphicFramePr>
        <p:xfrm>
          <a:off x="5672786" y="5211061"/>
          <a:ext cx="7281793" cy="4010518"/>
        </p:xfrm>
        <a:graphic>
          <a:graphicData uri="http://schemas.openxmlformats.org/drawingml/2006/chart">
            <c:chart xmlns:c="http://schemas.openxmlformats.org/drawingml/2006/chart" xmlns:r="http://schemas.openxmlformats.org/officeDocument/2006/relationships" r:id="rId6"/>
          </a:graphicData>
        </a:graphic>
      </p:graphicFrame>
      <p:sp>
        <p:nvSpPr>
          <p:cNvPr id="3" name="TextBox 2">
            <a:extLst>
              <a:ext uri="{FF2B5EF4-FFF2-40B4-BE49-F238E27FC236}">
                <a16:creationId xmlns:a16="http://schemas.microsoft.com/office/drawing/2014/main" id="{6A24B5A7-5107-7A23-A0E2-2DF40298C36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Complaints</a:t>
            </a:r>
          </a:p>
        </p:txBody>
      </p:sp>
    </p:spTree>
    <p:extLst>
      <p:ext uri="{BB962C8B-B14F-4D97-AF65-F5344CB8AC3E}">
        <p14:creationId xmlns:p14="http://schemas.microsoft.com/office/powerpoint/2010/main" val="24705790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16247330" y="10610227"/>
            <a:ext cx="3690672" cy="643620"/>
          </a:xfrm>
          <a:prstGeom prst="rect">
            <a:avLst/>
          </a:prstGeom>
        </p:spPr>
      </p:pic>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848409"/>
            <a:ext cx="18561049" cy="7921067"/>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69693" y="1147085"/>
            <a:ext cx="5121981" cy="8480078"/>
          </a:xfrm>
          <a:prstGeom prst="rect">
            <a:avLst/>
          </a:prstGeom>
          <a:noFill/>
        </p:spPr>
        <p:txBody>
          <a:bodyPr wrap="square">
            <a:spAutoFit/>
          </a:bodyPr>
          <a:lstStyle/>
          <a:p>
            <a:pPr defTabSz="1075350">
              <a:defRPr/>
            </a:pPr>
            <a:r>
              <a:rPr lang="en-GB" sz="1649" b="1" dirty="0">
                <a:solidFill>
                  <a:prstClr val="black"/>
                </a:solidFill>
                <a:latin typeface="Arial" panose="020B060402020202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649" dirty="0">
                <a:solidFill>
                  <a:prstClr val="black"/>
                </a:solidFill>
                <a:latin typeface="Arial" panose="020B0604020202020204" pitchFamily="34" charset="0"/>
                <a:cs typeface="Arial" panose="020B0604020202020204" pitchFamily="34" charset="0"/>
              </a:rPr>
              <a:t>Graph 1 – Illustrates that Swansea Bay UHB’s overall score consistently exceeds the benchmark of 85%, maintaining a performance of 90% or higher.</a:t>
            </a:r>
          </a:p>
          <a:p>
            <a:pPr marL="282738" indent="-282738" algn="just" defTabSz="1075350">
              <a:buFont typeface="Arial" panose="020B0604020202020204" pitchFamily="34" charset="0"/>
              <a:buChar char="•"/>
              <a:defRPr/>
            </a:pPr>
            <a:r>
              <a:rPr lang="en-GB" sz="1649" dirty="0">
                <a:solidFill>
                  <a:prstClr val="black"/>
                </a:solidFill>
                <a:latin typeface="Arial" panose="020B0604020202020204" pitchFamily="34" charset="0"/>
                <a:cs typeface="Arial" panose="020B0604020202020204" pitchFamily="34" charset="0"/>
              </a:rPr>
              <a:t>Graph 2 – Displays the overall satisfaction scores across the different Service Groups.</a:t>
            </a:r>
          </a:p>
          <a:p>
            <a:pPr marL="282738" indent="-282738" algn="just" defTabSz="1075350">
              <a:buFont typeface="Arial" panose="020B0604020202020204" pitchFamily="34" charset="0"/>
              <a:buChar char="•"/>
              <a:defRPr/>
            </a:pPr>
            <a:r>
              <a:rPr lang="en-GB" sz="1649" dirty="0">
                <a:solidFill>
                  <a:prstClr val="black"/>
                </a:solidFill>
                <a:latin typeface="Arial" panose="020B0604020202020204" pitchFamily="34" charset="0"/>
                <a:cs typeface="Arial" panose="020B0604020202020204" pitchFamily="34" charset="0"/>
              </a:rPr>
              <a:t>Graph 3 – Highlights wards/clinics achieving scores above 100%, based on more than 25 responses.. </a:t>
            </a:r>
          </a:p>
          <a:p>
            <a:pPr marL="282738" indent="-282738" algn="just" defTabSz="1075350">
              <a:buFont typeface="Arial" panose="020B0604020202020204" pitchFamily="34" charset="0"/>
              <a:buChar char="•"/>
              <a:defRPr/>
            </a:pPr>
            <a:r>
              <a:rPr lang="en-GB" sz="1649" dirty="0">
                <a:solidFill>
                  <a:prstClr val="black"/>
                </a:solidFill>
                <a:latin typeface="Arial" panose="020B0604020202020204" pitchFamily="34" charset="0"/>
                <a:cs typeface="Arial" panose="020B0604020202020204" pitchFamily="34" charset="0"/>
              </a:rPr>
              <a:t>Graph 4 – Identifies the wards/clinics with the lowest satisfaction percentages.</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a:p>
            <a:pPr algn="just" defTabSz="1075350">
              <a:defRPr/>
            </a:pPr>
            <a:r>
              <a:rPr lang="en-GB" sz="1649" b="1" dirty="0">
                <a:solidFill>
                  <a:prstClr val="black"/>
                </a:solidFill>
                <a:latin typeface="Arial" panose="020B060402020202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649" dirty="0">
                <a:solidFill>
                  <a:prstClr val="black"/>
                </a:solidFill>
                <a:latin typeface="Arial" panose="020B0604020202020204" pitchFamily="34" charset="0"/>
                <a:cs typeface="Arial" panose="020B0604020202020204" pitchFamily="34" charset="0"/>
              </a:rPr>
              <a:t>The system generates weekly feedback summaries for Service Group Leads, enabling timely action on low scores and recognition of positive feedback and comments. </a:t>
            </a:r>
          </a:p>
          <a:p>
            <a:pPr marL="282738" indent="-282738" algn="just" defTabSz="1075350">
              <a:buFont typeface="Arial" panose="020B0604020202020204" pitchFamily="34" charset="0"/>
              <a:buChar char="•"/>
              <a:defRPr/>
            </a:pPr>
            <a:r>
              <a:rPr lang="en-GB" sz="1649" dirty="0">
                <a:solidFill>
                  <a:prstClr val="black"/>
                </a:solidFill>
                <a:latin typeface="Arial" panose="020B0604020202020204" pitchFamily="34" charset="0"/>
                <a:cs typeface="Arial" panose="020B0604020202020204" pitchFamily="34" charset="0"/>
              </a:rPr>
              <a:t>Ongoing drop-in feedback sessions are held to support teams in using Civica effectively and managing their feedback constructively.</a:t>
            </a:r>
          </a:p>
          <a:p>
            <a:pPr marL="282738" indent="-282738" algn="just" defTabSz="1075350">
              <a:buFont typeface="Arial" panose="020B0604020202020204" pitchFamily="34" charset="0"/>
              <a:buChar char="•"/>
              <a:defRPr/>
            </a:pPr>
            <a:r>
              <a:rPr lang="en-GB" sz="1649" dirty="0">
                <a:solidFill>
                  <a:prstClr val="black"/>
                </a:solidFill>
                <a:latin typeface="Arial" panose="020B0604020202020204" pitchFamily="34" charset="0"/>
                <a:cs typeface="Arial" panose="020B0604020202020204" pitchFamily="34" charset="0"/>
              </a:rPr>
              <a:t>For alerts flagged as very poor or poor, the Action Manager is triggered. This tool tracks the progress and resolution of issues within Civica, managed by the PALS and Quality &amp; Safety departments.</a:t>
            </a:r>
          </a:p>
          <a:p>
            <a:pPr marL="282738" indent="-282738" algn="just" defTabSz="1075350">
              <a:buFont typeface="Arial" panose="020B0604020202020204" pitchFamily="34" charset="0"/>
              <a:buChar char="•"/>
              <a:defRPr/>
            </a:pPr>
            <a:endParaRPr lang="en-GB" sz="1732" dirty="0">
              <a:solidFill>
                <a:prstClr val="black"/>
              </a:solidFill>
              <a:latin typeface="Arial" panose="020B0604020202020204" pitchFamily="34" charset="0"/>
              <a:cs typeface="Arial" panose="020B0604020202020204" pitchFamily="34" charset="0"/>
            </a:endParaRPr>
          </a:p>
          <a:p>
            <a:pPr algn="just" defTabSz="1075350">
              <a:defRPr/>
            </a:pPr>
            <a:r>
              <a:rPr lang="en-GB" sz="1649" b="1" dirty="0">
                <a:solidFill>
                  <a:prstClr val="black"/>
                </a:solidFill>
                <a:latin typeface="Arial" panose="020B0604020202020204" pitchFamily="34" charset="0"/>
                <a:cs typeface="Arial" panose="020B0604020202020204" pitchFamily="34" charset="0"/>
              </a:rPr>
              <a:t>What do we expect to see change and when?</a:t>
            </a:r>
          </a:p>
          <a:p>
            <a:pPr marL="282738" indent="-282738" algn="just" defTabSz="1075350">
              <a:buFont typeface="Arial" panose="020B0604020202020204" pitchFamily="34" charset="0"/>
              <a:buChar char="•"/>
              <a:defRPr/>
            </a:pPr>
            <a:r>
              <a:rPr lang="en-GB" sz="1649" dirty="0">
                <a:solidFill>
                  <a:prstClr val="black"/>
                </a:solidFill>
                <a:latin typeface="Arial" panose="020B0604020202020204" pitchFamily="34" charset="0"/>
                <a:cs typeface="Arial" panose="020B0604020202020204" pitchFamily="34" charset="0"/>
              </a:rPr>
              <a:t>We expect departments to take ownership of their low scores and implement improvements based on the feedback provided. Our role is to ensure timely alerts and supply weekly comment reports to support this process. </a:t>
            </a:r>
          </a:p>
        </p:txBody>
      </p:sp>
      <p:sp>
        <p:nvSpPr>
          <p:cNvPr id="7" name="TextBox 6">
            <a:extLst>
              <a:ext uri="{FF2B5EF4-FFF2-40B4-BE49-F238E27FC236}">
                <a16:creationId xmlns:a16="http://schemas.microsoft.com/office/drawing/2014/main" id="{F0DCFA83-9B42-CA52-B710-26F5CC3A4BEC}"/>
              </a:ext>
            </a:extLst>
          </p:cNvPr>
          <p:cNvSpPr txBox="1"/>
          <p:nvPr/>
        </p:nvSpPr>
        <p:spPr>
          <a:xfrm>
            <a:off x="5322357" y="1063913"/>
            <a:ext cx="1947222" cy="346120"/>
          </a:xfrm>
          <a:prstGeom prst="rect">
            <a:avLst/>
          </a:prstGeom>
          <a:noFill/>
        </p:spPr>
        <p:txBody>
          <a:bodyPr wrap="square" rtlCol="0">
            <a:spAutoFit/>
          </a:bodyPr>
          <a:lstStyle/>
          <a:p>
            <a:pPr defTabSz="1507937"/>
            <a:r>
              <a:rPr lang="en-GB" sz="1649" dirty="0">
                <a:solidFill>
                  <a:prstClr val="black"/>
                </a:solidFill>
                <a:latin typeface="Arial" panose="020B0604020202020204" pitchFamily="34" charset="0"/>
                <a:cs typeface="Arial" panose="020B0604020202020204" pitchFamily="34" charset="0"/>
              </a:rPr>
              <a:t>Graph 1</a:t>
            </a:r>
          </a:p>
        </p:txBody>
      </p:sp>
      <p:sp>
        <p:nvSpPr>
          <p:cNvPr id="10" name="TextBox 9">
            <a:extLst>
              <a:ext uri="{FF2B5EF4-FFF2-40B4-BE49-F238E27FC236}">
                <a16:creationId xmlns:a16="http://schemas.microsoft.com/office/drawing/2014/main" id="{9BA0544A-A581-0E98-D2F5-6ED62AAC0C1A}"/>
              </a:ext>
            </a:extLst>
          </p:cNvPr>
          <p:cNvSpPr txBox="1"/>
          <p:nvPr/>
        </p:nvSpPr>
        <p:spPr>
          <a:xfrm>
            <a:off x="5322357" y="5654676"/>
            <a:ext cx="1936780" cy="549061"/>
          </a:xfrm>
          <a:prstGeom prst="rect">
            <a:avLst/>
          </a:prstGeom>
          <a:noFill/>
        </p:spPr>
        <p:txBody>
          <a:bodyPr wrap="square" rtlCol="0">
            <a:spAutoFit/>
          </a:bodyPr>
          <a:lstStyle/>
          <a:p>
            <a:pPr defTabSz="1507937"/>
            <a:r>
              <a:rPr lang="en-GB" sz="1649" dirty="0">
                <a:solidFill>
                  <a:prstClr val="black"/>
                </a:solidFill>
                <a:latin typeface="Arial" panose="020B0604020202020204" pitchFamily="34" charset="0"/>
                <a:cs typeface="Arial" panose="020B0604020202020204" pitchFamily="34" charset="0"/>
              </a:rPr>
              <a:t>Graph</a:t>
            </a:r>
            <a:r>
              <a:rPr lang="en-GB" sz="2968" dirty="0">
                <a:solidFill>
                  <a:prstClr val="black"/>
                </a:solidFill>
                <a:latin typeface="Aptos" panose="02110004020202020204"/>
              </a:rPr>
              <a:t> </a:t>
            </a:r>
            <a:r>
              <a:rPr lang="en-GB" sz="1649" dirty="0">
                <a:solidFill>
                  <a:prstClr val="black"/>
                </a:solidFill>
                <a:latin typeface="Arial" panose="020B0604020202020204" pitchFamily="34" charset="0"/>
                <a:cs typeface="Arial" panose="020B0604020202020204" pitchFamily="34" charset="0"/>
              </a:rPr>
              <a:t>2</a:t>
            </a:r>
          </a:p>
        </p:txBody>
      </p:sp>
      <p:sp>
        <p:nvSpPr>
          <p:cNvPr id="12" name="TextBox 11">
            <a:extLst>
              <a:ext uri="{FF2B5EF4-FFF2-40B4-BE49-F238E27FC236}">
                <a16:creationId xmlns:a16="http://schemas.microsoft.com/office/drawing/2014/main" id="{A66BB3FA-F64F-A5A8-DFC7-D0C56487C144}"/>
              </a:ext>
            </a:extLst>
          </p:cNvPr>
          <p:cNvSpPr txBox="1"/>
          <p:nvPr/>
        </p:nvSpPr>
        <p:spPr>
          <a:xfrm>
            <a:off x="12722613" y="966152"/>
            <a:ext cx="2178254" cy="549061"/>
          </a:xfrm>
          <a:prstGeom prst="rect">
            <a:avLst/>
          </a:prstGeom>
          <a:noFill/>
        </p:spPr>
        <p:txBody>
          <a:bodyPr wrap="square" rtlCol="0">
            <a:spAutoFit/>
          </a:bodyPr>
          <a:lstStyle/>
          <a:p>
            <a:pPr defTabSz="1507937"/>
            <a:r>
              <a:rPr lang="en-GB" sz="1649" dirty="0">
                <a:solidFill>
                  <a:prstClr val="black"/>
                </a:solidFill>
                <a:latin typeface="Arial" panose="020B0604020202020204" pitchFamily="34" charset="0"/>
                <a:cs typeface="Arial" panose="020B0604020202020204" pitchFamily="34" charset="0"/>
              </a:rPr>
              <a:t>Graph</a:t>
            </a:r>
            <a:r>
              <a:rPr lang="en-GB" sz="2968" dirty="0">
                <a:solidFill>
                  <a:prstClr val="black"/>
                </a:solidFill>
                <a:latin typeface="Aptos" panose="02110004020202020204"/>
              </a:rPr>
              <a:t> </a:t>
            </a:r>
            <a:r>
              <a:rPr lang="en-GB" sz="1649" dirty="0">
                <a:solidFill>
                  <a:prstClr val="black"/>
                </a:solidFill>
                <a:latin typeface="Arial" panose="020B0604020202020204" pitchFamily="34" charset="0"/>
                <a:cs typeface="Arial" panose="020B0604020202020204" pitchFamily="34" charset="0"/>
              </a:rPr>
              <a:t>3</a:t>
            </a:r>
          </a:p>
        </p:txBody>
      </p:sp>
      <p:sp>
        <p:nvSpPr>
          <p:cNvPr id="15" name="TextBox 11">
            <a:extLst>
              <a:ext uri="{FF2B5EF4-FFF2-40B4-BE49-F238E27FC236}">
                <a16:creationId xmlns:a16="http://schemas.microsoft.com/office/drawing/2014/main" id="{EB797DB9-A9CE-EA38-4624-69FB55409269}"/>
              </a:ext>
            </a:extLst>
          </p:cNvPr>
          <p:cNvSpPr txBox="1"/>
          <p:nvPr/>
        </p:nvSpPr>
        <p:spPr>
          <a:xfrm>
            <a:off x="12614680" y="5654676"/>
            <a:ext cx="2178254" cy="549061"/>
          </a:xfrm>
          <a:prstGeom prst="rect">
            <a:avLst/>
          </a:prstGeom>
          <a:noFill/>
        </p:spPr>
        <p:txBody>
          <a:bodyPr wrap="square" rtlCol="0">
            <a:spAutoFit/>
          </a:bodyPr>
          <a:lstStyle>
            <a:defPPr>
              <a:defRPr lang="en-US"/>
            </a:defPPr>
            <a:lvl1pPr marL="0" indent="0" algn="l" defTabSz="914400" rtl="0" eaLnBrk="1" latinLnBrk="0" hangingPunct="1">
              <a:defRPr sz="1800" kern="1200">
                <a:solidFill>
                  <a:schemeClr val="tx1"/>
                </a:solidFill>
                <a:latin typeface="+mn-lt"/>
                <a:ea typeface="+mn-ea"/>
                <a:cs typeface="+mn-cs"/>
              </a:defRPr>
            </a:lvl1pPr>
            <a:lvl2pPr marL="457200" indent="0" algn="l" defTabSz="914400" rtl="0" eaLnBrk="1" latinLnBrk="0" hangingPunct="1">
              <a:defRPr sz="1800" kern="1200">
                <a:solidFill>
                  <a:schemeClr val="tx1"/>
                </a:solidFill>
                <a:latin typeface="+mn-lt"/>
                <a:ea typeface="+mn-ea"/>
                <a:cs typeface="+mn-cs"/>
              </a:defRPr>
            </a:lvl2pPr>
            <a:lvl3pPr marL="914400" indent="0" algn="l" defTabSz="914400" rtl="0" eaLnBrk="1" latinLnBrk="0" hangingPunct="1">
              <a:defRPr sz="1800" kern="1200">
                <a:solidFill>
                  <a:schemeClr val="tx1"/>
                </a:solidFill>
                <a:latin typeface="+mn-lt"/>
                <a:ea typeface="+mn-ea"/>
                <a:cs typeface="+mn-cs"/>
              </a:defRPr>
            </a:lvl3pPr>
            <a:lvl4pPr marL="1371600" indent="0" algn="l" defTabSz="914400" rtl="0" eaLnBrk="1" latinLnBrk="0" hangingPunct="1">
              <a:defRPr sz="1800" kern="1200">
                <a:solidFill>
                  <a:schemeClr val="tx1"/>
                </a:solidFill>
                <a:latin typeface="+mn-lt"/>
                <a:ea typeface="+mn-ea"/>
                <a:cs typeface="+mn-cs"/>
              </a:defRPr>
            </a:lvl4pPr>
            <a:lvl5pPr marL="1828800" indent="0" algn="l" defTabSz="914400" rtl="0" eaLnBrk="1" latinLnBrk="0" hangingPunct="1">
              <a:defRPr sz="1800" kern="1200">
                <a:solidFill>
                  <a:schemeClr val="tx1"/>
                </a:solidFill>
                <a:latin typeface="+mn-lt"/>
                <a:ea typeface="+mn-ea"/>
                <a:cs typeface="+mn-cs"/>
              </a:defRPr>
            </a:lvl5pPr>
            <a:lvl6pPr marL="2286000" indent="0" algn="l" defTabSz="914400" rtl="0" eaLnBrk="1" latinLnBrk="0" hangingPunct="1">
              <a:defRPr sz="1800" kern="1200">
                <a:solidFill>
                  <a:schemeClr val="tx1"/>
                </a:solidFill>
                <a:latin typeface="+mn-lt"/>
                <a:ea typeface="+mn-ea"/>
                <a:cs typeface="+mn-cs"/>
              </a:defRPr>
            </a:lvl6pPr>
            <a:lvl7pPr marL="2743200" indent="0" algn="l" defTabSz="914400" rtl="0" eaLnBrk="1" latinLnBrk="0" hangingPunct="1">
              <a:defRPr sz="1800" kern="1200">
                <a:solidFill>
                  <a:schemeClr val="tx1"/>
                </a:solidFill>
                <a:latin typeface="+mn-lt"/>
                <a:ea typeface="+mn-ea"/>
                <a:cs typeface="+mn-cs"/>
              </a:defRPr>
            </a:lvl7pPr>
            <a:lvl8pPr marL="3200400" indent="0" algn="l" defTabSz="914400" rtl="0" eaLnBrk="1" latinLnBrk="0" hangingPunct="1">
              <a:defRPr sz="1800" kern="1200">
                <a:solidFill>
                  <a:schemeClr val="tx1"/>
                </a:solidFill>
                <a:latin typeface="+mn-lt"/>
                <a:ea typeface="+mn-ea"/>
                <a:cs typeface="+mn-cs"/>
              </a:defRPr>
            </a:lvl8pPr>
            <a:lvl9pPr marL="3657600" indent="0" algn="l" defTabSz="914400" rtl="0" eaLnBrk="1" latinLnBrk="0" hangingPunct="1">
              <a:defRPr sz="1800" kern="1200">
                <a:solidFill>
                  <a:schemeClr val="tx1"/>
                </a:solidFill>
                <a:latin typeface="+mn-lt"/>
                <a:ea typeface="+mn-ea"/>
                <a:cs typeface="+mn-cs"/>
              </a:defRPr>
            </a:lvl9pPr>
          </a:lstStyle>
          <a:p>
            <a:pPr defTabSz="1507937"/>
            <a:r>
              <a:rPr lang="en-GB" sz="1649" dirty="0">
                <a:solidFill>
                  <a:prstClr val="black"/>
                </a:solidFill>
                <a:latin typeface="Arial" panose="020B0604020202020204" pitchFamily="34" charset="0"/>
                <a:cs typeface="Arial" panose="020B0604020202020204" pitchFamily="34" charset="0"/>
              </a:rPr>
              <a:t>Graph</a:t>
            </a:r>
            <a:r>
              <a:rPr lang="en-GB" sz="2968" dirty="0">
                <a:solidFill>
                  <a:prstClr val="black"/>
                </a:solidFill>
                <a:latin typeface="Aptos" panose="02110004020202020204"/>
              </a:rPr>
              <a:t> </a:t>
            </a:r>
            <a:r>
              <a:rPr lang="en-GB" sz="1649" dirty="0">
                <a:solidFill>
                  <a:prstClr val="black"/>
                </a:solidFill>
                <a:latin typeface="Arial" panose="020B0604020202020204" pitchFamily="34" charset="0"/>
                <a:cs typeface="Arial" panose="020B0604020202020204" pitchFamily="34" charset="0"/>
              </a:rPr>
              <a:t>4</a:t>
            </a:r>
          </a:p>
        </p:txBody>
      </p:sp>
      <p:graphicFrame>
        <p:nvGraphicFramePr>
          <p:cNvPr id="9" name="Chart 8">
            <a:extLst>
              <a:ext uri="{FF2B5EF4-FFF2-40B4-BE49-F238E27FC236}">
                <a16:creationId xmlns:a16="http://schemas.microsoft.com/office/drawing/2014/main" id="{E87A4524-1F67-474F-B40E-14D94B5F1A49}"/>
              </a:ext>
            </a:extLst>
          </p:cNvPr>
          <p:cNvGraphicFramePr>
            <a:graphicFrameLocks/>
          </p:cNvGraphicFramePr>
          <p:nvPr/>
        </p:nvGraphicFramePr>
        <p:xfrm>
          <a:off x="5415617" y="1743152"/>
          <a:ext cx="7067666" cy="402105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a:extLst>
              <a:ext uri="{FF2B5EF4-FFF2-40B4-BE49-F238E27FC236}">
                <a16:creationId xmlns:a16="http://schemas.microsoft.com/office/drawing/2014/main" id="{A4EAD13D-5161-A10A-A53B-730CF581FB29}"/>
              </a:ext>
            </a:extLst>
          </p:cNvPr>
          <p:cNvGraphicFramePr>
            <a:graphicFrameLocks/>
          </p:cNvGraphicFramePr>
          <p:nvPr/>
        </p:nvGraphicFramePr>
        <p:xfrm>
          <a:off x="5399609" y="6259777"/>
          <a:ext cx="7157047" cy="421102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a:extLst>
              <a:ext uri="{FF2B5EF4-FFF2-40B4-BE49-F238E27FC236}">
                <a16:creationId xmlns:a16="http://schemas.microsoft.com/office/drawing/2014/main" id="{343150BB-9ECF-B522-1FE4-5295A2753EFD}"/>
              </a:ext>
            </a:extLst>
          </p:cNvPr>
          <p:cNvGraphicFramePr>
            <a:graphicFrameLocks/>
          </p:cNvGraphicFramePr>
          <p:nvPr/>
        </p:nvGraphicFramePr>
        <p:xfrm>
          <a:off x="12722613" y="1737459"/>
          <a:ext cx="6940334" cy="402105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6" name="Chart 15">
            <a:extLst>
              <a:ext uri="{FF2B5EF4-FFF2-40B4-BE49-F238E27FC236}">
                <a16:creationId xmlns:a16="http://schemas.microsoft.com/office/drawing/2014/main" id="{8993FF6F-4557-A614-E848-CDFDF2986F92}"/>
              </a:ext>
            </a:extLst>
          </p:cNvPr>
          <p:cNvGraphicFramePr>
            <a:graphicFrameLocks/>
          </p:cNvGraphicFramePr>
          <p:nvPr/>
        </p:nvGraphicFramePr>
        <p:xfrm>
          <a:off x="12722612" y="6259777"/>
          <a:ext cx="6940334" cy="4237050"/>
        </p:xfrm>
        <a:graphic>
          <a:graphicData uri="http://schemas.openxmlformats.org/drawingml/2006/chart">
            <c:chart xmlns:c="http://schemas.openxmlformats.org/drawingml/2006/chart" xmlns:r="http://schemas.openxmlformats.org/officeDocument/2006/relationships" r:id="rId7"/>
          </a:graphicData>
        </a:graphic>
      </p:graphicFrame>
      <p:sp>
        <p:nvSpPr>
          <p:cNvPr id="3" name="TextBox 2">
            <a:extLst>
              <a:ext uri="{FF2B5EF4-FFF2-40B4-BE49-F238E27FC236}">
                <a16:creationId xmlns:a16="http://schemas.microsoft.com/office/drawing/2014/main" id="{DDED7122-EB39-3CCC-4071-A4C07D013C1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a:t>
            </a:r>
          </a:p>
        </p:txBody>
      </p:sp>
    </p:spTree>
    <p:extLst>
      <p:ext uri="{BB962C8B-B14F-4D97-AF65-F5344CB8AC3E}">
        <p14:creationId xmlns:p14="http://schemas.microsoft.com/office/powerpoint/2010/main" val="11202516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36</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567439"/>
            <a:ext cx="19583400" cy="243143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was 67% in </a:t>
            </a:r>
            <a:r>
              <a:rPr lang="en-GB" sz="2000" dirty="0">
                <a:latin typeface="Verdana" panose="020B0604030504040204" pitchFamily="34" charset="0"/>
                <a:ea typeface="Calibri" panose="020F0502020204030204" pitchFamily="34" charset="0"/>
                <a:cs typeface="Arial" panose="020B0604020202020204" pitchFamily="34" charset="0"/>
              </a:rPr>
              <a:t>November </a:t>
            </a:r>
            <a:r>
              <a:rPr lang="en-GB" sz="2000" dirty="0">
                <a:effectLst/>
                <a:latin typeface="Verdana" panose="020B0604030504040204" pitchFamily="34" charset="0"/>
                <a:ea typeface="Calibri" panose="020F0502020204030204" pitchFamily="34" charset="0"/>
                <a:cs typeface="Arial" panose="020B0604020202020204" pitchFamily="34" charset="0"/>
              </a:rPr>
              <a:t>2025, which is the </a:t>
            </a:r>
            <a:r>
              <a:rPr lang="en-GB" sz="2000" dirty="0">
                <a:latin typeface="Verdana" panose="020B0604030504040204" pitchFamily="34" charset="0"/>
                <a:ea typeface="Calibri" panose="020F0502020204030204" pitchFamily="34" charset="0"/>
                <a:cs typeface="Arial" panose="020B0604020202020204" pitchFamily="34" charset="0"/>
              </a:rPr>
              <a:t>same figure which was </a:t>
            </a:r>
            <a:r>
              <a:rPr lang="en-GB" sz="2000" dirty="0">
                <a:effectLst/>
                <a:latin typeface="Verdana" panose="020B0604030504040204" pitchFamily="34" charset="0"/>
                <a:ea typeface="Calibri" panose="020F0502020204030204" pitchFamily="34" charset="0"/>
                <a:cs typeface="Arial" panose="020B0604020202020204" pitchFamily="34" charset="0"/>
              </a:rPr>
              <a:t>reported in </a:t>
            </a:r>
            <a:r>
              <a:rPr lang="en-GB" sz="2000" dirty="0">
                <a:latin typeface="Verdana" panose="020B0604030504040204" pitchFamily="34" charset="0"/>
                <a:ea typeface="Calibri" panose="020F0502020204030204" pitchFamily="34" charset="0"/>
                <a:cs typeface="Arial" panose="020B0604020202020204" pitchFamily="34" charset="0"/>
              </a:rPr>
              <a:t>October</a:t>
            </a:r>
            <a:r>
              <a:rPr lang="en-GB" sz="2000" dirty="0">
                <a:effectLst/>
                <a:latin typeface="Verdana" panose="020B060403050404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There were </a:t>
            </a:r>
            <a:r>
              <a:rPr lang="en-GB" sz="2000" dirty="0">
                <a:latin typeface="Verdana" panose="020B0604030504040204" pitchFamily="34" charset="0"/>
                <a:ea typeface="Calibri" panose="020F0502020204030204" pitchFamily="34" charset="0"/>
                <a:cs typeface="Arial" panose="020B0604020202020204" pitchFamily="34" charset="0"/>
              </a:rPr>
              <a:t>118</a:t>
            </a:r>
            <a:r>
              <a:rPr lang="en-GB" sz="2000" dirty="0">
                <a:effectLst/>
                <a:latin typeface="Verdana" panose="020B0604030504040204" pitchFamily="34" charset="0"/>
                <a:ea typeface="Calibri" panose="020F0502020204030204" pitchFamily="34" charset="0"/>
                <a:cs typeface="Arial" panose="020B0604020202020204" pitchFamily="34" charset="0"/>
              </a:rPr>
              <a:t> Pressure Ulcers reported in October 2025, of which 35 were recorded in the Community. </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There was </a:t>
            </a:r>
            <a:r>
              <a:rPr lang="en-GB" sz="2000" dirty="0">
                <a:latin typeface="Verdana" panose="020B0604030504040204" pitchFamily="34" charset="0"/>
                <a:ea typeface="Calibri" panose="020F0502020204030204" pitchFamily="34" charset="0"/>
                <a:cs typeface="Arial" panose="020B0604020202020204" pitchFamily="34" charset="0"/>
              </a:rPr>
              <a:t>a reduction in the percentage of episodes clinically coded within 1 month of discharge, decreasing from 74% in September to 63% in October.</a:t>
            </a:r>
            <a:endParaRPr lang="en-GB" sz="2000" dirty="0">
              <a:effectLst/>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6" name="Picture 5">
            <a:extLst>
              <a:ext uri="{FF2B5EF4-FFF2-40B4-BE49-F238E27FC236}">
                <a16:creationId xmlns:a16="http://schemas.microsoft.com/office/drawing/2014/main" id="{35DF7621-EEF5-90C0-D6AB-382803BB1421}"/>
              </a:ext>
            </a:extLst>
          </p:cNvPr>
          <p:cNvPicPr>
            <a:picLocks noChangeAspect="1"/>
          </p:cNvPicPr>
          <p:nvPr/>
        </p:nvPicPr>
        <p:blipFill>
          <a:blip r:embed="rId3"/>
          <a:stretch>
            <a:fillRect/>
          </a:stretch>
        </p:blipFill>
        <p:spPr>
          <a:xfrm>
            <a:off x="2366556" y="966152"/>
            <a:ext cx="7017341" cy="3717875"/>
          </a:xfrm>
          <a:prstGeom prst="rect">
            <a:avLst/>
          </a:prstGeom>
        </p:spPr>
      </p:pic>
      <p:pic>
        <p:nvPicPr>
          <p:cNvPr id="9" name="Picture 8">
            <a:extLst>
              <a:ext uri="{FF2B5EF4-FFF2-40B4-BE49-F238E27FC236}">
                <a16:creationId xmlns:a16="http://schemas.microsoft.com/office/drawing/2014/main" id="{48C9FF89-A6FB-3788-4375-EAABDD0CF612}"/>
              </a:ext>
            </a:extLst>
          </p:cNvPr>
          <p:cNvPicPr>
            <a:picLocks noChangeAspect="1"/>
          </p:cNvPicPr>
          <p:nvPr/>
        </p:nvPicPr>
        <p:blipFill>
          <a:blip r:embed="rId4"/>
          <a:stretch>
            <a:fillRect/>
          </a:stretch>
        </p:blipFill>
        <p:spPr>
          <a:xfrm>
            <a:off x="10163451" y="953952"/>
            <a:ext cx="6366393" cy="3557722"/>
          </a:xfrm>
          <a:prstGeom prst="rect">
            <a:avLst/>
          </a:prstGeom>
        </p:spPr>
      </p:pic>
      <p:pic>
        <p:nvPicPr>
          <p:cNvPr id="11" name="Picture 10">
            <a:extLst>
              <a:ext uri="{FF2B5EF4-FFF2-40B4-BE49-F238E27FC236}">
                <a16:creationId xmlns:a16="http://schemas.microsoft.com/office/drawing/2014/main" id="{1C965C88-ACD7-A1D5-3063-FFED66F0E155}"/>
              </a:ext>
            </a:extLst>
          </p:cNvPr>
          <p:cNvPicPr>
            <a:picLocks noChangeAspect="1"/>
          </p:cNvPicPr>
          <p:nvPr/>
        </p:nvPicPr>
        <p:blipFill>
          <a:blip r:embed="rId5"/>
          <a:stretch>
            <a:fillRect/>
          </a:stretch>
        </p:blipFill>
        <p:spPr>
          <a:xfrm>
            <a:off x="2366555" y="5126906"/>
            <a:ext cx="7017341" cy="3768216"/>
          </a:xfrm>
          <a:prstGeom prst="rect">
            <a:avLst/>
          </a:prstGeom>
        </p:spPr>
      </p:pic>
      <p:pic>
        <p:nvPicPr>
          <p:cNvPr id="17" name="Picture 16">
            <a:extLst>
              <a:ext uri="{FF2B5EF4-FFF2-40B4-BE49-F238E27FC236}">
                <a16:creationId xmlns:a16="http://schemas.microsoft.com/office/drawing/2014/main" id="{09A27E15-DC6C-17D2-F2A7-BAD65DBB6D89}"/>
              </a:ext>
            </a:extLst>
          </p:cNvPr>
          <p:cNvPicPr>
            <a:picLocks noChangeAspect="1"/>
          </p:cNvPicPr>
          <p:nvPr/>
        </p:nvPicPr>
        <p:blipFill>
          <a:blip r:embed="rId6"/>
          <a:stretch>
            <a:fillRect/>
          </a:stretch>
        </p:blipFill>
        <p:spPr>
          <a:xfrm>
            <a:off x="10163451" y="5337394"/>
            <a:ext cx="6366393" cy="3557722"/>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A925E-78F6-7769-044D-9F9E1A5DAF82}"/>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07E218D4-E570-9756-88B0-3396ECA21CDB}"/>
              </a:ext>
            </a:extLst>
          </p:cNvPr>
          <p:cNvSpPr txBox="1"/>
          <p:nvPr/>
        </p:nvSpPr>
        <p:spPr>
          <a:xfrm>
            <a:off x="43855" y="5636093"/>
            <a:ext cx="12820166" cy="5566318"/>
          </a:xfrm>
          <a:prstGeom prst="rect">
            <a:avLst/>
          </a:prstGeom>
          <a:solidFill>
            <a:schemeClr val="bg1"/>
          </a:solidFill>
          <a:ln>
            <a:solidFill>
              <a:schemeClr val="bg1"/>
            </a:solidFill>
          </a:ln>
        </p:spPr>
        <p:txBody>
          <a:bodyPr wrap="square" lIns="150786" tIns="75396" rIns="150786"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89"/>
            <a:r>
              <a:rPr lang="en-GB" sz="1600" b="1">
                <a:solidFill>
                  <a:prstClr val="black"/>
                </a:solidFill>
                <a:latin typeface="Arial"/>
                <a:cs typeface="Arial"/>
              </a:rPr>
              <a:t>                                                       Key Outcome Measure/s </a:t>
            </a:r>
            <a:endParaRPr lang="en-GB" sz="2950">
              <a:solidFill>
                <a:prstClr val="black"/>
              </a:solidFill>
              <a:latin typeface="Aptos" panose="02110004020202020204"/>
              <a:ea typeface="Calibri"/>
              <a:cs typeface="Calibri"/>
            </a:endParaRPr>
          </a:p>
        </p:txBody>
      </p:sp>
      <p:sp>
        <p:nvSpPr>
          <p:cNvPr id="3" name="TextBox 2">
            <a:extLst>
              <a:ext uri="{FF2B5EF4-FFF2-40B4-BE49-F238E27FC236}">
                <a16:creationId xmlns:a16="http://schemas.microsoft.com/office/drawing/2014/main" id="{CCC8C62F-E0AD-1CF0-1787-73F83A68E237}"/>
              </a:ext>
            </a:extLst>
          </p:cNvPr>
          <p:cNvSpPr txBox="1"/>
          <p:nvPr/>
        </p:nvSpPr>
        <p:spPr>
          <a:xfrm>
            <a:off x="17635099" y="-344499"/>
            <a:ext cx="2432703" cy="549061"/>
          </a:xfrm>
          <a:prstGeom prst="rect">
            <a:avLst/>
          </a:prstGeom>
          <a:noFill/>
        </p:spPr>
        <p:txBody>
          <a:bodyPr wrap="square" rtlCol="0">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r" defTabSz="914289"/>
            <a:r>
              <a:rPr lang="en-GB" sz="2968">
                <a:solidFill>
                  <a:prstClr val="white"/>
                </a:solidFill>
                <a:latin typeface="Aptos" panose="020B0004020202020204"/>
              </a:rPr>
              <a:t>Page 1</a:t>
            </a:r>
          </a:p>
        </p:txBody>
      </p:sp>
      <p:sp>
        <p:nvSpPr>
          <p:cNvPr id="24" name="TextBox 23">
            <a:extLst>
              <a:ext uri="{FF2B5EF4-FFF2-40B4-BE49-F238E27FC236}">
                <a16:creationId xmlns:a16="http://schemas.microsoft.com/office/drawing/2014/main" id="{44AC7071-AC27-B052-629B-3344AFBB7BDA}"/>
              </a:ext>
            </a:extLst>
          </p:cNvPr>
          <p:cNvSpPr txBox="1">
            <a:spLocks noChangeAspect="1"/>
          </p:cNvSpPr>
          <p:nvPr/>
        </p:nvSpPr>
        <p:spPr>
          <a:xfrm>
            <a:off x="0" y="-81032"/>
            <a:ext cx="12888295" cy="5624823"/>
          </a:xfrm>
          <a:prstGeom prst="rect">
            <a:avLst/>
          </a:prstGeom>
          <a:noFill/>
          <a:ln>
            <a:solidFill>
              <a:srgbClr val="1F355E"/>
            </a:solidFill>
          </a:ln>
        </p:spPr>
        <p:txBody>
          <a:bodyPr wrap="square" lIns="150786" tIns="75396" rIns="150786"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89"/>
            <a:endParaRPr lang="en-GB" sz="1484" b="1" u="sng" dirty="0">
              <a:solidFill>
                <a:prstClr val="black"/>
              </a:solidFill>
              <a:latin typeface="Aptos" panose="02110004020202020204"/>
              <a:ea typeface="Verdana" panose="020B0604030504040204" pitchFamily="34" charset="0"/>
              <a:cs typeface="Arial" panose="020B0604020202020204" pitchFamily="34" charset="0"/>
            </a:endParaRPr>
          </a:p>
          <a:p>
            <a:pPr defTabSz="914289"/>
            <a:endParaRPr lang="en-GB" sz="1450" b="1" dirty="0">
              <a:solidFill>
                <a:prstClr val="black"/>
              </a:solidFill>
              <a:latin typeface="Aptos" panose="02110004020202020204"/>
              <a:ea typeface="Verdana"/>
              <a:cs typeface="Arial"/>
            </a:endParaRPr>
          </a:p>
          <a:p>
            <a:pPr defTabSz="914289"/>
            <a:r>
              <a:rPr lang="en-GB" sz="1450" b="1" dirty="0">
                <a:solidFill>
                  <a:prstClr val="black"/>
                </a:solidFill>
                <a:latin typeface="Aptos" panose="02110004020202020204"/>
                <a:ea typeface="Verdana"/>
                <a:cs typeface="Arial"/>
              </a:rPr>
              <a:t>What is the Data telling us: </a:t>
            </a:r>
            <a:r>
              <a:rPr lang="en-GB" sz="1450" b="1" dirty="0">
                <a:solidFill>
                  <a:prstClr val="black"/>
                </a:solidFill>
                <a:latin typeface="Aptos" panose="02110004020202020204"/>
              </a:rPr>
              <a:t>Overview</a:t>
            </a:r>
            <a:br>
              <a:rPr lang="en-GB" sz="1450" dirty="0">
                <a:solidFill>
                  <a:prstClr val="black"/>
                </a:solidFill>
                <a:latin typeface="Aptos" panose="02110004020202020204"/>
              </a:rPr>
            </a:br>
            <a:r>
              <a:rPr lang="en-GB" sz="1250" b="1" dirty="0">
                <a:solidFill>
                  <a:prstClr val="black"/>
                </a:solidFill>
                <a:latin typeface="Verdana" panose="020B0604030504040204" pitchFamily="34" charset="0"/>
                <a:ea typeface="Verdana" panose="020B0604030504040204" pitchFamily="34" charset="0"/>
              </a:rPr>
              <a:t>Key Data Points</a:t>
            </a:r>
            <a:endParaRPr lang="en-GB" sz="1250" dirty="0">
              <a:solidFill>
                <a:prstClr val="black"/>
              </a:solidFill>
              <a:latin typeface="Verdana" panose="020B0604030504040204" pitchFamily="34" charset="0"/>
              <a:ea typeface="Verdana" panose="020B0604030504040204" pitchFamily="34" charset="0"/>
              <a:cs typeface="Calibri"/>
            </a:endParaRPr>
          </a:p>
          <a:p>
            <a:pPr defTabSz="914289"/>
            <a:r>
              <a:rPr lang="en-GB" sz="1250" dirty="0">
                <a:solidFill>
                  <a:prstClr val="black"/>
                </a:solidFill>
                <a:latin typeface="Verdana" panose="020B0604030504040204" pitchFamily="34" charset="0"/>
                <a:ea typeface="Verdana" panose="020B0604030504040204" pitchFamily="34" charset="0"/>
              </a:rPr>
              <a:t>Pressure Ulcer Incident Reporting is now on a downward trajectory.  By Quarter 3 2025 we have sustained  </a:t>
            </a:r>
            <a:r>
              <a:rPr lang="en-GB" sz="1250" b="1" dirty="0">
                <a:solidFill>
                  <a:prstClr val="black"/>
                </a:solidFill>
                <a:latin typeface="Verdana" panose="020B0604030504040204" pitchFamily="34" charset="0"/>
                <a:ea typeface="Verdana" panose="020B0604030504040204" pitchFamily="34" charset="0"/>
              </a:rPr>
              <a:t>9 % </a:t>
            </a:r>
            <a:r>
              <a:rPr lang="en-GB" sz="1250" dirty="0">
                <a:solidFill>
                  <a:prstClr val="black"/>
                </a:solidFill>
                <a:latin typeface="Verdana" panose="020B0604030504040204" pitchFamily="34" charset="0"/>
                <a:ea typeface="Verdana" panose="020B0604030504040204" pitchFamily="34" charset="0"/>
              </a:rPr>
              <a:t>reduction in total numbers of  Heath board acquired incidents reported  and a</a:t>
            </a:r>
            <a:r>
              <a:rPr lang="en-GB" sz="1250" b="1" dirty="0">
                <a:solidFill>
                  <a:prstClr val="black"/>
                </a:solidFill>
                <a:latin typeface="Verdana" panose="020B0604030504040204" pitchFamily="34" charset="0"/>
                <a:ea typeface="Verdana" panose="020B0604030504040204" pitchFamily="34" charset="0"/>
              </a:rPr>
              <a:t> 15 %</a:t>
            </a:r>
            <a:r>
              <a:rPr lang="en-GB" sz="1250" dirty="0">
                <a:solidFill>
                  <a:prstClr val="black"/>
                </a:solidFill>
                <a:latin typeface="Verdana" panose="020B0604030504040204" pitchFamily="34" charset="0"/>
                <a:ea typeface="Verdana" panose="020B0604030504040204" pitchFamily="34" charset="0"/>
              </a:rPr>
              <a:t> reduction when  comparing April 2024 to Nov 2025 to Oct to April 2025. </a:t>
            </a:r>
            <a:r>
              <a:rPr lang="en-GB" sz="1250" b="1" dirty="0">
                <a:solidFill>
                  <a:prstClr val="black"/>
                </a:solidFill>
                <a:latin typeface="Verdana" panose="020B0604030504040204" pitchFamily="34" charset="0"/>
                <a:ea typeface="Verdana" panose="020B0604030504040204" pitchFamily="34" charset="0"/>
              </a:rPr>
              <a:t>Graph 1</a:t>
            </a:r>
            <a:r>
              <a:rPr lang="en-GB" sz="1250" dirty="0">
                <a:solidFill>
                  <a:prstClr val="black"/>
                </a:solidFill>
                <a:latin typeface="Verdana" panose="020B0604030504040204" pitchFamily="34" charset="0"/>
                <a:ea typeface="Verdana" panose="020B0604030504040204" pitchFamily="34" charset="0"/>
              </a:rPr>
              <a:t>: Total number of HB acquired incidents across SBU (hospital, community, MH &amp; LD combined). </a:t>
            </a:r>
            <a:r>
              <a:rPr lang="en-GB" sz="1250" b="1" dirty="0">
                <a:solidFill>
                  <a:prstClr val="black"/>
                </a:solidFill>
                <a:latin typeface="Verdana" panose="020B0604030504040204" pitchFamily="34" charset="0"/>
                <a:ea typeface="Verdana" panose="020B0604030504040204" pitchFamily="34" charset="0"/>
              </a:rPr>
              <a:t>Graph 2:</a:t>
            </a:r>
            <a:r>
              <a:rPr lang="en-GB" sz="1250" dirty="0">
                <a:solidFill>
                  <a:prstClr val="black"/>
                </a:solidFill>
                <a:latin typeface="Verdana" panose="020B0604030504040204" pitchFamily="34" charset="0"/>
                <a:ea typeface="Verdana" panose="020B0604030504040204" pitchFamily="34" charset="0"/>
              </a:rPr>
              <a:t> Governance and Incident closures. </a:t>
            </a:r>
            <a:endParaRPr lang="en-GB" sz="1250" dirty="0">
              <a:solidFill>
                <a:prstClr val="black"/>
              </a:solidFill>
              <a:latin typeface="Verdana" panose="020B0604030504040204" pitchFamily="34" charset="0"/>
              <a:ea typeface="Verdana" panose="020B0604030504040204" pitchFamily="34" charset="0"/>
              <a:cs typeface="Calibri"/>
            </a:endParaRPr>
          </a:p>
          <a:p>
            <a:pPr defTabSz="914263"/>
            <a:r>
              <a:rPr lang="en-GB" sz="1250" dirty="0">
                <a:solidFill>
                  <a:prstClr val="black"/>
                </a:solidFill>
                <a:latin typeface="Verdana" panose="020B0604030504040204" pitchFamily="34" charset="0"/>
                <a:ea typeface="Verdana" panose="020B0604030504040204" pitchFamily="34" charset="0"/>
                <a:cs typeface="+mn-lt"/>
              </a:rPr>
              <a:t> </a:t>
            </a:r>
          </a:p>
          <a:p>
            <a:pPr defTabSz="914263"/>
            <a:r>
              <a:rPr lang="en-GB" sz="1250" dirty="0">
                <a:solidFill>
                  <a:prstClr val="black"/>
                </a:solidFill>
                <a:latin typeface="Verdana" panose="020B0604030504040204" pitchFamily="34" charset="0"/>
                <a:ea typeface="Verdana" panose="020B0604030504040204" pitchFamily="34" charset="0"/>
                <a:cs typeface="+mn-lt"/>
              </a:rPr>
              <a:t>Primary and community services have seen </a:t>
            </a:r>
            <a:r>
              <a:rPr lang="en-GB" sz="1250" b="1" dirty="0">
                <a:solidFill>
                  <a:prstClr val="black"/>
                </a:solidFill>
                <a:latin typeface="Verdana" panose="020B0604030504040204" pitchFamily="34" charset="0"/>
                <a:ea typeface="Verdana" panose="020B0604030504040204" pitchFamily="34" charset="0"/>
                <a:cs typeface="+mn-lt"/>
              </a:rPr>
              <a:t>27% decrease</a:t>
            </a:r>
            <a:r>
              <a:rPr lang="en-GB" sz="1250" dirty="0">
                <a:solidFill>
                  <a:prstClr val="black"/>
                </a:solidFill>
                <a:latin typeface="Verdana" panose="020B0604030504040204" pitchFamily="34" charset="0"/>
                <a:ea typeface="Verdana" panose="020B0604030504040204" pitchFamily="34" charset="0"/>
                <a:cs typeface="+mn-lt"/>
              </a:rPr>
              <a:t> compared to the previous 2 quarters, a significant improvement. Normally, PCS shows quarter-to-quarter fluctuations (both increases and decreases). A sustained decrease is atypical and should be examined carefully. </a:t>
            </a:r>
            <a:r>
              <a:rPr lang="en-GB" sz="1250" b="1" dirty="0">
                <a:solidFill>
                  <a:prstClr val="black"/>
                </a:solidFill>
                <a:latin typeface="Verdana" panose="020B0604030504040204" pitchFamily="34" charset="0"/>
                <a:ea typeface="Verdana" panose="020B0604030504040204" pitchFamily="34" charset="0"/>
                <a:cs typeface="+mn-lt"/>
              </a:rPr>
              <a:t> </a:t>
            </a:r>
            <a:r>
              <a:rPr lang="en-GB" sz="1250" dirty="0">
                <a:solidFill>
                  <a:prstClr val="black"/>
                </a:solidFill>
                <a:latin typeface="Verdana" panose="020B0604030504040204" pitchFamily="34" charset="0"/>
                <a:ea typeface="Verdana" panose="020B0604030504040204" pitchFamily="34" charset="0"/>
                <a:cs typeface="+mn-lt"/>
              </a:rPr>
              <a:t>  The inpatient incident rate is </a:t>
            </a:r>
            <a:r>
              <a:rPr lang="en-GB" sz="1250" b="1" dirty="0">
                <a:solidFill>
                  <a:prstClr val="black"/>
                </a:solidFill>
                <a:latin typeface="Verdana" panose="020B0604030504040204" pitchFamily="34" charset="0"/>
                <a:ea typeface="Verdana" panose="020B0604030504040204" pitchFamily="34" charset="0"/>
                <a:cs typeface="+mn-lt"/>
              </a:rPr>
              <a:t>1.8 per 1,000 bed d</a:t>
            </a:r>
            <a:r>
              <a:rPr lang="en-GB" sz="1250" dirty="0">
                <a:solidFill>
                  <a:prstClr val="black"/>
                </a:solidFill>
                <a:latin typeface="Verdana" panose="020B0604030504040204" pitchFamily="34" charset="0"/>
                <a:ea typeface="Verdana" panose="020B0604030504040204" pitchFamily="34" charset="0"/>
                <a:cs typeface="+mn-lt"/>
              </a:rPr>
              <a:t>ays, 0.1 % increase to 2024. Morriston has seen a total rate reduction, now down to  </a:t>
            </a:r>
            <a:r>
              <a:rPr lang="en-GB" sz="1250" b="1" dirty="0">
                <a:solidFill>
                  <a:prstClr val="black"/>
                </a:solidFill>
                <a:latin typeface="Verdana" panose="020B0604030504040204" pitchFamily="34" charset="0"/>
                <a:ea typeface="Verdana" panose="020B0604030504040204" pitchFamily="34" charset="0"/>
                <a:cs typeface="+mn-lt"/>
              </a:rPr>
              <a:t>(</a:t>
            </a:r>
            <a:r>
              <a:rPr lang="en-GB" sz="1250" b="1" i="1" dirty="0">
                <a:solidFill>
                  <a:prstClr val="black"/>
                </a:solidFill>
                <a:latin typeface="Verdana" panose="020B0604030504040204" pitchFamily="34" charset="0"/>
                <a:ea typeface="Verdana" panose="020B0604030504040204" pitchFamily="34" charset="0"/>
                <a:cs typeface="+mn-lt"/>
              </a:rPr>
              <a:t>R</a:t>
            </a:r>
            <a:r>
              <a:rPr lang="en-GB" sz="1250" b="1" dirty="0">
                <a:solidFill>
                  <a:prstClr val="black"/>
                </a:solidFill>
                <a:latin typeface="Verdana" panose="020B0604030504040204" pitchFamily="34" charset="0"/>
                <a:ea typeface="Verdana" panose="020B0604030504040204" pitchFamily="34" charset="0"/>
                <a:cs typeface="+mn-lt"/>
              </a:rPr>
              <a:t> 2.1 </a:t>
            </a:r>
            <a:r>
              <a:rPr lang="en-GB" sz="1250" dirty="0">
                <a:solidFill>
                  <a:prstClr val="black"/>
                </a:solidFill>
                <a:latin typeface="Verdana" panose="020B0604030504040204" pitchFamily="34" charset="0"/>
                <a:ea typeface="Verdana" panose="020B0604030504040204" pitchFamily="34" charset="0"/>
                <a:cs typeface="+mn-lt"/>
              </a:rPr>
              <a:t>)per NPSSG has seen a total rate of (</a:t>
            </a:r>
            <a:r>
              <a:rPr lang="en-GB" sz="1250" i="1" dirty="0">
                <a:solidFill>
                  <a:prstClr val="black"/>
                </a:solidFill>
                <a:latin typeface="Verdana" panose="020B0604030504040204" pitchFamily="34" charset="0"/>
                <a:ea typeface="Verdana" panose="020B0604030504040204" pitchFamily="34" charset="0"/>
                <a:cs typeface="+mn-lt"/>
              </a:rPr>
              <a:t>R 1</a:t>
            </a:r>
            <a:r>
              <a:rPr lang="en-GB" sz="1250" dirty="0">
                <a:solidFill>
                  <a:prstClr val="black"/>
                </a:solidFill>
                <a:latin typeface="Verdana" panose="020B0604030504040204" pitchFamily="34" charset="0"/>
                <a:ea typeface="Verdana" panose="020B0604030504040204" pitchFamily="34" charset="0"/>
                <a:cs typeface="+mn-lt"/>
              </a:rPr>
              <a:t>.5) The Highest inpatient rates were observed in Morriston </a:t>
            </a:r>
            <a:r>
              <a:rPr lang="en-GB" sz="1250" b="1" i="1" dirty="0">
                <a:solidFill>
                  <a:prstClr val="black"/>
                </a:solidFill>
                <a:latin typeface="Verdana" panose="020B0604030504040204" pitchFamily="34" charset="0"/>
                <a:ea typeface="Verdana" panose="020B0604030504040204" pitchFamily="34" charset="0"/>
                <a:cs typeface="+mn-lt"/>
              </a:rPr>
              <a:t>(R </a:t>
            </a:r>
            <a:r>
              <a:rPr lang="en-GB" sz="1250" b="1" dirty="0">
                <a:solidFill>
                  <a:prstClr val="black"/>
                </a:solidFill>
                <a:latin typeface="Verdana" panose="020B0604030504040204" pitchFamily="34" charset="0"/>
                <a:ea typeface="Verdana" panose="020B0604030504040204" pitchFamily="34" charset="0"/>
                <a:cs typeface="+mn-lt"/>
              </a:rPr>
              <a:t>2.6)</a:t>
            </a:r>
            <a:r>
              <a:rPr lang="en-GB" sz="1250" dirty="0">
                <a:solidFill>
                  <a:prstClr val="black"/>
                </a:solidFill>
                <a:latin typeface="Verdana" panose="020B0604030504040204" pitchFamily="34" charset="0"/>
                <a:ea typeface="Verdana" panose="020B0604030504040204" pitchFamily="34" charset="0"/>
                <a:cs typeface="+mn-lt"/>
              </a:rPr>
              <a:t> early 2025, and the lowest NPSSG </a:t>
            </a:r>
            <a:r>
              <a:rPr lang="en-GB" sz="1250" b="1" dirty="0">
                <a:solidFill>
                  <a:prstClr val="black"/>
                </a:solidFill>
                <a:latin typeface="Verdana" panose="020B0604030504040204" pitchFamily="34" charset="0"/>
                <a:ea typeface="Verdana" panose="020B0604030504040204" pitchFamily="34" charset="0"/>
                <a:cs typeface="+mn-lt"/>
              </a:rPr>
              <a:t>(</a:t>
            </a:r>
            <a:r>
              <a:rPr lang="en-GB" sz="1250" b="1" i="1" dirty="0">
                <a:solidFill>
                  <a:prstClr val="black"/>
                </a:solidFill>
                <a:latin typeface="Verdana" panose="020B0604030504040204" pitchFamily="34" charset="0"/>
                <a:ea typeface="Verdana" panose="020B0604030504040204" pitchFamily="34" charset="0"/>
                <a:cs typeface="+mn-lt"/>
              </a:rPr>
              <a:t>R </a:t>
            </a:r>
            <a:r>
              <a:rPr lang="en-GB" sz="1250" b="1" dirty="0">
                <a:solidFill>
                  <a:prstClr val="black"/>
                </a:solidFill>
                <a:latin typeface="Verdana" panose="020B0604030504040204" pitchFamily="34" charset="0"/>
                <a:ea typeface="Verdana" panose="020B0604030504040204" pitchFamily="34" charset="0"/>
                <a:cs typeface="+mn-lt"/>
              </a:rPr>
              <a:t>1.1)</a:t>
            </a:r>
            <a:r>
              <a:rPr lang="en-GB" sz="1250" dirty="0">
                <a:solidFill>
                  <a:prstClr val="black"/>
                </a:solidFill>
                <a:latin typeface="Verdana" panose="020B0604030504040204" pitchFamily="34" charset="0"/>
                <a:ea typeface="Verdana" panose="020B0604030504040204" pitchFamily="34" charset="0"/>
                <a:cs typeface="+mn-lt"/>
              </a:rPr>
              <a:t>.</a:t>
            </a:r>
            <a:endParaRPr lang="en-GB" sz="1250" b="1" dirty="0">
              <a:solidFill>
                <a:prstClr val="black"/>
              </a:solidFill>
              <a:latin typeface="Verdana" panose="020B0604030504040204" pitchFamily="34" charset="0"/>
              <a:ea typeface="Verdana" panose="020B0604030504040204" pitchFamily="34" charset="0"/>
              <a:cs typeface="+mn-lt"/>
            </a:endParaRPr>
          </a:p>
          <a:p>
            <a:pPr defTabSz="914263"/>
            <a:r>
              <a:rPr lang="en-GB" sz="1250" dirty="0">
                <a:solidFill>
                  <a:prstClr val="black"/>
                </a:solidFill>
                <a:latin typeface="Verdana" panose="020B0604030504040204" pitchFamily="34" charset="0"/>
                <a:ea typeface="Verdana" panose="020B0604030504040204" pitchFamily="34" charset="0"/>
              </a:rPr>
              <a:t> Total number of HB acquired  incidents across  SBU (hospital, community, MH &amp; LD combined </a:t>
            </a:r>
            <a:r>
              <a:rPr lang="en-GB" sz="1250" b="1" dirty="0">
                <a:solidFill>
                  <a:prstClr val="black"/>
                </a:solidFill>
                <a:latin typeface="Verdana" panose="020B0604030504040204" pitchFamily="34" charset="0"/>
                <a:ea typeface="Verdana" panose="020B0604030504040204" pitchFamily="34" charset="0"/>
              </a:rPr>
              <a:t>(Graph 1)</a:t>
            </a:r>
            <a:r>
              <a:rPr lang="en-GB" sz="1250" dirty="0">
                <a:solidFill>
                  <a:prstClr val="black"/>
                </a:solidFill>
                <a:latin typeface="Verdana" panose="020B0604030504040204" pitchFamily="34" charset="0"/>
                <a:ea typeface="Verdana" panose="020B0604030504040204" pitchFamily="34" charset="0"/>
              </a:rPr>
              <a:t>. </a:t>
            </a:r>
            <a:r>
              <a:rPr lang="en-GB" sz="1250" b="1" dirty="0">
                <a:solidFill>
                  <a:prstClr val="black"/>
                </a:solidFill>
                <a:latin typeface="Verdana" panose="020B0604030504040204" pitchFamily="34" charset="0"/>
                <a:ea typeface="Verdana" panose="020B0604030504040204" pitchFamily="34" charset="0"/>
              </a:rPr>
              <a:t>Graph 2</a:t>
            </a:r>
            <a:r>
              <a:rPr lang="en-GB" sz="1250" dirty="0">
                <a:solidFill>
                  <a:prstClr val="black"/>
                </a:solidFill>
                <a:latin typeface="Verdana" panose="020B0604030504040204" pitchFamily="34" charset="0"/>
                <a:ea typeface="Verdana" panose="020B0604030504040204" pitchFamily="34" charset="0"/>
              </a:rPr>
              <a:t>: Governance and Incident closures. </a:t>
            </a:r>
            <a:endParaRPr lang="en-GB" sz="1250" dirty="0">
              <a:solidFill>
                <a:prstClr val="black"/>
              </a:solidFill>
              <a:latin typeface="Verdana" panose="020B0604030504040204" pitchFamily="34" charset="0"/>
              <a:ea typeface="Verdana" panose="020B0604030504040204" pitchFamily="34" charset="0"/>
              <a:cs typeface="Calibri" panose="020F0502020204030204"/>
            </a:endParaRPr>
          </a:p>
          <a:p>
            <a:pPr defTabSz="914263"/>
            <a:endParaRPr lang="en-GB" sz="1250" b="1" dirty="0">
              <a:solidFill>
                <a:prstClr val="black"/>
              </a:solidFill>
              <a:latin typeface="Verdana" panose="020B0604030504040204" pitchFamily="34" charset="0"/>
              <a:ea typeface="Verdana" panose="020B0604030504040204" pitchFamily="34" charset="0"/>
            </a:endParaRPr>
          </a:p>
          <a:p>
            <a:pPr defTabSz="914263"/>
            <a:r>
              <a:rPr lang="en-GB" sz="1250" b="1" dirty="0">
                <a:solidFill>
                  <a:prstClr val="black"/>
                </a:solidFill>
                <a:latin typeface="Verdana" panose="020B0604030504040204" pitchFamily="34" charset="0"/>
                <a:ea typeface="Verdana" panose="020B0604030504040204" pitchFamily="34" charset="0"/>
                <a:cs typeface="Calibri"/>
              </a:rPr>
              <a:t>Harm Profile</a:t>
            </a:r>
            <a:r>
              <a:rPr lang="en-GB" sz="1250" dirty="0">
                <a:solidFill>
                  <a:prstClr val="black"/>
                </a:solidFill>
                <a:latin typeface="Verdana" panose="020B0604030504040204" pitchFamily="34" charset="0"/>
                <a:ea typeface="Verdana" panose="020B0604030504040204" pitchFamily="34" charset="0"/>
                <a:cs typeface="Calibri"/>
              </a:rPr>
              <a:t> </a:t>
            </a:r>
          </a:p>
          <a:p>
            <a:pPr defTabSz="914263"/>
            <a:r>
              <a:rPr lang="en-GB" sz="1250" b="1" dirty="0">
                <a:solidFill>
                  <a:prstClr val="black"/>
                </a:solidFill>
                <a:latin typeface="Verdana" panose="020B0604030504040204" pitchFamily="34" charset="0"/>
                <a:ea typeface="Verdana" panose="020B0604030504040204" pitchFamily="34" charset="0"/>
              </a:rPr>
              <a:t>Severity</a:t>
            </a:r>
            <a:r>
              <a:rPr lang="en-GB" sz="1250" dirty="0">
                <a:solidFill>
                  <a:prstClr val="black"/>
                </a:solidFill>
                <a:latin typeface="Verdana" panose="020B0604030504040204" pitchFamily="34" charset="0"/>
                <a:ea typeface="Verdana" panose="020B0604030504040204" pitchFamily="34" charset="0"/>
              </a:rPr>
              <a:t>: </a:t>
            </a:r>
            <a:r>
              <a:rPr lang="en-GB" sz="1250" b="1" dirty="0">
                <a:solidFill>
                  <a:prstClr val="black"/>
                </a:solidFill>
                <a:latin typeface="Verdana" panose="020B0604030504040204" pitchFamily="34" charset="0"/>
                <a:ea typeface="Verdana" panose="020B0604030504040204" pitchFamily="34" charset="0"/>
              </a:rPr>
              <a:t>90 % </a:t>
            </a:r>
            <a:r>
              <a:rPr lang="en-GB" sz="1250" dirty="0">
                <a:solidFill>
                  <a:prstClr val="black"/>
                </a:solidFill>
                <a:latin typeface="Verdana" panose="020B0604030504040204" pitchFamily="34" charset="0"/>
                <a:ea typeface="Verdana" panose="020B0604030504040204" pitchFamily="34" charset="0"/>
              </a:rPr>
              <a:t>of all HBA  incidents remain superficial in nature . </a:t>
            </a:r>
            <a:r>
              <a:rPr lang="en-GB" sz="1250" b="1" dirty="0">
                <a:solidFill>
                  <a:prstClr val="black"/>
                </a:solidFill>
                <a:latin typeface="Verdana" panose="020B0604030504040204" pitchFamily="34" charset="0"/>
                <a:ea typeface="Verdana" panose="020B0604030504040204" pitchFamily="34" charset="0"/>
              </a:rPr>
              <a:t>10%</a:t>
            </a:r>
            <a:r>
              <a:rPr lang="en-GB" sz="1250" dirty="0">
                <a:solidFill>
                  <a:prstClr val="black"/>
                </a:solidFill>
                <a:latin typeface="Verdana" panose="020B0604030504040204" pitchFamily="34" charset="0"/>
                <a:ea typeface="Verdana" panose="020B0604030504040204" pitchFamily="34" charset="0"/>
              </a:rPr>
              <a:t> are deep in nature. </a:t>
            </a:r>
            <a:r>
              <a:rPr lang="en-GB" sz="1250" b="1" dirty="0">
                <a:solidFill>
                  <a:prstClr val="black"/>
                </a:solidFill>
                <a:latin typeface="Verdana" panose="020B0604030504040204" pitchFamily="34" charset="0"/>
                <a:ea typeface="Verdana" panose="020B0604030504040204" pitchFamily="34" charset="0"/>
                <a:cs typeface="Calibri"/>
              </a:rPr>
              <a:t>76%  </a:t>
            </a:r>
            <a:r>
              <a:rPr lang="en-GB" sz="1250" dirty="0">
                <a:solidFill>
                  <a:prstClr val="black"/>
                </a:solidFill>
                <a:latin typeface="Verdana" panose="020B0604030504040204" pitchFamily="34" charset="0"/>
                <a:ea typeface="Verdana" panose="020B0604030504040204" pitchFamily="34" charset="0"/>
                <a:cs typeface="Calibri"/>
              </a:rPr>
              <a:t>of deep damage ulcers developed under </a:t>
            </a:r>
            <a:r>
              <a:rPr lang="en-GB" sz="1250" b="1" dirty="0">
                <a:solidFill>
                  <a:prstClr val="black"/>
                </a:solidFill>
                <a:latin typeface="Verdana" panose="020B0604030504040204" pitchFamily="34" charset="0"/>
                <a:ea typeface="Verdana" panose="020B0604030504040204" pitchFamily="34" charset="0"/>
                <a:cs typeface="Calibri"/>
              </a:rPr>
              <a:t>PCS</a:t>
            </a:r>
            <a:r>
              <a:rPr lang="en-GB" sz="1250" dirty="0">
                <a:solidFill>
                  <a:prstClr val="black"/>
                </a:solidFill>
                <a:latin typeface="Verdana" panose="020B0604030504040204" pitchFamily="34" charset="0"/>
                <a:ea typeface="Verdana" panose="020B0604030504040204" pitchFamily="34" charset="0"/>
                <a:cs typeface="Calibri"/>
              </a:rPr>
              <a:t> in patients’ own homes.</a:t>
            </a:r>
            <a:r>
              <a:rPr lang="en-GB" sz="1250" b="1" dirty="0">
                <a:solidFill>
                  <a:prstClr val="black"/>
                </a:solidFill>
                <a:latin typeface="Verdana" panose="020B0604030504040204" pitchFamily="34" charset="0"/>
                <a:ea typeface="Verdana" panose="020B0604030504040204" pitchFamily="34" charset="0"/>
                <a:cs typeface="Calibri"/>
              </a:rPr>
              <a:t> 24 %</a:t>
            </a:r>
            <a:r>
              <a:rPr lang="en-GB" sz="1250" dirty="0">
                <a:solidFill>
                  <a:prstClr val="black"/>
                </a:solidFill>
                <a:latin typeface="Verdana" panose="020B0604030504040204" pitchFamily="34" charset="0"/>
                <a:ea typeface="Verdana" panose="020B0604030504040204" pitchFamily="34" charset="0"/>
                <a:cs typeface="Calibri"/>
              </a:rPr>
              <a:t> In our  Hospital settings. 13% NPSSG &amp; 14% MSG. 6 NRI HB incidents have been reported in 2025 a more reflective picture of deep damage avoidability scrutiny panel outcomes. </a:t>
            </a:r>
            <a:r>
              <a:rPr lang="en-GB" sz="1250" b="1" dirty="0">
                <a:solidFill>
                  <a:prstClr val="black"/>
                </a:solidFill>
                <a:latin typeface="Verdana" panose="020B0604030504040204" pitchFamily="34" charset="0"/>
                <a:ea typeface="Verdana" panose="020B0604030504040204" pitchFamily="34" charset="0"/>
                <a:cs typeface="Calibri"/>
              </a:rPr>
              <a:t>Graph 3: : </a:t>
            </a:r>
            <a:r>
              <a:rPr lang="en-GB" sz="1250" dirty="0">
                <a:solidFill>
                  <a:prstClr val="black"/>
                </a:solidFill>
                <a:latin typeface="Verdana" panose="020B0604030504040204" pitchFamily="34" charset="0"/>
                <a:ea typeface="Verdana" panose="020B0604030504040204" pitchFamily="34" charset="0"/>
                <a:cs typeface="Calibri"/>
              </a:rPr>
              <a:t>The HB levels of damage reported with or without an avoidability status per SG. </a:t>
            </a:r>
          </a:p>
          <a:p>
            <a:pPr defTabSz="914263"/>
            <a:endParaRPr lang="en-GB" sz="1250" b="1" dirty="0">
              <a:solidFill>
                <a:prstClr val="black"/>
              </a:solidFill>
              <a:latin typeface="Verdana" panose="020B0604030504040204" pitchFamily="34" charset="0"/>
              <a:ea typeface="Verdana" panose="020B0604030504040204" pitchFamily="34" charset="0"/>
              <a:cs typeface="Calibri"/>
            </a:endParaRPr>
          </a:p>
          <a:p>
            <a:pPr defTabSz="914263"/>
            <a:r>
              <a:rPr lang="en-GB" sz="1250" b="1" dirty="0">
                <a:solidFill>
                  <a:srgbClr val="000000"/>
                </a:solidFill>
                <a:latin typeface="Verdana" panose="020B0604030504040204" pitchFamily="34" charset="0"/>
                <a:ea typeface="Verdana" panose="020B0604030504040204" pitchFamily="34" charset="0"/>
                <a:cs typeface="Calibri"/>
              </a:rPr>
              <a:t>The HB have seen a </a:t>
            </a:r>
            <a:r>
              <a:rPr lang="en-GB" sz="1250" b="1" dirty="0">
                <a:solidFill>
                  <a:srgbClr val="4EA72E"/>
                </a:solidFill>
                <a:latin typeface="Verdana" panose="020B0604030504040204" pitchFamily="34" charset="0"/>
                <a:ea typeface="Verdana" panose="020B0604030504040204" pitchFamily="34" charset="0"/>
                <a:cs typeface="Calibri"/>
              </a:rPr>
              <a:t>8% reduction </a:t>
            </a:r>
            <a:r>
              <a:rPr lang="en-GB" sz="1250" b="1" dirty="0">
                <a:solidFill>
                  <a:prstClr val="black"/>
                </a:solidFill>
                <a:latin typeface="Verdana" panose="020B0604030504040204" pitchFamily="34" charset="0"/>
                <a:ea typeface="Verdana" panose="020B0604030504040204" pitchFamily="34" charset="0"/>
                <a:cs typeface="Calibri"/>
              </a:rPr>
              <a:t>in deep tissue damage</a:t>
            </a:r>
            <a:endParaRPr lang="en-GB" sz="1250" dirty="0">
              <a:solidFill>
                <a:prstClr val="black"/>
              </a:solidFill>
              <a:latin typeface="Verdana" panose="020B0604030504040204" pitchFamily="34" charset="0"/>
              <a:ea typeface="Verdana" panose="020B0604030504040204" pitchFamily="34" charset="0"/>
              <a:cs typeface="Calibri"/>
            </a:endParaRPr>
          </a:p>
          <a:p>
            <a:pPr defTabSz="914263"/>
            <a:r>
              <a:rPr lang="en-GB" sz="1250" dirty="0">
                <a:solidFill>
                  <a:prstClr val="black"/>
                </a:solidFill>
                <a:latin typeface="Verdana" panose="020B0604030504040204" pitchFamily="34" charset="0"/>
                <a:ea typeface="Verdana" panose="020B0604030504040204" pitchFamily="34" charset="0"/>
                <a:cs typeface="Calibri"/>
              </a:rPr>
              <a:t>70% all HBA investigated deemed </a:t>
            </a:r>
            <a:r>
              <a:rPr lang="en-GB" sz="1250" b="1" dirty="0">
                <a:solidFill>
                  <a:prstClr val="black"/>
                </a:solidFill>
                <a:latin typeface="Verdana" panose="020B0604030504040204" pitchFamily="34" charset="0"/>
                <a:ea typeface="Verdana" panose="020B0604030504040204" pitchFamily="34" charset="0"/>
                <a:cs typeface="Calibri"/>
              </a:rPr>
              <a:t>unavoidable</a:t>
            </a:r>
            <a:r>
              <a:rPr lang="en-GB" sz="1250" dirty="0">
                <a:solidFill>
                  <a:prstClr val="black"/>
                </a:solidFill>
                <a:latin typeface="Verdana" panose="020B0604030504040204" pitchFamily="34" charset="0"/>
                <a:ea typeface="Verdana" panose="020B0604030504040204" pitchFamily="34" charset="0"/>
                <a:cs typeface="Calibri"/>
              </a:rPr>
              <a:t> </a:t>
            </a:r>
            <a:r>
              <a:rPr lang="en-GB" sz="1250" dirty="0">
                <a:solidFill>
                  <a:srgbClr val="4EA72E"/>
                </a:solidFill>
                <a:latin typeface="Verdana" panose="020B0604030504040204" pitchFamily="34" charset="0"/>
                <a:ea typeface="Verdana" panose="020B0604030504040204" pitchFamily="34" charset="0"/>
                <a:cs typeface="Calibri"/>
              </a:rPr>
              <a:t>(</a:t>
            </a:r>
            <a:r>
              <a:rPr lang="en-GB" sz="1250" b="1" dirty="0">
                <a:solidFill>
                  <a:srgbClr val="4EA72E"/>
                </a:solidFill>
                <a:latin typeface="Verdana" panose="020B0604030504040204" pitchFamily="34" charset="0"/>
                <a:ea typeface="Verdana" panose="020B0604030504040204" pitchFamily="34" charset="0"/>
                <a:cs typeface="Calibri"/>
              </a:rPr>
              <a:t>15% improvement</a:t>
            </a:r>
            <a:r>
              <a:rPr lang="en-GB" sz="1250" dirty="0">
                <a:solidFill>
                  <a:srgbClr val="4EA72E"/>
                </a:solidFill>
                <a:latin typeface="Verdana" panose="020B0604030504040204" pitchFamily="34" charset="0"/>
                <a:ea typeface="Verdana" panose="020B0604030504040204" pitchFamily="34" charset="0"/>
                <a:cs typeface="Calibri"/>
              </a:rPr>
              <a:t>)- </a:t>
            </a:r>
            <a:r>
              <a:rPr lang="en-GB" sz="1250" dirty="0">
                <a:solidFill>
                  <a:prstClr val="black"/>
                </a:solidFill>
                <a:latin typeface="Verdana" panose="020B0604030504040204" pitchFamily="34" charset="0"/>
                <a:ea typeface="Verdana" panose="020B0604030504040204" pitchFamily="34" charset="0"/>
                <a:cs typeface="Calibri"/>
              </a:rPr>
              <a:t>since quarter 1</a:t>
            </a:r>
          </a:p>
          <a:p>
            <a:pPr defTabSz="914263"/>
            <a:r>
              <a:rPr lang="en-GB" sz="1250" dirty="0">
                <a:solidFill>
                  <a:prstClr val="black"/>
                </a:solidFill>
                <a:latin typeface="Verdana" panose="020B0604030504040204" pitchFamily="34" charset="0"/>
                <a:ea typeface="Verdana" panose="020B0604030504040204" pitchFamily="34" charset="0"/>
                <a:cs typeface="Calibri"/>
              </a:rPr>
              <a:t>Over 90% of all community damage incidents investigated were deemed unavoidable. </a:t>
            </a:r>
          </a:p>
          <a:p>
            <a:pPr defTabSz="914263"/>
            <a:r>
              <a:rPr lang="en-GB" sz="1250" b="1" dirty="0">
                <a:solidFill>
                  <a:prstClr val="black"/>
                </a:solidFill>
                <a:latin typeface="Verdana" panose="020B0604030504040204" pitchFamily="34" charset="0"/>
                <a:ea typeface="Verdana" panose="020B0604030504040204" pitchFamily="34" charset="0"/>
              </a:rPr>
              <a:t>Governance &amp; Learning </a:t>
            </a:r>
            <a:r>
              <a:rPr lang="en-GB" sz="1250" dirty="0">
                <a:solidFill>
                  <a:prstClr val="black"/>
                </a:solidFill>
                <a:latin typeface="Verdana" panose="020B0604030504040204" pitchFamily="34" charset="0"/>
                <a:ea typeface="Verdana" panose="020B0604030504040204" pitchFamily="34" charset="0"/>
              </a:rPr>
              <a:t>Of incidents closed in the last quarter: we now see an Improving picture that 65% of all incidents have been investigated and closed. This still requires work and the efficiency of investigating and scrutiny is key to this.</a:t>
            </a:r>
            <a:endParaRPr lang="en-GB" sz="1250" dirty="0">
              <a:solidFill>
                <a:prstClr val="black"/>
              </a:solidFill>
              <a:latin typeface="Verdana" panose="020B0604030504040204" pitchFamily="34" charset="0"/>
              <a:ea typeface="Verdana" panose="020B0604030504040204" pitchFamily="34" charset="0"/>
              <a:cs typeface="Calibri"/>
            </a:endParaRPr>
          </a:p>
          <a:p>
            <a:pPr defTabSz="914263"/>
            <a:r>
              <a:rPr lang="en-GB" sz="1250" b="1" dirty="0">
                <a:solidFill>
                  <a:prstClr val="black"/>
                </a:solidFill>
                <a:latin typeface="Verdana" panose="020B0604030504040204" pitchFamily="34" charset="0"/>
                <a:ea typeface="Verdana" panose="020B0604030504040204" pitchFamily="34" charset="0"/>
              </a:rPr>
              <a:t>70%</a:t>
            </a:r>
            <a:r>
              <a:rPr lang="en-GB" sz="1250" dirty="0">
                <a:solidFill>
                  <a:prstClr val="black"/>
                </a:solidFill>
                <a:latin typeface="Verdana" panose="020B0604030504040204" pitchFamily="34" charset="0"/>
                <a:ea typeface="Verdana" panose="020B0604030504040204" pitchFamily="34" charset="0"/>
              </a:rPr>
              <a:t> deemed unavoidable </a:t>
            </a:r>
            <a:r>
              <a:rPr lang="en-GB" sz="1250" b="1" dirty="0">
                <a:solidFill>
                  <a:prstClr val="black"/>
                </a:solidFill>
                <a:latin typeface="Verdana" panose="020B0604030504040204" pitchFamily="34" charset="0"/>
                <a:ea typeface="Verdana" panose="020B0604030504040204" pitchFamily="34" charset="0"/>
              </a:rPr>
              <a:t>30%</a:t>
            </a:r>
            <a:r>
              <a:rPr lang="en-GB" sz="1250" dirty="0">
                <a:solidFill>
                  <a:prstClr val="black"/>
                </a:solidFill>
                <a:latin typeface="Verdana" panose="020B0604030504040204" pitchFamily="34" charset="0"/>
                <a:ea typeface="Verdana" panose="020B0604030504040204" pitchFamily="34" charset="0"/>
              </a:rPr>
              <a:t> deemed avoidable which is a significant improvement however with </a:t>
            </a:r>
            <a:r>
              <a:rPr lang="en-GB" sz="1250" b="1" dirty="0">
                <a:solidFill>
                  <a:prstClr val="black"/>
                </a:solidFill>
                <a:latin typeface="Verdana" panose="020B0604030504040204" pitchFamily="34" charset="0"/>
                <a:ea typeface="Verdana" panose="020B0604030504040204" pitchFamily="34" charset="0"/>
              </a:rPr>
              <a:t>35%</a:t>
            </a:r>
            <a:r>
              <a:rPr lang="en-GB" sz="1250" dirty="0">
                <a:solidFill>
                  <a:prstClr val="black"/>
                </a:solidFill>
                <a:latin typeface="Verdana" panose="020B0604030504040204" pitchFamily="34" charset="0"/>
                <a:ea typeface="Verdana" panose="020B0604030504040204" pitchFamily="34" charset="0"/>
              </a:rPr>
              <a:t> not investigated or closed, this cannot reflect total status until end of next quarter.  </a:t>
            </a:r>
          </a:p>
          <a:p>
            <a:pPr defTabSz="914263"/>
            <a:r>
              <a:rPr lang="en-GB" sz="1250" b="1" dirty="0">
                <a:solidFill>
                  <a:prstClr val="black"/>
                </a:solidFill>
                <a:latin typeface="Verdana" panose="020B0604030504040204" pitchFamily="34" charset="0"/>
                <a:ea typeface="Verdana" panose="020B0604030504040204" pitchFamily="34" charset="0"/>
              </a:rPr>
              <a:t>:</a:t>
            </a:r>
            <a:r>
              <a:rPr lang="en-GB" sz="1250" dirty="0">
                <a:solidFill>
                  <a:prstClr val="black"/>
                </a:solidFill>
                <a:latin typeface="Verdana" panose="020B0604030504040204" pitchFamily="34" charset="0"/>
                <a:ea typeface="Verdana" panose="020B0604030504040204" pitchFamily="34" charset="0"/>
              </a:rPr>
              <a:t>. Quarter figures will be run again in February 2026. </a:t>
            </a:r>
            <a:endParaRPr lang="en-GB" sz="1250" dirty="0">
              <a:solidFill>
                <a:prstClr val="black"/>
              </a:solidFill>
              <a:latin typeface="Verdana" panose="020B0604030504040204" pitchFamily="34" charset="0"/>
              <a:ea typeface="Verdana" panose="020B0604030504040204" pitchFamily="34" charset="0"/>
              <a:cs typeface="Calibri"/>
            </a:endParaRPr>
          </a:p>
          <a:p>
            <a:pPr defTabSz="914263"/>
            <a:r>
              <a:rPr lang="en-GB" sz="1250" b="1" dirty="0">
                <a:solidFill>
                  <a:prstClr val="black"/>
                </a:solidFill>
                <a:latin typeface="Verdana" panose="020B0604030504040204" pitchFamily="34" charset="0"/>
                <a:ea typeface="Verdana" panose="020B0604030504040204" pitchFamily="34" charset="0"/>
                <a:cs typeface="Calibri"/>
              </a:rPr>
              <a:t>Graph 4</a:t>
            </a:r>
            <a:r>
              <a:rPr lang="en-GB" sz="1250" dirty="0">
                <a:solidFill>
                  <a:prstClr val="black"/>
                </a:solidFill>
                <a:latin typeface="Verdana" panose="020B0604030504040204" pitchFamily="34" charset="0"/>
                <a:ea typeface="Verdana" panose="020B0604030504040204" pitchFamily="34" charset="0"/>
                <a:cs typeface="Calibri"/>
              </a:rPr>
              <a:t>: PCS HBA incidents. </a:t>
            </a:r>
          </a:p>
        </p:txBody>
      </p:sp>
      <p:sp>
        <p:nvSpPr>
          <p:cNvPr id="26" name="TextBox 25">
            <a:extLst>
              <a:ext uri="{FF2B5EF4-FFF2-40B4-BE49-F238E27FC236}">
                <a16:creationId xmlns:a16="http://schemas.microsoft.com/office/drawing/2014/main" id="{5463F53A-3B8B-6713-1626-8E72F21C9D31}"/>
              </a:ext>
            </a:extLst>
          </p:cNvPr>
          <p:cNvSpPr txBox="1"/>
          <p:nvPr/>
        </p:nvSpPr>
        <p:spPr>
          <a:xfrm>
            <a:off x="12900887" y="4988581"/>
            <a:ext cx="7204802" cy="3845574"/>
          </a:xfrm>
          <a:prstGeom prst="rect">
            <a:avLst/>
          </a:prstGeom>
          <a:noFill/>
          <a:ln>
            <a:solidFill>
              <a:schemeClr val="accent5">
                <a:lumMod val="50000"/>
              </a:schemeClr>
            </a:solidFill>
          </a:ln>
        </p:spPr>
        <p:txBody>
          <a:bodyPr wrap="square" lIns="150786" tIns="75396" rIns="150786"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450" b="1" dirty="0">
                <a:solidFill>
                  <a:prstClr val="black"/>
                </a:solidFill>
                <a:latin typeface="Verdana" panose="020B0604030504040204" pitchFamily="34" charset="0"/>
                <a:ea typeface="Verdana" panose="020B0604030504040204" pitchFamily="34" charset="0"/>
              </a:rPr>
              <a:t>Actions to Address Pressure Ulcers (HB):</a:t>
            </a:r>
            <a:endParaRPr lang="en-GB" sz="1450" dirty="0">
              <a:solidFill>
                <a:prstClr val="black"/>
              </a:solidFill>
              <a:latin typeface="Verdana" panose="020B0604030504040204" pitchFamily="34" charset="0"/>
              <a:ea typeface="Verdana" panose="020B0604030504040204" pitchFamily="34" charset="0"/>
            </a:endParaRPr>
          </a:p>
          <a:p>
            <a:pPr defTabSz="914263"/>
            <a:r>
              <a:rPr lang="en-GB" sz="1450" b="1" dirty="0">
                <a:solidFill>
                  <a:prstClr val="black"/>
                </a:solidFill>
                <a:latin typeface="Verdana" panose="020B0604030504040204" pitchFamily="34" charset="0"/>
                <a:ea typeface="Verdana" panose="020B0604030504040204" pitchFamily="34" charset="0"/>
              </a:rPr>
              <a:t>Governance &amp; Oversight:</a:t>
            </a:r>
            <a:r>
              <a:rPr lang="en-GB" sz="1450" dirty="0">
                <a:solidFill>
                  <a:prstClr val="black"/>
                </a:solidFill>
                <a:latin typeface="Verdana" panose="020B0604030504040204" pitchFamily="34" charset="0"/>
                <a:ea typeface="Verdana" panose="020B0604030504040204" pitchFamily="34" charset="0"/>
              </a:rPr>
              <a:t> Pressure Ulcer Strategic  Group, scrutiny panels, peer reviews.</a:t>
            </a:r>
            <a:endParaRPr lang="en-GB" sz="1450" dirty="0">
              <a:solidFill>
                <a:prstClr val="black"/>
              </a:solidFill>
              <a:latin typeface="Verdana" panose="020B0604030504040204" pitchFamily="34" charset="0"/>
              <a:ea typeface="Verdana" panose="020B0604030504040204" pitchFamily="34" charset="0"/>
              <a:cs typeface="Calibri"/>
            </a:endParaRPr>
          </a:p>
          <a:p>
            <a:pPr defTabSz="914263"/>
            <a:r>
              <a:rPr lang="en-GB" sz="1450" b="1" dirty="0">
                <a:solidFill>
                  <a:prstClr val="black"/>
                </a:solidFill>
                <a:latin typeface="Verdana" panose="020B0604030504040204" pitchFamily="34" charset="0"/>
                <a:ea typeface="Verdana" panose="020B0604030504040204" pitchFamily="34" charset="0"/>
              </a:rPr>
              <a:t>Audits &amp; Data:</a:t>
            </a:r>
            <a:r>
              <a:rPr lang="en-GB" sz="1450" dirty="0">
                <a:solidFill>
                  <a:prstClr val="black"/>
                </a:solidFill>
                <a:latin typeface="Verdana" panose="020B0604030504040204" pitchFamily="34" charset="0"/>
                <a:ea typeface="Verdana" panose="020B0604030504040204" pitchFamily="34" charset="0"/>
              </a:rPr>
              <a:t> Spot audits, Datix QA audits, data reviews/cleansing. Service provision and  Spot audits, Datix QA audits, data reviews/cleansing. Service provision and efficiency.</a:t>
            </a:r>
            <a:endParaRPr lang="en-GB" sz="1450" dirty="0">
              <a:solidFill>
                <a:prstClr val="black"/>
              </a:solidFill>
              <a:latin typeface="Verdana" panose="020B0604030504040204" pitchFamily="34" charset="0"/>
              <a:ea typeface="Verdana" panose="020B0604030504040204" pitchFamily="34" charset="0"/>
              <a:cs typeface="Calibri"/>
            </a:endParaRPr>
          </a:p>
          <a:p>
            <a:pPr defTabSz="914263"/>
            <a:r>
              <a:rPr lang="en-GB" sz="1450" b="1" dirty="0">
                <a:solidFill>
                  <a:prstClr val="black"/>
                </a:solidFill>
                <a:latin typeface="Verdana" panose="020B0604030504040204" pitchFamily="34" charset="0"/>
                <a:ea typeface="Verdana" panose="020B0604030504040204" pitchFamily="34" charset="0"/>
              </a:rPr>
              <a:t>Education &amp; Training:</a:t>
            </a:r>
            <a:r>
              <a:rPr lang="en-GB" sz="1450" dirty="0">
                <a:solidFill>
                  <a:prstClr val="black"/>
                </a:solidFill>
                <a:latin typeface="Verdana" panose="020B0604030504040204" pitchFamily="34" charset="0"/>
                <a:ea typeface="Verdana" panose="020B0604030504040204" pitchFamily="34" charset="0"/>
              </a:rPr>
              <a:t> Multilayered education (face-to-face, Teams, videos), skills days, champions programme, Care home QI education, neonatal &amp; maternity guidelines.</a:t>
            </a:r>
            <a:endParaRPr lang="en-GB" sz="1450" dirty="0">
              <a:solidFill>
                <a:prstClr val="black"/>
              </a:solidFill>
              <a:latin typeface="Verdana" panose="020B0604030504040204" pitchFamily="34" charset="0"/>
              <a:ea typeface="Verdana" panose="020B0604030504040204" pitchFamily="34" charset="0"/>
              <a:cs typeface="Calibri"/>
            </a:endParaRPr>
          </a:p>
          <a:p>
            <a:pPr defTabSz="914263"/>
            <a:r>
              <a:rPr lang="en-GB" sz="1450" b="1" dirty="0">
                <a:solidFill>
                  <a:prstClr val="black"/>
                </a:solidFill>
                <a:latin typeface="Verdana" panose="020B0604030504040204" pitchFamily="34" charset="0"/>
                <a:ea typeface="Verdana" panose="020B0604030504040204" pitchFamily="34" charset="0"/>
              </a:rPr>
              <a:t>Pathways &amp; Policies:</a:t>
            </a:r>
            <a:r>
              <a:rPr lang="en-GB" sz="1450" dirty="0">
                <a:solidFill>
                  <a:prstClr val="black"/>
                </a:solidFill>
                <a:latin typeface="Verdana" panose="020B0604030504040204" pitchFamily="34" charset="0"/>
                <a:ea typeface="Verdana" panose="020B0604030504040204" pitchFamily="34" charset="0"/>
              </a:rPr>
              <a:t> Development of PU pathways, policies, and improvement plans supported by .</a:t>
            </a:r>
            <a:endParaRPr lang="en-GB" sz="1450" dirty="0">
              <a:solidFill>
                <a:prstClr val="black"/>
              </a:solidFill>
              <a:latin typeface="Verdana" panose="020B0604030504040204" pitchFamily="34" charset="0"/>
              <a:ea typeface="Verdana" panose="020B0604030504040204" pitchFamily="34" charset="0"/>
              <a:cs typeface="Calibri"/>
            </a:endParaRPr>
          </a:p>
          <a:p>
            <a:pPr defTabSz="914263"/>
            <a:r>
              <a:rPr lang="en-GB" sz="1450" b="1" dirty="0">
                <a:solidFill>
                  <a:prstClr val="black"/>
                </a:solidFill>
                <a:latin typeface="Verdana" panose="020B0604030504040204" pitchFamily="34" charset="0"/>
                <a:ea typeface="Verdana" panose="020B0604030504040204" pitchFamily="34" charset="0"/>
              </a:rPr>
              <a:t>Resources &amp; Technology:</a:t>
            </a:r>
            <a:r>
              <a:rPr lang="en-GB" sz="1450" dirty="0">
                <a:solidFill>
                  <a:prstClr val="black"/>
                </a:solidFill>
                <a:latin typeface="Verdana" panose="020B0604030504040204" pitchFamily="34" charset="0"/>
                <a:ea typeface="Verdana" panose="020B0604030504040204" pitchFamily="34" charset="0"/>
              </a:rPr>
              <a:t> Centralised Tissue Viability service, digital wound  imaging (Improvement Cymru), bed contract finalisation. Shared education, champions and skills programme</a:t>
            </a:r>
            <a:endParaRPr lang="en-GB" sz="1450" dirty="0">
              <a:solidFill>
                <a:prstClr val="black"/>
              </a:solidFill>
              <a:latin typeface="Verdana" panose="020B0604030504040204" pitchFamily="34" charset="0"/>
              <a:ea typeface="Verdana" panose="020B0604030504040204" pitchFamily="34" charset="0"/>
              <a:cs typeface="Calibri"/>
            </a:endParaRPr>
          </a:p>
          <a:p>
            <a:pPr defTabSz="914263"/>
            <a:r>
              <a:rPr lang="en-GB" sz="1450" b="1" dirty="0">
                <a:solidFill>
                  <a:prstClr val="black"/>
                </a:solidFill>
                <a:latin typeface="Verdana" panose="020B0604030504040204" pitchFamily="34" charset="0"/>
                <a:ea typeface="Verdana" panose="020B0604030504040204" pitchFamily="34" charset="0"/>
              </a:rPr>
              <a:t>Collaboration:</a:t>
            </a:r>
            <a:r>
              <a:rPr lang="en-GB" sz="1450" dirty="0">
                <a:solidFill>
                  <a:prstClr val="black"/>
                </a:solidFill>
                <a:latin typeface="Verdana" panose="020B0604030504040204" pitchFamily="34" charset="0"/>
                <a:ea typeface="Verdana" panose="020B0604030504040204" pitchFamily="34" charset="0"/>
              </a:rPr>
              <a:t> Shared responsibility across HB, data sharing. Lessons and good practice, accountability, </a:t>
            </a:r>
            <a:endParaRPr lang="en-GB" sz="1450" dirty="0">
              <a:solidFill>
                <a:prstClr val="black"/>
              </a:solidFill>
              <a:latin typeface="Verdana" panose="020B0604030504040204" pitchFamily="34" charset="0"/>
              <a:ea typeface="Verdana" panose="020B0604030504040204" pitchFamily="34" charset="0"/>
              <a:cs typeface="Calibri"/>
            </a:endParaRPr>
          </a:p>
          <a:p>
            <a:pPr defTabSz="914263"/>
            <a:r>
              <a:rPr lang="en-GB" sz="1450" b="1" dirty="0">
                <a:solidFill>
                  <a:prstClr val="black"/>
                </a:solidFill>
                <a:latin typeface="Verdana" panose="020B0604030504040204" pitchFamily="34" charset="0"/>
                <a:ea typeface="Verdana" panose="020B0604030504040204" pitchFamily="34" charset="0"/>
                <a:cs typeface="Calibri"/>
              </a:rPr>
              <a:t>Leadership-</a:t>
            </a:r>
            <a:r>
              <a:rPr lang="en-GB" sz="1450" dirty="0">
                <a:solidFill>
                  <a:prstClr val="black"/>
                </a:solidFill>
                <a:latin typeface="Verdana" panose="020B0604030504040204" pitchFamily="34" charset="0"/>
                <a:ea typeface="Verdana" panose="020B0604030504040204" pitchFamily="34" charset="0"/>
                <a:cs typeface="Calibri"/>
              </a:rPr>
              <a:t> Strengthen leadership and accountability</a:t>
            </a: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86AB89-80F9-96A2-A9D8-33F55D2F6370}"/>
              </a:ext>
            </a:extLst>
          </p:cNvPr>
          <p:cNvSpPr>
            <a:spLocks noChangeAspect="1" noChangeArrowheads="1"/>
          </p:cNvSpPr>
          <p:nvPr/>
        </p:nvSpPr>
        <p:spPr bwMode="auto">
          <a:xfrm>
            <a:off x="256903" y="-238071"/>
            <a:ext cx="502623" cy="5026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89"/>
            <a:endParaRPr lang="en-GB" sz="2968">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B324C9F8-9974-E0C2-9403-B09FD0113DE6}"/>
              </a:ext>
            </a:extLst>
          </p:cNvPr>
          <p:cNvSpPr>
            <a:spLocks noChangeAspect="1" noChangeArrowheads="1"/>
          </p:cNvSpPr>
          <p:nvPr/>
        </p:nvSpPr>
        <p:spPr bwMode="auto">
          <a:xfrm>
            <a:off x="204548" y="-224984"/>
            <a:ext cx="502623" cy="50262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89"/>
            <a:endParaRPr lang="en-GB" sz="2968">
              <a:solidFill>
                <a:prstClr val="black"/>
              </a:solidFill>
              <a:latin typeface="Aptos" panose="020B0004020202020204"/>
            </a:endParaRPr>
          </a:p>
        </p:txBody>
      </p:sp>
      <p:sp>
        <p:nvSpPr>
          <p:cNvPr id="7" name="TextBox 6">
            <a:extLst>
              <a:ext uri="{FF2B5EF4-FFF2-40B4-BE49-F238E27FC236}">
                <a16:creationId xmlns:a16="http://schemas.microsoft.com/office/drawing/2014/main" id="{9DCC9AF2-263D-A217-5354-08247A708538}"/>
              </a:ext>
            </a:extLst>
          </p:cNvPr>
          <p:cNvSpPr txBox="1">
            <a:spLocks noChangeAspect="1"/>
          </p:cNvSpPr>
          <p:nvPr/>
        </p:nvSpPr>
        <p:spPr>
          <a:xfrm>
            <a:off x="12900887" y="628808"/>
            <a:ext cx="7198918" cy="4359774"/>
          </a:xfrm>
          <a:prstGeom prst="rect">
            <a:avLst/>
          </a:prstGeom>
          <a:noFill/>
          <a:ln w="6350">
            <a:solidFill>
              <a:srgbClr val="1F355E"/>
            </a:solidFill>
          </a:ln>
        </p:spPr>
        <p:txBody>
          <a:bodyPr wrap="square" lIns="150786" tIns="75396" rIns="150786"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89"/>
            <a:r>
              <a:rPr lang="en-GB" sz="1400" b="1" dirty="0">
                <a:solidFill>
                  <a:prstClr val="black"/>
                </a:solidFill>
                <a:latin typeface="Verdana" panose="020B0604030504040204" pitchFamily="34" charset="0"/>
                <a:ea typeface="Verdana" panose="020B0604030504040204" pitchFamily="34" charset="0"/>
                <a:cs typeface="Arial"/>
              </a:rPr>
              <a:t>Underlying causes:</a:t>
            </a:r>
          </a:p>
          <a:p>
            <a:pPr defTabSz="914263">
              <a:buSzPts val="1000"/>
              <a:tabLst>
                <a:tab pos="753980" algn="l"/>
              </a:tabLst>
            </a:pPr>
            <a:r>
              <a:rPr lang="en-GB" sz="1400" b="1" dirty="0">
                <a:solidFill>
                  <a:prstClr val="black"/>
                </a:solidFill>
                <a:latin typeface="Verdana" panose="020B0604030504040204" pitchFamily="34" charset="0"/>
                <a:ea typeface="Verdana" panose="020B0604030504040204" pitchFamily="34" charset="0"/>
                <a:cs typeface="Arial"/>
              </a:rPr>
              <a:t>Pa</a:t>
            </a:r>
            <a:r>
              <a:rPr lang="en-GB" sz="1400" b="1" dirty="0">
                <a:solidFill>
                  <a:prstClr val="black"/>
                </a:solidFill>
                <a:latin typeface="Verdana" panose="020B0604030504040204" pitchFamily="34" charset="0"/>
                <a:ea typeface="Verdana" panose="020B0604030504040204" pitchFamily="34" charset="0"/>
              </a:rPr>
              <a:t>tient factors:</a:t>
            </a:r>
            <a:r>
              <a:rPr lang="en-GB" sz="1400" dirty="0">
                <a:solidFill>
                  <a:prstClr val="black"/>
                </a:solidFill>
                <a:latin typeface="Verdana" panose="020B0604030504040204" pitchFamily="34" charset="0"/>
                <a:ea typeface="Verdana" panose="020B0604030504040204" pitchFamily="34" charset="0"/>
              </a:rPr>
              <a:t> Vulnerability, deconditioning (esp. first 72h of admission).</a:t>
            </a:r>
            <a:endParaRPr lang="en-GB" sz="1400" dirty="0">
              <a:solidFill>
                <a:prstClr val="black"/>
              </a:solidFill>
              <a:latin typeface="Verdana" panose="020B0604030504040204" pitchFamily="34" charset="0"/>
              <a:ea typeface="Verdana" panose="020B0604030504040204" pitchFamily="34" charset="0"/>
              <a:cs typeface="Calibri"/>
            </a:endParaRPr>
          </a:p>
          <a:p>
            <a:pPr defTabSz="914263"/>
            <a:r>
              <a:rPr lang="en-GB" sz="1400" b="1" dirty="0">
                <a:solidFill>
                  <a:prstClr val="black"/>
                </a:solidFill>
                <a:latin typeface="Verdana" panose="020B0604030504040204" pitchFamily="34" charset="0"/>
                <a:ea typeface="Verdana" panose="020B0604030504040204" pitchFamily="34" charset="0"/>
              </a:rPr>
              <a:t>Leadership/Process </a:t>
            </a:r>
            <a:r>
              <a:rPr lang="en-GB" sz="1400" dirty="0">
                <a:solidFill>
                  <a:prstClr val="black"/>
                </a:solidFill>
                <a:latin typeface="Verdana" panose="020B0604030504040204" pitchFamily="34" charset="0"/>
                <a:ea typeface="Verdana" panose="020B0604030504040204" pitchFamily="34" charset="0"/>
              </a:rPr>
              <a:t>accountability, admin gaps. Management of teams</a:t>
            </a:r>
            <a:endParaRPr lang="en-GB" sz="1400" dirty="0">
              <a:solidFill>
                <a:prstClr val="black"/>
              </a:solidFill>
              <a:latin typeface="Verdana" panose="020B0604030504040204" pitchFamily="34" charset="0"/>
              <a:ea typeface="Verdana" panose="020B0604030504040204" pitchFamily="34" charset="0"/>
              <a:cs typeface="Calibri"/>
            </a:endParaRPr>
          </a:p>
          <a:p>
            <a:pPr defTabSz="914263"/>
            <a:r>
              <a:rPr lang="en-GB" sz="1400" b="1" dirty="0">
                <a:solidFill>
                  <a:prstClr val="black"/>
                </a:solidFill>
                <a:latin typeface="Verdana" panose="020B0604030504040204" pitchFamily="34" charset="0"/>
                <a:ea typeface="Verdana" panose="020B0604030504040204" pitchFamily="34" charset="0"/>
              </a:rPr>
              <a:t>Risk assessment &amp; care planning:</a:t>
            </a:r>
            <a:r>
              <a:rPr lang="en-GB" sz="1400" dirty="0">
                <a:solidFill>
                  <a:prstClr val="black"/>
                </a:solidFill>
                <a:latin typeface="Verdana" panose="020B0604030504040204" pitchFamily="34" charset="0"/>
                <a:ea typeface="Verdana" panose="020B0604030504040204" pitchFamily="34" charset="0"/>
              </a:rPr>
              <a:t> Incomplete or poorly linked to interventions; staff skill gaps in ulcer recognition, repositioning, and offloading.</a:t>
            </a:r>
            <a:endParaRPr lang="en-GB" sz="1400" dirty="0">
              <a:solidFill>
                <a:prstClr val="black"/>
              </a:solidFill>
              <a:latin typeface="Verdana" panose="020B0604030504040204" pitchFamily="34" charset="0"/>
              <a:ea typeface="Verdana" panose="020B0604030504040204" pitchFamily="34" charset="0"/>
              <a:cs typeface="Calibri"/>
            </a:endParaRPr>
          </a:p>
          <a:p>
            <a:pPr defTabSz="914263"/>
            <a:r>
              <a:rPr lang="en-GB" sz="1400" b="1" dirty="0">
                <a:solidFill>
                  <a:prstClr val="black"/>
                </a:solidFill>
                <a:latin typeface="Verdana" panose="020B0604030504040204" pitchFamily="34" charset="0"/>
                <a:ea typeface="Verdana" panose="020B0604030504040204" pitchFamily="34" charset="0"/>
              </a:rPr>
              <a:t>Equipment/Resources:</a:t>
            </a:r>
            <a:r>
              <a:rPr lang="en-GB" sz="1400" dirty="0">
                <a:solidFill>
                  <a:prstClr val="black"/>
                </a:solidFill>
                <a:latin typeface="Verdana" panose="020B0604030504040204" pitchFamily="34" charset="0"/>
                <a:ea typeface="Verdana" panose="020B0604030504040204" pitchFamily="34" charset="0"/>
              </a:rPr>
              <a:t> Delays in dynamic mattress/bed provision; no targeted support in high-incidence wards.</a:t>
            </a:r>
            <a:endParaRPr lang="en-GB" sz="1400" dirty="0">
              <a:solidFill>
                <a:prstClr val="black"/>
              </a:solidFill>
              <a:latin typeface="Verdana" panose="020B0604030504040204" pitchFamily="34" charset="0"/>
              <a:ea typeface="Verdana" panose="020B0604030504040204" pitchFamily="34" charset="0"/>
              <a:cs typeface="Calibri"/>
            </a:endParaRPr>
          </a:p>
          <a:p>
            <a:pPr defTabSz="914263"/>
            <a:r>
              <a:rPr lang="en-GB" sz="1400" b="1" dirty="0">
                <a:solidFill>
                  <a:prstClr val="black"/>
                </a:solidFill>
                <a:latin typeface="Verdana" panose="020B0604030504040204" pitchFamily="34" charset="0"/>
                <a:ea typeface="Verdana" panose="020B0604030504040204" pitchFamily="34" charset="0"/>
              </a:rPr>
              <a:t>Education/Training:</a:t>
            </a:r>
            <a:r>
              <a:rPr lang="en-GB" sz="1400" dirty="0">
                <a:solidFill>
                  <a:prstClr val="black"/>
                </a:solidFill>
                <a:latin typeface="Verdana" panose="020B0604030504040204" pitchFamily="34" charset="0"/>
                <a:ea typeface="Verdana" panose="020B0604030504040204" pitchFamily="34" charset="0"/>
              </a:rPr>
              <a:t> Limited prevention training, lack of tissue viability expertise, weak engagement in QI.</a:t>
            </a:r>
            <a:endParaRPr lang="en-GB" sz="1400" dirty="0">
              <a:solidFill>
                <a:prstClr val="black"/>
              </a:solidFill>
              <a:latin typeface="Verdana" panose="020B0604030504040204" pitchFamily="34" charset="0"/>
              <a:ea typeface="Verdana" panose="020B0604030504040204" pitchFamily="34" charset="0"/>
              <a:cs typeface="Calibri"/>
            </a:endParaRPr>
          </a:p>
          <a:p>
            <a:pPr defTabSz="914263"/>
            <a:r>
              <a:rPr lang="en-GB" sz="1400" b="1" dirty="0">
                <a:solidFill>
                  <a:prstClr val="black"/>
                </a:solidFill>
                <a:latin typeface="Verdana" panose="020B0604030504040204" pitchFamily="34" charset="0"/>
                <a:ea typeface="Verdana" panose="020B0604030504040204" pitchFamily="34" charset="0"/>
              </a:rPr>
              <a:t>Documentation/Technology:</a:t>
            </a:r>
            <a:r>
              <a:rPr lang="en-GB" sz="1400" dirty="0">
                <a:solidFill>
                  <a:prstClr val="black"/>
                </a:solidFill>
                <a:latin typeface="Verdana" panose="020B0604030504040204" pitchFamily="34" charset="0"/>
                <a:ea typeface="Verdana" panose="020B0604030504040204" pitchFamily="34" charset="0"/>
              </a:rPr>
              <a:t> Delayed/incomplete digital charting; limited use of medical photography.</a:t>
            </a:r>
            <a:endParaRPr lang="en-GB" sz="1400" dirty="0">
              <a:solidFill>
                <a:prstClr val="black"/>
              </a:solidFill>
              <a:latin typeface="Verdana" panose="020B0604030504040204" pitchFamily="34" charset="0"/>
              <a:ea typeface="Verdana" panose="020B0604030504040204" pitchFamily="34" charset="0"/>
              <a:cs typeface="Calibri"/>
            </a:endParaRPr>
          </a:p>
          <a:p>
            <a:pPr defTabSz="914263"/>
            <a:r>
              <a:rPr lang="en-GB" sz="1400" b="1" dirty="0">
                <a:solidFill>
                  <a:prstClr val="black"/>
                </a:solidFill>
                <a:latin typeface="Verdana" panose="020B0604030504040204" pitchFamily="34" charset="0"/>
                <a:ea typeface="Verdana" panose="020B0604030504040204" pitchFamily="34" charset="0"/>
              </a:rPr>
              <a:t>Governance/Learning:</a:t>
            </a:r>
            <a:r>
              <a:rPr lang="en-GB" sz="1400" dirty="0">
                <a:solidFill>
                  <a:prstClr val="black"/>
                </a:solidFill>
                <a:latin typeface="Verdana" panose="020B0604030504040204" pitchFamily="34" charset="0"/>
                <a:ea typeface="Verdana" panose="020B0604030504040204" pitchFamily="34" charset="0"/>
              </a:rPr>
              <a:t> Gaps in guideline implementation and feedback systems</a:t>
            </a:r>
            <a:endParaRPr lang="en-GB" sz="1400" dirty="0">
              <a:solidFill>
                <a:prstClr val="black"/>
              </a:solidFill>
              <a:latin typeface="Verdana" panose="020B0604030504040204" pitchFamily="34" charset="0"/>
              <a:ea typeface="Verdana" panose="020B0604030504040204" pitchFamily="34" charset="0"/>
              <a:cs typeface="Calibri"/>
            </a:endParaRPr>
          </a:p>
          <a:p>
            <a:pPr defTabSz="914263"/>
            <a:r>
              <a:rPr lang="en-GB" sz="1400" b="1" i="1" dirty="0">
                <a:solidFill>
                  <a:prstClr val="black"/>
                </a:solidFill>
                <a:latin typeface="Verdana" panose="020B0604030504040204" pitchFamily="34" charset="0"/>
                <a:ea typeface="Verdana" panose="020B0604030504040204" pitchFamily="34" charset="0"/>
              </a:rPr>
              <a:t>Risks: </a:t>
            </a:r>
            <a:endParaRPr lang="en-GB" sz="1400" b="1" i="1" dirty="0">
              <a:solidFill>
                <a:prstClr val="black"/>
              </a:solidFill>
              <a:latin typeface="Verdana" panose="020B0604030504040204" pitchFamily="34" charset="0"/>
              <a:ea typeface="Verdana" panose="020B0604030504040204" pitchFamily="34" charset="0"/>
              <a:cs typeface="Calibri"/>
            </a:endParaRPr>
          </a:p>
          <a:p>
            <a:pPr marL="282578" indent="-282578" defTabSz="914263">
              <a:buFont typeface="Arial" panose="020B0604020202020204" pitchFamily="34" charset="0"/>
              <a:buChar char="•"/>
            </a:pPr>
            <a:r>
              <a:rPr lang="en-GB" sz="1400" i="1" dirty="0">
                <a:solidFill>
                  <a:prstClr val="black"/>
                </a:solidFill>
                <a:latin typeface="Verdana" panose="020B0604030504040204" pitchFamily="34" charset="0"/>
                <a:ea typeface="Verdana" panose="020B0604030504040204" pitchFamily="34" charset="0"/>
              </a:rPr>
              <a:t>Limited access to accurate data; executive dashboards don’t reflect site-level SG data.</a:t>
            </a:r>
            <a:endParaRPr lang="en-GB" sz="1400" i="1" dirty="0">
              <a:solidFill>
                <a:prstClr val="black"/>
              </a:solidFill>
              <a:latin typeface="Verdana" panose="020B0604030504040204" pitchFamily="34" charset="0"/>
              <a:ea typeface="Verdana" panose="020B0604030504040204" pitchFamily="34" charset="0"/>
              <a:cs typeface="Calibri" panose="020F0502020204030204"/>
            </a:endParaRPr>
          </a:p>
          <a:p>
            <a:pPr defTabSz="914263">
              <a:buFont typeface="Arial" panose="020B0604020202020204" pitchFamily="34" charset="0"/>
              <a:buChar char="•"/>
            </a:pPr>
            <a:r>
              <a:rPr lang="en-GB" sz="1400" i="1" dirty="0">
                <a:solidFill>
                  <a:prstClr val="black"/>
                </a:solidFill>
                <a:latin typeface="Verdana" panose="020B0604030504040204" pitchFamily="34" charset="0"/>
                <a:ea typeface="Verdana" panose="020B0604030504040204" pitchFamily="34" charset="0"/>
              </a:rPr>
              <a:t>       Lack of medical photography for validation (RR 15 / 3701).</a:t>
            </a:r>
            <a:endParaRPr lang="en-GB" sz="1400" i="1" dirty="0">
              <a:solidFill>
                <a:prstClr val="black"/>
              </a:solidFill>
              <a:latin typeface="Verdana" panose="020B0604030504040204" pitchFamily="34" charset="0"/>
              <a:ea typeface="Verdana" panose="020B0604030504040204" pitchFamily="34" charset="0"/>
              <a:cs typeface="Calibri"/>
            </a:endParaRPr>
          </a:p>
          <a:p>
            <a:pPr defTabSz="914263">
              <a:buFont typeface="Arial" panose="020B0604020202020204" pitchFamily="34" charset="0"/>
              <a:buChar char="•"/>
            </a:pPr>
            <a:r>
              <a:rPr lang="en-GB" sz="1400" i="1" dirty="0">
                <a:solidFill>
                  <a:prstClr val="black"/>
                </a:solidFill>
                <a:latin typeface="Verdana" panose="020B0604030504040204" pitchFamily="34" charset="0"/>
                <a:ea typeface="Verdana" panose="020B0604030504040204" pitchFamily="34" charset="0"/>
              </a:rPr>
              <a:t>       Insufficient Tissue Viability Nurse (TVN) resources.</a:t>
            </a:r>
            <a:endParaRPr lang="en-GB" sz="1400" i="1" dirty="0">
              <a:solidFill>
                <a:prstClr val="black"/>
              </a:solidFill>
              <a:latin typeface="Verdana" panose="020B0604030504040204" pitchFamily="34" charset="0"/>
              <a:ea typeface="Verdana" panose="020B0604030504040204" pitchFamily="34" charset="0"/>
              <a:cs typeface="Calibri"/>
            </a:endParaRPr>
          </a:p>
          <a:p>
            <a:pPr defTabSz="914263">
              <a:buFont typeface="Arial" panose="020B0604020202020204" pitchFamily="34" charset="0"/>
              <a:buChar char="•"/>
            </a:pPr>
            <a:r>
              <a:rPr lang="en-GB" sz="1400" i="1" dirty="0">
                <a:solidFill>
                  <a:prstClr val="black"/>
                </a:solidFill>
                <a:latin typeface="Verdana" panose="020B0604030504040204" pitchFamily="34" charset="0"/>
                <a:ea typeface="Verdana" panose="020B0604030504040204" pitchFamily="34" charset="0"/>
              </a:rPr>
              <a:t>       Bed contract delays → risk to patients due to failing equipment.</a:t>
            </a:r>
            <a:endParaRPr lang="en-GB" sz="1400" i="1" dirty="0">
              <a:solidFill>
                <a:prstClr val="black"/>
              </a:solidFill>
              <a:latin typeface="Verdana" panose="020B0604030504040204" pitchFamily="34" charset="0"/>
              <a:ea typeface="Verdana" panose="020B0604030504040204" pitchFamily="34" charset="0"/>
              <a:cs typeface="Calibri"/>
            </a:endParaRPr>
          </a:p>
        </p:txBody>
      </p:sp>
      <p:pic>
        <p:nvPicPr>
          <p:cNvPr id="4" name="Picture 3" descr="A close-up of a logo&#10;&#10;AI-generated content may be incorrect.">
            <a:extLst>
              <a:ext uri="{FF2B5EF4-FFF2-40B4-BE49-F238E27FC236}">
                <a16:creationId xmlns:a16="http://schemas.microsoft.com/office/drawing/2014/main" id="{37002DE1-26C1-707B-C24F-F211229D6590}"/>
              </a:ext>
            </a:extLst>
          </p:cNvPr>
          <p:cNvPicPr>
            <a:picLocks noChangeAspect="1"/>
          </p:cNvPicPr>
          <p:nvPr/>
        </p:nvPicPr>
        <p:blipFill>
          <a:blip r:embed="rId3"/>
          <a:stretch>
            <a:fillRect/>
          </a:stretch>
        </p:blipFill>
        <p:spPr>
          <a:xfrm>
            <a:off x="15826868" y="9935789"/>
            <a:ext cx="4115274" cy="1256571"/>
          </a:xfrm>
          <a:prstGeom prst="rect">
            <a:avLst/>
          </a:prstGeom>
        </p:spPr>
      </p:pic>
      <p:sp>
        <p:nvSpPr>
          <p:cNvPr id="9" name="TextBox 8">
            <a:extLst>
              <a:ext uri="{FF2B5EF4-FFF2-40B4-BE49-F238E27FC236}">
                <a16:creationId xmlns:a16="http://schemas.microsoft.com/office/drawing/2014/main" id="{48C86175-D620-9216-9290-ABEDB5140811}"/>
              </a:ext>
            </a:extLst>
          </p:cNvPr>
          <p:cNvSpPr txBox="1"/>
          <p:nvPr/>
        </p:nvSpPr>
        <p:spPr>
          <a:xfrm>
            <a:off x="12864021" y="8824104"/>
            <a:ext cx="7232496" cy="2368256"/>
          </a:xfrm>
          <a:prstGeom prst="rect">
            <a:avLst/>
          </a:prstGeom>
          <a:solidFill>
            <a:schemeClr val="bg1"/>
          </a:solidFill>
          <a:ln>
            <a:solidFill>
              <a:schemeClr val="tx1"/>
            </a:solidFill>
          </a:ln>
        </p:spPr>
        <p:txBody>
          <a:bodyPr rot="0" spcFirstLastPara="0" vertOverflow="overflow" horzOverflow="overflow" vert="horz" wrap="square" lIns="150788" tIns="75396" rIns="150788" bIns="75396" numCol="1" spcCol="0" rtlCol="0" fromWordArt="0" anchor="t" anchorCtr="0" forceAA="0" compatLnSpc="1">
            <a:prstTxWarp prst="textNoShape">
              <a:avLst/>
            </a:prstTxWarp>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450" b="1" dirty="0">
                <a:solidFill>
                  <a:prstClr val="black"/>
                </a:solidFill>
                <a:latin typeface="Verdana" panose="020B0604030504040204" pitchFamily="34" charset="0"/>
                <a:ea typeface="Verdana" panose="020B0604030504040204" pitchFamily="34" charset="0"/>
              </a:rPr>
              <a:t>What we expect to see (Outcomes by 2026)</a:t>
            </a:r>
            <a:r>
              <a:rPr lang="en-GB" sz="1450" b="1" u="sng" dirty="0">
                <a:solidFill>
                  <a:prstClr val="black"/>
                </a:solidFill>
                <a:latin typeface="Verdana" panose="020B0604030504040204" pitchFamily="34" charset="0"/>
                <a:ea typeface="Verdana" panose="020B0604030504040204" pitchFamily="34" charset="0"/>
              </a:rPr>
              <a:t>:</a:t>
            </a:r>
            <a:endParaRPr lang="en-GB" sz="1450" u="sng" dirty="0">
              <a:solidFill>
                <a:prstClr val="black"/>
              </a:solidFill>
              <a:latin typeface="Verdana" panose="020B0604030504040204" pitchFamily="34" charset="0"/>
              <a:ea typeface="Verdana" panose="020B0604030504040204" pitchFamily="34" charset="0"/>
            </a:endParaRPr>
          </a:p>
          <a:p>
            <a:pPr defTabSz="914263">
              <a:buFont typeface="Arial" panose="020B0604020202020204" pitchFamily="34" charset="0"/>
              <a:buChar char="•"/>
            </a:pPr>
            <a:r>
              <a:rPr lang="en-GB" sz="1450" dirty="0">
                <a:solidFill>
                  <a:prstClr val="black"/>
                </a:solidFill>
                <a:latin typeface="Verdana" panose="020B0604030504040204" pitchFamily="34" charset="0"/>
                <a:ea typeface="Verdana" panose="020B0604030504040204" pitchFamily="34" charset="0"/>
              </a:rPr>
              <a:t>↓ 20% PU rates in acute sites; ≤1.6/1000 bed days.</a:t>
            </a:r>
            <a:endParaRPr lang="en-GB" sz="1450" dirty="0">
              <a:solidFill>
                <a:prstClr val="black"/>
              </a:solidFill>
              <a:latin typeface="Verdana" panose="020B0604030504040204" pitchFamily="34" charset="0"/>
              <a:ea typeface="Verdana" panose="020B0604030504040204" pitchFamily="34" charset="0"/>
              <a:cs typeface="Calibri"/>
            </a:endParaRPr>
          </a:p>
          <a:p>
            <a:pPr defTabSz="914263">
              <a:buFont typeface="Arial" panose="020B0604020202020204" pitchFamily="34" charset="0"/>
              <a:buChar char="•"/>
            </a:pPr>
            <a:r>
              <a:rPr lang="en-GB" sz="1450" dirty="0">
                <a:solidFill>
                  <a:prstClr val="black"/>
                </a:solidFill>
                <a:latin typeface="Verdana" panose="020B0604030504040204" pitchFamily="34" charset="0"/>
                <a:ea typeface="Verdana" panose="020B0604030504040204" pitchFamily="34" charset="0"/>
              </a:rPr>
              <a:t>↓ 20 % avoidable PU in HB.</a:t>
            </a:r>
            <a:endParaRPr lang="en-GB" sz="1450" dirty="0">
              <a:solidFill>
                <a:prstClr val="black"/>
              </a:solidFill>
              <a:latin typeface="Verdana" panose="020B0604030504040204" pitchFamily="34" charset="0"/>
              <a:ea typeface="Verdana" panose="020B0604030504040204" pitchFamily="34" charset="0"/>
              <a:cs typeface="Calibri"/>
            </a:endParaRPr>
          </a:p>
          <a:p>
            <a:pPr defTabSz="914263">
              <a:buFont typeface="Arial" panose="020B0604020202020204" pitchFamily="34" charset="0"/>
              <a:buChar char="•"/>
            </a:pPr>
            <a:r>
              <a:rPr lang="en-GB" sz="1400" dirty="0">
                <a:solidFill>
                  <a:prstClr val="black"/>
                </a:solidFill>
                <a:latin typeface="Verdana" panose="020B0604030504040204" pitchFamily="34" charset="0"/>
                <a:ea typeface="Verdana" panose="020B0604030504040204" pitchFamily="34" charset="0"/>
                <a:cs typeface="Calibri"/>
              </a:rPr>
              <a:t> ↓ Reduce total number of HBA incidents by 10% </a:t>
            </a:r>
            <a:endParaRPr lang="en-GB" sz="1450" dirty="0">
              <a:solidFill>
                <a:prstClr val="black"/>
              </a:solidFill>
              <a:latin typeface="Verdana" panose="020B0604030504040204" pitchFamily="34" charset="0"/>
              <a:ea typeface="Verdana" panose="020B0604030504040204" pitchFamily="34" charset="0"/>
            </a:endParaRPr>
          </a:p>
          <a:p>
            <a:pPr defTabSz="914263">
              <a:buFont typeface="Arial" panose="020B0604020202020204" pitchFamily="34" charset="0"/>
              <a:buChar char="•"/>
            </a:pPr>
            <a:r>
              <a:rPr lang="en-GB" sz="1400" dirty="0">
                <a:solidFill>
                  <a:prstClr val="black"/>
                </a:solidFill>
                <a:latin typeface="Verdana" panose="020B0604030504040204" pitchFamily="34" charset="0"/>
                <a:ea typeface="Verdana" panose="020B0604030504040204" pitchFamily="34" charset="0"/>
                <a:cs typeface="Calibri"/>
              </a:rPr>
              <a:t> ↓ Reduce HB acquired Deep damage by 10% </a:t>
            </a:r>
            <a:endParaRPr lang="en-GB" sz="1400" dirty="0">
              <a:solidFill>
                <a:prstClr val="black"/>
              </a:solidFill>
              <a:latin typeface="Verdana" panose="020B0604030504040204" pitchFamily="34" charset="0"/>
              <a:ea typeface="Verdana" panose="020B0604030504040204" pitchFamily="34" charset="0"/>
            </a:endParaRPr>
          </a:p>
          <a:p>
            <a:pPr defTabSz="914263">
              <a:buFont typeface="Arial" panose="020B0604020202020204" pitchFamily="34" charset="0"/>
              <a:buChar char="•"/>
            </a:pPr>
            <a:r>
              <a:rPr lang="en-GB" sz="1450" dirty="0">
                <a:solidFill>
                  <a:prstClr val="black"/>
                </a:solidFill>
                <a:latin typeface="Verdana" panose="020B0604030504040204" pitchFamily="34" charset="0"/>
                <a:ea typeface="Verdana" panose="020B0604030504040204" pitchFamily="34" charset="0"/>
              </a:rPr>
              <a:t>Improved staff skills, governance, and learning culture.</a:t>
            </a:r>
            <a:endParaRPr lang="en-GB" sz="1450" dirty="0">
              <a:solidFill>
                <a:prstClr val="black"/>
              </a:solidFill>
              <a:latin typeface="Verdana" panose="020B0604030504040204" pitchFamily="34" charset="0"/>
              <a:ea typeface="Verdana" panose="020B0604030504040204" pitchFamily="34" charset="0"/>
              <a:cs typeface="Calibri"/>
            </a:endParaRPr>
          </a:p>
          <a:p>
            <a:pPr defTabSz="914263">
              <a:buFont typeface="Arial" panose="020B0604020202020204" pitchFamily="34" charset="0"/>
              <a:buChar char="•"/>
            </a:pPr>
            <a:r>
              <a:rPr lang="en-GB" sz="1450" dirty="0">
                <a:solidFill>
                  <a:prstClr val="black"/>
                </a:solidFill>
                <a:latin typeface="Verdana" panose="020B0604030504040204" pitchFamily="34" charset="0"/>
                <a:ea typeface="Verdana" panose="020B0604030504040204" pitchFamily="34" charset="0"/>
              </a:rPr>
              <a:t>Equitable access to tissue viability services &amp; medical photography across sites.</a:t>
            </a:r>
            <a:endParaRPr lang="en-GB" sz="1450" dirty="0">
              <a:solidFill>
                <a:prstClr val="black"/>
              </a:solidFill>
              <a:latin typeface="Verdana" panose="020B0604030504040204" pitchFamily="34" charset="0"/>
              <a:ea typeface="Verdana" panose="020B0604030504040204" pitchFamily="34" charset="0"/>
              <a:cs typeface="Calibri"/>
            </a:endParaRPr>
          </a:p>
          <a:p>
            <a:pPr defTabSz="914263">
              <a:buFont typeface="Arial" panose="020B0604020202020204" pitchFamily="34" charset="0"/>
              <a:buChar char="•"/>
            </a:pPr>
            <a:r>
              <a:rPr lang="en-GB" sz="1450" dirty="0">
                <a:solidFill>
                  <a:prstClr val="black"/>
                </a:solidFill>
                <a:latin typeface="Verdana" panose="020B0604030504040204" pitchFamily="34" charset="0"/>
                <a:ea typeface="Verdana" panose="020B0604030504040204" pitchFamily="34" charset="0"/>
              </a:rPr>
              <a:t>Better supported care homes.</a:t>
            </a:r>
            <a:endParaRPr lang="en-GB" sz="1450" dirty="0">
              <a:solidFill>
                <a:prstClr val="black"/>
              </a:solidFill>
              <a:latin typeface="Verdana" panose="020B0604030504040204" pitchFamily="34" charset="0"/>
              <a:ea typeface="Verdana" panose="020B0604030504040204" pitchFamily="34" charset="0"/>
              <a:cs typeface="Calibri"/>
            </a:endParaRPr>
          </a:p>
          <a:p>
            <a:pPr defTabSz="914263">
              <a:buFont typeface="Arial" panose="020B0604020202020204" pitchFamily="34" charset="0"/>
              <a:buChar char="•"/>
            </a:pPr>
            <a:r>
              <a:rPr lang="en-GB" sz="1450" dirty="0">
                <a:solidFill>
                  <a:prstClr val="black"/>
                </a:solidFill>
                <a:latin typeface="Verdana" panose="020B0604030504040204" pitchFamily="34" charset="0"/>
                <a:ea typeface="Verdana" panose="020B0604030504040204" pitchFamily="34" charset="0"/>
              </a:rPr>
              <a:t>Patients consistently receive “right care, right time.”</a:t>
            </a:r>
            <a:endParaRPr lang="en-GB" sz="1450" dirty="0">
              <a:solidFill>
                <a:prstClr val="black"/>
              </a:solidFill>
              <a:latin typeface="Verdana" panose="020B0604030504040204" pitchFamily="34" charset="0"/>
              <a:ea typeface="Verdana" panose="020B0604030504040204" pitchFamily="34" charset="0"/>
              <a:cs typeface="Calibri"/>
            </a:endParaRPr>
          </a:p>
        </p:txBody>
      </p:sp>
      <p:sp>
        <p:nvSpPr>
          <p:cNvPr id="14" name="Text Box 980076608">
            <a:extLst>
              <a:ext uri="{FF2B5EF4-FFF2-40B4-BE49-F238E27FC236}">
                <a16:creationId xmlns:a16="http://schemas.microsoft.com/office/drawing/2014/main" id="{E700EB84-B6D4-EACB-F6C4-E96ABB6778E0}"/>
              </a:ext>
            </a:extLst>
          </p:cNvPr>
          <p:cNvSpPr txBox="1">
            <a:spLocks noChangeArrowheads="1"/>
          </p:cNvSpPr>
          <p:nvPr/>
        </p:nvSpPr>
        <p:spPr bwMode="auto">
          <a:xfrm>
            <a:off x="1289997" y="-906783"/>
            <a:ext cx="16849771" cy="75394"/>
          </a:xfrm>
          <a:prstGeom prst="rect">
            <a:avLst/>
          </a:prstGeom>
          <a:noFill/>
          <a:ln w="9525">
            <a:noFill/>
            <a:miter lim="800000"/>
            <a:headEnd/>
            <a:tailEnd/>
          </a:ln>
        </p:spPr>
        <p:txBody>
          <a:bodyPr rot="0" vert="horz" wrap="square" lIns="150786" tIns="75396" rIns="150786" bIns="75396" anchor="t" anchorCtr="0">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1508001">
              <a:defRPr/>
            </a:pPr>
            <a:endParaRPr lang="en-GB" sz="2309" b="1">
              <a:solidFill>
                <a:srgbClr val="FFFFFF"/>
              </a:solidFill>
              <a:latin typeface="Verdana" panose="020B0604030504040204" pitchFamily="34" charset="0"/>
              <a:ea typeface="Verdana" panose="020B0604030504040204" pitchFamily="34" charset="0"/>
            </a:endParaRPr>
          </a:p>
          <a:p>
            <a:pPr defTabSz="1508001">
              <a:defRPr/>
            </a:pPr>
            <a:endParaRPr lang="en-GB" sz="2309" b="1">
              <a:solidFill>
                <a:srgbClr val="FFFFFF"/>
              </a:solidFill>
              <a:latin typeface="Verdana" panose="020B0604030504040204" pitchFamily="34" charset="0"/>
              <a:ea typeface="Verdana" panose="020B0604030504040204" pitchFamily="34" charset="0"/>
            </a:endParaRPr>
          </a:p>
          <a:p>
            <a:pPr defTabSz="1508001">
              <a:defRPr/>
            </a:pPr>
            <a:r>
              <a:rPr lang="en-GB" sz="4895" b="1">
                <a:solidFill>
                  <a:srgbClr val="FFFFFF"/>
                </a:solidFill>
                <a:latin typeface="Verdana" panose="020B0604030504040204" pitchFamily="34" charset="0"/>
                <a:ea typeface="Verdana" panose="020B0604030504040204" pitchFamily="34" charset="0"/>
              </a:rPr>
              <a:t>Pressure Ulcers: Action &amp; Intervention</a:t>
            </a:r>
            <a:endParaRPr lang="en-GB" sz="4895" b="1">
              <a:solidFill>
                <a:prstClr val="black"/>
              </a:solidFill>
              <a:latin typeface="Verdana" panose="020B0604030504040204" pitchFamily="34" charset="0"/>
              <a:ea typeface="Verdana" panose="020B0604030504040204" pitchFamily="34" charset="0"/>
            </a:endParaRPr>
          </a:p>
        </p:txBody>
      </p:sp>
      <p:cxnSp>
        <p:nvCxnSpPr>
          <p:cNvPr id="18" name="Straight Connector 17">
            <a:extLst>
              <a:ext uri="{FF2B5EF4-FFF2-40B4-BE49-F238E27FC236}">
                <a16:creationId xmlns:a16="http://schemas.microsoft.com/office/drawing/2014/main" id="{D9CBAA5C-38FA-669C-C7A8-5DB730DD02A5}"/>
              </a:ext>
              <a:ext uri="{C183D7F6-B498-43B3-948B-1728B52AA6E4}">
                <adec:decorative xmlns:adec="http://schemas.microsoft.com/office/drawing/2017/decorative" val="1"/>
              </a:ext>
            </a:extLst>
          </p:cNvPr>
          <p:cNvCxnSpPr>
            <a:cxnSpLocks/>
          </p:cNvCxnSpPr>
          <p:nvPr/>
        </p:nvCxnSpPr>
        <p:spPr>
          <a:xfrm>
            <a:off x="-180770" y="301912"/>
            <a:ext cx="29816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Rectangle 1">
            <a:extLst>
              <a:ext uri="{FF2B5EF4-FFF2-40B4-BE49-F238E27FC236}">
                <a16:creationId xmlns:a16="http://schemas.microsoft.com/office/drawing/2014/main" id="{34FE63C1-DAF3-20DE-5ACB-8760386DB172}"/>
              </a:ext>
            </a:extLst>
          </p:cNvPr>
          <p:cNvSpPr>
            <a:spLocks noChangeArrowheads="1"/>
          </p:cNvSpPr>
          <p:nvPr/>
        </p:nvSpPr>
        <p:spPr bwMode="auto">
          <a:xfrm>
            <a:off x="7385225" y="7356838"/>
            <a:ext cx="20105335" cy="905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50790" tIns="75396" rIns="150790" bIns="75396" numCol="1" anchor="ctr" anchorCtr="0" compatLnSpc="1">
            <a:prstTxWarp prst="textNoShape">
              <a:avLst/>
            </a:prstTxWarp>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4895">
              <a:solidFill>
                <a:prstClr val="black"/>
              </a:solidFill>
              <a:latin typeface="Aptos" panose="02110004020202020204"/>
            </a:endParaRPr>
          </a:p>
        </p:txBody>
      </p:sp>
      <p:sp>
        <p:nvSpPr>
          <p:cNvPr id="15" name="TextBox 14">
            <a:extLst>
              <a:ext uri="{FF2B5EF4-FFF2-40B4-BE49-F238E27FC236}">
                <a16:creationId xmlns:a16="http://schemas.microsoft.com/office/drawing/2014/main" id="{6B169E2A-8832-35D0-CE37-CFB4AED125A8}"/>
              </a:ext>
            </a:extLst>
          </p:cNvPr>
          <p:cNvSpPr txBox="1"/>
          <p:nvPr/>
        </p:nvSpPr>
        <p:spPr>
          <a:xfrm>
            <a:off x="7804904" y="5748013"/>
            <a:ext cx="1680512" cy="295337"/>
          </a:xfrm>
          <a:prstGeom prst="rect">
            <a:avLst/>
          </a:prstGeom>
          <a:noFill/>
        </p:spPr>
        <p:txBody>
          <a:bodyPr wrap="square" rtlCol="0">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319">
                <a:solidFill>
                  <a:prstClr val="black"/>
                </a:solidFill>
                <a:latin typeface="Aptos" panose="02110004020202020204"/>
              </a:rPr>
              <a:t>Graph 2</a:t>
            </a:r>
          </a:p>
        </p:txBody>
      </p:sp>
      <p:sp>
        <p:nvSpPr>
          <p:cNvPr id="30" name="Title 1">
            <a:extLst>
              <a:ext uri="{FF2B5EF4-FFF2-40B4-BE49-F238E27FC236}">
                <a16:creationId xmlns:a16="http://schemas.microsoft.com/office/drawing/2014/main" id="{DB77669E-DEB2-8469-1784-A4BE86B0F9C1}"/>
              </a:ext>
            </a:extLst>
          </p:cNvPr>
          <p:cNvSpPr txBox="1">
            <a:spLocks/>
          </p:cNvSpPr>
          <p:nvPr/>
        </p:nvSpPr>
        <p:spPr>
          <a:xfrm>
            <a:off x="177" y="-118543"/>
            <a:ext cx="20141251" cy="766189"/>
          </a:xfrm>
          <a:prstGeom prst="rect">
            <a:avLst/>
          </a:prstGeom>
          <a:solidFill>
            <a:srgbClr val="7EB0DE"/>
          </a:solidFill>
          <a:ln>
            <a:noFill/>
          </a:ln>
        </p:spPr>
        <p:style>
          <a:lnRef idx="1">
            <a:schemeClr val="accent1"/>
          </a:lnRef>
          <a:fillRef idx="2">
            <a:schemeClr val="accent1"/>
          </a:fillRef>
          <a:effectRef idx="1">
            <a:schemeClr val="accent1"/>
          </a:effectRef>
          <a:fontRef idx="minor">
            <a:schemeClr val="dk1"/>
          </a:fontRef>
        </p:style>
        <p:txBody>
          <a:bodyPr vert="horz" lIns="150788" tIns="75396" rIns="150788" bIns="75396" rtlCol="0" anchor="ctr">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979" b="1" dirty="0">
                <a:solidFill>
                  <a:prstClr val="white"/>
                </a:solidFill>
                <a:latin typeface="Arial"/>
                <a:cs typeface="Arial"/>
              </a:rPr>
              <a:t>Pressure Ulcers – Action &amp; Intervention</a:t>
            </a:r>
            <a:endParaRPr lang="en-GB" sz="1979" b="1" dirty="0">
              <a:solidFill>
                <a:prstClr val="white"/>
              </a:solidFill>
              <a:latin typeface="Arial" panose="020B0604020202020204" pitchFamily="34" charset="0"/>
              <a:cs typeface="Arial" panose="020B0604020202020204" pitchFamily="34" charset="0"/>
            </a:endParaRPr>
          </a:p>
          <a:p>
            <a:pPr defTabSz="914263"/>
            <a:r>
              <a:rPr lang="en-GB" sz="1979" b="1" dirty="0">
                <a:solidFill>
                  <a:prstClr val="white"/>
                </a:solidFill>
                <a:latin typeface="Arial"/>
                <a:cs typeface="Arial"/>
              </a:rPr>
              <a:t>Goal – To reduce the amount of patients developing HB acquired avoidable pressure damage by 20% by end of March 2026                            </a:t>
            </a:r>
            <a:endParaRPr lang="en-GB" sz="1979" dirty="0">
              <a:solidFill>
                <a:prstClr val="white"/>
              </a:solidFill>
              <a:latin typeface="Arial" panose="020B0604020202020204" pitchFamily="34" charset="0"/>
              <a:cs typeface="Arial" panose="020B0604020202020204" pitchFamily="34" charset="0"/>
            </a:endParaRPr>
          </a:p>
        </p:txBody>
      </p:sp>
      <p:pic>
        <p:nvPicPr>
          <p:cNvPr id="17" name="Picture 16" descr="A screenshot of a graph&#10;&#10;AI-generated content may be incorrect.">
            <a:extLst>
              <a:ext uri="{FF2B5EF4-FFF2-40B4-BE49-F238E27FC236}">
                <a16:creationId xmlns:a16="http://schemas.microsoft.com/office/drawing/2014/main" id="{2B8EE728-4B20-C24E-605F-AF1000683F5B}"/>
              </a:ext>
            </a:extLst>
          </p:cNvPr>
          <p:cNvPicPr>
            <a:picLocks noChangeAspect="1"/>
          </p:cNvPicPr>
          <p:nvPr/>
        </p:nvPicPr>
        <p:blipFill>
          <a:blip r:embed="rId4"/>
          <a:stretch>
            <a:fillRect/>
          </a:stretch>
        </p:blipFill>
        <p:spPr>
          <a:xfrm>
            <a:off x="66193" y="8549857"/>
            <a:ext cx="5355645" cy="2961110"/>
          </a:xfrm>
          <a:prstGeom prst="rect">
            <a:avLst/>
          </a:prstGeom>
        </p:spPr>
      </p:pic>
      <p:pic>
        <p:nvPicPr>
          <p:cNvPr id="19" name="Picture 18" descr="A graph of progress on a black background&#10;&#10;AI-generated content may be incorrect.">
            <a:extLst>
              <a:ext uri="{FF2B5EF4-FFF2-40B4-BE49-F238E27FC236}">
                <a16:creationId xmlns:a16="http://schemas.microsoft.com/office/drawing/2014/main" id="{6A3ABDA2-92D0-8606-CF47-185BD9A7AA75}"/>
              </a:ext>
            </a:extLst>
          </p:cNvPr>
          <p:cNvPicPr>
            <a:picLocks noChangeAspect="1"/>
          </p:cNvPicPr>
          <p:nvPr/>
        </p:nvPicPr>
        <p:blipFill>
          <a:blip r:embed="rId5"/>
          <a:stretch>
            <a:fillRect/>
          </a:stretch>
        </p:blipFill>
        <p:spPr>
          <a:xfrm>
            <a:off x="6440728" y="5754072"/>
            <a:ext cx="5348533" cy="2682946"/>
          </a:xfrm>
          <a:prstGeom prst="rect">
            <a:avLst/>
          </a:prstGeom>
        </p:spPr>
      </p:pic>
      <p:sp>
        <p:nvSpPr>
          <p:cNvPr id="21" name="TextBox 20">
            <a:extLst>
              <a:ext uri="{FF2B5EF4-FFF2-40B4-BE49-F238E27FC236}">
                <a16:creationId xmlns:a16="http://schemas.microsoft.com/office/drawing/2014/main" id="{B9E101FF-2DFC-3A75-110B-CDA1F5E263FB}"/>
              </a:ext>
            </a:extLst>
          </p:cNvPr>
          <p:cNvSpPr txBox="1"/>
          <p:nvPr/>
        </p:nvSpPr>
        <p:spPr>
          <a:xfrm>
            <a:off x="71723" y="8277274"/>
            <a:ext cx="1680512" cy="292257"/>
          </a:xfrm>
          <a:prstGeom prst="rect">
            <a:avLst/>
          </a:prstGeom>
          <a:noFill/>
        </p:spPr>
        <p:txBody>
          <a:bodyPr wrap="square" lIns="91440" tIns="45719" rIns="91440" bIns="45719" rtlCol="0" anchor="t">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299">
                <a:solidFill>
                  <a:prstClr val="black"/>
                </a:solidFill>
                <a:latin typeface="Aptos" panose="02110004020202020204"/>
              </a:rPr>
              <a:t>Graph 3</a:t>
            </a:r>
            <a:endParaRPr lang="en-GB" sz="1319">
              <a:solidFill>
                <a:prstClr val="black"/>
              </a:solidFill>
              <a:latin typeface="Aptos" panose="02110004020202020204"/>
            </a:endParaRPr>
          </a:p>
        </p:txBody>
      </p:sp>
      <p:pic>
        <p:nvPicPr>
          <p:cNvPr id="22" name="Picture 21">
            <a:extLst>
              <a:ext uri="{FF2B5EF4-FFF2-40B4-BE49-F238E27FC236}">
                <a16:creationId xmlns:a16="http://schemas.microsoft.com/office/drawing/2014/main" id="{FE85691E-9CBB-9D99-FE2E-81D30B270F91}"/>
              </a:ext>
            </a:extLst>
          </p:cNvPr>
          <p:cNvPicPr>
            <a:picLocks noChangeAspect="1"/>
          </p:cNvPicPr>
          <p:nvPr/>
        </p:nvPicPr>
        <p:blipFill>
          <a:blip r:embed="rId6"/>
          <a:stretch>
            <a:fillRect/>
          </a:stretch>
        </p:blipFill>
        <p:spPr>
          <a:xfrm>
            <a:off x="6498219" y="8918540"/>
            <a:ext cx="4853060" cy="2198587"/>
          </a:xfrm>
          <a:prstGeom prst="rect">
            <a:avLst/>
          </a:prstGeom>
        </p:spPr>
      </p:pic>
      <p:sp>
        <p:nvSpPr>
          <p:cNvPr id="25" name="TextBox 24">
            <a:extLst>
              <a:ext uri="{FF2B5EF4-FFF2-40B4-BE49-F238E27FC236}">
                <a16:creationId xmlns:a16="http://schemas.microsoft.com/office/drawing/2014/main" id="{8A89D3AB-26F7-F627-1005-00A8F89BB128}"/>
              </a:ext>
            </a:extLst>
          </p:cNvPr>
          <p:cNvSpPr txBox="1"/>
          <p:nvPr/>
        </p:nvSpPr>
        <p:spPr>
          <a:xfrm>
            <a:off x="6551276" y="8382033"/>
            <a:ext cx="1680512" cy="292257"/>
          </a:xfrm>
          <a:prstGeom prst="rect">
            <a:avLst/>
          </a:prstGeom>
          <a:noFill/>
        </p:spPr>
        <p:txBody>
          <a:bodyPr wrap="square" lIns="91440" tIns="45719" rIns="91440" bIns="45719" rtlCol="0" anchor="t">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299">
                <a:solidFill>
                  <a:prstClr val="black"/>
                </a:solidFill>
                <a:latin typeface="Aptos" panose="02110004020202020204"/>
              </a:rPr>
              <a:t>Graph 4</a:t>
            </a:r>
            <a:endParaRPr lang="en-GB" sz="1319">
              <a:solidFill>
                <a:prstClr val="black"/>
              </a:solidFill>
              <a:latin typeface="Aptos" panose="02110004020202020204"/>
            </a:endParaRPr>
          </a:p>
        </p:txBody>
      </p:sp>
      <p:pic>
        <p:nvPicPr>
          <p:cNvPr id="8" name="Picture 7" descr="A graph of a pressure ulcer&#10;&#10;AI-generated content may be incorrect.">
            <a:extLst>
              <a:ext uri="{FF2B5EF4-FFF2-40B4-BE49-F238E27FC236}">
                <a16:creationId xmlns:a16="http://schemas.microsoft.com/office/drawing/2014/main" id="{920050DA-F45D-0D02-FFB9-DF26DE542A35}"/>
              </a:ext>
            </a:extLst>
          </p:cNvPr>
          <p:cNvPicPr>
            <a:picLocks noChangeAspect="1"/>
          </p:cNvPicPr>
          <p:nvPr/>
        </p:nvPicPr>
        <p:blipFill>
          <a:blip r:embed="rId7"/>
          <a:stretch>
            <a:fillRect/>
          </a:stretch>
        </p:blipFill>
        <p:spPr>
          <a:xfrm>
            <a:off x="124335" y="5958731"/>
            <a:ext cx="4883667" cy="2251844"/>
          </a:xfrm>
          <a:prstGeom prst="rect">
            <a:avLst/>
          </a:prstGeom>
        </p:spPr>
      </p:pic>
    </p:spTree>
    <p:extLst>
      <p:ext uri="{BB962C8B-B14F-4D97-AF65-F5344CB8AC3E}">
        <p14:creationId xmlns:p14="http://schemas.microsoft.com/office/powerpoint/2010/main" val="40895928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C86B5-21DA-C6D1-9423-6627D982DD4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9F706D8E-0A3A-1154-4A78-AB384B8FBE6D}"/>
              </a:ext>
              <a:ext uri="{C183D7F6-B498-43B3-948B-1728B52AA6E4}">
                <adec:decorative xmlns:adec="http://schemas.microsoft.com/office/drawing/2017/decorative" val="1"/>
              </a:ext>
            </a:extLst>
          </p:cNvPr>
          <p:cNvSpPr/>
          <p:nvPr/>
        </p:nvSpPr>
        <p:spPr>
          <a:xfrm>
            <a:off x="329533" y="403095"/>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dirty="0">
              <a:solidFill>
                <a:prstClr val="white"/>
              </a:solidFill>
              <a:latin typeface="Calibri" panose="020F0502020204030204"/>
            </a:endParaRPr>
          </a:p>
        </p:txBody>
      </p:sp>
      <p:cxnSp>
        <p:nvCxnSpPr>
          <p:cNvPr id="41" name="Straight Connector 40">
            <a:extLst>
              <a:ext uri="{FF2B5EF4-FFF2-40B4-BE49-F238E27FC236}">
                <a16:creationId xmlns:a16="http://schemas.microsoft.com/office/drawing/2014/main" id="{9DEC9712-BA3C-A87A-E495-739F91E32BC8}"/>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9B4B2698-3784-EEFB-0163-876D021CFCA0}"/>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751" y="3077708"/>
            <a:ext cx="672354" cy="672354"/>
          </a:xfrm>
          <a:prstGeom prst="rect">
            <a:avLst/>
          </a:prstGeom>
        </p:spPr>
      </p:pic>
      <p:sp>
        <p:nvSpPr>
          <p:cNvPr id="21" name="Text Box">
            <a:hlinkClick r:id="rId6"/>
            <a:extLst>
              <a:ext uri="{FF2B5EF4-FFF2-40B4-BE49-F238E27FC236}">
                <a16:creationId xmlns:a16="http://schemas.microsoft.com/office/drawing/2014/main" id="{3BB60B02-2572-CEC2-BF34-5B12607C3433}"/>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D502FE33-6861-49F9-9493-0B9A2569808F}"/>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9E523614-B334-F9EB-65CD-8632D413324A}"/>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94773BF9-AEFD-E3D3-2C82-F516A2B3B6C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5475F280-5A34-6A17-1C15-51F610AAA48A}"/>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Mortality: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3" name="Slide Number Placeholder 2">
            <a:extLst>
              <a:ext uri="{FF2B5EF4-FFF2-40B4-BE49-F238E27FC236}">
                <a16:creationId xmlns:a16="http://schemas.microsoft.com/office/drawing/2014/main" id="{48ECF5DB-73AB-8302-722D-7D309AA9C5AB}"/>
              </a:ext>
            </a:extLst>
          </p:cNvPr>
          <p:cNvSpPr>
            <a:spLocks noGrp="1"/>
          </p:cNvSpPr>
          <p:nvPr>
            <p:ph type="sldNum" sz="quarter" idx="12"/>
          </p:nvPr>
        </p:nvSpPr>
        <p:spPr>
          <a:xfrm>
            <a:off x="19565169" y="10930591"/>
            <a:ext cx="608114" cy="364752"/>
          </a:xfrm>
        </p:spPr>
        <p:txBody>
          <a:bodyPr/>
          <a:lstStyle/>
          <a:p>
            <a:pPr defTabSz="1507958">
              <a:defRPr/>
            </a:pPr>
            <a:fld id="{19BBC658-49D8-45A7-8DA2-B6FE1BCE69C1}" type="slidenum">
              <a:rPr lang="en-GB" sz="1814">
                <a:solidFill>
                  <a:srgbClr val="285087"/>
                </a:solidFill>
                <a:latin typeface="Ubuntu Medium" panose="020B0604030602030204" pitchFamily="34" charset="0"/>
              </a:rPr>
              <a:pPr defTabSz="1507958">
                <a:defRPr/>
              </a:pPr>
              <a:t>38</a:t>
            </a:fld>
            <a:endParaRPr lang="en-GB" sz="1814">
              <a:solidFill>
                <a:srgbClr val="285087"/>
              </a:solidFill>
              <a:latin typeface="Ubuntu Medium" panose="020B0604030602030204" pitchFamily="34" charset="0"/>
            </a:endParaRPr>
          </a:p>
        </p:txBody>
      </p:sp>
      <p:sp>
        <p:nvSpPr>
          <p:cNvPr id="15" name="Oval 14" descr="Checklist with solid fill">
            <a:extLst>
              <a:ext uri="{FF2B5EF4-FFF2-40B4-BE49-F238E27FC236}">
                <a16:creationId xmlns:a16="http://schemas.microsoft.com/office/drawing/2014/main" id="{47BFDADA-4A5E-79DB-1EA3-11EC53BE6D19}"/>
              </a:ext>
            </a:extLst>
          </p:cNvPr>
          <p:cNvSpPr/>
          <p:nvPr/>
        </p:nvSpPr>
        <p:spPr>
          <a:xfrm>
            <a:off x="505063" y="502822"/>
            <a:ext cx="1132370" cy="118815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pic>
        <p:nvPicPr>
          <p:cNvPr id="105" name="Graphic" descr="Target">
            <a:hlinkClick r:id="rId3"/>
            <a:extLst>
              <a:ext uri="{FF2B5EF4-FFF2-40B4-BE49-F238E27FC236}">
                <a16:creationId xmlns:a16="http://schemas.microsoft.com/office/drawing/2014/main" id="{EA22B7DC-AFFA-5117-E807-F8B791293DA7}"/>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5E8D33D7-D5D9-A0D7-83B1-A9BB46403064}"/>
              </a:ext>
              <a:ext uri="{C183D7F6-B498-43B3-948B-1728B52AA6E4}">
                <adec:decorative xmlns:adec="http://schemas.microsoft.com/office/drawing/2017/decorative" val="1"/>
              </a:ext>
            </a:extLst>
          </p:cNvPr>
          <p:cNvSpPr/>
          <p:nvPr/>
        </p:nvSpPr>
        <p:spPr>
          <a:xfrm>
            <a:off x="10566309" y="6942325"/>
            <a:ext cx="8930167" cy="2979550"/>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13">
              <a:defRPr/>
            </a:pPr>
            <a:endParaRPr lang="en-GB" sz="1801">
              <a:solidFill>
                <a:srgbClr val="285087"/>
              </a:solidFill>
              <a:latin typeface="Calibri" panose="020F0502020204030204"/>
            </a:endParaRPr>
          </a:p>
        </p:txBody>
      </p:sp>
      <p:sp>
        <p:nvSpPr>
          <p:cNvPr id="7" name="Heading 2">
            <a:extLst>
              <a:ext uri="{FF2B5EF4-FFF2-40B4-BE49-F238E27FC236}">
                <a16:creationId xmlns:a16="http://schemas.microsoft.com/office/drawing/2014/main" id="{2E672342-DE3B-A333-A964-DFC901F88283}"/>
              </a:ext>
            </a:extLst>
          </p:cNvPr>
          <p:cNvSpPr txBox="1">
            <a:spLocks noChangeArrowheads="1"/>
          </p:cNvSpPr>
          <p:nvPr/>
        </p:nvSpPr>
        <p:spPr bwMode="auto">
          <a:xfrm>
            <a:off x="10767085" y="7092453"/>
            <a:ext cx="8729392" cy="2677022"/>
          </a:xfrm>
          <a:prstGeom prst="rect">
            <a:avLst/>
          </a:prstGeom>
          <a:noFill/>
          <a:ln w="9525">
            <a:noFill/>
            <a:miter lim="800000"/>
            <a:headEnd/>
            <a:tailEnd/>
          </a:ln>
        </p:spPr>
        <p:txBody>
          <a:bodyPr rot="0" vert="horz" wrap="square" lIns="91440" tIns="45719" rIns="91440" bIns="45719"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13">
              <a:defRPr/>
            </a:pPr>
            <a:r>
              <a:rPr lang="en-GB" sz="1700" b="1" dirty="0">
                <a:solidFill>
                  <a:srgbClr val="0070C0"/>
                </a:solidFill>
                <a:latin typeface="Verdana" panose="020B0604030504040204" pitchFamily="34" charset="0"/>
                <a:ea typeface="Verdana" panose="020B0604030504040204" pitchFamily="34" charset="0"/>
              </a:rPr>
              <a:t>Mortality Data Summary</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crude mortality rate has seen a reduction in November 2025, reporting 1.32% compared to the previous figure of 1.49% in October 2025. </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Crude mortality over the last 4 years is within the control limits and the recent data reflects the predicted decline of mortality as expected during summer months</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summary of deaths in the Emergency Department has remained relatively stable in recent months</a:t>
            </a:r>
          </a:p>
          <a:p>
            <a:pPr defTabSz="914413">
              <a:defRPr/>
            </a:pPr>
            <a:endParaRPr lang="en-GB" sz="1400" dirty="0">
              <a:solidFill>
                <a:srgbClr val="285087"/>
              </a:solidFill>
              <a:latin typeface="Calibri" panose="020F0502020204030204" pitchFamily="34" charset="0"/>
              <a:ea typeface="Calibri" panose="020F0502020204030204" pitchFamily="34" charset="0"/>
            </a:endParaRPr>
          </a:p>
        </p:txBody>
      </p:sp>
      <p:sp>
        <p:nvSpPr>
          <p:cNvPr id="11" name="TextBox 10">
            <a:extLst>
              <a:ext uri="{FF2B5EF4-FFF2-40B4-BE49-F238E27FC236}">
                <a16:creationId xmlns:a16="http://schemas.microsoft.com/office/drawing/2014/main" id="{5D042517-AD4B-51B6-DC8A-68758CE778B5}"/>
              </a:ext>
            </a:extLst>
          </p:cNvPr>
          <p:cNvSpPr txBox="1"/>
          <p:nvPr/>
        </p:nvSpPr>
        <p:spPr>
          <a:xfrm>
            <a:off x="1330936" y="6572865"/>
            <a:ext cx="7306231" cy="369460"/>
          </a:xfrm>
          <a:prstGeom prst="rect">
            <a:avLst/>
          </a:prstGeom>
          <a:noFill/>
        </p:spPr>
        <p:txBody>
          <a:bodyPr wrap="none" rtlCol="0">
            <a:spAutoFit/>
          </a:bodyPr>
          <a:lstStyle/>
          <a:p>
            <a:pPr defTabSz="914413"/>
            <a:r>
              <a:rPr lang="en-GB" sz="1801" b="1" dirty="0">
                <a:solidFill>
                  <a:srgbClr val="325A8A"/>
                </a:solidFill>
                <a:latin typeface="Calibri" panose="020F0502020204030204"/>
              </a:rPr>
              <a:t>The summary of deaths in the Emergency Department can be seen below: </a:t>
            </a:r>
          </a:p>
        </p:txBody>
      </p:sp>
      <p:pic>
        <p:nvPicPr>
          <p:cNvPr id="3" name="Picture 2">
            <a:extLst>
              <a:ext uri="{FF2B5EF4-FFF2-40B4-BE49-F238E27FC236}">
                <a16:creationId xmlns:a16="http://schemas.microsoft.com/office/drawing/2014/main" id="{D39CD71B-BA9D-2FB3-FDCE-68D528A22720}"/>
              </a:ext>
            </a:extLst>
          </p:cNvPr>
          <p:cNvPicPr>
            <a:picLocks noChangeAspect="1"/>
          </p:cNvPicPr>
          <p:nvPr/>
        </p:nvPicPr>
        <p:blipFill>
          <a:blip r:embed="rId11"/>
          <a:stretch>
            <a:fillRect/>
          </a:stretch>
        </p:blipFill>
        <p:spPr>
          <a:xfrm>
            <a:off x="571585" y="2288264"/>
            <a:ext cx="18962517" cy="3835076"/>
          </a:xfrm>
          <a:prstGeom prst="rect">
            <a:avLst/>
          </a:prstGeom>
        </p:spPr>
      </p:pic>
      <p:pic>
        <p:nvPicPr>
          <p:cNvPr id="8" name="Picture 7">
            <a:extLst>
              <a:ext uri="{FF2B5EF4-FFF2-40B4-BE49-F238E27FC236}">
                <a16:creationId xmlns:a16="http://schemas.microsoft.com/office/drawing/2014/main" id="{108C9E70-4D6C-4AD8-B991-7DCE22A6B7F0}"/>
              </a:ext>
            </a:extLst>
          </p:cNvPr>
          <p:cNvPicPr>
            <a:picLocks noChangeAspect="1"/>
          </p:cNvPicPr>
          <p:nvPr/>
        </p:nvPicPr>
        <p:blipFill>
          <a:blip r:embed="rId12"/>
          <a:stretch>
            <a:fillRect/>
          </a:stretch>
        </p:blipFill>
        <p:spPr>
          <a:xfrm>
            <a:off x="925247" y="7116825"/>
            <a:ext cx="8117607" cy="3884142"/>
          </a:xfrm>
          <a:prstGeom prst="rect">
            <a:avLst/>
          </a:prstGeom>
        </p:spPr>
      </p:pic>
    </p:spTree>
    <p:extLst>
      <p:ext uri="{BB962C8B-B14F-4D97-AF65-F5344CB8AC3E}">
        <p14:creationId xmlns:p14="http://schemas.microsoft.com/office/powerpoint/2010/main" val="38626284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39</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0" y="-14068"/>
            <a:ext cx="20105688" cy="584775"/>
          </a:xfrm>
          <a:prstGeom prst="rect">
            <a:avLst/>
          </a:prstGeom>
          <a:solidFill>
            <a:srgbClr val="9E4ECA"/>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0D8B76C3-F1B8-5607-E0EB-B2E983A85D98}"/>
              </a:ext>
            </a:extLst>
          </p:cNvPr>
          <p:cNvGraphicFramePr>
            <a:graphicFrameLocks noGrp="1"/>
          </p:cNvGraphicFramePr>
          <p:nvPr/>
        </p:nvGraphicFramePr>
        <p:xfrm>
          <a:off x="57789" y="2339011"/>
          <a:ext cx="19882644" cy="7360920"/>
        </p:xfrm>
        <a:graphic>
          <a:graphicData uri="http://schemas.openxmlformats.org/drawingml/2006/table">
            <a:tbl>
              <a:tblPr firstRow="1" bandRow="1">
                <a:tableStyleId>{5C22544A-7EE6-4342-B048-85BDC9FD1C3A}</a:tableStyleId>
              </a:tblPr>
              <a:tblGrid>
                <a:gridCol w="6870855">
                  <a:extLst>
                    <a:ext uri="{9D8B030D-6E8A-4147-A177-3AD203B41FA5}">
                      <a16:colId xmlns:a16="http://schemas.microsoft.com/office/drawing/2014/main" val="1003702167"/>
                    </a:ext>
                  </a:extLst>
                </a:gridCol>
                <a:gridCol w="7825012">
                  <a:extLst>
                    <a:ext uri="{9D8B030D-6E8A-4147-A177-3AD203B41FA5}">
                      <a16:colId xmlns:a16="http://schemas.microsoft.com/office/drawing/2014/main" val="4087940648"/>
                    </a:ext>
                  </a:extLst>
                </a:gridCol>
                <a:gridCol w="5186777">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1188807">
                <a:tc>
                  <a:txBody>
                    <a:bodyPr/>
                    <a:lstStyle/>
                    <a:p>
                      <a:r>
                        <a:rPr lang="en-GB" sz="2000" kern="1200" dirty="0">
                          <a:solidFill>
                            <a:schemeClr val="dk1"/>
                          </a:solidFill>
                          <a:latin typeface="Verdana" panose="020B0604030504040204" pitchFamily="34" charset="0"/>
                          <a:ea typeface="Verdana" panose="020B0604030504040204" pitchFamily="34" charset="0"/>
                          <a:cs typeface="+mn-cs"/>
                        </a:rPr>
                        <a:t>Care is delivered around the patient in the most appropriate setting as close to home as possible supported by digital and data solutions </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Rio to support integrated teams in Mental Health, Learning Disabilities and Community Services.</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Increased access to services through the development of electronic self-referral forms for the population of Swansea Bay.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Digital Maternity to support a single pregnancy record with real time recording of information in community and hospital settings.</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750 users in integrated teams will be  supported by a digital solution in the community.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Shared Care record for maternity with a patient facing app launching by end of March 2026.</a:t>
                      </a:r>
                    </a:p>
                  </a:txBody>
                  <a:tcPr/>
                </a:tc>
                <a:extLst>
                  <a:ext uri="{0D108BD9-81ED-4DB2-BD59-A6C34878D82A}">
                    <a16:rowId xmlns:a16="http://schemas.microsoft.com/office/drawing/2014/main" val="3866069235"/>
                  </a:ext>
                </a:extLst>
              </a:tr>
              <a:tr h="2656471">
                <a:tc>
                  <a:txBody>
                    <a:bodyPr/>
                    <a:lstStyle/>
                    <a:p>
                      <a:r>
                        <a:rPr lang="en-GB" sz="2000" dirty="0">
                          <a:latin typeface="Verdana" panose="020B0604030504040204" pitchFamily="34" charset="0"/>
                          <a:ea typeface="Verdana" panose="020B0604030504040204" pitchFamily="34" charset="0"/>
                        </a:rPr>
                        <a:t>We have a digitally inclusive culture where patients, clinicians and non-clinical colleagues work collaboratively to create effective and efficient services and patients are empowered to make informed and meaningful choices about their health.</a:t>
                      </a:r>
                    </a:p>
                  </a:txBody>
                  <a:tcPr/>
                </a:tc>
                <a:tc>
                  <a:txBody>
                    <a:bodyPr/>
                    <a:lstStyle/>
                    <a:p>
                      <a:pPr marL="0" indent="0" algn="l">
                        <a:buFont typeface="Arial" panose="020B0604020202020204" pitchFamily="34" charset="0"/>
                        <a:buNone/>
                      </a:pPr>
                      <a:r>
                        <a:rPr lang="en-GB" sz="2000" dirty="0">
                          <a:latin typeface="Verdana" panose="020B0604030504040204" pitchFamily="34" charset="0"/>
                          <a:ea typeface="Verdana" panose="020B0604030504040204" pitchFamily="34" charset="0"/>
                        </a:rPr>
                        <a:t>The digital platforms listed above will support clinicians to work collaboratively and effectively. Additionally, patients will be empowered to manage their own health through the increased adoption of:</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Swansea Bay Patient Portal (SBPO) in conjunction with the roll out of Hybrid Mail to improve patient communication by delivering outpatient letters digitally via the SBPP. </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Implementation of </a:t>
                      </a:r>
                      <a:r>
                        <a:rPr lang="en-GB" sz="2000" kern="1200" dirty="0">
                          <a:solidFill>
                            <a:schemeClr val="dk1"/>
                          </a:solidFill>
                          <a:latin typeface="Verdana" panose="020B0604030504040204" pitchFamily="34" charset="0"/>
                          <a:ea typeface="Verdana" panose="020B0604030504040204" pitchFamily="34" charset="0"/>
                          <a:cs typeface="+mn-cs"/>
                        </a:rPr>
                        <a:t>Digital Health Assessments (DHA’s) to include the Waiting Well holistic assessment question set.</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Pilot the use of artificial intelligence to increase the efficiency and timeliness of clinical coding. </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latin typeface="Verdana" panose="020B0604030504040204" pitchFamily="34" charset="0"/>
                          <a:ea typeface="Verdana" panose="020B0604030504040204" pitchFamily="34" charset="0"/>
                          <a:cs typeface="+mn-cs"/>
                        </a:rPr>
                        <a:t>Over 20,000 patients are accessing the portal, increasing by 500-1000 per week, empowering them to make informed and meaningful choices about their health.</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Effective and efficient services enabled by digital technology.</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Empowering patients to make informed and meaningful choices about their health.</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noProof="0" dirty="0">
                          <a:solidFill>
                            <a:schemeClr val="dk1"/>
                          </a:solidFill>
                          <a:latin typeface="Verdana" panose="020B0604030504040204" pitchFamily="34" charset="0"/>
                          <a:ea typeface="Verdana" panose="020B0604030504040204" pitchFamily="34" charset="0"/>
                          <a:cs typeface="+mn-cs"/>
                          <a:sym typeface="Helvetica Neue"/>
                        </a:rPr>
                        <a:t>Data </a:t>
                      </a:r>
                      <a:r>
                        <a:rPr lang="en-GB" sz="2000" kern="1200" dirty="0">
                          <a:solidFill>
                            <a:schemeClr val="dk1"/>
                          </a:solidFill>
                          <a:latin typeface="Verdana" panose="020B0604030504040204" pitchFamily="34" charset="0"/>
                          <a:ea typeface="Verdana" panose="020B0604030504040204" pitchFamily="34" charset="0"/>
                          <a:cs typeface="+mn-cs"/>
                        </a:rPr>
                        <a:t>insights will inform clinical and operational decisions to improve patient outcomes</a:t>
                      </a:r>
                      <a:endParaRPr lang="en-GB" sz="2000" kern="1200" noProof="0" dirty="0">
                        <a:solidFill>
                          <a:schemeClr val="dk1"/>
                        </a:solidFill>
                        <a:latin typeface="Verdana" panose="020B0604030504040204" pitchFamily="34" charset="0"/>
                        <a:ea typeface="Verdana" panose="020B0604030504040204" pitchFamily="34" charset="0"/>
                        <a:cs typeface="+mn-cs"/>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1609715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4287739228"/>
              </p:ext>
            </p:extLst>
          </p:nvPr>
        </p:nvGraphicFramePr>
        <p:xfrm>
          <a:off x="185800" y="727557"/>
          <a:ext cx="19755060" cy="10581793"/>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(Nov -25)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 </a:t>
                      </a:r>
                      <a:endParaRPr lang="en-GB" sz="1800" b="1"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56% </a:t>
                      </a:r>
                    </a:p>
                    <a:p>
                      <a:pPr algn="ctr"/>
                      <a:r>
                        <a:rPr lang="en-GB" sz="1800" b="1" dirty="0">
                          <a:solidFill>
                            <a:schemeClr val="tx1"/>
                          </a:solidFill>
                          <a:latin typeface="Verdana" panose="020B0604030504040204" pitchFamily="34" charset="0"/>
                          <a:ea typeface="Verdana" panose="020B0604030504040204" pitchFamily="34" charset="0"/>
                        </a:rPr>
                        <a:t>(Oct- 25)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162 (6.4% reduction)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8.83%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89.62%</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179 (3.8% Reduction)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Perinatal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808744"/>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970580"/>
            <a:ext cx="1905000"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727558"/>
            <a:ext cx="914400" cy="914400"/>
          </a:xfrm>
          <a:prstGeom prst="rect">
            <a:avLst/>
          </a:prstGeom>
        </p:spPr>
      </p:pic>
    </p:spTree>
    <p:extLst>
      <p:ext uri="{BB962C8B-B14F-4D97-AF65-F5344CB8AC3E}">
        <p14:creationId xmlns:p14="http://schemas.microsoft.com/office/powerpoint/2010/main" val="36492633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40</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0" y="-14068"/>
            <a:ext cx="20105688" cy="584775"/>
          </a:xfrm>
          <a:prstGeom prst="rect">
            <a:avLst/>
          </a:prstGeom>
          <a:solidFill>
            <a:srgbClr val="9E4ECA"/>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F6E5836F-0671-BB93-B124-CD9DBBFA3171}"/>
              </a:ext>
            </a:extLst>
          </p:cNvPr>
          <p:cNvGraphicFramePr>
            <a:graphicFrameLocks noGrp="1"/>
          </p:cNvGraphicFramePr>
          <p:nvPr/>
        </p:nvGraphicFramePr>
        <p:xfrm>
          <a:off x="57789" y="2347413"/>
          <a:ext cx="19882644" cy="9098280"/>
        </p:xfrm>
        <a:graphic>
          <a:graphicData uri="http://schemas.openxmlformats.org/drawingml/2006/table">
            <a:tbl>
              <a:tblPr firstRow="1" bandRow="1">
                <a:tableStyleId>{5C22544A-7EE6-4342-B048-85BDC9FD1C3A}</a:tableStyleId>
              </a:tblPr>
              <a:tblGrid>
                <a:gridCol w="5499255">
                  <a:extLst>
                    <a:ext uri="{9D8B030D-6E8A-4147-A177-3AD203B41FA5}">
                      <a16:colId xmlns:a16="http://schemas.microsoft.com/office/drawing/2014/main" val="1003702167"/>
                    </a:ext>
                  </a:extLst>
                </a:gridCol>
                <a:gridCol w="9601200">
                  <a:extLst>
                    <a:ext uri="{9D8B030D-6E8A-4147-A177-3AD203B41FA5}">
                      <a16:colId xmlns:a16="http://schemas.microsoft.com/office/drawing/2014/main" val="4087940648"/>
                    </a:ext>
                  </a:extLst>
                </a:gridCol>
                <a:gridCol w="4782189">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2656471">
                <a:tc>
                  <a:txBody>
                    <a:bodyPr/>
                    <a:lstStyle/>
                    <a:p>
                      <a:r>
                        <a:rPr lang="en-GB" sz="2000" dirty="0">
                          <a:latin typeface="Verdana" panose="020B0604030504040204" pitchFamily="34" charset="0"/>
                          <a:ea typeface="Verdana" panose="020B0604030504040204" pitchFamily="34" charset="0"/>
                        </a:rPr>
                        <a:t>Secure, trusted and insightful data and digital platforms empower staff to deliver more and higher quality care and improved patient outcomes and population health </a:t>
                      </a:r>
                    </a:p>
                  </a:txBody>
                  <a:tcPr/>
                </a:tc>
                <a:tc>
                  <a:txBody>
                    <a:bodyPr/>
                    <a:lstStyle/>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pathology digital system (LIMS2.0)</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Radiology Information System and Picture Archiving and Communication System (PACS).</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Enhancements to Signal functionality to support patient flow.</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Open Eyes to provide a digital eye care Electronic Patient Record (EPR).</a:t>
                      </a:r>
                    </a:p>
                    <a:p>
                      <a:pPr marL="342900" lvl="0" indent="-342900" algn="l" defTabSz="1507937" rtl="0" eaLnBrk="1" latinLnBrk="0" hangingPunct="1">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Go live of the WNCR paediatric module, in line with the National Programme.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e-Prescribing and Medicines Management - Deliver successful integration with National Shared Medicines Record and Pharmacy Stock Control.</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Verdana" panose="020B0604030504040204" pitchFamily="34" charset="0"/>
                          <a:ea typeface="Verdana" panose="020B0604030504040204" pitchFamily="34" charset="0"/>
                        </a:rPr>
                        <a:t>Implementation of Hospital Initiated Referral (HIR), </a:t>
                      </a:r>
                      <a:r>
                        <a:rPr lang="en-GB" sz="2000" kern="1200" dirty="0">
                          <a:solidFill>
                            <a:schemeClr val="dk1"/>
                          </a:solidFill>
                          <a:latin typeface="Verdana" panose="020B0604030504040204" pitchFamily="34" charset="0"/>
                          <a:ea typeface="Verdana" panose="020B0604030504040204" pitchFamily="34" charset="0"/>
                          <a:cs typeface="+mn-cs"/>
                        </a:rPr>
                        <a:t>enabling a consistent approach to dealing with referrals and a mechanism to monitor and analyse to inform service change</a:t>
                      </a:r>
                      <a:endParaRPr lang="en-GB" sz="2000" kern="1200" dirty="0">
                        <a:solidFill>
                          <a:schemeClr val="dk1"/>
                        </a:solidFill>
                        <a:effectLst/>
                        <a:latin typeface="Verdana" panose="020B0604030504040204" pitchFamily="34" charset="0"/>
                        <a:ea typeface="Verdana" panose="020B0604030504040204" pitchFamily="34" charset="0"/>
                        <a:cs typeface="+mn-cs"/>
                      </a:endParaRP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 the ED app to facilitate data capture of the WECDS and explore options for the procurement of a solution to support unscheduled care.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core networks at Morriston and Singleton.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Singleton Hospital network by replacing the hospital network switches which provide access to computers, video surveillance systems, and medical equipment.</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wireless network at Neath Port Talbot Hospital.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The replacement of the computer backup system providing additional protection against cyber-attacks.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A suite of Quality and Safety dashboards to visualise key measures reporting from multiple systems.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Data literacy and Value training programme to support staff in the use of data and digital technology.</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key digital platforms to enable staff to deliver higher quality of care.</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The refresh of infrastructure technology to strengthen the Health Board’s cyber resilience.</a:t>
                      </a:r>
                    </a:p>
                    <a:p>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40066874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41</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3"/>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87788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8855075"/>
            <a:ext cx="19583400" cy="2308324"/>
          </a:xfrm>
          <a:prstGeom prst="rect">
            <a:avLst/>
          </a:prstGeom>
          <a:noFill/>
        </p:spPr>
        <p:txBody>
          <a:bodyPr wrap="square" rtlCol="0">
            <a:spAutoFit/>
          </a:bodyPr>
          <a:lstStyle/>
          <a:p>
            <a:r>
              <a:rPr lang="en-GB" sz="24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performance and development review compliance has improved slightly in November 2025 to 72.79% from 72.28% in October 2025. Performance is currently below the Welsh Government target of 85%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improved slightly to 88.10% in November 2025 from 87.41% in October 2025. </a:t>
            </a:r>
          </a:p>
        </p:txBody>
      </p:sp>
      <p:sp>
        <p:nvSpPr>
          <p:cNvPr id="5" name="Rectangle: Rounded Corners 4">
            <a:hlinkClick r:id="rId4"/>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0" name="Picture 9">
            <a:extLst>
              <a:ext uri="{FF2B5EF4-FFF2-40B4-BE49-F238E27FC236}">
                <a16:creationId xmlns:a16="http://schemas.microsoft.com/office/drawing/2014/main" id="{B43B768A-E066-29C7-78EB-3F8F80AA190C}"/>
              </a:ext>
            </a:extLst>
          </p:cNvPr>
          <p:cNvPicPr>
            <a:picLocks noChangeAspect="1"/>
          </p:cNvPicPr>
          <p:nvPr/>
        </p:nvPicPr>
        <p:blipFill>
          <a:blip r:embed="rId7"/>
          <a:stretch>
            <a:fillRect/>
          </a:stretch>
        </p:blipFill>
        <p:spPr>
          <a:xfrm>
            <a:off x="1289845" y="2648999"/>
            <a:ext cx="8534400" cy="5686634"/>
          </a:xfrm>
          <a:prstGeom prst="rect">
            <a:avLst/>
          </a:prstGeom>
        </p:spPr>
      </p:pic>
      <p:pic>
        <p:nvPicPr>
          <p:cNvPr id="16" name="Picture 15">
            <a:extLst>
              <a:ext uri="{FF2B5EF4-FFF2-40B4-BE49-F238E27FC236}">
                <a16:creationId xmlns:a16="http://schemas.microsoft.com/office/drawing/2014/main" id="{9A4DDD48-9F06-BB46-416A-54AFB30483A7}"/>
              </a:ext>
            </a:extLst>
          </p:cNvPr>
          <p:cNvPicPr>
            <a:picLocks noChangeAspect="1"/>
          </p:cNvPicPr>
          <p:nvPr/>
        </p:nvPicPr>
        <p:blipFill>
          <a:blip r:embed="rId8"/>
          <a:stretch>
            <a:fillRect/>
          </a:stretch>
        </p:blipFill>
        <p:spPr>
          <a:xfrm>
            <a:off x="10281445" y="2704580"/>
            <a:ext cx="8768106" cy="5464691"/>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42</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1888220713"/>
              </p:ext>
            </p:extLst>
          </p:nvPr>
        </p:nvGraphicFramePr>
        <p:xfrm>
          <a:off x="11381874" y="1379157"/>
          <a:ext cx="8189953" cy="6125710"/>
        </p:xfrm>
        <a:graphic>
          <a:graphicData uri="http://schemas.openxmlformats.org/drawingml/2006/table">
            <a:tbl>
              <a:tblPr>
                <a:tableStyleId>{5C22544A-7EE6-4342-B048-85BDC9FD1C3A}</a:tableStyleId>
              </a:tblPr>
              <a:tblGrid>
                <a:gridCol w="3743979">
                  <a:extLst>
                    <a:ext uri="{9D8B030D-6E8A-4147-A177-3AD203B41FA5}">
                      <a16:colId xmlns:a16="http://schemas.microsoft.com/office/drawing/2014/main" val="3451840703"/>
                    </a:ext>
                  </a:extLst>
                </a:gridCol>
                <a:gridCol w="2417986">
                  <a:extLst>
                    <a:ext uri="{9D8B030D-6E8A-4147-A177-3AD203B41FA5}">
                      <a16:colId xmlns:a16="http://schemas.microsoft.com/office/drawing/2014/main" val="1259278205"/>
                    </a:ext>
                  </a:extLst>
                </a:gridCol>
                <a:gridCol w="2027988">
                  <a:extLst>
                    <a:ext uri="{9D8B030D-6E8A-4147-A177-3AD203B41FA5}">
                      <a16:colId xmlns:a16="http://schemas.microsoft.com/office/drawing/2014/main" val="3959696456"/>
                    </a:ext>
                  </a:extLst>
                </a:gridCol>
              </a:tblGrid>
              <a:tr h="406872">
                <a:tc gridSpan="3">
                  <a:txBody>
                    <a:bodyPr/>
                    <a:lstStyle/>
                    <a:p>
                      <a:pPr algn="ctr" fontAlgn="b"/>
                      <a:r>
                        <a:rPr lang="en-GB" sz="2400" b="1" u="none" strike="noStrike" dirty="0">
                          <a:effectLst/>
                          <a:latin typeface="Verrdana"/>
                        </a:rPr>
                        <a:t>November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406872">
                <a:tc>
                  <a:txBody>
                    <a:bodyPr/>
                    <a:lstStyle/>
                    <a:p>
                      <a:pPr algn="ctr" fontAlgn="ctr"/>
                      <a:r>
                        <a:rPr lang="en-GB" sz="2400" b="1" u="none" strike="noStrike">
                          <a:effectLst/>
                          <a:latin typeface="Verrdana"/>
                        </a:rPr>
                        <a:t>Reason</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97168">
                <a:tc>
                  <a:txBody>
                    <a:bodyPr/>
                    <a:lstStyle/>
                    <a:p>
                      <a:pPr algn="l" fontAlgn="ctr">
                        <a:buNone/>
                      </a:pPr>
                      <a:r>
                        <a:rPr lang="en-GB" sz="2000" b="0" i="0" u="none" strike="noStrike">
                          <a:solidFill>
                            <a:srgbClr val="000000"/>
                          </a:solidFill>
                          <a:effectLst/>
                          <a:latin typeface="Arial" panose="020B060402020202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Verdana" panose="020B0604030504040204" pitchFamily="34" charset="0"/>
                          <a:ea typeface="Verdana" panose="020B0604030504040204" pitchFamily="34" charset="0"/>
                        </a:rPr>
                        <a:t>10,633.13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Verdana" panose="020B0604030504040204" pitchFamily="34" charset="0"/>
                          <a:ea typeface="Verdana" panose="020B0604030504040204" pitchFamily="34" charset="0"/>
                        </a:rPr>
                        <a:t>35.8%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923294">
                <a:tc>
                  <a:txBody>
                    <a:bodyPr/>
                    <a:lstStyle/>
                    <a:p>
                      <a:pPr algn="l" fontAlgn="ctr">
                        <a:buNone/>
                      </a:pPr>
                      <a:r>
                        <a:rPr lang="en-GB" sz="2000" b="0" i="0" u="none" strike="noStrike" dirty="0">
                          <a:solidFill>
                            <a:srgbClr val="000000"/>
                          </a:solidFill>
                          <a:effectLst/>
                          <a:latin typeface="Arial" panose="020B0604020202020204" pitchFamily="34" charset="0"/>
                        </a:rPr>
                        <a:t>Cold, Cough, Flu - Influenza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Verdana" panose="020B0604030504040204" pitchFamily="34" charset="0"/>
                          <a:ea typeface="Verdana" panose="020B0604030504040204" pitchFamily="34" charset="0"/>
                        </a:rPr>
                        <a:t>3,208.05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Verdana" panose="020B0604030504040204" pitchFamily="34" charset="0"/>
                          <a:ea typeface="Verdana" panose="020B0604030504040204" pitchFamily="34" charset="0"/>
                        </a:rPr>
                        <a:t>10.8%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Verdana" panose="020B0604030504040204" pitchFamily="34" charset="0"/>
                          <a:ea typeface="Verdana" panose="020B0604030504040204" pitchFamily="34" charset="0"/>
                        </a:rPr>
                        <a:t>2,965.23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Verdana" panose="020B0604030504040204" pitchFamily="34" charset="0"/>
                          <a:ea typeface="Verdana" panose="020B0604030504040204" pitchFamily="34" charset="0"/>
                        </a:rPr>
                        <a:t>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Verdana" panose="020B0604030504040204" pitchFamily="34" charset="0"/>
                          <a:ea typeface="Verdana" panose="020B0604030504040204" pitchFamily="34" charset="0"/>
                        </a:rPr>
                        <a:t>1,928.49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Verdana" panose="020B0604030504040204" pitchFamily="34" charset="0"/>
                          <a:ea typeface="Verdana" panose="020B0604030504040204" pitchFamily="34" charset="0"/>
                        </a:rPr>
                        <a:t>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known causes - not elsewhere classified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Verdana" panose="020B0604030504040204" pitchFamily="34" charset="0"/>
                          <a:ea typeface="Verdana" panose="020B0604030504040204" pitchFamily="34" charset="0"/>
                        </a:rPr>
                        <a:t>1,382.50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Verdana" panose="020B0604030504040204" pitchFamily="34" charset="0"/>
                          <a:ea typeface="Verdana" panose="020B0604030504040204" pitchFamily="34" charset="0"/>
                        </a:rPr>
                        <a:t>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3216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503004"/>
            <a:ext cx="19583400" cy="2308324"/>
          </a:xfrm>
          <a:prstGeom prst="rect">
            <a:avLst/>
          </a:prstGeom>
          <a:noFill/>
        </p:spPr>
        <p:txBody>
          <a:bodyPr wrap="square" rtlCol="0">
            <a:spAutoFit/>
          </a:bodyPr>
          <a:lstStyle/>
          <a:p>
            <a:r>
              <a:rPr lang="en-GB" sz="24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increased slightly in November 2025 to 7.60% from 7.40% in October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also increased slightly in November 2025, reporting 7.13% compared to 7.09% in October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effectLst/>
              <a:latin typeface="Arial" panose="020B0604020202020204" pitchFamily="34" charset="0"/>
            </a:endParaRPr>
          </a:p>
        </p:txBody>
      </p:sp>
      <p:pic>
        <p:nvPicPr>
          <p:cNvPr id="6" name="Picture 5">
            <a:extLst>
              <a:ext uri="{FF2B5EF4-FFF2-40B4-BE49-F238E27FC236}">
                <a16:creationId xmlns:a16="http://schemas.microsoft.com/office/drawing/2014/main" id="{58EDC69E-3333-C39A-EEF4-B0B2F7614317}"/>
              </a:ext>
            </a:extLst>
          </p:cNvPr>
          <p:cNvPicPr>
            <a:picLocks noChangeAspect="1"/>
          </p:cNvPicPr>
          <p:nvPr/>
        </p:nvPicPr>
        <p:blipFill>
          <a:blip r:embed="rId3"/>
          <a:stretch>
            <a:fillRect/>
          </a:stretch>
        </p:blipFill>
        <p:spPr>
          <a:xfrm>
            <a:off x="533861" y="1224124"/>
            <a:ext cx="9753600" cy="6435777"/>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43</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205245" y="2586565"/>
            <a:ext cx="9617591" cy="6426375"/>
          </a:xfrm>
          <a:prstGeom prst="rect">
            <a:avLst/>
          </a:prstGeom>
          <a:noFill/>
        </p:spPr>
        <p:txBody>
          <a:bodyPr wrap="square">
            <a:spAutoFit/>
          </a:bodyPr>
          <a:lstStyle/>
          <a:p>
            <a:pPr lvl="0">
              <a:lnSpc>
                <a:spcPct val="115000"/>
              </a:lnSpc>
            </a:pPr>
            <a:r>
              <a:rPr lang="en-GB" sz="2400" b="1" dirty="0">
                <a:effectLst/>
                <a:latin typeface="Arial" panose="020B0604020202020204" pitchFamily="34" charset="0"/>
                <a:ea typeface="Calibri" panose="020F0502020204030204" pitchFamily="34" charset="0"/>
                <a:cs typeface="Times New Roman" panose="02020603050405020304" pitchFamily="18" charset="0"/>
              </a:rPr>
              <a:t>Revenue Financial Position</a:t>
            </a:r>
          </a:p>
          <a:p>
            <a:pPr lvl="0"/>
            <a:r>
              <a:rPr lang="en-GB" sz="3200" dirty="0"/>
              <a:t>The Plan submitted at the end of March, which has not been approved reported a £58.7m deficit with a requirement to deliver £55.4m of savings. The Control Total for the Health Board set by Welsh Government remains £17.1m. </a:t>
            </a:r>
          </a:p>
          <a:p>
            <a:r>
              <a:rPr lang="en-GB" sz="3200" dirty="0"/>
              <a:t> </a:t>
            </a:r>
          </a:p>
          <a:p>
            <a:pPr lvl="0"/>
            <a:r>
              <a:rPr lang="en-GB" sz="3200" dirty="0"/>
              <a:t>In Month 08 there is an in-month overspend of £4.2m which is £0.7m below the planned deficit of £4.9m for the month.</a:t>
            </a:r>
          </a:p>
          <a:p>
            <a:r>
              <a:rPr lang="en-GB" sz="3200" dirty="0"/>
              <a:t> </a:t>
            </a:r>
          </a:p>
          <a:p>
            <a:pPr lvl="0"/>
            <a:r>
              <a:rPr lang="en-GB" sz="3200" dirty="0"/>
              <a:t>The YTD overspend is £51.4m. This is £12.3m above the planned deficit of £39.1m.</a:t>
            </a: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6" name="Picture 5">
            <a:extLst>
              <a:ext uri="{FF2B5EF4-FFF2-40B4-BE49-F238E27FC236}">
                <a16:creationId xmlns:a16="http://schemas.microsoft.com/office/drawing/2014/main" id="{678ECB39-1367-5F9C-60F6-16467CA5626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852" y="2586138"/>
            <a:ext cx="9617592" cy="7951050"/>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44</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527119"/>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PSPP was achieved in month at 96.16% vs a target of 95%. (Cumulatively we remain above the target at 96.22%).</a:t>
            </a:r>
          </a:p>
          <a:p>
            <a:pPr marL="285750" indent="-28575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There still remains issues with delays in receipting of invoices which is affecting the achievement of PSPP.</a:t>
            </a:r>
          </a:p>
          <a:p>
            <a:pPr marL="342900" lvl="0" indent="-34290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p:txBody>
      </p:sp>
      <p:sp>
        <p:nvSpPr>
          <p:cNvPr id="9" name="TextBox 8">
            <a:extLst>
              <a:ext uri="{FF2B5EF4-FFF2-40B4-BE49-F238E27FC236}">
                <a16:creationId xmlns:a16="http://schemas.microsoft.com/office/drawing/2014/main" id="{14E40996-51C6-1641-5AEA-CC7923FE3F74}"/>
              </a:ext>
            </a:extLst>
          </p:cNvPr>
          <p:cNvSpPr txBox="1"/>
          <p:nvPr/>
        </p:nvSpPr>
        <p:spPr>
          <a:xfrm>
            <a:off x="10140071" y="1090680"/>
            <a:ext cx="9705012" cy="3876446"/>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pay budgets are overspent by £87k in Month</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Variable pay is £1.265m lower in November 2025 (£4.659m vs £5.924m) when compared to the same period last year. </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biggest spends are attributable to ADH, Bank and Agency which make up 82% of the total variable pay spend. </a:t>
            </a:r>
          </a:p>
          <a:p>
            <a:pPr lvl="0"/>
            <a:endParaRPr lang="en-GB" sz="2400" dirty="0">
              <a:latin typeface="Verdana" panose="020B0604030504040204" pitchFamily="34" charset="0"/>
              <a:ea typeface="Verdana" panose="020B0604030504040204" pitchFamily="34" charset="0"/>
            </a:endParaRP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F93C011-A6E1-5155-0CD4-BEBA6522DAB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023" y="933766"/>
            <a:ext cx="9302071" cy="4509803"/>
          </a:xfrm>
          <a:prstGeom prst="rect">
            <a:avLst/>
          </a:prstGeom>
          <a:noFill/>
        </p:spPr>
      </p:pic>
      <p:pic>
        <p:nvPicPr>
          <p:cNvPr id="6" name="Picture 5">
            <a:extLst>
              <a:ext uri="{FF2B5EF4-FFF2-40B4-BE49-F238E27FC236}">
                <a16:creationId xmlns:a16="http://schemas.microsoft.com/office/drawing/2014/main" id="{82D147EC-D26D-EE28-BAF0-A172164D13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7832" y="6333408"/>
            <a:ext cx="9319262" cy="4750808"/>
          </a:xfrm>
          <a:prstGeom prst="rect">
            <a:avLst/>
          </a:prstGeom>
          <a:noFill/>
        </p:spPr>
      </p:pic>
    </p:spTree>
    <p:extLst>
      <p:ext uri="{BB962C8B-B14F-4D97-AF65-F5344CB8AC3E}">
        <p14:creationId xmlns:p14="http://schemas.microsoft.com/office/powerpoint/2010/main" val="29313441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45</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3343992"/>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r>
              <a:rPr lang="en-GB" dirty="0"/>
              <a:t> </a:t>
            </a: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The forecast outturn capital position is balanced.</a:t>
            </a:r>
          </a:p>
          <a:p>
            <a:endParaRPr lang="en-GB" sz="2400" dirty="0">
              <a:latin typeface="Verdana" panose="020B0604030504040204" pitchFamily="34" charset="0"/>
              <a:ea typeface="Verdana" panose="020B0604030504040204" pitchFamily="34" charset="0"/>
            </a:endParaRP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Any All Wales Capital schemes where a high/medium risk is reported are closely monitored and discussed at the Capital Review progress meetings with Welsh Government.</a:t>
            </a:r>
          </a:p>
          <a:p>
            <a:pPr lvl="0"/>
            <a:endParaRPr lang="en-GB" sz="2400" dirty="0">
              <a:latin typeface="Verdana" panose="020B0604030504040204" pitchFamily="34" charset="0"/>
              <a:ea typeface="Verdana" panose="020B0604030504040204" pitchFamily="34" charset="0"/>
            </a:endParaRP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10282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400" dirty="0">
                <a:effectLst/>
                <a:latin typeface="Verdana" panose="020B0604030504040204" pitchFamily="34" charset="0"/>
                <a:ea typeface="Verdana" panose="020B0604030504040204" pitchFamily="34" charset="0"/>
              </a:rPr>
              <a:t>Agency spend as a total percentage of the total play bill has decreased in November 2025 to 1.24% from 1.25% in October 2025</a:t>
            </a:r>
            <a:r>
              <a:rPr lang="en-GB" sz="2200" dirty="0">
                <a:effectLst/>
                <a:latin typeface="Verdana" panose="020B0604030504040204" pitchFamily="34" charset="0"/>
                <a:ea typeface="Verdana" panose="020B0604030504040204" pitchFamily="34" charset="0"/>
              </a:rPr>
              <a:t>.</a:t>
            </a:r>
          </a:p>
        </p:txBody>
      </p:sp>
      <p:pic>
        <p:nvPicPr>
          <p:cNvPr id="6" name="Picture 5">
            <a:extLst>
              <a:ext uri="{FF2B5EF4-FFF2-40B4-BE49-F238E27FC236}">
                <a16:creationId xmlns:a16="http://schemas.microsoft.com/office/drawing/2014/main" id="{EE4B6213-84F5-57EA-3EFB-310E74DD63A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94644" y="734772"/>
            <a:ext cx="7924800" cy="4842236"/>
          </a:xfrm>
          <a:prstGeom prst="rect">
            <a:avLst/>
          </a:prstGeom>
          <a:noFill/>
        </p:spPr>
      </p:pic>
      <p:pic>
        <p:nvPicPr>
          <p:cNvPr id="12" name="Picture 11">
            <a:extLst>
              <a:ext uri="{FF2B5EF4-FFF2-40B4-BE49-F238E27FC236}">
                <a16:creationId xmlns:a16="http://schemas.microsoft.com/office/drawing/2014/main" id="{5CA2CA13-D4A4-8D65-A122-1567A721B079}"/>
              </a:ext>
            </a:extLst>
          </p:cNvPr>
          <p:cNvPicPr>
            <a:picLocks noChangeAspect="1"/>
          </p:cNvPicPr>
          <p:nvPr/>
        </p:nvPicPr>
        <p:blipFill>
          <a:blip r:embed="rId3"/>
          <a:stretch>
            <a:fillRect/>
          </a:stretch>
        </p:blipFill>
        <p:spPr>
          <a:xfrm>
            <a:off x="2089178" y="6165624"/>
            <a:ext cx="7430266" cy="4723949"/>
          </a:xfrm>
          <a:prstGeom prst="rect">
            <a:avLst/>
          </a:prstGeom>
        </p:spPr>
      </p:pic>
    </p:spTree>
    <p:extLst>
      <p:ext uri="{BB962C8B-B14F-4D97-AF65-F5344CB8AC3E}">
        <p14:creationId xmlns:p14="http://schemas.microsoft.com/office/powerpoint/2010/main" val="41531148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A583E-F589-DD7F-F02F-F784BBD841B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A1D3976-C79A-8F1C-1690-FE8737E31732}"/>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Service Specific Updates</a:t>
            </a:r>
          </a:p>
          <a:p>
            <a:endParaRPr lang="en-GB" dirty="0"/>
          </a:p>
        </p:txBody>
      </p:sp>
    </p:spTree>
    <p:extLst>
      <p:ext uri="{BB962C8B-B14F-4D97-AF65-F5344CB8AC3E}">
        <p14:creationId xmlns:p14="http://schemas.microsoft.com/office/powerpoint/2010/main" val="22596831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537A61-06BB-F94B-1DFD-6D9931545EAA}"/>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3CAB4CFF-148C-E708-DE78-55EF9A092966}"/>
              </a:ext>
            </a:extLst>
          </p:cNvPr>
          <p:cNvSpPr>
            <a:spLocks noGrp="1"/>
          </p:cNvSpPr>
          <p:nvPr>
            <p:ph type="body" sz="quarter" idx="10"/>
          </p:nvPr>
        </p:nvSpPr>
        <p:spPr>
          <a:xfrm>
            <a:off x="604044" y="3978275"/>
            <a:ext cx="17409186" cy="1231106"/>
          </a:xfrm>
        </p:spPr>
        <p:txBody>
          <a:bodyPr/>
          <a:lstStyle/>
          <a:p>
            <a:r>
              <a:rPr lang="en-GB" sz="8000" b="1" dirty="0">
                <a:effectLst/>
                <a:latin typeface="Calibri" panose="020F0502020204030204" pitchFamily="34" charset="0"/>
                <a:ea typeface="Calibri" panose="020F0502020204030204" pitchFamily="34" charset="0"/>
              </a:rPr>
              <a:t>Stroke Performance</a:t>
            </a:r>
          </a:p>
        </p:txBody>
      </p:sp>
    </p:spTree>
    <p:extLst>
      <p:ext uri="{BB962C8B-B14F-4D97-AF65-F5344CB8AC3E}">
        <p14:creationId xmlns:p14="http://schemas.microsoft.com/office/powerpoint/2010/main" val="16265076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442E67E-796D-A353-A749-16E7866A6F04}"/>
              </a:ext>
            </a:extLst>
          </p:cNvPr>
          <p:cNvSpPr>
            <a:spLocks noGrp="1"/>
          </p:cNvSpPr>
          <p:nvPr>
            <p:ph type="body" sz="quarter" idx="10"/>
          </p:nvPr>
        </p:nvSpPr>
        <p:spPr/>
        <p:txBody>
          <a:bodyPr/>
          <a:lstStyle/>
          <a:p>
            <a:r>
              <a:rPr lang="en-GB" dirty="0"/>
              <a:t>Challenges in the stroke pathway </a:t>
            </a:r>
          </a:p>
        </p:txBody>
      </p:sp>
      <p:sp>
        <p:nvSpPr>
          <p:cNvPr id="4" name="Text Placeholder 3">
            <a:extLst>
              <a:ext uri="{FF2B5EF4-FFF2-40B4-BE49-F238E27FC236}">
                <a16:creationId xmlns:a16="http://schemas.microsoft.com/office/drawing/2014/main" id="{E6722AC2-9B55-289A-4FBB-461CEFBB04ED}"/>
              </a:ext>
            </a:extLst>
          </p:cNvPr>
          <p:cNvSpPr>
            <a:spLocks noGrp="1"/>
          </p:cNvSpPr>
          <p:nvPr>
            <p:ph type="body" sz="quarter" idx="11"/>
          </p:nvPr>
        </p:nvSpPr>
        <p:spPr>
          <a:xfrm>
            <a:off x="832644" y="1768475"/>
            <a:ext cx="17409186" cy="6273800"/>
          </a:xfrm>
        </p:spPr>
        <p:txBody>
          <a:bodyPr/>
          <a:lstStyle/>
          <a:p>
            <a:pPr marL="285750" indent="-285750">
              <a:buFont typeface="Arial" panose="020B0604020202020204" pitchFamily="34" charset="0"/>
              <a:buChar char="•"/>
            </a:pPr>
            <a:r>
              <a:rPr lang="en-GB" sz="2400" dirty="0"/>
              <a:t>Timely admission onto the Acute Stroke Unit (ASU) at Morriston Hospital </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Inability to hold a stroke ‘ring fenced’ bed on the ASU at Morriston Hospital </a:t>
            </a:r>
          </a:p>
          <a:p>
            <a:endParaRPr lang="en-GB" sz="2400" dirty="0"/>
          </a:p>
          <a:p>
            <a:pPr marL="285750" indent="-285750">
              <a:buFont typeface="Arial" panose="020B0604020202020204" pitchFamily="34" charset="0"/>
              <a:buChar char="•"/>
            </a:pPr>
            <a:r>
              <a:rPr lang="en-GB" sz="2400" dirty="0"/>
              <a:t>Stroke outliers on other wards in Morriston due to lack of capacity on ASU at Morriston Hospital </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Inability to undertake ‘discharge dependant’ therapeutic reviews </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Regular inappropriate use of the therapies space on ASU – Often holding additional patients </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Unnecessary delays with the flow of patients between ASU and Neath Port Talbot (NPT) Ward B2</a:t>
            </a:r>
          </a:p>
          <a:p>
            <a:endParaRPr lang="en-GB" sz="2400" dirty="0"/>
          </a:p>
          <a:p>
            <a:pPr marL="285750" indent="-285750">
              <a:buFont typeface="Arial" panose="020B0604020202020204" pitchFamily="34" charset="0"/>
              <a:buChar char="•"/>
            </a:pPr>
            <a:r>
              <a:rPr lang="en-GB" sz="2400" dirty="0"/>
              <a:t>Poor compliance against several National Stroke KPI’s </a:t>
            </a:r>
          </a:p>
          <a:p>
            <a:endParaRPr lang="en-GB" sz="2400" dirty="0"/>
          </a:p>
          <a:p>
            <a:pPr marL="285750" indent="-285750">
              <a:buFont typeface="Arial" panose="020B0604020202020204" pitchFamily="34" charset="0"/>
              <a:buChar char="•"/>
            </a:pPr>
            <a:r>
              <a:rPr lang="en-GB" sz="2400" dirty="0"/>
              <a:t>Poor staff morale </a:t>
            </a:r>
          </a:p>
          <a:p>
            <a:endParaRPr lang="en-GB" dirty="0"/>
          </a:p>
        </p:txBody>
      </p:sp>
    </p:spTree>
    <p:extLst>
      <p:ext uri="{BB962C8B-B14F-4D97-AF65-F5344CB8AC3E}">
        <p14:creationId xmlns:p14="http://schemas.microsoft.com/office/powerpoint/2010/main" val="28704999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23C72B-51FF-8812-6900-84822A27F4BB}"/>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6E906F70-F74A-FDAF-D38A-5C728B43450D}"/>
              </a:ext>
            </a:extLst>
          </p:cNvPr>
          <p:cNvSpPr>
            <a:spLocks noGrp="1"/>
          </p:cNvSpPr>
          <p:nvPr>
            <p:ph type="body" sz="quarter" idx="10"/>
          </p:nvPr>
        </p:nvSpPr>
        <p:spPr/>
        <p:txBody>
          <a:bodyPr/>
          <a:lstStyle/>
          <a:p>
            <a:r>
              <a:rPr lang="en-GB" dirty="0"/>
              <a:t>Stroke Test of Change – June 2025 </a:t>
            </a:r>
          </a:p>
        </p:txBody>
      </p:sp>
      <p:sp>
        <p:nvSpPr>
          <p:cNvPr id="4" name="Text Placeholder 3">
            <a:extLst>
              <a:ext uri="{FF2B5EF4-FFF2-40B4-BE49-F238E27FC236}">
                <a16:creationId xmlns:a16="http://schemas.microsoft.com/office/drawing/2014/main" id="{96F4534F-EC65-59A2-5F8A-7BAEA506E60B}"/>
              </a:ext>
            </a:extLst>
          </p:cNvPr>
          <p:cNvSpPr>
            <a:spLocks noGrp="1"/>
          </p:cNvSpPr>
          <p:nvPr>
            <p:ph type="body" sz="quarter" idx="11"/>
          </p:nvPr>
        </p:nvSpPr>
        <p:spPr>
          <a:xfrm>
            <a:off x="781844" y="1372870"/>
            <a:ext cx="18364200" cy="8077200"/>
          </a:xfrm>
        </p:spPr>
        <p:txBody>
          <a:bodyPr/>
          <a:lstStyle/>
          <a:p>
            <a:pPr>
              <a:lnSpc>
                <a:spcPct val="150000"/>
              </a:lnSpc>
            </a:pPr>
            <a:r>
              <a:rPr lang="en-GB" sz="2000" dirty="0"/>
              <a:t>To improve the stroke pathway and current performance against National Stroke KPI’s, several tests of change were implemented in June 2025 by the Division that include: </a:t>
            </a:r>
          </a:p>
          <a:p>
            <a:endParaRPr lang="en-GB" sz="2000" dirty="0"/>
          </a:p>
          <a:p>
            <a:r>
              <a:rPr lang="en-GB" sz="2000" dirty="0"/>
              <a:t>	</a:t>
            </a:r>
            <a:r>
              <a:rPr lang="en-GB" sz="2000" b="1" dirty="0"/>
              <a:t>The introduction of 1x dedicated stroke Ring-Fenced Bed on the Acute Stroke Unit </a:t>
            </a:r>
          </a:p>
          <a:p>
            <a:endParaRPr lang="en-GB" sz="2000" dirty="0"/>
          </a:p>
          <a:p>
            <a:r>
              <a:rPr lang="en-GB" sz="2000" b="1" dirty="0"/>
              <a:t>	The use of an additional therapies space on Ward E for Stroke Care  </a:t>
            </a:r>
          </a:p>
          <a:p>
            <a:pPr marL="1428750" lvl="2" indent="-285750">
              <a:buFontTx/>
              <a:buChar char="-"/>
            </a:pPr>
            <a:r>
              <a:rPr lang="en-GB" dirty="0">
                <a:latin typeface="Arial" panose="020B0604020202020204" pitchFamily="34" charset="0"/>
                <a:cs typeface="Arial" panose="020B0604020202020204" pitchFamily="34" charset="0"/>
              </a:rPr>
              <a:t>Improved staff morale</a:t>
            </a:r>
          </a:p>
          <a:p>
            <a:pPr marL="1428750" lvl="2" indent="-285750">
              <a:buFontTx/>
              <a:buChar char="-"/>
            </a:pPr>
            <a:r>
              <a:rPr lang="en-GB" dirty="0">
                <a:latin typeface="Arial" panose="020B0604020202020204" pitchFamily="34" charset="0"/>
                <a:cs typeface="Arial" panose="020B0604020202020204" pitchFamily="34" charset="0"/>
              </a:rPr>
              <a:t>Delivery of additional discharge dependant assessments </a:t>
            </a:r>
          </a:p>
          <a:p>
            <a:pPr marL="285750" indent="-285750"/>
            <a:r>
              <a:rPr lang="en-GB" sz="2000" b="1" dirty="0"/>
              <a:t>		</a:t>
            </a:r>
          </a:p>
          <a:p>
            <a:pPr marL="285750" indent="-285750"/>
            <a:r>
              <a:rPr lang="en-GB" sz="2000" b="1" dirty="0"/>
              <a:t>		Launch of twice weekly Multidisciplinary Board Rounds with Morriston &amp; NPT</a:t>
            </a:r>
          </a:p>
          <a:p>
            <a:pPr marL="1428750" lvl="2" indent="-285750">
              <a:buFontTx/>
              <a:buChar char="-"/>
            </a:pPr>
            <a:r>
              <a:rPr lang="en-GB" dirty="0">
                <a:latin typeface="Arial" panose="020B0604020202020204" pitchFamily="34" charset="0"/>
                <a:cs typeface="Arial" panose="020B0604020202020204" pitchFamily="34" charset="0"/>
              </a:rPr>
              <a:t>Fostered joint working across sites</a:t>
            </a:r>
          </a:p>
          <a:p>
            <a:pPr marL="1428750" lvl="2" indent="-285750">
              <a:buFontTx/>
              <a:buChar char="-"/>
            </a:pPr>
            <a:r>
              <a:rPr lang="en-GB" dirty="0">
                <a:latin typeface="Arial" panose="020B0604020202020204" pitchFamily="34" charset="0"/>
                <a:cs typeface="Arial" panose="020B0604020202020204" pitchFamily="34" charset="0"/>
              </a:rPr>
              <a:t>Improved communication in relation to patient care and upcoming bed availability  </a:t>
            </a:r>
          </a:p>
          <a:p>
            <a:pPr marL="1428750" lvl="2" indent="-285750">
              <a:buFontTx/>
              <a:buChar char="-"/>
            </a:pPr>
            <a:r>
              <a:rPr lang="en-GB" dirty="0">
                <a:latin typeface="Arial" panose="020B0604020202020204" pitchFamily="34" charset="0"/>
                <a:cs typeface="Arial" panose="020B0604020202020204" pitchFamily="34" charset="0"/>
              </a:rPr>
              <a:t>Early identification of required bed demand for NPT  </a:t>
            </a:r>
          </a:p>
          <a:p>
            <a:pPr marL="285750" indent="-285750"/>
            <a:endParaRPr lang="en-GB" sz="2000" dirty="0"/>
          </a:p>
          <a:p>
            <a:r>
              <a:rPr lang="en-GB" sz="2000" b="1" dirty="0"/>
              <a:t>	Implementation of a RAG joint stroke bed requirement list </a:t>
            </a:r>
          </a:p>
          <a:p>
            <a:pPr marL="971550" lvl="1" indent="-285750">
              <a:buFontTx/>
              <a:buChar char="-"/>
            </a:pPr>
            <a:r>
              <a:rPr lang="en-GB" sz="2000" dirty="0">
                <a:latin typeface="Arial" panose="020B0604020202020204" pitchFamily="34" charset="0"/>
                <a:cs typeface="Arial" panose="020B0604020202020204" pitchFamily="34" charset="0"/>
              </a:rPr>
              <a:t>Identification of patients who require a bed on the ASU in order of clinical priority </a:t>
            </a:r>
          </a:p>
          <a:p>
            <a:pPr marL="971550" lvl="1" indent="-285750">
              <a:buFontTx/>
              <a:buChar char="-"/>
            </a:pPr>
            <a:r>
              <a:rPr lang="en-GB" sz="2000" dirty="0">
                <a:latin typeface="Arial" panose="020B0604020202020204" pitchFamily="34" charset="0"/>
                <a:cs typeface="Arial" panose="020B0604020202020204" pitchFamily="34" charset="0"/>
              </a:rPr>
              <a:t>Ability to immediately list patients for transfer to NPT during board round ensuring beds on B2 are allocated to stroke patients as a priority </a:t>
            </a:r>
          </a:p>
          <a:p>
            <a:pPr marL="971550" lvl="1" indent="-285750">
              <a:buFontTx/>
              <a:buChar char="-"/>
            </a:pPr>
            <a:r>
              <a:rPr lang="en-GB" sz="2000" dirty="0">
                <a:latin typeface="Arial" panose="020B0604020202020204" pitchFamily="34" charset="0"/>
                <a:cs typeface="Arial" panose="020B0604020202020204" pitchFamily="34" charset="0"/>
              </a:rPr>
              <a:t>The RAG provides forward planning and removes unnecessary delays</a:t>
            </a:r>
          </a:p>
          <a:p>
            <a:pPr marL="971550" lvl="1" indent="-285750">
              <a:buFontTx/>
              <a:buChar char="-"/>
            </a:pPr>
            <a:r>
              <a:rPr lang="en-GB" sz="2000" dirty="0">
                <a:latin typeface="Arial" panose="020B0604020202020204" pitchFamily="34" charset="0"/>
                <a:cs typeface="Arial" panose="020B0604020202020204" pitchFamily="34" charset="0"/>
              </a:rPr>
              <a:t>Ability to provide NPT with the correct clinical information to support with transfer </a:t>
            </a:r>
          </a:p>
          <a:p>
            <a:endParaRPr lang="en-GB" sz="2000" dirty="0"/>
          </a:p>
          <a:p>
            <a:endParaRPr lang="en-GB" sz="2000" dirty="0"/>
          </a:p>
        </p:txBody>
      </p:sp>
      <p:pic>
        <p:nvPicPr>
          <p:cNvPr id="2" name="Graphic 1" descr="Sleep with solid fill">
            <a:extLst>
              <a:ext uri="{FF2B5EF4-FFF2-40B4-BE49-F238E27FC236}">
                <a16:creationId xmlns:a16="http://schemas.microsoft.com/office/drawing/2014/main" id="{BFAC607D-FCF2-B95E-9400-B317ABDF58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50738" y="2556053"/>
            <a:ext cx="844554" cy="844554"/>
          </a:xfrm>
          <a:prstGeom prst="rect">
            <a:avLst/>
          </a:prstGeom>
        </p:spPr>
      </p:pic>
      <p:pic>
        <p:nvPicPr>
          <p:cNvPr id="5" name="Graphic 4" descr="Heart with pulse with solid fill">
            <a:extLst>
              <a:ext uri="{FF2B5EF4-FFF2-40B4-BE49-F238E27FC236}">
                <a16:creationId xmlns:a16="http://schemas.microsoft.com/office/drawing/2014/main" id="{ADF726CF-AAE1-F64A-2719-79455256606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7408" y="3603629"/>
            <a:ext cx="914400" cy="914400"/>
          </a:xfrm>
          <a:prstGeom prst="rect">
            <a:avLst/>
          </a:prstGeom>
        </p:spPr>
      </p:pic>
      <p:pic>
        <p:nvPicPr>
          <p:cNvPr id="6" name="Graphic 5" descr="Cheers with solid fill">
            <a:extLst>
              <a:ext uri="{FF2B5EF4-FFF2-40B4-BE49-F238E27FC236}">
                <a16:creationId xmlns:a16="http://schemas.microsoft.com/office/drawing/2014/main" id="{FA0D9405-CF45-D25B-CEC3-BDC8A2358D5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69328" y="4956363"/>
            <a:ext cx="698312" cy="698312"/>
          </a:xfrm>
          <a:prstGeom prst="rect">
            <a:avLst/>
          </a:prstGeom>
        </p:spPr>
      </p:pic>
      <p:pic>
        <p:nvPicPr>
          <p:cNvPr id="7" name="Graphic 6" descr="Clipboard Ticked with solid fill">
            <a:extLst>
              <a:ext uri="{FF2B5EF4-FFF2-40B4-BE49-F238E27FC236}">
                <a16:creationId xmlns:a16="http://schemas.microsoft.com/office/drawing/2014/main" id="{96CC59E1-A537-66E0-9931-FD157251CAE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08844" y="6734183"/>
            <a:ext cx="914400" cy="914400"/>
          </a:xfrm>
          <a:prstGeom prst="rect">
            <a:avLst/>
          </a:prstGeom>
        </p:spPr>
      </p:pic>
    </p:spTree>
    <p:extLst>
      <p:ext uri="{BB962C8B-B14F-4D97-AF65-F5344CB8AC3E}">
        <p14:creationId xmlns:p14="http://schemas.microsoft.com/office/powerpoint/2010/main" val="3619835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3230457194"/>
              </p:ext>
            </p:extLst>
          </p:nvPr>
        </p:nvGraphicFramePr>
        <p:xfrm>
          <a:off x="146844" y="774890"/>
          <a:ext cx="19583400" cy="10309323"/>
        </p:xfrm>
        <a:graphic>
          <a:graphicData uri="http://schemas.openxmlformats.org/drawingml/2006/table">
            <a:tbl>
              <a:tblPr firstRow="1" bandRow="1">
                <a:tableStyleId>{5C22544A-7EE6-4342-B048-85BDC9FD1C3A}</a:tableStyleId>
              </a:tblPr>
              <a:tblGrid>
                <a:gridCol w="2752687">
                  <a:extLst>
                    <a:ext uri="{9D8B030D-6E8A-4147-A177-3AD203B41FA5}">
                      <a16:colId xmlns:a16="http://schemas.microsoft.com/office/drawing/2014/main" val="2762623597"/>
                    </a:ext>
                  </a:extLst>
                </a:gridCol>
                <a:gridCol w="13900914">
                  <a:extLst>
                    <a:ext uri="{9D8B030D-6E8A-4147-A177-3AD203B41FA5}">
                      <a16:colId xmlns:a16="http://schemas.microsoft.com/office/drawing/2014/main" val="1765998844"/>
                    </a:ext>
                  </a:extLst>
                </a:gridCol>
                <a:gridCol w="2929799">
                  <a:extLst>
                    <a:ext uri="{9D8B030D-6E8A-4147-A177-3AD203B41FA5}">
                      <a16:colId xmlns:a16="http://schemas.microsoft.com/office/drawing/2014/main" val="2201901794"/>
                    </a:ext>
                  </a:extLst>
                </a:gridCol>
              </a:tblGrid>
              <a:tr h="763248">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(Nov-25)</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9401">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97% (Oct-25)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242885159"/>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65% (Oct-25)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953620698"/>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95% (Oct-25)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89401">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89401">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78.46%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923686920"/>
                  </a:ext>
                </a:extLst>
              </a:tr>
              <a:tr h="64803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61935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75.08%</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17.54%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73.29%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1887949922"/>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73.94%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40.42%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85916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79.51%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74276403"/>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a:t>
            </a:fld>
            <a:endParaRPr lang="en-GB"/>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  </a:t>
            </a:r>
          </a:p>
        </p:txBody>
      </p:sp>
    </p:spTree>
    <p:extLst>
      <p:ext uri="{BB962C8B-B14F-4D97-AF65-F5344CB8AC3E}">
        <p14:creationId xmlns:p14="http://schemas.microsoft.com/office/powerpoint/2010/main" val="25959906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96196F-8120-4298-5A9D-44DBFEF4BB37}"/>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5A3B1D5F-92D9-B70E-9BBA-3B01894C52B6}"/>
              </a:ext>
            </a:extLst>
          </p:cNvPr>
          <p:cNvSpPr>
            <a:spLocks noGrp="1"/>
          </p:cNvSpPr>
          <p:nvPr>
            <p:ph type="body" sz="quarter" idx="10"/>
          </p:nvPr>
        </p:nvSpPr>
        <p:spPr>
          <a:xfrm>
            <a:off x="680244" y="549275"/>
            <a:ext cx="12293600" cy="558800"/>
          </a:xfrm>
        </p:spPr>
        <p:txBody>
          <a:bodyPr/>
          <a:lstStyle/>
          <a:p>
            <a:r>
              <a:rPr lang="en-GB" dirty="0"/>
              <a:t>Successful Outcomes </a:t>
            </a:r>
          </a:p>
        </p:txBody>
      </p:sp>
      <p:pic>
        <p:nvPicPr>
          <p:cNvPr id="6" name="Picture 5">
            <a:extLst>
              <a:ext uri="{FF2B5EF4-FFF2-40B4-BE49-F238E27FC236}">
                <a16:creationId xmlns:a16="http://schemas.microsoft.com/office/drawing/2014/main" id="{B1A7A868-9E34-10B6-2164-C066689C4748}"/>
              </a:ext>
            </a:extLst>
          </p:cNvPr>
          <p:cNvPicPr>
            <a:picLocks noChangeAspect="1"/>
          </p:cNvPicPr>
          <p:nvPr/>
        </p:nvPicPr>
        <p:blipFill>
          <a:blip r:embed="rId2"/>
          <a:srcRect l="804" t="1863" r="1500" b="1564"/>
          <a:stretch>
            <a:fillRect/>
          </a:stretch>
        </p:blipFill>
        <p:spPr>
          <a:xfrm>
            <a:off x="516732" y="1693635"/>
            <a:ext cx="8316912" cy="4514134"/>
          </a:xfrm>
          <a:prstGeom prst="rect">
            <a:avLst/>
          </a:prstGeom>
          <a:ln w="63500">
            <a:solidFill>
              <a:schemeClr val="bg1">
                <a:alpha val="41000"/>
              </a:schemeClr>
            </a:solidFill>
          </a:ln>
        </p:spPr>
      </p:pic>
      <p:sp>
        <p:nvSpPr>
          <p:cNvPr id="8" name="TextBox 7">
            <a:extLst>
              <a:ext uri="{FF2B5EF4-FFF2-40B4-BE49-F238E27FC236}">
                <a16:creationId xmlns:a16="http://schemas.microsoft.com/office/drawing/2014/main" id="{73E9E6A3-1F53-9E07-FCD2-97F7D2D9D4BB}"/>
              </a:ext>
            </a:extLst>
          </p:cNvPr>
          <p:cNvSpPr txBox="1"/>
          <p:nvPr/>
        </p:nvSpPr>
        <p:spPr>
          <a:xfrm>
            <a:off x="491808" y="1293525"/>
            <a:ext cx="10050780" cy="400110"/>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day reduction in Length of Stay (LOS) on ASU  </a:t>
            </a:r>
          </a:p>
        </p:txBody>
      </p:sp>
      <p:pic>
        <p:nvPicPr>
          <p:cNvPr id="9" name="Picture 8">
            <a:extLst>
              <a:ext uri="{FF2B5EF4-FFF2-40B4-BE49-F238E27FC236}">
                <a16:creationId xmlns:a16="http://schemas.microsoft.com/office/drawing/2014/main" id="{9385DC61-7350-4934-1E9E-935412EAAD66}"/>
              </a:ext>
            </a:extLst>
          </p:cNvPr>
          <p:cNvPicPr>
            <a:picLocks noChangeAspect="1"/>
          </p:cNvPicPr>
          <p:nvPr/>
        </p:nvPicPr>
        <p:blipFill>
          <a:blip r:embed="rId3"/>
          <a:srcRect t="2270" r="874" b="2130"/>
          <a:stretch>
            <a:fillRect/>
          </a:stretch>
        </p:blipFill>
        <p:spPr>
          <a:xfrm>
            <a:off x="223044" y="6719567"/>
            <a:ext cx="8928870" cy="4284133"/>
          </a:xfrm>
          <a:prstGeom prst="rect">
            <a:avLst/>
          </a:prstGeom>
          <a:ln w="63500">
            <a:solidFill>
              <a:schemeClr val="bg1">
                <a:alpha val="49000"/>
              </a:schemeClr>
            </a:solidFill>
          </a:ln>
        </p:spPr>
      </p:pic>
      <p:sp>
        <p:nvSpPr>
          <p:cNvPr id="11" name="TextBox 10">
            <a:extLst>
              <a:ext uri="{FF2B5EF4-FFF2-40B4-BE49-F238E27FC236}">
                <a16:creationId xmlns:a16="http://schemas.microsoft.com/office/drawing/2014/main" id="{C285BC94-CAC0-D429-0FCD-E9F44EA5AEDF}"/>
              </a:ext>
            </a:extLst>
          </p:cNvPr>
          <p:cNvSpPr txBox="1"/>
          <p:nvPr/>
        </p:nvSpPr>
        <p:spPr>
          <a:xfrm>
            <a:off x="516732" y="6267153"/>
            <a:ext cx="10050780" cy="400110"/>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36% increase in admissions and discharges onto the ASU </a:t>
            </a:r>
          </a:p>
        </p:txBody>
      </p:sp>
      <p:pic>
        <p:nvPicPr>
          <p:cNvPr id="12" name="Picture 11">
            <a:extLst>
              <a:ext uri="{FF2B5EF4-FFF2-40B4-BE49-F238E27FC236}">
                <a16:creationId xmlns:a16="http://schemas.microsoft.com/office/drawing/2014/main" id="{ED5156AB-5D49-761E-B74F-BE23E8547730}"/>
              </a:ext>
            </a:extLst>
          </p:cNvPr>
          <p:cNvPicPr>
            <a:picLocks noChangeAspect="1"/>
          </p:cNvPicPr>
          <p:nvPr/>
        </p:nvPicPr>
        <p:blipFill>
          <a:blip r:embed="rId4"/>
          <a:stretch>
            <a:fillRect/>
          </a:stretch>
        </p:blipFill>
        <p:spPr>
          <a:xfrm>
            <a:off x="9748044" y="1997075"/>
            <a:ext cx="9220200" cy="4840606"/>
          </a:xfrm>
          <a:prstGeom prst="rect">
            <a:avLst/>
          </a:prstGeom>
          <a:ln w="63500">
            <a:solidFill>
              <a:schemeClr val="bg1">
                <a:alpha val="49000"/>
              </a:schemeClr>
            </a:solidFill>
          </a:ln>
        </p:spPr>
      </p:pic>
      <p:sp>
        <p:nvSpPr>
          <p:cNvPr id="14" name="TextBox 13">
            <a:extLst>
              <a:ext uri="{FF2B5EF4-FFF2-40B4-BE49-F238E27FC236}">
                <a16:creationId xmlns:a16="http://schemas.microsoft.com/office/drawing/2014/main" id="{42DE8D9E-AB23-8067-C053-A5C613DE8A06}"/>
              </a:ext>
            </a:extLst>
          </p:cNvPr>
          <p:cNvSpPr txBox="1"/>
          <p:nvPr/>
        </p:nvSpPr>
        <p:spPr>
          <a:xfrm>
            <a:off x="10205244" y="1241221"/>
            <a:ext cx="10530840" cy="400110"/>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40% increase in transfers from the ASU to NPT B2 </a:t>
            </a:r>
          </a:p>
        </p:txBody>
      </p:sp>
    </p:spTree>
    <p:extLst>
      <p:ext uri="{BB962C8B-B14F-4D97-AF65-F5344CB8AC3E}">
        <p14:creationId xmlns:p14="http://schemas.microsoft.com/office/powerpoint/2010/main" val="35976777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92AEDF-9139-1772-32B2-552FC8565AB5}"/>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163B49AF-1DA0-1271-F1B7-B3568F1D816B}"/>
              </a:ext>
            </a:extLst>
          </p:cNvPr>
          <p:cNvPicPr>
            <a:picLocks noChangeAspect="1"/>
          </p:cNvPicPr>
          <p:nvPr/>
        </p:nvPicPr>
        <p:blipFill>
          <a:blip r:embed="rId2"/>
          <a:srcRect t="912"/>
          <a:stretch>
            <a:fillRect/>
          </a:stretch>
        </p:blipFill>
        <p:spPr>
          <a:xfrm>
            <a:off x="5480844" y="4216618"/>
            <a:ext cx="13563600" cy="6859649"/>
          </a:xfrm>
          <a:prstGeom prst="rect">
            <a:avLst/>
          </a:prstGeom>
        </p:spPr>
      </p:pic>
      <p:sp>
        <p:nvSpPr>
          <p:cNvPr id="4" name="Text Placeholder 2">
            <a:extLst>
              <a:ext uri="{FF2B5EF4-FFF2-40B4-BE49-F238E27FC236}">
                <a16:creationId xmlns:a16="http://schemas.microsoft.com/office/drawing/2014/main" id="{FF6048FB-68BF-1874-B07E-11BB0866C479}"/>
              </a:ext>
            </a:extLst>
          </p:cNvPr>
          <p:cNvSpPr>
            <a:spLocks noGrp="1"/>
          </p:cNvSpPr>
          <p:nvPr>
            <p:ph type="body" sz="quarter" idx="10"/>
          </p:nvPr>
        </p:nvSpPr>
        <p:spPr>
          <a:xfrm>
            <a:off x="680244" y="549275"/>
            <a:ext cx="12293600" cy="558800"/>
          </a:xfrm>
        </p:spPr>
        <p:txBody>
          <a:bodyPr/>
          <a:lstStyle/>
          <a:p>
            <a:r>
              <a:rPr lang="en-GB" dirty="0"/>
              <a:t>Successful Outcomes </a:t>
            </a:r>
          </a:p>
        </p:txBody>
      </p:sp>
      <p:sp>
        <p:nvSpPr>
          <p:cNvPr id="6" name="TextBox 5">
            <a:extLst>
              <a:ext uri="{FF2B5EF4-FFF2-40B4-BE49-F238E27FC236}">
                <a16:creationId xmlns:a16="http://schemas.microsoft.com/office/drawing/2014/main" id="{0B1A05EA-F295-E864-47C8-1716BE0F367E}"/>
              </a:ext>
            </a:extLst>
          </p:cNvPr>
          <p:cNvSpPr txBox="1"/>
          <p:nvPr/>
        </p:nvSpPr>
        <p:spPr>
          <a:xfrm>
            <a:off x="266116" y="1108075"/>
            <a:ext cx="15120728" cy="3108543"/>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Increase in improvement to several National Stroke KPI which include:</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Mechanical Thrombectomy </a:t>
            </a: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Admission onto the ASU within 4 hours  </a:t>
            </a: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Stroke consultant review within 14 hours </a:t>
            </a: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Occupational therapy, physiotherapy and Speech and Language therapy assessments </a:t>
            </a:r>
          </a:p>
        </p:txBody>
      </p:sp>
    </p:spTree>
    <p:extLst>
      <p:ext uri="{BB962C8B-B14F-4D97-AF65-F5344CB8AC3E}">
        <p14:creationId xmlns:p14="http://schemas.microsoft.com/office/powerpoint/2010/main" val="14067038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A35495-8B89-D3C6-AC97-61E42A63660B}"/>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E3706659-86AB-47B1-E1A6-F8C19AD2C39F}"/>
              </a:ext>
            </a:extLst>
          </p:cNvPr>
          <p:cNvSpPr>
            <a:spLocks noGrp="1"/>
          </p:cNvSpPr>
          <p:nvPr>
            <p:ph type="body" sz="quarter" idx="10"/>
          </p:nvPr>
        </p:nvSpPr>
        <p:spPr>
          <a:xfrm>
            <a:off x="766128" y="320675"/>
            <a:ext cx="12293600" cy="558800"/>
          </a:xfrm>
        </p:spPr>
        <p:txBody>
          <a:bodyPr/>
          <a:lstStyle/>
          <a:p>
            <a:r>
              <a:rPr lang="en-GB" dirty="0"/>
              <a:t>Next Steps</a:t>
            </a:r>
          </a:p>
        </p:txBody>
      </p:sp>
      <p:sp>
        <p:nvSpPr>
          <p:cNvPr id="4" name="Text Placeholder 3">
            <a:extLst>
              <a:ext uri="{FF2B5EF4-FFF2-40B4-BE49-F238E27FC236}">
                <a16:creationId xmlns:a16="http://schemas.microsoft.com/office/drawing/2014/main" id="{D17776B7-CA53-12F6-130C-6883E46047DA}"/>
              </a:ext>
            </a:extLst>
          </p:cNvPr>
          <p:cNvSpPr>
            <a:spLocks noGrp="1"/>
          </p:cNvSpPr>
          <p:nvPr>
            <p:ph type="body" sz="quarter" idx="11"/>
          </p:nvPr>
        </p:nvSpPr>
        <p:spPr>
          <a:xfrm>
            <a:off x="766128" y="879475"/>
            <a:ext cx="18364200" cy="8458200"/>
          </a:xfrm>
        </p:spPr>
        <p:txBody>
          <a:bodyPr/>
          <a:lstStyle/>
          <a:p>
            <a:pPr marL="342900" indent="-342900">
              <a:lnSpc>
                <a:spcPct val="150000"/>
              </a:lnSpc>
              <a:buFont typeface="Arial" panose="020B0604020202020204" pitchFamily="34" charset="0"/>
              <a:buChar char="•"/>
            </a:pPr>
            <a:r>
              <a:rPr lang="en-GB" sz="2000" dirty="0"/>
              <a:t>Further increase the stroke Ring-Fenced capacity to enable timely admission </a:t>
            </a:r>
          </a:p>
          <a:p>
            <a:pPr marL="342900" indent="-342900">
              <a:lnSpc>
                <a:spcPct val="150000"/>
              </a:lnSpc>
              <a:buFont typeface="Arial" panose="020B0604020202020204" pitchFamily="34" charset="0"/>
              <a:buChar char="•"/>
            </a:pPr>
            <a:r>
              <a:rPr lang="en-GB" sz="2000" dirty="0"/>
              <a:t>Development of a dedicated stroke weekend plan </a:t>
            </a:r>
          </a:p>
          <a:p>
            <a:pPr marL="342900" indent="-342900">
              <a:lnSpc>
                <a:spcPct val="150000"/>
              </a:lnSpc>
              <a:buFont typeface="Arial" panose="020B0604020202020204" pitchFamily="34" charset="0"/>
              <a:buChar char="•"/>
            </a:pPr>
            <a:r>
              <a:rPr lang="en-GB" sz="2000" dirty="0"/>
              <a:t>Implementation and expansion of the CT Perfusion service which will improve access to Thrombolysis and increase compliance </a:t>
            </a:r>
          </a:p>
          <a:p>
            <a:pPr marL="342900" indent="-342900">
              <a:lnSpc>
                <a:spcPct val="150000"/>
              </a:lnSpc>
              <a:buFont typeface="Arial" panose="020B0604020202020204" pitchFamily="34" charset="0"/>
              <a:buChar char="•"/>
            </a:pPr>
            <a:r>
              <a:rPr lang="en-GB" sz="2000" dirty="0"/>
              <a:t>Introduction of the Tenecteplase to improve time to Thrombolysis </a:t>
            </a:r>
          </a:p>
          <a:p>
            <a:pPr marL="342900" indent="-342900">
              <a:lnSpc>
                <a:spcPct val="150000"/>
              </a:lnSpc>
              <a:buFont typeface="Arial" panose="020B0604020202020204" pitchFamily="34" charset="0"/>
              <a:buChar char="•"/>
            </a:pPr>
            <a:r>
              <a:rPr lang="en-GB" sz="2000" dirty="0"/>
              <a:t>Implementation of the stroke ACP/CNS Pre-Triage Assessment </a:t>
            </a:r>
          </a:p>
          <a:p>
            <a:pPr marL="342900" indent="-342900">
              <a:lnSpc>
                <a:spcPct val="150000"/>
              </a:lnSpc>
              <a:buFont typeface="Arial" panose="020B0604020202020204" pitchFamily="34" charset="0"/>
              <a:buChar char="•"/>
            </a:pPr>
            <a:r>
              <a:rPr lang="en-GB" sz="2000" dirty="0"/>
              <a:t>Expansion of the stroke specialised team - CNS/ACP cover 07:30am to midnight 7 days per week. </a:t>
            </a:r>
          </a:p>
          <a:p>
            <a:pPr marL="342900" indent="-342900">
              <a:lnSpc>
                <a:spcPct val="150000"/>
              </a:lnSpc>
              <a:buFont typeface="Arial" panose="020B0604020202020204" pitchFamily="34" charset="0"/>
              <a:buChar char="•"/>
            </a:pPr>
            <a:r>
              <a:rPr lang="en-GB" sz="2000" dirty="0"/>
              <a:t>Continuation of the Early Supported Discharge Service (ESD) dealing with mild-moderate strokes. </a:t>
            </a:r>
          </a:p>
          <a:p>
            <a:pPr marL="342900" indent="-342900">
              <a:lnSpc>
                <a:spcPct val="150000"/>
              </a:lnSpc>
              <a:buFont typeface="Arial" panose="020B0604020202020204" pitchFamily="34" charset="0"/>
              <a:buChar char="•"/>
            </a:pPr>
            <a:r>
              <a:rPr lang="en-GB" sz="2000" dirty="0"/>
              <a:t>Development of the Integrated Community Stroke Services (ICSS) dealing with moderate to severe strokes (business case in development) </a:t>
            </a:r>
          </a:p>
          <a:p>
            <a:endParaRPr lang="en-GB" sz="2000" dirty="0"/>
          </a:p>
          <a:p>
            <a:endParaRPr lang="en-GB" sz="2000" dirty="0"/>
          </a:p>
          <a:p>
            <a:pPr>
              <a:lnSpc>
                <a:spcPct val="150000"/>
              </a:lnSpc>
            </a:pPr>
            <a:r>
              <a:rPr lang="en-GB" sz="2000" b="1" dirty="0"/>
              <a:t>Approved stroke funding not received  </a:t>
            </a:r>
            <a:r>
              <a:rPr lang="en-GB" sz="2000" dirty="0"/>
              <a:t>- Despite being previously agreed at BCAG and Management Board , not receiving the final phase of investment is causing patient harm, poor outcomes, inequity of care and stress and anxiety for our workforce.  At present there is no 24/7 stroke consultant rota.  This is resulting in no weekend specialised ward rounds, delays in patient management, increased Length of stay, poor patient outcomes, no advanced stroke imaging, no thrombolysis or Mechanical Thrombectomy care and a totally inequitable service compared with 'in-hours' (all reflected in our performance data).  We are currently an outlier compared to our neighbouring HB's who have 24/7 stroke consultant cover.</a:t>
            </a:r>
          </a:p>
        </p:txBody>
      </p:sp>
      <p:sp>
        <p:nvSpPr>
          <p:cNvPr id="8" name="Text Placeholder 2">
            <a:extLst>
              <a:ext uri="{FF2B5EF4-FFF2-40B4-BE49-F238E27FC236}">
                <a16:creationId xmlns:a16="http://schemas.microsoft.com/office/drawing/2014/main" id="{675C06A2-E2FE-1FBF-E3CC-1ADCE6616833}"/>
              </a:ext>
            </a:extLst>
          </p:cNvPr>
          <p:cNvSpPr txBox="1">
            <a:spLocks/>
          </p:cNvSpPr>
          <p:nvPr/>
        </p:nvSpPr>
        <p:spPr>
          <a:xfrm>
            <a:off x="766128" y="5807075"/>
            <a:ext cx="12293600" cy="558800"/>
          </a:xfrm>
          <a:prstGeom prst="rect">
            <a:avLst/>
          </a:prstGeom>
        </p:spPr>
        <p:txBody>
          <a:bodyPr/>
          <a:lstStyle>
            <a:lvl1pPr marL="0" indent="0" algn="l" defTabSz="914400" rtl="0" eaLnBrk="1" latinLnBrk="0" hangingPunct="1">
              <a:lnSpc>
                <a:spcPct val="90000"/>
              </a:lnSpc>
              <a:spcBef>
                <a:spcPts val="1000"/>
              </a:spcBef>
              <a:buFontTx/>
              <a:buNone/>
              <a:defRPr sz="4000"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GB" sz="4000" b="0" i="0" u="none" strike="noStrike" kern="1200" cap="none" spc="0" normalizeH="0" baseline="0" noProof="0" dirty="0">
                <a:ln>
                  <a:noFill/>
                </a:ln>
                <a:solidFill>
                  <a:srgbClr val="1F355E"/>
                </a:solidFill>
                <a:effectLst/>
                <a:uLnTx/>
                <a:uFillTx/>
                <a:latin typeface="Arial Black" panose="020B0A04020102020204" pitchFamily="34" charset="0"/>
                <a:ea typeface="+mn-ea"/>
                <a:cs typeface="+mn-cs"/>
              </a:rPr>
              <a:t>For Escalation  </a:t>
            </a:r>
          </a:p>
        </p:txBody>
      </p:sp>
    </p:spTree>
    <p:extLst>
      <p:ext uri="{BB962C8B-B14F-4D97-AF65-F5344CB8AC3E}">
        <p14:creationId xmlns:p14="http://schemas.microsoft.com/office/powerpoint/2010/main" val="4709454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7</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CB3C8-16F8-E2E9-1B78-F4E6E6EF7E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4DAD07E-62F8-33EE-523D-C152AAF91F2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7B97C78-E07C-7F7D-5440-9808E97C558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8</a:t>
            </a:fld>
            <a:endParaRPr lang="en-GB"/>
          </a:p>
        </p:txBody>
      </p:sp>
      <p:sp>
        <p:nvSpPr>
          <p:cNvPr id="3" name="TextBox 2">
            <a:extLst>
              <a:ext uri="{FF2B5EF4-FFF2-40B4-BE49-F238E27FC236}">
                <a16:creationId xmlns:a16="http://schemas.microsoft.com/office/drawing/2014/main" id="{748658C9-A574-ABB2-5129-A89CCE76CDED}"/>
              </a:ext>
            </a:extLst>
          </p:cNvPr>
          <p:cNvSpPr txBox="1"/>
          <p:nvPr/>
        </p:nvSpPr>
        <p:spPr>
          <a:xfrm>
            <a:off x="0" y="-14068"/>
            <a:ext cx="20105688" cy="584775"/>
          </a:xfrm>
          <a:prstGeom prst="rect">
            <a:avLst/>
          </a:prstGeom>
          <a:solidFill>
            <a:srgbClr val="C00000"/>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graphicFrame>
        <p:nvGraphicFramePr>
          <p:cNvPr id="5" name="Table 4">
            <a:extLst>
              <a:ext uri="{FF2B5EF4-FFF2-40B4-BE49-F238E27FC236}">
                <a16:creationId xmlns:a16="http://schemas.microsoft.com/office/drawing/2014/main" id="{A0A1A59E-3D10-53A1-FEC3-D90C4853C3D5}"/>
              </a:ext>
            </a:extLst>
          </p:cNvPr>
          <p:cNvGraphicFramePr>
            <a:graphicFrameLocks noGrp="1"/>
          </p:cNvGraphicFramePr>
          <p:nvPr>
            <p:extLst>
              <p:ext uri="{D42A27DB-BD31-4B8C-83A1-F6EECF244321}">
                <p14:modId xmlns:p14="http://schemas.microsoft.com/office/powerpoint/2010/main" val="493376600"/>
              </p:ext>
            </p:extLst>
          </p:nvPr>
        </p:nvGraphicFramePr>
        <p:xfrm>
          <a:off x="604044" y="2347870"/>
          <a:ext cx="18897600" cy="7351752"/>
        </p:xfrm>
        <a:graphic>
          <a:graphicData uri="http://schemas.openxmlformats.org/drawingml/2006/table">
            <a:tbl>
              <a:tblPr>
                <a:tableStyleId>{5C22544A-7EE6-4342-B048-85BDC9FD1C3A}</a:tableStyleId>
              </a:tblPr>
              <a:tblGrid>
                <a:gridCol w="14017938">
                  <a:extLst>
                    <a:ext uri="{9D8B030D-6E8A-4147-A177-3AD203B41FA5}">
                      <a16:colId xmlns:a16="http://schemas.microsoft.com/office/drawing/2014/main" val="498750781"/>
                    </a:ext>
                  </a:extLst>
                </a:gridCol>
                <a:gridCol w="2572913">
                  <a:extLst>
                    <a:ext uri="{9D8B030D-6E8A-4147-A177-3AD203B41FA5}">
                      <a16:colId xmlns:a16="http://schemas.microsoft.com/office/drawing/2014/main" val="445886187"/>
                    </a:ext>
                  </a:extLst>
                </a:gridCol>
                <a:gridCol w="2306749">
                  <a:extLst>
                    <a:ext uri="{9D8B030D-6E8A-4147-A177-3AD203B41FA5}">
                      <a16:colId xmlns:a16="http://schemas.microsoft.com/office/drawing/2014/main" val="1408094447"/>
                    </a:ext>
                  </a:extLst>
                </a:gridCol>
              </a:tblGrid>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Childhood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Sep-25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121596945"/>
                  </a:ext>
                </a:extLst>
              </a:tr>
              <a:tr h="625070">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who are up to date with the scheduled vaccinations by age 5 (‘4 in 1’ preschool booster, the Hib/</a:t>
                      </a:r>
                      <a:r>
                        <a:rPr lang="en-GB" sz="2000" u="none" strike="noStrike" dirty="0" err="1">
                          <a:solidFill>
                            <a:schemeClr val="tx1"/>
                          </a:solidFill>
                          <a:effectLst/>
                          <a:latin typeface="Verdana" panose="020B0604030504040204" pitchFamily="34" charset="0"/>
                          <a:ea typeface="Verdana" panose="020B0604030504040204" pitchFamily="34" charset="0"/>
                        </a:rPr>
                        <a:t>MenC</a:t>
                      </a:r>
                      <a:r>
                        <a:rPr lang="en-GB" sz="2000" u="none" strike="noStrike" dirty="0">
                          <a:solidFill>
                            <a:schemeClr val="tx1"/>
                          </a:solidFill>
                          <a:effectLst/>
                          <a:latin typeface="Verdana" panose="020B0604030504040204" pitchFamily="34" charset="0"/>
                          <a:ea typeface="Verdana" panose="020B0604030504040204" pitchFamily="34" charset="0"/>
                        </a:rPr>
                        <a:t> booster and the second MMR dose)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90.2%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receiving the Human Papillomavirus (HPV) vaccination by the age of 15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84.2%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Influenza &amp; Covid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9342944"/>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influenza vaccine in adults 65 years and over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r>
                        <a:rPr lang="en-GB" sz="2000" u="none" strike="noStrike" dirty="0">
                          <a:solidFill>
                            <a:srgbClr val="FF0000"/>
                          </a:solidFill>
                          <a:effectLst/>
                          <a:latin typeface="Verdana" panose="020B0604030504040204" pitchFamily="34" charset="0"/>
                          <a:ea typeface="Verdana" panose="020B0604030504040204" pitchFamily="34" charset="0"/>
                        </a:rPr>
                        <a:t>63.6% (25/26)</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COVID-19 vaccination for all those eligible</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42.4% (Oct-25)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Smoking Cessation</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1336488"/>
                  </a:ext>
                </a:extLst>
              </a:tr>
              <a:tr h="516475">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5% Annual target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81834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 who are CO-validated as quit at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40% annual 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N/A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950311696"/>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Screening</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5954677"/>
                  </a:ext>
                </a:extLst>
              </a:tr>
              <a:tr h="636010">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patients offered an index colonoscopy procedure within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60363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well babies entering the new-born hearing screening programme within 4 weeks</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050" u="none" strike="noStrike" dirty="0">
                          <a:effectLst/>
                          <a:latin typeface="Verdana" panose="020B0604030504040204" pitchFamily="34" charset="0"/>
                          <a:ea typeface="Verdana" panose="020B0604030504040204" pitchFamily="34" charset="0"/>
                        </a:rPr>
                        <a:t> </a:t>
                      </a:r>
                      <a:r>
                        <a:rPr lang="en-GB" sz="1050" u="none" strike="noStrike" kern="1200" dirty="0">
                          <a:solidFill>
                            <a:schemeClr val="dk1"/>
                          </a:solidFill>
                          <a:effectLst/>
                          <a:latin typeface="Verdana" panose="020B0604030504040204" pitchFamily="34" charset="0"/>
                          <a:ea typeface="Verdana" panose="020B0604030504040204" pitchFamily="34" charset="0"/>
                          <a:cs typeface="+mn-cs"/>
                        </a:rPr>
                        <a:t> </a:t>
                      </a: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90%</a:t>
                      </a:r>
                    </a:p>
                    <a:p>
                      <a:pPr algn="l"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315756">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eligible new-born babies who have a conclusive bloodspot screening result by day 17 of life</a:t>
                      </a:r>
                    </a:p>
                    <a:p>
                      <a:pPr marL="0" algn="l" defTabSz="1507937" rtl="0" eaLnBrk="1" fontAlgn="b" latinLnBrk="0" hangingPunct="1"/>
                      <a:endParaRPr lang="en-GB" sz="200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bl>
          </a:graphicData>
        </a:graphic>
      </p:graphicFrame>
      <p:pic>
        <p:nvPicPr>
          <p:cNvPr id="22" name="Picture 21">
            <a:extLst>
              <a:ext uri="{FF2B5EF4-FFF2-40B4-BE49-F238E27FC236}">
                <a16:creationId xmlns:a16="http://schemas.microsoft.com/office/drawing/2014/main" id="{A67C91B9-1BD4-8E65-E57A-C190BE0B024C}"/>
              </a:ext>
            </a:extLst>
          </p:cNvPr>
          <p:cNvPicPr>
            <a:picLocks noChangeAspect="1"/>
          </p:cNvPicPr>
          <p:nvPr/>
        </p:nvPicPr>
        <p:blipFill>
          <a:blip r:embed="rId2"/>
          <a:stretch>
            <a:fillRect/>
          </a:stretch>
        </p:blipFill>
        <p:spPr>
          <a:xfrm>
            <a:off x="3630284" y="777875"/>
            <a:ext cx="12845120" cy="1371599"/>
          </a:xfrm>
          <a:prstGeom prst="rect">
            <a:avLst/>
          </a:prstGeom>
        </p:spPr>
      </p:pic>
      <p:sp>
        <p:nvSpPr>
          <p:cNvPr id="6" name="Oval 5">
            <a:extLst>
              <a:ext uri="{FF2B5EF4-FFF2-40B4-BE49-F238E27FC236}">
                <a16:creationId xmlns:a16="http://schemas.microsoft.com/office/drawing/2014/main" id="{E1FEEBA6-765C-A502-7AAA-C33D5593B8EF}"/>
              </a:ext>
            </a:extLst>
          </p:cNvPr>
          <p:cNvSpPr/>
          <p:nvPr/>
        </p:nvSpPr>
        <p:spPr>
          <a:xfrm>
            <a:off x="13862844" y="2835275"/>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7" name="Oval 6">
            <a:extLst>
              <a:ext uri="{FF2B5EF4-FFF2-40B4-BE49-F238E27FC236}">
                <a16:creationId xmlns:a16="http://schemas.microsoft.com/office/drawing/2014/main" id="{94093089-01A2-0FCD-9C77-708DFE5AFD44}"/>
              </a:ext>
            </a:extLst>
          </p:cNvPr>
          <p:cNvSpPr/>
          <p:nvPr/>
        </p:nvSpPr>
        <p:spPr>
          <a:xfrm>
            <a:off x="13862844" y="4947583"/>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8" name="Oval 7">
            <a:extLst>
              <a:ext uri="{FF2B5EF4-FFF2-40B4-BE49-F238E27FC236}">
                <a16:creationId xmlns:a16="http://schemas.microsoft.com/office/drawing/2014/main" id="{EE7B342C-5DE0-5079-DE66-86C016F80ACA}"/>
              </a:ext>
            </a:extLst>
          </p:cNvPr>
          <p:cNvSpPr/>
          <p:nvPr/>
        </p:nvSpPr>
        <p:spPr>
          <a:xfrm>
            <a:off x="13862844" y="343146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9" name="Oval 8">
            <a:extLst>
              <a:ext uri="{FF2B5EF4-FFF2-40B4-BE49-F238E27FC236}">
                <a16:creationId xmlns:a16="http://schemas.microsoft.com/office/drawing/2014/main" id="{F71D16E9-54C3-3EC8-C7CC-449AE3F94707}"/>
              </a:ext>
            </a:extLst>
          </p:cNvPr>
          <p:cNvSpPr/>
          <p:nvPr/>
        </p:nvSpPr>
        <p:spPr>
          <a:xfrm>
            <a:off x="13862844" y="436280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pic>
        <p:nvPicPr>
          <p:cNvPr id="10" name="Picture 9">
            <a:extLst>
              <a:ext uri="{FF2B5EF4-FFF2-40B4-BE49-F238E27FC236}">
                <a16:creationId xmlns:a16="http://schemas.microsoft.com/office/drawing/2014/main" id="{D779DF55-C9FC-B2D3-0072-9703502E03EE}"/>
              </a:ext>
            </a:extLst>
          </p:cNvPr>
          <p:cNvPicPr>
            <a:picLocks noChangeAspect="1"/>
          </p:cNvPicPr>
          <p:nvPr/>
        </p:nvPicPr>
        <p:blipFill>
          <a:blip r:embed="rId3"/>
          <a:stretch>
            <a:fillRect/>
          </a:stretch>
        </p:blipFill>
        <p:spPr>
          <a:xfrm>
            <a:off x="3422518" y="9810858"/>
            <a:ext cx="13260651" cy="1066949"/>
          </a:xfrm>
          <a:prstGeom prst="rect">
            <a:avLst/>
          </a:prstGeom>
        </p:spPr>
      </p:pic>
    </p:spTree>
    <p:extLst>
      <p:ext uri="{BB962C8B-B14F-4D97-AF65-F5344CB8AC3E}">
        <p14:creationId xmlns:p14="http://schemas.microsoft.com/office/powerpoint/2010/main" val="286294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E8AC-C86B-B969-3BC1-CDA6794B9DA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B82678-138B-A5EF-2982-F3B226F72B8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439FA30B-E1FB-92A9-FFC0-8EA3D96A0D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9</a:t>
            </a:fld>
            <a:endParaRPr lang="en-GB"/>
          </a:p>
        </p:txBody>
      </p:sp>
      <p:sp>
        <p:nvSpPr>
          <p:cNvPr id="3" name="TextBox 2">
            <a:extLst>
              <a:ext uri="{FF2B5EF4-FFF2-40B4-BE49-F238E27FC236}">
                <a16:creationId xmlns:a16="http://schemas.microsoft.com/office/drawing/2014/main" id="{B918053E-9D1C-8ED0-E706-2381DAA48824}"/>
              </a:ext>
            </a:extLst>
          </p:cNvPr>
          <p:cNvSpPr txBox="1"/>
          <p:nvPr/>
        </p:nvSpPr>
        <p:spPr>
          <a:xfrm>
            <a:off x="0" y="-14068"/>
            <a:ext cx="20105688" cy="646331"/>
          </a:xfrm>
          <a:prstGeom prst="rect">
            <a:avLst/>
          </a:prstGeom>
          <a:solidFill>
            <a:srgbClr val="C00000"/>
          </a:solidFill>
        </p:spPr>
        <p:txBody>
          <a:bodyPr wrap="square" rtlCol="0">
            <a:spAutoFit/>
          </a:bodyPr>
          <a:lstStyle/>
          <a:p>
            <a:pPr algn="ctr" defTabSz="1507937">
              <a:spcAft>
                <a:spcPts val="1979"/>
              </a:spcAft>
              <a:defRPr/>
            </a:pPr>
            <a:r>
              <a:rPr lang="en-GB" sz="3600" b="1" dirty="0">
                <a:solidFill>
                  <a:schemeClr val="bg1"/>
                </a:solidFill>
                <a:latin typeface="Calibri" panose="020F0502020204030204"/>
              </a:rPr>
              <a:t>Immunisations</a:t>
            </a:r>
            <a:r>
              <a:rPr lang="en-GB" sz="3200" b="1" dirty="0">
                <a:solidFill>
                  <a:schemeClr val="bg1"/>
                </a:solidFill>
                <a:latin typeface="Calibri" panose="020F0502020204030204"/>
              </a:rPr>
              <a:t> </a:t>
            </a:r>
          </a:p>
        </p:txBody>
      </p:sp>
      <p:sp>
        <p:nvSpPr>
          <p:cNvPr id="11" name="TextBox 10">
            <a:extLst>
              <a:ext uri="{FF2B5EF4-FFF2-40B4-BE49-F238E27FC236}">
                <a16:creationId xmlns:a16="http://schemas.microsoft.com/office/drawing/2014/main" id="{AFDE3509-4A4A-DA72-3A34-B39CF530C13B}"/>
              </a:ext>
            </a:extLst>
          </p:cNvPr>
          <p:cNvSpPr txBox="1"/>
          <p:nvPr/>
        </p:nvSpPr>
        <p:spPr>
          <a:xfrm>
            <a:off x="0" y="9617075"/>
            <a:ext cx="20105688" cy="1200329"/>
          </a:xfrm>
          <a:prstGeom prst="rect">
            <a:avLst/>
          </a:prstGeom>
          <a:noFill/>
        </p:spPr>
        <p:txBody>
          <a:bodyPr wrap="square" rtlCol="0">
            <a:spAutoFit/>
          </a:bodyPr>
          <a:lstStyle/>
          <a:p>
            <a:r>
              <a:rPr lang="en-GB" sz="2400" b="1" dirty="0">
                <a:solidFill>
                  <a:srgbClr val="C00000"/>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immunisation targets is reported in arrears on a quarterly basis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Updated targets have been set for the new financial year which can be seen on the graphs above</a:t>
            </a:r>
          </a:p>
        </p:txBody>
      </p:sp>
      <p:cxnSp>
        <p:nvCxnSpPr>
          <p:cNvPr id="23" name="Straight Connector 22">
            <a:extLst>
              <a:ext uri="{FF2B5EF4-FFF2-40B4-BE49-F238E27FC236}">
                <a16:creationId xmlns:a16="http://schemas.microsoft.com/office/drawing/2014/main" id="{F88CEB1D-CE94-9B2D-7BBD-BC3B7925D9E2}"/>
              </a:ext>
            </a:extLst>
          </p:cNvPr>
          <p:cNvCxnSpPr/>
          <p:nvPr/>
        </p:nvCxnSpPr>
        <p:spPr>
          <a:xfrm>
            <a:off x="0" y="9464675"/>
            <a:ext cx="2010568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42D52654-072A-2D70-9008-DD4B20F7A1F0}"/>
              </a:ext>
            </a:extLst>
          </p:cNvPr>
          <p:cNvPicPr>
            <a:picLocks noChangeAspect="1"/>
          </p:cNvPicPr>
          <p:nvPr/>
        </p:nvPicPr>
        <p:blipFill>
          <a:blip r:embed="rId2"/>
          <a:stretch>
            <a:fillRect/>
          </a:stretch>
        </p:blipFill>
        <p:spPr>
          <a:xfrm>
            <a:off x="7192764" y="5276949"/>
            <a:ext cx="5880369" cy="3578124"/>
          </a:xfrm>
          <a:prstGeom prst="rect">
            <a:avLst/>
          </a:prstGeom>
        </p:spPr>
      </p:pic>
      <p:pic>
        <p:nvPicPr>
          <p:cNvPr id="12" name="Picture 11">
            <a:extLst>
              <a:ext uri="{FF2B5EF4-FFF2-40B4-BE49-F238E27FC236}">
                <a16:creationId xmlns:a16="http://schemas.microsoft.com/office/drawing/2014/main" id="{378C6F46-D634-B6C4-778B-9ECA5021E032}"/>
              </a:ext>
            </a:extLst>
          </p:cNvPr>
          <p:cNvPicPr>
            <a:picLocks noChangeAspect="1"/>
          </p:cNvPicPr>
          <p:nvPr/>
        </p:nvPicPr>
        <p:blipFill>
          <a:blip r:embed="rId3"/>
          <a:stretch>
            <a:fillRect/>
          </a:stretch>
        </p:blipFill>
        <p:spPr>
          <a:xfrm>
            <a:off x="14091444" y="5245448"/>
            <a:ext cx="5779007" cy="3609624"/>
          </a:xfrm>
          <a:prstGeom prst="rect">
            <a:avLst/>
          </a:prstGeom>
        </p:spPr>
      </p:pic>
      <p:pic>
        <p:nvPicPr>
          <p:cNvPr id="14" name="Picture 13">
            <a:extLst>
              <a:ext uri="{FF2B5EF4-FFF2-40B4-BE49-F238E27FC236}">
                <a16:creationId xmlns:a16="http://schemas.microsoft.com/office/drawing/2014/main" id="{D50C37E7-9ECF-FF5D-E025-ECC1934B3523}"/>
              </a:ext>
            </a:extLst>
          </p:cNvPr>
          <p:cNvPicPr>
            <a:picLocks noChangeAspect="1"/>
          </p:cNvPicPr>
          <p:nvPr/>
        </p:nvPicPr>
        <p:blipFill>
          <a:blip r:embed="rId4"/>
          <a:stretch>
            <a:fillRect/>
          </a:stretch>
        </p:blipFill>
        <p:spPr>
          <a:xfrm>
            <a:off x="844837" y="5189824"/>
            <a:ext cx="5779007" cy="3665247"/>
          </a:xfrm>
          <a:prstGeom prst="rect">
            <a:avLst/>
          </a:prstGeom>
        </p:spPr>
      </p:pic>
      <p:pic>
        <p:nvPicPr>
          <p:cNvPr id="16" name="Picture 15">
            <a:extLst>
              <a:ext uri="{FF2B5EF4-FFF2-40B4-BE49-F238E27FC236}">
                <a16:creationId xmlns:a16="http://schemas.microsoft.com/office/drawing/2014/main" id="{BC9CBB8D-3383-A11E-BAFA-25EE4993296E}"/>
              </a:ext>
            </a:extLst>
          </p:cNvPr>
          <p:cNvPicPr>
            <a:picLocks noChangeAspect="1"/>
          </p:cNvPicPr>
          <p:nvPr/>
        </p:nvPicPr>
        <p:blipFill>
          <a:blip r:embed="rId5"/>
          <a:stretch>
            <a:fillRect/>
          </a:stretch>
        </p:blipFill>
        <p:spPr>
          <a:xfrm>
            <a:off x="844836" y="932751"/>
            <a:ext cx="5510929" cy="3808559"/>
          </a:xfrm>
          <a:prstGeom prst="rect">
            <a:avLst/>
          </a:prstGeom>
        </p:spPr>
      </p:pic>
      <p:pic>
        <p:nvPicPr>
          <p:cNvPr id="19" name="Picture 18">
            <a:extLst>
              <a:ext uri="{FF2B5EF4-FFF2-40B4-BE49-F238E27FC236}">
                <a16:creationId xmlns:a16="http://schemas.microsoft.com/office/drawing/2014/main" id="{00559F47-6996-9907-133D-D002B449722D}"/>
              </a:ext>
            </a:extLst>
          </p:cNvPr>
          <p:cNvPicPr>
            <a:picLocks noChangeAspect="1"/>
          </p:cNvPicPr>
          <p:nvPr/>
        </p:nvPicPr>
        <p:blipFill>
          <a:blip r:embed="rId6"/>
          <a:stretch>
            <a:fillRect/>
          </a:stretch>
        </p:blipFill>
        <p:spPr>
          <a:xfrm>
            <a:off x="7192764" y="932750"/>
            <a:ext cx="5880369" cy="3808559"/>
          </a:xfrm>
          <a:prstGeom prst="rect">
            <a:avLst/>
          </a:prstGeom>
        </p:spPr>
      </p:pic>
      <p:pic>
        <p:nvPicPr>
          <p:cNvPr id="22" name="Picture 21">
            <a:extLst>
              <a:ext uri="{FF2B5EF4-FFF2-40B4-BE49-F238E27FC236}">
                <a16:creationId xmlns:a16="http://schemas.microsoft.com/office/drawing/2014/main" id="{6E846071-D607-983E-D963-C1C5776AF67E}"/>
              </a:ext>
            </a:extLst>
          </p:cNvPr>
          <p:cNvPicPr>
            <a:picLocks noChangeAspect="1"/>
          </p:cNvPicPr>
          <p:nvPr/>
        </p:nvPicPr>
        <p:blipFill>
          <a:blip r:embed="rId7"/>
          <a:stretch>
            <a:fillRect/>
          </a:stretch>
        </p:blipFill>
        <p:spPr>
          <a:xfrm>
            <a:off x="14091444" y="932750"/>
            <a:ext cx="5779007" cy="3734596"/>
          </a:xfrm>
          <a:prstGeom prst="rect">
            <a:avLst/>
          </a:prstGeom>
        </p:spPr>
      </p:pic>
    </p:spTree>
    <p:extLst>
      <p:ext uri="{BB962C8B-B14F-4D97-AF65-F5344CB8AC3E}">
        <p14:creationId xmlns:p14="http://schemas.microsoft.com/office/powerpoint/2010/main" val="7400974"/>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3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2.xml><?xml version="1.0" encoding="utf-8"?>
<a:theme xmlns:a="http://schemas.openxmlformats.org/drawingml/2006/main" name="2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3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ustom Design">
  <a:themeElements>
    <a:clrScheme name="Executive_01">
      <a:dk1>
        <a:srgbClr val="325486"/>
      </a:dk1>
      <a:lt1>
        <a:sysClr val="window" lastClr="FFFFFF"/>
      </a:lt1>
      <a:dk2>
        <a:srgbClr val="44546A"/>
      </a:dk2>
      <a:lt2>
        <a:srgbClr val="E7E6E6"/>
      </a:lt2>
      <a:accent1>
        <a:srgbClr val="28B8CE"/>
      </a:accent1>
      <a:accent2>
        <a:srgbClr val="FAC403"/>
      </a:accent2>
      <a:accent3>
        <a:srgbClr val="E03882"/>
      </a:accent3>
      <a:accent4>
        <a:srgbClr val="4FBAAB"/>
      </a:accent4>
      <a:accent5>
        <a:srgbClr val="5B9BD5"/>
      </a:accent5>
      <a:accent6>
        <a:srgbClr val="70AD47"/>
      </a:accent6>
      <a:hlink>
        <a:srgbClr val="0563C1"/>
      </a:hlink>
      <a:folHlink>
        <a:srgbClr val="954F72"/>
      </a:folHlink>
    </a:clrScheme>
    <a:fontScheme name="Custom 1">
      <a:majorFont>
        <a:latin typeface="Verdana Pro 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Wales Executive template.potx" id="{45E48A4E-9554-4AE6-A6DC-07D2055DF8A0}" vid="{7CD0DD89-9F4B-43DF-8CF0-0770B47F736F}"/>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fa1fdaed32ccfb62a78fe7804e1feb11">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243aadca8e19f5d5123f99ada160efc8"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DD5B851-27D1-462C-8CFA-3286B9F89114}"/>
</file>

<file path=customXml/itemProps2.xml><?xml version="1.0" encoding="utf-8"?>
<ds:datastoreItem xmlns:ds="http://schemas.openxmlformats.org/officeDocument/2006/customXml" ds:itemID="{5353AC40-0A0E-4F46-A609-E30D51CC4C15}">
  <ds:schemaRefs>
    <ds:schemaRef ds:uri="http://www.w3.org/XML/1998/namespace"/>
    <ds:schemaRef ds:uri="http://purl.org/dc/terms/"/>
    <ds:schemaRef ds:uri="81d0f8ba-7dd4-497d-b53e-2ae497223135"/>
    <ds:schemaRef ds:uri="6652e9e4-105f-4208-b9a1-5776dfccd132"/>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7EE7A53A-4F8E-4FD8-8FB5-32197C056E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39404</TotalTime>
  <Words>8410</Words>
  <Application>Microsoft Office PowerPoint</Application>
  <PresentationFormat>Custom</PresentationFormat>
  <Paragraphs>892</Paragraphs>
  <Slides>52</Slides>
  <Notes>18</Notes>
  <HiddenSlides>0</HiddenSlides>
  <MMClips>0</MMClips>
  <ScaleCrop>false</ScaleCrop>
  <HeadingPairs>
    <vt:vector size="6" baseType="variant">
      <vt:variant>
        <vt:lpstr>Fonts Used</vt:lpstr>
      </vt:variant>
      <vt:variant>
        <vt:i4>16</vt:i4>
      </vt:variant>
      <vt:variant>
        <vt:lpstr>Theme</vt:lpstr>
      </vt:variant>
      <vt:variant>
        <vt:i4>14</vt:i4>
      </vt:variant>
      <vt:variant>
        <vt:lpstr>Slide Titles</vt:lpstr>
      </vt:variant>
      <vt:variant>
        <vt:i4>52</vt:i4>
      </vt:variant>
    </vt:vector>
  </HeadingPairs>
  <TitlesOfParts>
    <vt:vector size="82" baseType="lpstr">
      <vt:lpstr>Aptos</vt:lpstr>
      <vt:lpstr>Aptos Black</vt:lpstr>
      <vt:lpstr>Aptos Display</vt:lpstr>
      <vt:lpstr>Aptos Narrow</vt:lpstr>
      <vt:lpstr>Arial</vt:lpstr>
      <vt:lpstr>Arial Black</vt:lpstr>
      <vt:lpstr>Arial,Sans-Serif</vt:lpstr>
      <vt:lpstr>Calibri</vt:lpstr>
      <vt:lpstr>Calibri Light</vt:lpstr>
      <vt:lpstr>Symbol</vt:lpstr>
      <vt:lpstr>Ubuntu Light</vt:lpstr>
      <vt:lpstr>Ubuntu Medium</vt:lpstr>
      <vt:lpstr>Verdana</vt:lpstr>
      <vt:lpstr>Verdana Pro SemiBold</vt:lpstr>
      <vt:lpstr>Verrdana</vt:lpstr>
      <vt:lpstr>Wingdings</vt:lpstr>
      <vt:lpstr>DARK TITLE BG</vt:lpstr>
      <vt:lpstr>WHITE TITLE BG</vt:lpstr>
      <vt:lpstr>DARK BG (PHOTO) TITLE</vt:lpstr>
      <vt:lpstr>WHITE BG (PHOTO) TITLE</vt:lpstr>
      <vt:lpstr>WHITE BG SLIDE</vt:lpstr>
      <vt:lpstr>ENDING SLIDE</vt:lpstr>
      <vt:lpstr>Office Theme</vt:lpstr>
      <vt:lpstr>1_Office Theme</vt:lpstr>
      <vt:lpstr>Custom Design</vt:lpstr>
      <vt:lpstr>1_WHITE TITLE BG</vt:lpstr>
      <vt:lpstr>3_Office Theme</vt:lpstr>
      <vt:lpstr>2_WHITE TITLE BG</vt:lpstr>
      <vt:lpstr>4_Office Theme</vt:lpstr>
      <vt:lpstr>3_WHITE TITLE BG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Meghann Protheroe (Swansea Bay UHB - Performance)</cp:lastModifiedBy>
  <cp:revision>169</cp:revision>
  <dcterms:created xsi:type="dcterms:W3CDTF">2023-11-15T10:54:55Z</dcterms:created>
  <dcterms:modified xsi:type="dcterms:W3CDTF">2025-12-15T00:01:12Z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