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notesSlides/notesSlide5.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0.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1.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8.xml" ContentType="application/vnd.openxmlformats-officedocument.presentationml.notesSlide+xml"/>
  <Override PartName="/ppt/charts/chart22.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3.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4.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5.xml" ContentType="application/vnd.openxmlformats-officedocument.drawingml.chart+xml"/>
  <Override PartName="/ppt/charts/chart26.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9.xml" ContentType="application/vnd.openxmlformats-officedocument.presentationml.notesSlide+xml"/>
  <Override PartName="/ppt/charts/chart27.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8.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9.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0.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1.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10.xml" ContentType="application/vnd.openxmlformats-officedocument.presentationml.notesSlide+xml"/>
  <Override PartName="/ppt/charts/chart32.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11.xml" ContentType="application/vnd.openxmlformats-officedocument.presentationml.notesSlide+xml"/>
  <Override PartName="/ppt/charts/chart33.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4.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5.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6.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12.xml" ContentType="application/vnd.openxmlformats-officedocument.presentationml.notesSlide+xml"/>
  <Override PartName="/ppt/charts/chart37.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8.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74" r:id="rId6"/>
    <p:sldMasterId id="2147483686" r:id="rId7"/>
    <p:sldMasterId id="2147483694" r:id="rId8"/>
  </p:sldMasterIdLst>
  <p:notesMasterIdLst>
    <p:notesMasterId r:id="rId57"/>
  </p:notesMasterIdLst>
  <p:sldIdLst>
    <p:sldId id="367" r:id="rId9"/>
    <p:sldId id="1049" r:id="rId10"/>
    <p:sldId id="1050" r:id="rId11"/>
    <p:sldId id="1051" r:id="rId12"/>
    <p:sldId id="1052" r:id="rId13"/>
    <p:sldId id="1053" r:id="rId14"/>
    <p:sldId id="1055" r:id="rId15"/>
    <p:sldId id="1056" r:id="rId16"/>
    <p:sldId id="1054" r:id="rId17"/>
    <p:sldId id="1057" r:id="rId18"/>
    <p:sldId id="828" r:id="rId19"/>
    <p:sldId id="384" r:id="rId20"/>
    <p:sldId id="1024" r:id="rId21"/>
    <p:sldId id="1032" r:id="rId22"/>
    <p:sldId id="258" r:id="rId23"/>
    <p:sldId id="1033" r:id="rId24"/>
    <p:sldId id="380" r:id="rId25"/>
    <p:sldId id="381" r:id="rId26"/>
    <p:sldId id="1034" r:id="rId27"/>
    <p:sldId id="325" r:id="rId28"/>
    <p:sldId id="827" r:id="rId29"/>
    <p:sldId id="1058" r:id="rId30"/>
    <p:sldId id="829" r:id="rId31"/>
    <p:sldId id="1036" r:id="rId32"/>
    <p:sldId id="1037" r:id="rId33"/>
    <p:sldId id="1038" r:id="rId34"/>
    <p:sldId id="1039" r:id="rId35"/>
    <p:sldId id="1040" r:id="rId36"/>
    <p:sldId id="1041" r:id="rId37"/>
    <p:sldId id="1042" r:id="rId38"/>
    <p:sldId id="1043" r:id="rId39"/>
    <p:sldId id="1044" r:id="rId40"/>
    <p:sldId id="1045" r:id="rId41"/>
    <p:sldId id="1046" r:id="rId42"/>
    <p:sldId id="1047" r:id="rId43"/>
    <p:sldId id="1048" r:id="rId44"/>
    <p:sldId id="289" r:id="rId45"/>
    <p:sldId id="1018" r:id="rId46"/>
    <p:sldId id="1023" r:id="rId47"/>
    <p:sldId id="826" r:id="rId48"/>
    <p:sldId id="1059" r:id="rId49"/>
    <p:sldId id="1060" r:id="rId50"/>
    <p:sldId id="1025" r:id="rId51"/>
    <p:sldId id="1061" r:id="rId52"/>
    <p:sldId id="1026" r:id="rId53"/>
    <p:sldId id="1027" r:id="rId54"/>
    <p:sldId id="1031" r:id="rId55"/>
    <p:sldId id="102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88249" autoAdjust="0"/>
  </p:normalViewPr>
  <p:slideViewPr>
    <p:cSldViewPr snapToGrid="0">
      <p:cViewPr varScale="1">
        <p:scale>
          <a:sx n="60" d="100"/>
          <a:sy n="60" d="100"/>
        </p:scale>
        <p:origin x="42" y="4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6.xml"/><Relationship Id="rId1" Type="http://schemas.microsoft.com/office/2011/relationships/chartStyle" Target="style16.xml"/></Relationships>
</file>

<file path=ppt/charts/_rels/chart2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7.xml"/><Relationship Id="rId1" Type="http://schemas.microsoft.com/office/2011/relationships/chartStyle" Target="style17.xml"/></Relationships>
</file>

<file path=ppt/charts/_rels/chart2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8.xml"/><Relationship Id="rId1" Type="http://schemas.microsoft.com/office/2011/relationships/chartStyle" Target="style18.xml"/></Relationships>
</file>

<file path=ppt/charts/_rels/chart2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19.xml"/><Relationship Id="rId1" Type="http://schemas.microsoft.com/office/2011/relationships/chartStyle" Target="style19.xml"/></Relationships>
</file>

<file path=ppt/charts/_rels/chart2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20.xml"/><Relationship Id="rId1" Type="http://schemas.microsoft.com/office/2011/relationships/chartStyle" Target="style20.xml"/></Relationships>
</file>

<file path=ppt/charts/_rels/chart25.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1.xml"/><Relationship Id="rId1" Type="http://schemas.microsoft.com/office/2011/relationships/chartStyle" Target="style21.xml"/></Relationships>
</file>

<file path=ppt/charts/_rels/chart27.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2.xml"/><Relationship Id="rId1" Type="http://schemas.microsoft.com/office/2011/relationships/chartStyle" Target="style22.xml"/></Relationships>
</file>

<file path=ppt/charts/_rels/chart2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3.xml"/><Relationship Id="rId1" Type="http://schemas.microsoft.com/office/2011/relationships/chartStyle" Target="style23.xml"/></Relationships>
</file>

<file path=ppt/charts/_rels/chart2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0.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5.xml"/><Relationship Id="rId1" Type="http://schemas.microsoft.com/office/2011/relationships/chartStyle" Target="style25.xml"/></Relationships>
</file>

<file path=ppt/charts/_rels/chart3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6.xml"/><Relationship Id="rId1" Type="http://schemas.microsoft.com/office/2011/relationships/chartStyle" Target="style26.xml"/></Relationships>
</file>

<file path=ppt/charts/_rels/chart3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7.xml"/><Relationship Id="rId1" Type="http://schemas.microsoft.com/office/2011/relationships/chartStyle" Target="style27.xml"/></Relationships>
</file>

<file path=ppt/charts/_rels/chart33.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8.xml"/><Relationship Id="rId1" Type="http://schemas.microsoft.com/office/2011/relationships/chartStyle" Target="style28.xml"/></Relationships>
</file>

<file path=ppt/charts/_rels/chart3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29.xml"/><Relationship Id="rId1" Type="http://schemas.microsoft.com/office/2011/relationships/chartStyle" Target="style29.xml"/></Relationships>
</file>

<file path=ppt/charts/_rels/chart3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30.xml"/><Relationship Id="rId1" Type="http://schemas.microsoft.com/office/2011/relationships/chartStyle" Target="style30.xml"/></Relationships>
</file>

<file path=ppt/charts/_rels/chart3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31.xml"/><Relationship Id="rId1" Type="http://schemas.microsoft.com/office/2011/relationships/chartStyle" Target="style31.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ma003854\AppData\Local\Microsoft\Windows\INetCache\Content.Outlook\X5E63PB1\October%2024%20KPIs.xlsx" TargetMode="External"/><Relationship Id="rId2" Type="http://schemas.microsoft.com/office/2011/relationships/chartColorStyle" Target="colors32.xml"/><Relationship Id="rId1" Type="http://schemas.microsoft.com/office/2011/relationships/chartStyle" Target="style32.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ma003854\AppData\Local\Microsoft\Windows\INetCache\Content.Outlook\X5E63PB1\October%2024%20KPIs.xlsx" TargetMode="External"/><Relationship Id="rId2" Type="http://schemas.microsoft.com/office/2011/relationships/chartColorStyle" Target="colors33.xml"/><Relationship Id="rId1" Type="http://schemas.microsoft.com/office/2011/relationships/chartStyle" Target="style33.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4-25v2.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dirty="0"/>
              <a:t>SCP Performance</a:t>
            </a:r>
          </a:p>
        </c:rich>
      </c:tx>
      <c:overlay val="0"/>
      <c:spPr>
        <a:noFill/>
        <a:ln w="25400">
          <a:noFill/>
        </a:ln>
      </c:spPr>
    </c:title>
    <c:autoTitleDeleted val="0"/>
    <c:plotArea>
      <c:layout>
        <c:manualLayout>
          <c:layoutTarget val="inner"/>
          <c:xMode val="edge"/>
          <c:yMode val="edge"/>
          <c:x val="9.7793827456314375E-2"/>
          <c:y val="6.9590357705770794E-2"/>
          <c:w val="0.87581618737865108"/>
          <c:h val="0.74473225959729683"/>
        </c:manualLayout>
      </c:layout>
      <c:barChart>
        <c:barDir val="col"/>
        <c:grouping val="clustered"/>
        <c:varyColors val="0"/>
        <c:ser>
          <c:idx val="3"/>
          <c:order val="0"/>
          <c:tx>
            <c:strRef>
              <c:f>'Data for Graphs'!$AM$1</c:f>
              <c:strCache>
                <c:ptCount val="1"/>
                <c:pt idx="0">
                  <c:v>Performance</c:v>
                </c:pt>
              </c:strCache>
            </c:strRef>
          </c:tx>
          <c:spPr>
            <a:solidFill>
              <a:schemeClr val="accent1">
                <a:lumMod val="40000"/>
                <a:lumOff val="60000"/>
              </a:schemeClr>
            </a:solidFill>
          </c:spPr>
          <c:invertIfNegative val="0"/>
          <c:dLbls>
            <c:dLbl>
              <c:idx val="12"/>
              <c:spPr>
                <a:noFill/>
                <a:ln w="25400">
                  <a:noFill/>
                </a:ln>
              </c:spPr>
              <c:txPr>
                <a:bodyPr rot="-5400000" vert="horz" wrap="square" lIns="38100" tIns="19050" rIns="38100" bIns="19050" anchor="ctr">
                  <a:spAutoFit/>
                </a:bodyPr>
                <a:lstStyle/>
                <a:p>
                  <a:pPr algn="ctr">
                    <a:defRPr sz="1000" b="0" i="0" u="none" strike="noStrike" baseline="0">
                      <a:solidFill>
                        <a:schemeClr val="accent4"/>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583E-4C41-BC36-B19BB2B81148}"/>
                </c:ext>
              </c:extLst>
            </c:dLbl>
            <c:dLbl>
              <c:idx val="13"/>
              <c:spPr>
                <a:noFill/>
                <a:ln w="25400">
                  <a:noFill/>
                </a:ln>
              </c:spPr>
              <c:txPr>
                <a:bodyPr rot="-5400000" vert="horz" wrap="square" lIns="38100" tIns="19050" rIns="38100" bIns="19050" anchor="ctr">
                  <a:spAutoFit/>
                </a:bodyPr>
                <a:lstStyle/>
                <a:p>
                  <a:pPr algn="ctr">
                    <a:defRPr sz="1000" b="0" i="0" u="none" strike="noStrike" baseline="0">
                      <a:solidFill>
                        <a:schemeClr val="accent4"/>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583E-4C41-BC36-B19BB2B81148}"/>
                </c:ext>
              </c:extLst>
            </c:dLbl>
            <c:dLbl>
              <c:idx val="14"/>
              <c:spPr>
                <a:noFill/>
                <a:ln w="25400">
                  <a:noFill/>
                </a:ln>
              </c:spPr>
              <c:txPr>
                <a:bodyPr rot="-5400000" vert="horz" wrap="square" lIns="38100" tIns="19050" rIns="38100" bIns="19050" anchor="ctr">
                  <a:spAutoFit/>
                </a:bodyPr>
                <a:lstStyle/>
                <a:p>
                  <a:pPr algn="ctr">
                    <a:defRPr sz="1000" b="0" i="0" u="none" strike="noStrike" baseline="0">
                      <a:solidFill>
                        <a:schemeClr val="accent4"/>
                      </a:solidFill>
                      <a:latin typeface="Calibri"/>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583E-4C41-BC36-B19BB2B81148}"/>
                </c:ext>
              </c:extLst>
            </c:dLbl>
            <c:spPr>
              <a:noFill/>
              <a:ln w="25400">
                <a:noFill/>
              </a:ln>
            </c:spPr>
            <c:txPr>
              <a:bodyPr rot="-5400000" vert="horz" wrap="square" lIns="38100" tIns="19050" rIns="38100" bIns="19050" anchor="ctr">
                <a:spAutoFit/>
              </a:bodyPr>
              <a:lstStyle/>
              <a:p>
                <a:pPr algn="ctr">
                  <a:defRPr sz="1000" b="0" i="0" u="none" strike="noStrike" baseline="0">
                    <a:solidFill>
                      <a:srgbClr val="000000"/>
                    </a:solidFill>
                    <a:latin typeface="Calibri"/>
                    <a:ea typeface="Calibri"/>
                    <a:cs typeface="Calibri"/>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Graphs'!$AI$31:$AI$57</c:f>
              <c:numCache>
                <c:formatCode>mmm\ yyyy</c:formatCode>
                <c:ptCount val="2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c:v>45717</c:v>
                </c:pt>
              </c:numCache>
            </c:numRef>
          </c:cat>
          <c:val>
            <c:numRef>
              <c:f>'Data for Graphs'!$AM$31:$AM$57</c:f>
              <c:numCache>
                <c:formatCode>0%</c:formatCode>
                <c:ptCount val="24"/>
                <c:pt idx="0">
                  <c:v>0.61016949152542377</c:v>
                </c:pt>
                <c:pt idx="1">
                  <c:v>0.5056179775280899</c:v>
                </c:pt>
                <c:pt idx="2">
                  <c:v>0.4962686567164179</c:v>
                </c:pt>
                <c:pt idx="3">
                  <c:v>0.5625</c:v>
                </c:pt>
                <c:pt idx="4">
                  <c:v>0.53584905660377358</c:v>
                </c:pt>
                <c:pt idx="5">
                  <c:v>0.5168539325842697</c:v>
                </c:pt>
                <c:pt idx="6">
                  <c:v>0.55821917808219179</c:v>
                </c:pt>
                <c:pt idx="7">
                  <c:v>0.56794425087108014</c:v>
                </c:pt>
                <c:pt idx="8">
                  <c:v>0.52490421455938696</c:v>
                </c:pt>
                <c:pt idx="9">
                  <c:v>0.50347222222222221</c:v>
                </c:pt>
                <c:pt idx="10">
                  <c:v>0.51943462897526504</c:v>
                </c:pt>
                <c:pt idx="11">
                  <c:v>0.57936507936507942</c:v>
                </c:pt>
                <c:pt idx="12">
                  <c:v>0.6015325670498084</c:v>
                </c:pt>
                <c:pt idx="13">
                  <c:v>0.59706959706959706</c:v>
                </c:pt>
                <c:pt idx="14">
                  <c:v>0.60215053763440862</c:v>
                </c:pt>
                <c:pt idx="15">
                  <c:v>0.58545454545454545</c:v>
                </c:pt>
                <c:pt idx="16">
                  <c:v>0.5572519083969466</c:v>
                </c:pt>
                <c:pt idx="17">
                  <c:v>0.57021276595744685</c:v>
                </c:pt>
                <c:pt idx="18">
                  <c:v>0.56013745704467355</c:v>
                </c:pt>
              </c:numCache>
            </c:numRef>
          </c:val>
          <c:extLst>
            <c:ext xmlns:c16="http://schemas.microsoft.com/office/drawing/2014/chart" uri="{C3380CC4-5D6E-409C-BE32-E72D297353CC}">
              <c16:uniqueId val="{00000000-583E-4C41-BC36-B19BB2B81148}"/>
            </c:ext>
          </c:extLst>
        </c:ser>
        <c:dLbls>
          <c:showLegendKey val="0"/>
          <c:showVal val="0"/>
          <c:showCatName val="0"/>
          <c:showSerName val="0"/>
          <c:showPercent val="0"/>
          <c:showBubbleSize val="0"/>
        </c:dLbls>
        <c:gapWidth val="150"/>
        <c:axId val="2049841647"/>
        <c:axId val="1"/>
      </c:barChart>
      <c:lineChart>
        <c:grouping val="standard"/>
        <c:varyColors val="0"/>
        <c:ser>
          <c:idx val="0"/>
          <c:order val="1"/>
          <c:tx>
            <c:strRef>
              <c:f>'Data for Graphs'!$AN$1</c:f>
              <c:strCache>
                <c:ptCount val="1"/>
                <c:pt idx="0">
                  <c:v>MDS 24/25 Profile</c:v>
                </c:pt>
              </c:strCache>
            </c:strRef>
          </c:tx>
          <c:marker>
            <c:symbol val="none"/>
          </c:marker>
          <c:dLbls>
            <c:dLbl>
              <c:idx val="18"/>
              <c:layout>
                <c:manualLayout>
                  <c:x val="-2.6270712012991363E-2"/>
                  <c:y val="8.68729574727734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05-4C38-8C87-53BA3A0533E9}"/>
                </c:ext>
              </c:extLst>
            </c:dLbl>
            <c:spPr>
              <a:noFill/>
              <a:ln w="25400">
                <a:noFill/>
              </a:ln>
            </c:spPr>
            <c:txPr>
              <a:bodyPr rot="-5400000" vert="horz" wrap="square" lIns="38100" tIns="19050" rIns="38100" bIns="19050" anchor="ctr">
                <a:spAutoFit/>
              </a:bodyPr>
              <a:lstStyle/>
              <a:p>
                <a:pPr algn="ctr">
                  <a:defRPr sz="1000" b="0" i="0" u="none" strike="noStrike" baseline="0">
                    <a:solidFill>
                      <a:srgbClr val="000000"/>
                    </a:solidFill>
                    <a:latin typeface="Calibri"/>
                    <a:ea typeface="Calibri"/>
                    <a:cs typeface="Calibri"/>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for Graphs'!$AI$31:$AI$57</c:f>
              <c:numCache>
                <c:formatCode>mmm\ yyyy</c:formatCode>
                <c:ptCount val="2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c:v>45717</c:v>
                </c:pt>
              </c:numCache>
            </c:numRef>
          </c:cat>
          <c:val>
            <c:numRef>
              <c:f>'Data for Graphs'!$AN$31:$AN$57</c:f>
              <c:numCache>
                <c:formatCode>General</c:formatCode>
                <c:ptCount val="24"/>
                <c:pt idx="12" formatCode="0%">
                  <c:v>0.51</c:v>
                </c:pt>
                <c:pt idx="13" formatCode="0%">
                  <c:v>0.54</c:v>
                </c:pt>
                <c:pt idx="14" formatCode="0%">
                  <c:v>0.56999999999999995</c:v>
                </c:pt>
                <c:pt idx="15" formatCode="0%">
                  <c:v>0.57999999999999996</c:v>
                </c:pt>
                <c:pt idx="16" formatCode="0%">
                  <c:v>0.59</c:v>
                </c:pt>
                <c:pt idx="17" formatCode="0%">
                  <c:v>0.6</c:v>
                </c:pt>
                <c:pt idx="18" formatCode="0%">
                  <c:v>0.62</c:v>
                </c:pt>
                <c:pt idx="19" formatCode="0%">
                  <c:v>0.64</c:v>
                </c:pt>
                <c:pt idx="20" formatCode="0%">
                  <c:v>0.65</c:v>
                </c:pt>
                <c:pt idx="21" formatCode="0%">
                  <c:v>0.66</c:v>
                </c:pt>
                <c:pt idx="22" formatCode="0%">
                  <c:v>0.68</c:v>
                </c:pt>
                <c:pt idx="23" formatCode="0%">
                  <c:v>0.7</c:v>
                </c:pt>
              </c:numCache>
            </c:numRef>
          </c:val>
          <c:smooth val="0"/>
          <c:extLst>
            <c:ext xmlns:c16="http://schemas.microsoft.com/office/drawing/2014/chart" uri="{C3380CC4-5D6E-409C-BE32-E72D297353CC}">
              <c16:uniqueId val="{00000001-583E-4C41-BC36-B19BB2B81148}"/>
            </c:ext>
          </c:extLst>
        </c:ser>
        <c:ser>
          <c:idx val="1"/>
          <c:order val="2"/>
          <c:tx>
            <c:strRef>
              <c:f>'Data for Graphs'!$AP$1</c:f>
              <c:strCache>
                <c:ptCount val="1"/>
                <c:pt idx="0">
                  <c:v>Target - 75%</c:v>
                </c:pt>
              </c:strCache>
            </c:strRef>
          </c:tx>
          <c:marker>
            <c:symbol val="none"/>
          </c:marker>
          <c:cat>
            <c:numRef>
              <c:f>'Data for Graphs'!$AI$31:$AI$57</c:f>
              <c:numCache>
                <c:formatCode>mmm\ yyyy</c:formatCode>
                <c:ptCount val="2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c:v>45717</c:v>
                </c:pt>
              </c:numCache>
            </c:numRef>
          </c:cat>
          <c:val>
            <c:numRef>
              <c:f>'Data for Graphs'!$AP$31:$AP$57</c:f>
              <c:numCache>
                <c:formatCode>0%</c:formatCode>
                <c:ptCount val="24"/>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pt idx="21">
                  <c:v>0.75</c:v>
                </c:pt>
                <c:pt idx="22">
                  <c:v>0.75</c:v>
                </c:pt>
                <c:pt idx="23">
                  <c:v>0.75</c:v>
                </c:pt>
              </c:numCache>
            </c:numRef>
          </c:val>
          <c:smooth val="0"/>
          <c:extLst>
            <c:ext xmlns:c16="http://schemas.microsoft.com/office/drawing/2014/chart" uri="{C3380CC4-5D6E-409C-BE32-E72D297353CC}">
              <c16:uniqueId val="{00000002-583E-4C41-BC36-B19BB2B81148}"/>
            </c:ext>
          </c:extLst>
        </c:ser>
        <c:dLbls>
          <c:showLegendKey val="0"/>
          <c:showVal val="0"/>
          <c:showCatName val="0"/>
          <c:showSerName val="0"/>
          <c:showPercent val="0"/>
          <c:showBubbleSize val="0"/>
        </c:dLbls>
        <c:marker val="1"/>
        <c:smooth val="0"/>
        <c:axId val="2049841647"/>
        <c:axId val="1"/>
      </c:lineChart>
      <c:dateAx>
        <c:axId val="2049841647"/>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0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2049841647"/>
        <c:crosses val="autoZero"/>
        <c:crossBetween val="between"/>
      </c:valAx>
      <c:spPr>
        <a:noFill/>
        <a:ln w="25400">
          <a:noFill/>
        </a:ln>
      </c:spPr>
    </c:plotArea>
    <c:legend>
      <c:legendPos val="r"/>
      <c:layout>
        <c:manualLayout>
          <c:xMode val="edge"/>
          <c:yMode val="edge"/>
          <c:x val="9.8396736552509245E-2"/>
          <c:y val="0.95444821074501496"/>
          <c:w val="0.88155435389853376"/>
          <c:h val="3.5202606447408372E-2"/>
        </c:manualLayout>
      </c:layout>
      <c:overlay val="0"/>
      <c:spPr>
        <a:noFill/>
        <a:ln w="25400">
          <a:noFill/>
        </a:ln>
      </c:spPr>
      <c:txPr>
        <a:bodyPr/>
        <a:lstStyle/>
        <a:p>
          <a:pPr>
            <a:defRPr sz="10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bg1">
          <a:lumMod val="50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Skin Backlog</a:t>
            </a:r>
          </a:p>
        </c:rich>
      </c:tx>
      <c:layout>
        <c:manualLayout>
          <c:xMode val="edge"/>
          <c:yMode val="edge"/>
          <c:x val="0.35007884615384616"/>
          <c:y val="1.461612666943895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4.6365890203021662E-2"/>
          <c:w val="0.93146227332766762"/>
          <c:h val="0.70956732525889632"/>
        </c:manualLayout>
      </c:layout>
      <c:barChart>
        <c:barDir val="col"/>
        <c:grouping val="stacked"/>
        <c:varyColors val="0"/>
        <c:ser>
          <c:idx val="56"/>
          <c:order val="56"/>
          <c:tx>
            <c:strRef>
              <c:f>'Table for graphs 24-25 '!$A$58</c:f>
              <c:strCache>
                <c:ptCount val="1"/>
                <c:pt idx="0">
                  <c:v>Skin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'!$B$58:$DB$58</c:f>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c:ext xmlns:c16="http://schemas.microsoft.com/office/drawing/2014/chart" uri="{C3380CC4-5D6E-409C-BE32-E72D297353CC}">
              <c16:uniqueId val="{00000000-C9AF-4E15-8206-6153AF70EDCC}"/>
            </c:ext>
          </c:extLst>
        </c:ser>
        <c:ser>
          <c:idx val="71"/>
          <c:order val="71"/>
          <c:tx>
            <c:strRef>
              <c:f>'Table for graphs 24-25 '!$A$73</c:f>
              <c:strCache>
                <c:ptCount val="1"/>
                <c:pt idx="0">
                  <c:v>Skin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'!$B$73:$DB$73</c:f>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c:ext xmlns:c16="http://schemas.microsoft.com/office/drawing/2014/chart" uri="{C3380CC4-5D6E-409C-BE32-E72D297353CC}">
              <c16:uniqueId val="{00000001-C9AF-4E15-8206-6153AF70EDCC}"/>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C9AF-4E15-8206-6153AF70EDCC}"/>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C9AF-4E15-8206-6153AF70EDCC}"/>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32-C9AF-4E15-8206-6153AF70EDCC}"/>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3-C9AF-4E15-8206-6153AF70EDCC}"/>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xmlns:c15="http://schemas.microsoft.com/office/drawing/2012/chart">
                  <c:ext xmlns:c16="http://schemas.microsoft.com/office/drawing/2014/chart" uri="{C3380CC4-5D6E-409C-BE32-E72D297353CC}">
                    <c16:uniqueId val="{00000034-C9AF-4E15-8206-6153AF70EDCC}"/>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5-C9AF-4E15-8206-6153AF70EDCC}"/>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6-C9AF-4E15-8206-6153AF70EDCC}"/>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numRef>
                </c:val>
                <c:extLst xmlns:c15="http://schemas.microsoft.com/office/drawing/2012/chart">
                  <c:ext xmlns:c16="http://schemas.microsoft.com/office/drawing/2014/chart" uri="{C3380CC4-5D6E-409C-BE32-E72D297353CC}">
                    <c16:uniqueId val="{00000037-C9AF-4E15-8206-6153AF70EDCC}"/>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8-C9AF-4E15-8206-6153AF70EDCC}"/>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C9AF-4E15-8206-6153AF70EDCC}"/>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A-C9AF-4E15-8206-6153AF70EDCC}"/>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B-C9AF-4E15-8206-6153AF70EDCC}"/>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xmlns:c15="http://schemas.microsoft.com/office/drawing/2012/chart">
                  <c:ext xmlns:c16="http://schemas.microsoft.com/office/drawing/2014/chart" uri="{C3380CC4-5D6E-409C-BE32-E72D297353CC}">
                    <c16:uniqueId val="{0000003C-C9AF-4E15-8206-6153AF70EDCC}"/>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xmlns:c15="http://schemas.microsoft.com/office/drawing/2012/chart">
                  <c:ext xmlns:c16="http://schemas.microsoft.com/office/drawing/2014/chart" uri="{C3380CC4-5D6E-409C-BE32-E72D297353CC}">
                    <c16:uniqueId val="{0000003D-C9AF-4E15-8206-6153AF70EDCC}"/>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C9AF-4E15-8206-6153AF70EDCC}"/>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C9AF-4E15-8206-6153AF70EDCC}"/>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C9AF-4E15-8206-6153AF70EDCC}"/>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1-C9AF-4E15-8206-6153AF70EDCC}"/>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xmlns:c15="http://schemas.microsoft.com/office/drawing/2012/chart">
                  <c:ext xmlns:c16="http://schemas.microsoft.com/office/drawing/2014/chart" uri="{C3380CC4-5D6E-409C-BE32-E72D297353CC}">
                    <c16:uniqueId val="{00000042-C9AF-4E15-8206-6153AF70EDCC}"/>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C9AF-4E15-8206-6153AF70EDCC}"/>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4-C9AF-4E15-8206-6153AF70EDCC}"/>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numRef>
                </c:val>
                <c:extLst xmlns:c15="http://schemas.microsoft.com/office/drawing/2012/chart">
                  <c:ext xmlns:c16="http://schemas.microsoft.com/office/drawing/2014/chart" uri="{C3380CC4-5D6E-409C-BE32-E72D297353CC}">
                    <c16:uniqueId val="{00000045-C9AF-4E15-8206-6153AF70EDCC}"/>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6-C9AF-4E15-8206-6153AF70EDCC}"/>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7-C9AF-4E15-8206-6153AF70EDCC}"/>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8-C9AF-4E15-8206-6153AF70EDCC}"/>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9-C9AF-4E15-8206-6153AF70EDCC}"/>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4A-C9AF-4E15-8206-6153AF70EDCC}"/>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xmlns:c15="http://schemas.microsoft.com/office/drawing/2012/chart">
                  <c:ext xmlns:c16="http://schemas.microsoft.com/office/drawing/2014/chart" uri="{C3380CC4-5D6E-409C-BE32-E72D297353CC}">
                    <c16:uniqueId val="{0000004B-C9AF-4E15-8206-6153AF70EDCC}"/>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C9AF-4E15-8206-6153AF70EDCC}"/>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C9AF-4E15-8206-6153AF70EDCC}"/>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4E-C9AF-4E15-8206-6153AF70EDCC}"/>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F-C9AF-4E15-8206-6153AF70EDCC}"/>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numRef>
                </c:val>
                <c:extLst xmlns:c15="http://schemas.microsoft.com/office/drawing/2012/chart">
                  <c:ext xmlns:c16="http://schemas.microsoft.com/office/drawing/2014/chart" uri="{C3380CC4-5D6E-409C-BE32-E72D297353CC}">
                    <c16:uniqueId val="{00000053-C9AF-4E15-8206-6153AF70EDCC}"/>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extLst xmlns:c15="http://schemas.microsoft.com/office/drawing/2012/chart">
                  <c:ext xmlns:c16="http://schemas.microsoft.com/office/drawing/2014/chart" uri="{C3380CC4-5D6E-409C-BE32-E72D297353CC}">
                    <c16:uniqueId val="{00000054-C9AF-4E15-8206-6153AF70EDCC}"/>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5-C9AF-4E15-8206-6153AF70EDCC}"/>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6-C9AF-4E15-8206-6153AF70EDCC}"/>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C9AF-4E15-8206-6153AF70EDCC}"/>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C9AF-4E15-8206-6153AF70EDCC}"/>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C9AF-4E15-8206-6153AF70EDCC}"/>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C9AF-4E15-8206-6153AF70EDCC}"/>
                  </c:ext>
                </c:extLst>
              </c15:ser>
            </c15:filteredBarSeries>
          </c:ext>
        </c:extLst>
      </c:barChart>
      <c:lineChart>
        <c:grouping val="standard"/>
        <c:varyColors val="0"/>
        <c:ser>
          <c:idx val="41"/>
          <c:order val="41"/>
          <c:tx>
            <c:strRef>
              <c:f>'Table for graphs 24-25 '!$A$43</c:f>
              <c:strCache>
                <c:ptCount val="1"/>
                <c:pt idx="0">
                  <c:v>Skin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'!$B$43:$DB$43</c:f>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c:ext xmlns:c16="http://schemas.microsoft.com/office/drawing/2014/chart" uri="{C3380CC4-5D6E-409C-BE32-E72D297353CC}">
              <c16:uniqueId val="{00000002-C9AF-4E15-8206-6153AF70EDCC}"/>
            </c:ext>
          </c:extLst>
        </c:ser>
        <c:ser>
          <c:idx val="86"/>
          <c:order val="86"/>
          <c:tx>
            <c:strRef>
              <c:f>'Table for graphs 24-25 '!$A$88</c:f>
              <c:strCache>
                <c:ptCount val="1"/>
                <c:pt idx="0">
                  <c:v>Skin - Reported Backlog Total</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'!$B$88:$DB$88</c:f>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smooth val="0"/>
          <c:extLst>
            <c:ext xmlns:c16="http://schemas.microsoft.com/office/drawing/2014/chart" uri="{C3380CC4-5D6E-409C-BE32-E72D297353CC}">
              <c16:uniqueId val="{00000003-C9AF-4E15-8206-6153AF70EDCC}"/>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C9AF-4E15-8206-6153AF70EDCC}"/>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C9AF-4E15-8206-6153AF70EDCC}"/>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C9AF-4E15-8206-6153AF70EDCC}"/>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C9AF-4E15-8206-6153AF70EDCC}"/>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C9AF-4E15-8206-6153AF70EDCC}"/>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C9AF-4E15-8206-6153AF70EDCC}"/>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C9AF-4E15-8206-6153AF70EDCC}"/>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C9AF-4E15-8206-6153AF70EDCC}"/>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C9AF-4E15-8206-6153AF70EDCC}"/>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C9AF-4E15-8206-6153AF70EDCC}"/>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C9AF-4E15-8206-6153AF70EDCC}"/>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C9AF-4E15-8206-6153AF70EDCC}"/>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C9AF-4E15-8206-6153AF70EDCC}"/>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C9AF-4E15-8206-6153AF70EDCC}"/>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C9AF-4E15-8206-6153AF70EDCC}"/>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C9AF-4E15-8206-6153AF70EDCC}"/>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C9AF-4E15-8206-6153AF70EDCC}"/>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C9AF-4E15-8206-6153AF70EDCC}"/>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C9AF-4E15-8206-6153AF70EDCC}"/>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C9AF-4E15-8206-6153AF70EDCC}"/>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C9AF-4E15-8206-6153AF70EDCC}"/>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C9AF-4E15-8206-6153AF70EDCC}"/>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C9AF-4E15-8206-6153AF70EDCC}"/>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C9AF-4E15-8206-6153AF70EDCC}"/>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C9AF-4E15-8206-6153AF70EDCC}"/>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C9AF-4E15-8206-6153AF70EDCC}"/>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C9AF-4E15-8206-6153AF70EDCC}"/>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C9AF-4E15-8206-6153AF70EDCC}"/>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C9AF-4E15-8206-6153AF70EDCC}"/>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C9AF-4E15-8206-6153AF70EDC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C9AF-4E15-8206-6153AF70EDCC}"/>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C9AF-4E15-8206-6153AF70EDC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C9AF-4E15-8206-6153AF70EDC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C9AF-4E15-8206-6153AF70EDC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C9AF-4E15-8206-6153AF70EDC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C9AF-4E15-8206-6153AF70EDC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C9AF-4E15-8206-6153AF70EDC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C9AF-4E15-8206-6153AF70EDC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C9AF-4E15-8206-6153AF70EDC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C9AF-4E15-8206-6153AF70EDC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C9AF-4E15-8206-6153AF70EDCC}"/>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C9AF-4E15-8206-6153AF70EDCC}"/>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C9AF-4E15-8206-6153AF70EDCC}"/>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C9AF-4E15-8206-6153AF70EDCC}"/>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smooth val="0"/>
                <c:extLst xmlns:c15="http://schemas.microsoft.com/office/drawing/2012/chart">
                  <c:ext xmlns:c16="http://schemas.microsoft.com/office/drawing/2014/chart" uri="{C3380CC4-5D6E-409C-BE32-E72D297353CC}">
                    <c16:uniqueId val="{00000050-C9AF-4E15-8206-6153AF70EDCC}"/>
                  </c:ext>
                </c:extLst>
              </c15:ser>
            </c15:filteredLineSeries>
            <c15:filteredLine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smooth val="0"/>
                <c:extLst xmlns:c15="http://schemas.microsoft.com/office/drawing/2012/chart">
                  <c:ext xmlns:c16="http://schemas.microsoft.com/office/drawing/2014/chart" uri="{C3380CC4-5D6E-409C-BE32-E72D297353CC}">
                    <c16:uniqueId val="{00000051-C9AF-4E15-8206-6153AF70EDCC}"/>
                  </c:ext>
                </c:extLst>
              </c15:ser>
            </c15:filteredLineSeries>
            <c15:filteredLine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ln w="31750"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smooth val="0"/>
                <c:extLst xmlns:c15="http://schemas.microsoft.com/office/drawing/2012/chart">
                  <c:ext xmlns:c16="http://schemas.microsoft.com/office/drawing/2014/chart" uri="{C3380CC4-5D6E-409C-BE32-E72D297353CC}">
                    <c16:uniqueId val="{00000052-C9AF-4E15-8206-6153AF70EDCC}"/>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smooth val="0"/>
                <c:extLst xmlns:c15="http://schemas.microsoft.com/office/drawing/2012/chart">
                  <c:ext xmlns:c16="http://schemas.microsoft.com/office/drawing/2014/chart" uri="{C3380CC4-5D6E-409C-BE32-E72D297353CC}">
                    <c16:uniqueId val="{00000057-C9AF-4E15-8206-6153AF70EDCC}"/>
                  </c:ext>
                </c:extLst>
              </c15:ser>
            </c15:filteredLineSeries>
            <c15:filteredLine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smooth val="0"/>
                <c:extLst xmlns:c15="http://schemas.microsoft.com/office/drawing/2012/chart">
                  <c:ext xmlns:c16="http://schemas.microsoft.com/office/drawing/2014/chart" uri="{C3380CC4-5D6E-409C-BE32-E72D297353CC}">
                    <c16:uniqueId val="{00000058-C9AF-4E15-8206-6153AF70EDCC}"/>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xmlns:c15="http://schemas.microsoft.com/office/drawing/2012/chart">
                  <c:ext xmlns:c16="http://schemas.microsoft.com/office/drawing/2014/chart" uri="{C3380CC4-5D6E-409C-BE32-E72D297353CC}">
                    <c16:uniqueId val="{00000059-C9AF-4E15-8206-6153AF70EDCC}"/>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91915894262006137"/>
          <c:w val="0.96211775868718619"/>
          <c:h val="5.1960053785117054E-2"/>
        </c:manualLayout>
      </c:layout>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Skin Performance</a:t>
            </a:r>
          </a:p>
        </c:rich>
      </c:tx>
      <c:overlay val="0"/>
      <c:spPr>
        <a:noFill/>
        <a:ln w="25400">
          <a:noFill/>
        </a:ln>
      </c:spPr>
    </c:title>
    <c:autoTitleDeleted val="0"/>
    <c:plotArea>
      <c:layout/>
      <c:barChart>
        <c:barDir val="col"/>
        <c:grouping val="stacked"/>
        <c:varyColors val="0"/>
        <c:ser>
          <c:idx val="3"/>
          <c:order val="0"/>
          <c:tx>
            <c:strRef>
              <c:f>Sheet2!$A$32</c:f>
              <c:strCache>
                <c:ptCount val="1"/>
                <c:pt idx="0">
                  <c:v>No. of patients treated within target</c:v>
                </c:pt>
              </c:strCache>
            </c:strRef>
          </c:tx>
          <c:spPr>
            <a:solidFill>
              <a:srgbClr val="C0504D"/>
            </a:solidFill>
            <a:ln w="25400">
              <a:noFill/>
            </a:ln>
          </c:spPr>
          <c:invertIfNegative val="0"/>
          <c:cat>
            <c:numRef>
              <c:f>Sheet2!$B$30:$T$30</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numCache>
            </c:numRef>
          </c:cat>
          <c:val>
            <c:numRef>
              <c:f>Sheet2!$B$32:$T$32</c:f>
              <c:numCache>
                <c:formatCode>General</c:formatCode>
                <c:ptCount val="19"/>
                <c:pt idx="0">
                  <c:v>60</c:v>
                </c:pt>
                <c:pt idx="1">
                  <c:v>52</c:v>
                </c:pt>
                <c:pt idx="2">
                  <c:v>39</c:v>
                </c:pt>
                <c:pt idx="3">
                  <c:v>48</c:v>
                </c:pt>
                <c:pt idx="4">
                  <c:v>57</c:v>
                </c:pt>
                <c:pt idx="5">
                  <c:v>59</c:v>
                </c:pt>
                <c:pt idx="6">
                  <c:v>71</c:v>
                </c:pt>
                <c:pt idx="7">
                  <c:v>60</c:v>
                </c:pt>
                <c:pt idx="8">
                  <c:v>63</c:v>
                </c:pt>
                <c:pt idx="9">
                  <c:v>65</c:v>
                </c:pt>
                <c:pt idx="10">
                  <c:v>70</c:v>
                </c:pt>
                <c:pt idx="11">
                  <c:v>60</c:v>
                </c:pt>
                <c:pt idx="12">
                  <c:v>71</c:v>
                </c:pt>
                <c:pt idx="13">
                  <c:v>67</c:v>
                </c:pt>
                <c:pt idx="14">
                  <c:v>57</c:v>
                </c:pt>
                <c:pt idx="15">
                  <c:v>46</c:v>
                </c:pt>
                <c:pt idx="16">
                  <c:v>45</c:v>
                </c:pt>
                <c:pt idx="17">
                  <c:v>38</c:v>
                </c:pt>
                <c:pt idx="18">
                  <c:v>36</c:v>
                </c:pt>
              </c:numCache>
            </c:numRef>
          </c:val>
          <c:extLst>
            <c:ext xmlns:c16="http://schemas.microsoft.com/office/drawing/2014/chart" uri="{C3380CC4-5D6E-409C-BE32-E72D297353CC}">
              <c16:uniqueId val="{00000000-AECA-4A5A-BC5F-7872A8E66B83}"/>
            </c:ext>
          </c:extLst>
        </c:ser>
        <c:ser>
          <c:idx val="0"/>
          <c:order val="1"/>
          <c:tx>
            <c:strRef>
              <c:f>Sheet2!$A$33</c:f>
              <c:strCache>
                <c:ptCount val="1"/>
                <c:pt idx="0">
                  <c:v>Patients who breached target</c:v>
                </c:pt>
              </c:strCache>
            </c:strRef>
          </c:tx>
          <c:spPr>
            <a:solidFill>
              <a:srgbClr val="92D050"/>
            </a:solidFill>
          </c:spPr>
          <c:invertIfNegative val="0"/>
          <c:cat>
            <c:numRef>
              <c:f>Sheet2!$B$30:$T$30</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numCache>
            </c:numRef>
          </c:cat>
          <c:val>
            <c:numRef>
              <c:f>Sheet2!$B$33:$T$33</c:f>
              <c:numCache>
                <c:formatCode>General</c:formatCode>
                <c:ptCount val="19"/>
                <c:pt idx="0">
                  <c:v>7</c:v>
                </c:pt>
                <c:pt idx="1">
                  <c:v>17</c:v>
                </c:pt>
                <c:pt idx="2">
                  <c:v>6</c:v>
                </c:pt>
                <c:pt idx="3">
                  <c:v>6</c:v>
                </c:pt>
                <c:pt idx="4">
                  <c:v>10</c:v>
                </c:pt>
                <c:pt idx="5">
                  <c:v>17</c:v>
                </c:pt>
                <c:pt idx="6">
                  <c:v>13</c:v>
                </c:pt>
                <c:pt idx="7">
                  <c:v>18</c:v>
                </c:pt>
                <c:pt idx="8">
                  <c:v>15</c:v>
                </c:pt>
                <c:pt idx="9">
                  <c:v>16</c:v>
                </c:pt>
                <c:pt idx="10">
                  <c:v>13</c:v>
                </c:pt>
                <c:pt idx="11">
                  <c:v>4</c:v>
                </c:pt>
                <c:pt idx="12">
                  <c:v>4</c:v>
                </c:pt>
                <c:pt idx="13">
                  <c:v>7</c:v>
                </c:pt>
                <c:pt idx="14">
                  <c:v>5</c:v>
                </c:pt>
                <c:pt idx="15">
                  <c:v>8</c:v>
                </c:pt>
                <c:pt idx="16">
                  <c:v>18</c:v>
                </c:pt>
                <c:pt idx="17">
                  <c:v>12</c:v>
                </c:pt>
                <c:pt idx="18">
                  <c:v>24</c:v>
                </c:pt>
              </c:numCache>
            </c:numRef>
          </c:val>
          <c:extLst>
            <c:ext xmlns:c16="http://schemas.microsoft.com/office/drawing/2014/chart" uri="{C3380CC4-5D6E-409C-BE32-E72D297353CC}">
              <c16:uniqueId val="{00000001-AECA-4A5A-BC5F-7872A8E66B83}"/>
            </c:ext>
          </c:extLst>
        </c:ser>
        <c:dLbls>
          <c:showLegendKey val="0"/>
          <c:showVal val="0"/>
          <c:showCatName val="0"/>
          <c:showSerName val="0"/>
          <c:showPercent val="0"/>
          <c:showBubbleSize val="0"/>
        </c:dLbls>
        <c:gapWidth val="150"/>
        <c:overlap val="100"/>
        <c:axId val="1528301615"/>
        <c:axId val="1"/>
      </c:barChart>
      <c:lineChart>
        <c:grouping val="standard"/>
        <c:varyColors val="0"/>
        <c:ser>
          <c:idx val="1"/>
          <c:order val="2"/>
          <c:tx>
            <c:strRef>
              <c:f>Sheet2!$A$34</c:f>
              <c:strCache>
                <c:ptCount val="1"/>
                <c:pt idx="0">
                  <c:v>%</c:v>
                </c:pt>
              </c:strCache>
            </c:strRef>
          </c:tx>
          <c:marker>
            <c:symbol val="none"/>
          </c:marker>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Sheet2!$B$30:$T$30</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numCache>
            </c:numRef>
          </c:cat>
          <c:val>
            <c:numRef>
              <c:f>Sheet2!$B$34:$T$34</c:f>
              <c:numCache>
                <c:formatCode>0%</c:formatCode>
                <c:ptCount val="19"/>
                <c:pt idx="0">
                  <c:v>0.89552238805970152</c:v>
                </c:pt>
                <c:pt idx="1">
                  <c:v>0.75362318840579712</c:v>
                </c:pt>
                <c:pt idx="2">
                  <c:v>0.8666666666666667</c:v>
                </c:pt>
                <c:pt idx="3">
                  <c:v>0.88888888888888884</c:v>
                </c:pt>
                <c:pt idx="4">
                  <c:v>0.85074626865671643</c:v>
                </c:pt>
                <c:pt idx="5">
                  <c:v>0.77631578947368418</c:v>
                </c:pt>
                <c:pt idx="6">
                  <c:v>0.84523809523809523</c:v>
                </c:pt>
                <c:pt idx="7">
                  <c:v>0.76923076923076927</c:v>
                </c:pt>
                <c:pt idx="8">
                  <c:v>0.80769230769230771</c:v>
                </c:pt>
                <c:pt idx="9">
                  <c:v>0.80246913580246915</c:v>
                </c:pt>
                <c:pt idx="10">
                  <c:v>0.84337349397590367</c:v>
                </c:pt>
                <c:pt idx="11">
                  <c:v>0.9375</c:v>
                </c:pt>
                <c:pt idx="12">
                  <c:v>0.94666666666666666</c:v>
                </c:pt>
                <c:pt idx="13">
                  <c:v>0.90540540540540537</c:v>
                </c:pt>
                <c:pt idx="14">
                  <c:v>0.91935483870967738</c:v>
                </c:pt>
                <c:pt idx="15">
                  <c:v>0.85185185185185186</c:v>
                </c:pt>
                <c:pt idx="16">
                  <c:v>0.7142857142857143</c:v>
                </c:pt>
                <c:pt idx="17">
                  <c:v>0.76</c:v>
                </c:pt>
                <c:pt idx="18">
                  <c:v>0.6</c:v>
                </c:pt>
              </c:numCache>
            </c:numRef>
          </c:val>
          <c:smooth val="0"/>
          <c:extLst>
            <c:ext xmlns:c16="http://schemas.microsoft.com/office/drawing/2014/chart" uri="{C3380CC4-5D6E-409C-BE32-E72D297353CC}">
              <c16:uniqueId val="{00000002-AECA-4A5A-BC5F-7872A8E66B83}"/>
            </c:ext>
          </c:extLst>
        </c:ser>
        <c:dLbls>
          <c:showLegendKey val="0"/>
          <c:showVal val="0"/>
          <c:showCatName val="0"/>
          <c:showSerName val="0"/>
          <c:showPercent val="0"/>
          <c:showBubbleSize val="0"/>
        </c:dLbls>
        <c:marker val="1"/>
        <c:smooth val="0"/>
        <c:axId val="3"/>
        <c:axId val="4"/>
      </c:lineChart>
      <c:dateAx>
        <c:axId val="15283016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dateAx>
      <c:valAx>
        <c:axId val="1"/>
        <c:scaling>
          <c:orientation val="minMax"/>
        </c:scaling>
        <c:delete val="0"/>
        <c:axPos val="l"/>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528301615"/>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2.9167541557305339E-2"/>
          <c:y val="0.88891914552347628"/>
          <c:w val="0.91044641294838147"/>
          <c:h val="6.9446631671041148E-2"/>
        </c:manualLayout>
      </c:layout>
      <c:overlay val="0"/>
      <c:spPr>
        <a:noFill/>
        <a:ln w="25400">
          <a:noFill/>
        </a:ln>
      </c:spPr>
      <c:txPr>
        <a:bodyPr/>
        <a:lstStyle/>
        <a:p>
          <a:pPr>
            <a:defRPr sz="69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Skin</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478728964147594E-2"/>
          <c:y val="0.15744614907794824"/>
          <c:w val="0.79588272185638131"/>
          <c:h val="0.62171276925461028"/>
        </c:manualLayout>
      </c:layout>
      <c:barChart>
        <c:barDir val="col"/>
        <c:grouping val="clustered"/>
        <c:varyColors val="0"/>
        <c:ser>
          <c:idx val="6"/>
          <c:order val="6"/>
          <c:tx>
            <c:strRef>
              <c:f>'POS to DTT (2)'!$A$12</c:f>
              <c:strCache>
                <c:ptCount val="1"/>
                <c:pt idx="0">
                  <c:v>Skin - Median Days</c:v>
                </c:pt>
              </c:strCache>
              <c:extLst xmlns:c15="http://schemas.microsoft.com/office/drawing/2012/chart"/>
            </c:strRef>
          </c:tx>
          <c:spPr>
            <a:solidFill>
              <a:schemeClr val="accent1">
                <a:tint val="62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(2)'!$B$12:$T$12</c:f>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34</c:v>
                </c:pt>
              </c:numCache>
              <c:extLst xmlns:c15="http://schemas.microsoft.com/office/drawing/2012/chart"/>
            </c:numRef>
          </c:val>
          <c:extLst>
            <c:ext xmlns:c16="http://schemas.microsoft.com/office/drawing/2014/chart" uri="{C3380CC4-5D6E-409C-BE32-E72D297353CC}">
              <c16:uniqueId val="{00000000-9A37-49D2-AF60-0863240EABF8}"/>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9A37-49D2-AF60-0863240EABF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9A37-49D2-AF60-0863240EABF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9A37-49D2-AF60-0863240EABF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9A37-49D2-AF60-0863240EABF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6-9A37-49D2-AF60-0863240EABF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7-9A37-49D2-AF60-0863240EABF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9A37-49D2-AF60-0863240EABF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9A37-49D2-AF60-0863240EABF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numCache>
                  </c:numRef>
                </c:val>
                <c:extLst xmlns:c15="http://schemas.microsoft.com/office/drawing/2012/chart">
                  <c:ext xmlns:c16="http://schemas.microsoft.com/office/drawing/2014/chart" uri="{C3380CC4-5D6E-409C-BE32-E72D297353CC}">
                    <c16:uniqueId val="{0000000A-9A37-49D2-AF60-0863240EABF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9A37-49D2-AF60-0863240EABF8}"/>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9A37-49D2-AF60-0863240EABF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9A37-49D2-AF60-0863240EABF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9A37-49D2-AF60-0863240EABF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9A37-49D2-AF60-0863240EABF8}"/>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9A37-49D2-AF60-0863240EABF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67</c:v>
                      </c:pt>
                    </c:numCache>
                  </c:numRef>
                </c:val>
                <c:extLst xmlns:c15="http://schemas.microsoft.com/office/drawing/2012/chart">
                  <c:ext xmlns:c16="http://schemas.microsoft.com/office/drawing/2014/chart" uri="{C3380CC4-5D6E-409C-BE32-E72D297353CC}">
                    <c16:uniqueId val="{00000011-9A37-49D2-AF60-0863240EABF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9A37-49D2-AF60-0863240EABF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9A37-49D2-AF60-0863240EABF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numCache>
                  </c:numRef>
                </c:val>
                <c:extLst xmlns:c15="http://schemas.microsoft.com/office/drawing/2012/chart">
                  <c:ext xmlns:c16="http://schemas.microsoft.com/office/drawing/2014/chart" uri="{C3380CC4-5D6E-409C-BE32-E72D297353CC}">
                    <c16:uniqueId val="{00000014-9A37-49D2-AF60-0863240EABF8}"/>
                  </c:ext>
                </c:extLst>
              </c15:ser>
            </c15:filteredBarSeries>
          </c:ext>
        </c:extLst>
      </c:barChart>
      <c:lineChart>
        <c:grouping val="standard"/>
        <c:varyColors val="0"/>
        <c:ser>
          <c:idx val="26"/>
          <c:order val="26"/>
          <c:tx>
            <c:strRef>
              <c:f>'POS to DTT (2)'!$A$42</c:f>
              <c:strCache>
                <c:ptCount val="1"/>
                <c:pt idx="0">
                  <c:v>Skin - % in 31 days</c:v>
                </c:pt>
              </c:strCache>
              <c:extLst xmlns:c15="http://schemas.microsoft.com/office/drawing/2012/chart"/>
            </c:strRef>
          </c:tx>
          <c:spPr>
            <a:ln w="28575" cap="rnd">
              <a:solidFill>
                <a:schemeClr val="accent1">
                  <a:shade val="48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(2)'!$B$42:$T$42</c:f>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0.48</c:v>
                </c:pt>
              </c:numCache>
              <c:extLst xmlns:c15="http://schemas.microsoft.com/office/drawing/2012/chart"/>
            </c:numRef>
          </c:val>
          <c:smooth val="0"/>
          <c:extLst>
            <c:ext xmlns:c16="http://schemas.microsoft.com/office/drawing/2014/chart" uri="{C3380CC4-5D6E-409C-BE32-E72D297353CC}">
              <c16:uniqueId val="{00000001-9A37-49D2-AF60-0863240EABF8}"/>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9A37-49D2-AF60-0863240EABF8}"/>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9A37-49D2-AF60-0863240EABF8}"/>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9A37-49D2-AF60-0863240EABF8}"/>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9A37-49D2-AF60-0863240EABF8}"/>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9-9A37-49D2-AF60-0863240EABF8}"/>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A-9A37-49D2-AF60-0863240EABF8}"/>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9A37-49D2-AF60-0863240EABF8}"/>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9A37-49D2-AF60-0863240EABF8}"/>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numCache>
                  </c:numRef>
                </c:val>
                <c:smooth val="0"/>
                <c:extLst xmlns:c15="http://schemas.microsoft.com/office/drawing/2012/chart">
                  <c:ext xmlns:c16="http://schemas.microsoft.com/office/drawing/2014/chart" uri="{C3380CC4-5D6E-409C-BE32-E72D297353CC}">
                    <c16:uniqueId val="{0000001D-9A37-49D2-AF60-0863240EABF8}"/>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4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Gynaecological Excl. PMB</a:t>
            </a:r>
          </a:p>
        </c:rich>
      </c:tx>
      <c:layout>
        <c:manualLayout>
          <c:xMode val="edge"/>
          <c:yMode val="edge"/>
          <c:x val="0.26638653846153848"/>
          <c:y val="3.023809523809523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
          <c:order val="1"/>
          <c:tx>
            <c:strRef>
              <c:f>'First OPA Waits (2)'!$A$3</c:f>
              <c:strCache>
                <c:ptCount val="1"/>
                <c:pt idx="0">
                  <c:v>Gynaecology *excl. PMB - Median Days</c:v>
                </c:pt>
              </c:strCache>
              <c:extLst xmlns:c15="http://schemas.microsoft.com/office/drawing/2012/chart"/>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(2)'!$B$3:$Q$3</c:f>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extLst xmlns:c15="http://schemas.microsoft.com/office/drawing/2012/chart"/>
            </c:numRef>
          </c:val>
          <c:extLst>
            <c:ext xmlns:c16="http://schemas.microsoft.com/office/drawing/2014/chart" uri="{C3380CC4-5D6E-409C-BE32-E72D297353CC}">
              <c16:uniqueId val="{00000000-D4B0-4C74-A899-7154AF6F9168}"/>
            </c:ext>
          </c:extLst>
        </c:ser>
        <c:ser>
          <c:idx val="15"/>
          <c:order val="15"/>
          <c:tx>
            <c:strRef>
              <c:f>'First OPA Waits (2)'!$A$17</c:f>
              <c:strCache>
                <c:ptCount val="1"/>
                <c:pt idx="0">
                  <c:v>Gynaecology *excl. PMB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(2)'!$B$17:$Q$17</c:f>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extLst xmlns:c15="http://schemas.microsoft.com/office/drawing/2012/chart"/>
            </c:numRef>
          </c:val>
          <c:extLst>
            <c:ext xmlns:c16="http://schemas.microsoft.com/office/drawing/2014/chart" uri="{C3380CC4-5D6E-409C-BE32-E72D297353CC}">
              <c16:uniqueId val="{00000001-D4B0-4C74-A899-7154AF6F9168}"/>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D4B0-4C74-A899-7154AF6F916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4-D4B0-4C74-A899-7154AF6F916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5-D4B0-4C74-A899-7154AF6F916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6-D4B0-4C74-A899-7154AF6F916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7-D4B0-4C74-A899-7154AF6F916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D4B0-4C74-A899-7154AF6F916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D4B0-4C74-A899-7154AF6F916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D4B0-4C74-A899-7154AF6F916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D4B0-4C74-A899-7154AF6F916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D4B0-4C74-A899-7154AF6F9168}"/>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D4B0-4C74-A899-7154AF6F916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D4B0-4C74-A899-7154AF6F916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D4B0-4C74-A899-7154AF6F916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D4B0-4C74-A899-7154AF6F916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1-D4B0-4C74-A899-7154AF6F916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2-D4B0-4C74-A899-7154AF6F916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3-D4B0-4C74-A899-7154AF6F916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4-D4B0-4C74-A899-7154AF6F9168}"/>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D4B0-4C74-A899-7154AF6F9168}"/>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D4B0-4C74-A899-7154AF6F9168}"/>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D4B0-4C74-A899-7154AF6F9168}"/>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D4B0-4C74-A899-7154AF6F9168}"/>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D4B0-4C74-A899-7154AF6F9168}"/>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D4B0-4C74-A899-7154AF6F9168}"/>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D4B0-4C74-A899-7154AF6F9168}"/>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D4B0-4C74-A899-7154AF6F9168}"/>
                  </c:ext>
                </c:extLst>
              </c15:ser>
            </c15:filteredBarSeries>
          </c:ext>
        </c:extLst>
      </c:barChart>
      <c:lineChart>
        <c:grouping val="standard"/>
        <c:varyColors val="0"/>
        <c:ser>
          <c:idx val="29"/>
          <c:order val="29"/>
          <c:tx>
            <c:strRef>
              <c:f>'First OPA Waits (2)'!$A$31</c:f>
              <c:strCache>
                <c:ptCount val="1"/>
                <c:pt idx="0">
                  <c:v>Gynaecology *excl. PMB - % within 2 weeks</c:v>
                </c:pt>
              </c:strCache>
              <c:extLst xmlns:c15="http://schemas.microsoft.com/office/drawing/2012/chart"/>
            </c:strRef>
          </c:tx>
          <c:spPr>
            <a:ln w="28575" cap="rnd">
              <a:solidFill>
                <a:schemeClr val="accent5">
                  <a:shade val="7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(2)'!$B$31:$Q$31</c:f>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extLst xmlns:c15="http://schemas.microsoft.com/office/drawing/2012/chart"/>
            </c:numRef>
          </c:val>
          <c:smooth val="0"/>
          <c:extLst>
            <c:ext xmlns:c16="http://schemas.microsoft.com/office/drawing/2014/chart" uri="{C3380CC4-5D6E-409C-BE32-E72D297353CC}">
              <c16:uniqueId val="{00000002-D4B0-4C74-A899-7154AF6F9168}"/>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D4B0-4C74-A899-7154AF6F9168}"/>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E-D4B0-4C74-A899-7154AF6F9168}"/>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1F-D4B0-4C74-A899-7154AF6F9168}"/>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0-D4B0-4C74-A899-7154AF6F9168}"/>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1-D4B0-4C74-A899-7154AF6F9168}"/>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D4B0-4C74-A899-7154AF6F9168}"/>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D4B0-4C74-A899-7154AF6F9168}"/>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D4B0-4C74-A899-7154AF6F9168}"/>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D4B0-4C74-A899-7154AF6F9168}"/>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D4B0-4C74-A899-7154AF6F9168}"/>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D4B0-4C74-A899-7154AF6F9168}"/>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D4B0-4C74-A899-7154AF6F9168}"/>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D4B0-4C74-A899-7154AF6F9168}"/>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Gynaecological Backlog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6.9723558016523246E-2"/>
          <c:w val="0.93146227332766762"/>
          <c:h val="0.68620965744539453"/>
        </c:manualLayout>
      </c:layout>
      <c:barChart>
        <c:barDir val="col"/>
        <c:grouping val="stacked"/>
        <c:varyColors val="0"/>
        <c:ser>
          <c:idx val="49"/>
          <c:order val="49"/>
          <c:tx>
            <c:strRef>
              <c:f>'Table for graphs 24-25 '!$A$51</c:f>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'!$B$51:$DB$51</c:f>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c:ext xmlns:c16="http://schemas.microsoft.com/office/drawing/2014/chart" uri="{C3380CC4-5D6E-409C-BE32-E72D297353CC}">
              <c16:uniqueId val="{00000000-754E-4B95-B86B-72861AEE7D0D}"/>
            </c:ext>
          </c:extLst>
        </c:ser>
        <c:ser>
          <c:idx val="64"/>
          <c:order val="64"/>
          <c:tx>
            <c:strRef>
              <c:f>'Table for graphs 24-25 '!$A$66</c:f>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'!$B$66:$DB$66</c:f>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c:ext xmlns:c16="http://schemas.microsoft.com/office/drawing/2014/chart" uri="{C3380CC4-5D6E-409C-BE32-E72D297353CC}">
              <c16:uniqueId val="{00000001-754E-4B95-B86B-72861AEE7D0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754E-4B95-B86B-72861AEE7D0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754E-4B95-B86B-72861AEE7D0D}"/>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32-754E-4B95-B86B-72861AEE7D0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3-754E-4B95-B86B-72861AEE7D0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4-754E-4B95-B86B-72861AEE7D0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5-754E-4B95-B86B-72861AEE7D0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numRef>
                </c:val>
                <c:extLst xmlns:c15="http://schemas.microsoft.com/office/drawing/2012/chart">
                  <c:ext xmlns:c16="http://schemas.microsoft.com/office/drawing/2014/chart" uri="{C3380CC4-5D6E-409C-BE32-E72D297353CC}">
                    <c16:uniqueId val="{00000036-754E-4B95-B86B-72861AEE7D0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7-754E-4B95-B86B-72861AEE7D0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8-754E-4B95-B86B-72861AEE7D0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754E-4B95-B86B-72861AEE7D0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xmlns:c15="http://schemas.microsoft.com/office/drawing/2012/chart">
                  <c:ext xmlns:c16="http://schemas.microsoft.com/office/drawing/2014/chart" uri="{C3380CC4-5D6E-409C-BE32-E72D297353CC}">
                    <c16:uniqueId val="{0000003A-754E-4B95-B86B-72861AEE7D0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B-754E-4B95-B86B-72861AEE7D0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xmlns:c15="http://schemas.microsoft.com/office/drawing/2012/chart">
                  <c:ext xmlns:c16="http://schemas.microsoft.com/office/drawing/2014/chart" uri="{C3380CC4-5D6E-409C-BE32-E72D297353CC}">
                    <c16:uniqueId val="{0000003C-754E-4B95-B86B-72861AEE7D0D}"/>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xmlns:c15="http://schemas.microsoft.com/office/drawing/2012/chart">
                  <c:ext xmlns:c16="http://schemas.microsoft.com/office/drawing/2014/chart" uri="{C3380CC4-5D6E-409C-BE32-E72D297353CC}">
                    <c16:uniqueId val="{0000003D-754E-4B95-B86B-72861AEE7D0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754E-4B95-B86B-72861AEE7D0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754E-4B95-B86B-72861AEE7D0D}"/>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754E-4B95-B86B-72861AEE7D0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1-754E-4B95-B86B-72861AEE7D0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2-754E-4B95-B86B-72861AEE7D0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754E-4B95-B86B-72861AEE7D0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numRef>
                </c:val>
                <c:extLst xmlns:c15="http://schemas.microsoft.com/office/drawing/2012/chart">
                  <c:ext xmlns:c16="http://schemas.microsoft.com/office/drawing/2014/chart" uri="{C3380CC4-5D6E-409C-BE32-E72D297353CC}">
                    <c16:uniqueId val="{00000044-754E-4B95-B86B-72861AEE7D0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5-754E-4B95-B86B-72861AEE7D0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6-754E-4B95-B86B-72861AEE7D0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7-754E-4B95-B86B-72861AEE7D0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xmlns:c15="http://schemas.microsoft.com/office/drawing/2012/chart">
                  <c:ext xmlns:c16="http://schemas.microsoft.com/office/drawing/2014/chart" uri="{C3380CC4-5D6E-409C-BE32-E72D297353CC}">
                    <c16:uniqueId val="{00000048-754E-4B95-B86B-72861AEE7D0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9-754E-4B95-B86B-72861AEE7D0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4A-754E-4B95-B86B-72861AEE7D0D}"/>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xmlns:c15="http://schemas.microsoft.com/office/drawing/2012/chart">
                  <c:ext xmlns:c16="http://schemas.microsoft.com/office/drawing/2014/chart" uri="{C3380CC4-5D6E-409C-BE32-E72D297353CC}">
                    <c16:uniqueId val="{0000004B-754E-4B95-B86B-72861AEE7D0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754E-4B95-B86B-72861AEE7D0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754E-4B95-B86B-72861AEE7D0D}"/>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4E-754E-4B95-B86B-72861AEE7D0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F-754E-4B95-B86B-72861AEE7D0D}"/>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50-754E-4B95-B86B-72861AEE7D0D}"/>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extLst xmlns:c15="http://schemas.microsoft.com/office/drawing/2012/chart">
                  <c:ext xmlns:c16="http://schemas.microsoft.com/office/drawing/2014/chart" uri="{C3380CC4-5D6E-409C-BE32-E72D297353CC}">
                    <c16:uniqueId val="{00000051-754E-4B95-B86B-72861AEE7D0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numRef>
                </c:val>
                <c:extLst xmlns:c15="http://schemas.microsoft.com/office/drawing/2012/chart">
                  <c:ext xmlns:c16="http://schemas.microsoft.com/office/drawing/2014/chart" uri="{C3380CC4-5D6E-409C-BE32-E72D297353CC}">
                    <c16:uniqueId val="{00000052-754E-4B95-B86B-72861AEE7D0D}"/>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extLst xmlns:c15="http://schemas.microsoft.com/office/drawing/2012/chart">
                  <c:ext xmlns:c16="http://schemas.microsoft.com/office/drawing/2014/chart" uri="{C3380CC4-5D6E-409C-BE32-E72D297353CC}">
                    <c16:uniqueId val="{00000053-754E-4B95-B86B-72861AEE7D0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4-754E-4B95-B86B-72861AEE7D0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5-754E-4B95-B86B-72861AEE7D0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extLst xmlns:c15="http://schemas.microsoft.com/office/drawing/2012/chart">
                  <c:ext xmlns:c16="http://schemas.microsoft.com/office/drawing/2014/chart" uri="{C3380CC4-5D6E-409C-BE32-E72D297353CC}">
                    <c16:uniqueId val="{00000056-754E-4B95-B86B-72861AEE7D0D}"/>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extLst xmlns:c15="http://schemas.microsoft.com/office/drawing/2012/chart">
                  <c:ext xmlns:c16="http://schemas.microsoft.com/office/drawing/2014/chart" uri="{C3380CC4-5D6E-409C-BE32-E72D297353CC}">
                    <c16:uniqueId val="{00000057-754E-4B95-B86B-72861AEE7D0D}"/>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extLst xmlns:c15="http://schemas.microsoft.com/office/drawing/2012/chart">
                  <c:ext xmlns:c16="http://schemas.microsoft.com/office/drawing/2014/chart" uri="{C3380CC4-5D6E-409C-BE32-E72D297353CC}">
                    <c16:uniqueId val="{00000058-754E-4B95-B86B-72861AEE7D0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754E-4B95-B86B-72861AEE7D0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754E-4B95-B86B-72861AEE7D0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754E-4B95-B86B-72861AEE7D0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754E-4B95-B86B-72861AEE7D0D}"/>
                  </c:ext>
                </c:extLst>
              </c15:ser>
            </c15:filteredBarSeries>
          </c:ext>
        </c:extLst>
      </c:barChart>
      <c:lineChart>
        <c:grouping val="standard"/>
        <c:varyColors val="0"/>
        <c:ser>
          <c:idx val="34"/>
          <c:order val="34"/>
          <c:tx>
            <c:strRef>
              <c:f>'Table for graphs 24-25 '!$A$36</c:f>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'!$B$36:$DB$36</c:f>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c:ext xmlns:c16="http://schemas.microsoft.com/office/drawing/2014/chart" uri="{C3380CC4-5D6E-409C-BE32-E72D297353CC}">
              <c16:uniqueId val="{00000002-754E-4B95-B86B-72861AEE7D0D}"/>
            </c:ext>
          </c:extLst>
        </c:ser>
        <c:ser>
          <c:idx val="79"/>
          <c:order val="79"/>
          <c:tx>
            <c:strRef>
              <c:f>'Table for graphs 24-25 '!$A$81</c:f>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'!$B$81:$DB$81</c:f>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smooth val="0"/>
          <c:extLst>
            <c:ext xmlns:c16="http://schemas.microsoft.com/office/drawing/2014/chart" uri="{C3380CC4-5D6E-409C-BE32-E72D297353CC}">
              <c16:uniqueId val="{00000003-754E-4B95-B86B-72861AEE7D0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754E-4B95-B86B-72861AEE7D0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754E-4B95-B86B-72861AEE7D0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754E-4B95-B86B-72861AEE7D0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754E-4B95-B86B-72861AEE7D0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754E-4B95-B86B-72861AEE7D0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754E-4B95-B86B-72861AEE7D0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754E-4B95-B86B-72861AEE7D0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754E-4B95-B86B-72861AEE7D0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754E-4B95-B86B-72861AEE7D0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754E-4B95-B86B-72861AEE7D0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754E-4B95-B86B-72861AEE7D0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754E-4B95-B86B-72861AEE7D0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754E-4B95-B86B-72861AEE7D0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754E-4B95-B86B-72861AEE7D0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754E-4B95-B86B-72861AEE7D0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754E-4B95-B86B-72861AEE7D0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754E-4B95-B86B-72861AEE7D0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754E-4B95-B86B-72861AEE7D0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754E-4B95-B86B-72861AEE7D0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754E-4B95-B86B-72861AEE7D0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754E-4B95-B86B-72861AEE7D0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754E-4B95-B86B-72861AEE7D0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754E-4B95-B86B-72861AEE7D0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754E-4B95-B86B-72861AEE7D0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754E-4B95-B86B-72861AEE7D0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754E-4B95-B86B-72861AEE7D0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754E-4B95-B86B-72861AEE7D0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754E-4B95-B86B-72861AEE7D0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754E-4B95-B86B-72861AEE7D0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754E-4B95-B86B-72861AEE7D0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754E-4B95-B86B-72861AEE7D0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754E-4B95-B86B-72861AEE7D0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754E-4B95-B86B-72861AEE7D0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754E-4B95-B86B-72861AEE7D0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6-754E-4B95-B86B-72861AEE7D0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7-754E-4B95-B86B-72861AEE7D0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8-754E-4B95-B86B-72861AEE7D0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754E-4B95-B86B-72861AEE7D0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754E-4B95-B86B-72861AEE7D0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754E-4B95-B86B-72861AEE7D0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754E-4B95-B86B-72861AEE7D0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754E-4B95-B86B-72861AEE7D0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754E-4B95-B86B-72861AEE7D0D}"/>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754E-4B95-B86B-72861AEE7D0D}"/>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xmlns:c15="http://schemas.microsoft.com/office/drawing/2012/chart">
                  <c:ext xmlns:c16="http://schemas.microsoft.com/office/drawing/2014/chart" uri="{C3380CC4-5D6E-409C-BE32-E72D297353CC}">
                    <c16:uniqueId val="{00000059-754E-4B95-B86B-72861AEE7D0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manualLayout>
          <c:layoutTarget val="inner"/>
          <c:xMode val="edge"/>
          <c:yMode val="edge"/>
          <c:x val="6.6580927384076991E-2"/>
          <c:y val="0.14393518518518519"/>
          <c:w val="0.85135017497812759"/>
          <c:h val="0.67929024496937884"/>
        </c:manualLayout>
      </c:layout>
      <c:barChart>
        <c:barDir val="col"/>
        <c:grouping val="stacked"/>
        <c:varyColors val="0"/>
        <c:ser>
          <c:idx val="1"/>
          <c:order val="0"/>
          <c:tx>
            <c:strRef>
              <c:f>Sheet2!$A$25</c:f>
              <c:strCache>
                <c:ptCount val="1"/>
                <c:pt idx="0">
                  <c:v>No. of patients treated within target</c:v>
                </c:pt>
              </c:strCache>
            </c:strRef>
          </c:tx>
          <c:spPr>
            <a:solidFill>
              <a:srgbClr val="9BBB59"/>
            </a:solidFill>
            <a:ln w="25400">
              <a:noFill/>
            </a:ln>
          </c:spPr>
          <c:invertIfNegative val="0"/>
          <c:cat>
            <c:numRef>
              <c:f>Sheet2!$B$23:$T$23</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Sheet2!$B$25:$T$25</c:f>
              <c:numCache>
                <c:formatCode>General</c:formatCode>
                <c:ptCount val="19"/>
                <c:pt idx="0">
                  <c:v>2</c:v>
                </c:pt>
                <c:pt idx="1">
                  <c:v>4</c:v>
                </c:pt>
                <c:pt idx="2">
                  <c:v>5</c:v>
                </c:pt>
                <c:pt idx="3">
                  <c:v>1</c:v>
                </c:pt>
                <c:pt idx="4">
                  <c:v>2</c:v>
                </c:pt>
                <c:pt idx="5">
                  <c:v>2</c:v>
                </c:pt>
                <c:pt idx="6">
                  <c:v>5</c:v>
                </c:pt>
                <c:pt idx="7">
                  <c:v>1</c:v>
                </c:pt>
                <c:pt idx="8">
                  <c:v>1</c:v>
                </c:pt>
                <c:pt idx="9">
                  <c:v>3</c:v>
                </c:pt>
                <c:pt idx="10">
                  <c:v>4</c:v>
                </c:pt>
                <c:pt idx="11">
                  <c:v>1</c:v>
                </c:pt>
                <c:pt idx="12">
                  <c:v>1</c:v>
                </c:pt>
                <c:pt idx="13">
                  <c:v>5</c:v>
                </c:pt>
                <c:pt idx="14">
                  <c:v>5</c:v>
                </c:pt>
                <c:pt idx="15">
                  <c:v>3</c:v>
                </c:pt>
                <c:pt idx="16">
                  <c:v>3</c:v>
                </c:pt>
                <c:pt idx="17">
                  <c:v>3</c:v>
                </c:pt>
                <c:pt idx="18">
                  <c:v>6</c:v>
                </c:pt>
              </c:numCache>
            </c:numRef>
          </c:val>
          <c:extLst>
            <c:ext xmlns:c16="http://schemas.microsoft.com/office/drawing/2014/chart" uri="{C3380CC4-5D6E-409C-BE32-E72D297353CC}">
              <c16:uniqueId val="{00000000-6F00-4C5D-AC8B-F6FF26915E4A}"/>
            </c:ext>
          </c:extLst>
        </c:ser>
        <c:ser>
          <c:idx val="2"/>
          <c:order val="1"/>
          <c:tx>
            <c:strRef>
              <c:f>Sheet2!$A$26</c:f>
              <c:strCache>
                <c:ptCount val="1"/>
                <c:pt idx="0">
                  <c:v>Patients who breached target</c:v>
                </c:pt>
              </c:strCache>
            </c:strRef>
          </c:tx>
          <c:spPr>
            <a:solidFill>
              <a:srgbClr val="C0504D"/>
            </a:solidFill>
            <a:ln w="25400">
              <a:noFill/>
            </a:ln>
          </c:spPr>
          <c:invertIfNegative val="0"/>
          <c:cat>
            <c:numRef>
              <c:f>Sheet2!$B$23:$T$23</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Sheet2!$B$26:$T$26</c:f>
              <c:numCache>
                <c:formatCode>General</c:formatCode>
                <c:ptCount val="19"/>
                <c:pt idx="0">
                  <c:v>7</c:v>
                </c:pt>
                <c:pt idx="1">
                  <c:v>13</c:v>
                </c:pt>
                <c:pt idx="2">
                  <c:v>10</c:v>
                </c:pt>
                <c:pt idx="3">
                  <c:v>5</c:v>
                </c:pt>
                <c:pt idx="4">
                  <c:v>6</c:v>
                </c:pt>
                <c:pt idx="5">
                  <c:v>6</c:v>
                </c:pt>
                <c:pt idx="6">
                  <c:v>6</c:v>
                </c:pt>
                <c:pt idx="7">
                  <c:v>6</c:v>
                </c:pt>
                <c:pt idx="8">
                  <c:v>13</c:v>
                </c:pt>
                <c:pt idx="9">
                  <c:v>11</c:v>
                </c:pt>
                <c:pt idx="10">
                  <c:v>11</c:v>
                </c:pt>
                <c:pt idx="11">
                  <c:v>8</c:v>
                </c:pt>
                <c:pt idx="12">
                  <c:v>7</c:v>
                </c:pt>
                <c:pt idx="13">
                  <c:v>7</c:v>
                </c:pt>
                <c:pt idx="14">
                  <c:v>6</c:v>
                </c:pt>
                <c:pt idx="15">
                  <c:v>9</c:v>
                </c:pt>
                <c:pt idx="16">
                  <c:v>9</c:v>
                </c:pt>
                <c:pt idx="17">
                  <c:v>8</c:v>
                </c:pt>
                <c:pt idx="18">
                  <c:v>10</c:v>
                </c:pt>
              </c:numCache>
            </c:numRef>
          </c:val>
          <c:extLst>
            <c:ext xmlns:c16="http://schemas.microsoft.com/office/drawing/2014/chart" uri="{C3380CC4-5D6E-409C-BE32-E72D297353CC}">
              <c16:uniqueId val="{00000001-6F00-4C5D-AC8B-F6FF26915E4A}"/>
            </c:ext>
          </c:extLst>
        </c:ser>
        <c:dLbls>
          <c:showLegendKey val="0"/>
          <c:showVal val="0"/>
          <c:showCatName val="0"/>
          <c:showSerName val="0"/>
          <c:showPercent val="0"/>
          <c:showBubbleSize val="0"/>
        </c:dLbls>
        <c:gapWidth val="219"/>
        <c:overlap val="100"/>
        <c:axId val="1528306607"/>
        <c:axId val="1"/>
      </c:barChart>
      <c:lineChart>
        <c:grouping val="standard"/>
        <c:varyColors val="0"/>
        <c:ser>
          <c:idx val="3"/>
          <c:order val="2"/>
          <c:tx>
            <c:strRef>
              <c:f>Sheet2!$A$27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Sheet2!$B$23:$T$23</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Sheet2!$B$27:$T$27</c:f>
              <c:numCache>
                <c:formatCode>0%</c:formatCode>
                <c:ptCount val="19"/>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numCache>
            </c:numRef>
          </c:val>
          <c:smooth val="0"/>
          <c:extLst>
            <c:ext xmlns:c16="http://schemas.microsoft.com/office/drawing/2014/chart" uri="{C3380CC4-5D6E-409C-BE32-E72D297353CC}">
              <c16:uniqueId val="{00000002-6F00-4C5D-AC8B-F6FF26915E4A}"/>
            </c:ext>
          </c:extLst>
        </c:ser>
        <c:dLbls>
          <c:showLegendKey val="0"/>
          <c:showVal val="0"/>
          <c:showCatName val="0"/>
          <c:showSerName val="0"/>
          <c:showPercent val="0"/>
          <c:showBubbleSize val="0"/>
        </c:dLbls>
        <c:marker val="1"/>
        <c:smooth val="0"/>
        <c:axId val="3"/>
        <c:axId val="4"/>
      </c:lineChart>
      <c:dateAx>
        <c:axId val="1528306607"/>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528306607"/>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max val="1"/>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r"/>
      <c:layout>
        <c:manualLayout>
          <c:xMode val="edge"/>
          <c:yMode val="edge"/>
          <c:x val="2.9167541557305336E-2"/>
          <c:y val="0.95373396033829105"/>
          <c:w val="0.88961242344706914"/>
          <c:h val="3.4724773986585016E-2"/>
        </c:manualLayout>
      </c:layout>
      <c:overlay val="0"/>
      <c:spPr>
        <a:noFill/>
        <a:ln w="25400">
          <a:noFill/>
        </a:ln>
      </c:spPr>
      <c:txPr>
        <a:bodyPr/>
        <a:lstStyle/>
        <a:p>
          <a:pPr>
            <a:defRPr sz="82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Gynaecological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'POS to DTT (2)'!$A$5</c:f>
              <c:strCache>
                <c:ptCount val="1"/>
                <c:pt idx="0">
                  <c:v>Gynaecological - Median Days</c:v>
                </c:pt>
              </c:strCache>
              <c:extLst xmlns:c15="http://schemas.microsoft.com/office/drawing/2012/chart"/>
            </c:strRef>
          </c:tx>
          <c:spPr>
            <a:solidFill>
              <a:schemeClr val="accent1">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(2)'!$B$5:$T$5</c:f>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extLst xmlns:c15="http://schemas.microsoft.com/office/drawing/2012/chart"/>
            </c:numRef>
          </c:val>
          <c:extLst>
            <c:ext xmlns:c16="http://schemas.microsoft.com/office/drawing/2014/chart" uri="{C3380CC4-5D6E-409C-BE32-E72D297353CC}">
              <c16:uniqueId val="{00000000-EA57-495E-89D0-2C90B5EE1651}"/>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EA57-495E-89D0-2C90B5EE165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3-EA57-495E-89D0-2C90B5EE165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4-EA57-495E-89D0-2C90B5EE1651}"/>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5-EA57-495E-89D0-2C90B5EE1651}"/>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6-EA57-495E-89D0-2C90B5EE1651}"/>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7-EA57-495E-89D0-2C90B5EE1651}"/>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EA57-495E-89D0-2C90B5EE1651}"/>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EA57-495E-89D0-2C90B5EE1651}"/>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41</c:v>
                      </c:pt>
                    </c:numCache>
                  </c:numRef>
                </c:val>
                <c:extLst xmlns:c15="http://schemas.microsoft.com/office/drawing/2012/chart">
                  <c:ext xmlns:c16="http://schemas.microsoft.com/office/drawing/2014/chart" uri="{C3380CC4-5D6E-409C-BE32-E72D297353CC}">
                    <c16:uniqueId val="{0000000A-EA57-495E-89D0-2C90B5EE1651}"/>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EA57-495E-89D0-2C90B5EE1651}"/>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EA57-495E-89D0-2C90B5EE1651}"/>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EA57-495E-89D0-2C90B5EE1651}"/>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EA57-495E-89D0-2C90B5EE1651}"/>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EA57-495E-89D0-2C90B5EE1651}"/>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EA57-495E-89D0-2C90B5EE1651}"/>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extLst xmlns:c15="http://schemas.microsoft.com/office/drawing/2012/chart">
                  <c:ext xmlns:c16="http://schemas.microsoft.com/office/drawing/2014/chart" uri="{C3380CC4-5D6E-409C-BE32-E72D297353CC}">
                    <c16:uniqueId val="{00000011-EA57-495E-89D0-2C90B5EE1651}"/>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EA57-495E-89D0-2C90B5EE1651}"/>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EA57-495E-89D0-2C90B5EE1651}"/>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70</c:v>
                      </c:pt>
                    </c:numCache>
                  </c:numRef>
                </c:val>
                <c:extLst xmlns:c15="http://schemas.microsoft.com/office/drawing/2012/chart">
                  <c:ext xmlns:c16="http://schemas.microsoft.com/office/drawing/2014/chart" uri="{C3380CC4-5D6E-409C-BE32-E72D297353CC}">
                    <c16:uniqueId val="{00000014-EA57-495E-89D0-2C90B5EE1651}"/>
                  </c:ext>
                </c:extLst>
              </c15:ser>
            </c15:filteredBarSeries>
          </c:ext>
        </c:extLst>
      </c:barChart>
      <c:lineChart>
        <c:grouping val="standard"/>
        <c:varyColors val="0"/>
        <c:ser>
          <c:idx val="21"/>
          <c:order val="21"/>
          <c:tx>
            <c:strRef>
              <c:f>'POS to DTT (2)'!$A$35</c:f>
              <c:strCache>
                <c:ptCount val="1"/>
                <c:pt idx="0">
                  <c:v>Gynaecological - % in 31 days</c:v>
                </c:pt>
              </c:strCache>
              <c:extLst xmlns:c15="http://schemas.microsoft.com/office/drawing/2012/chart"/>
            </c:strRef>
          </c:tx>
          <c:spPr>
            <a:ln w="28575" cap="rnd">
              <a:solidFill>
                <a:schemeClr val="accent1">
                  <a:shade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(2)'!$B$35:$T$35</c:f>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extLst xmlns:c15="http://schemas.microsoft.com/office/drawing/2012/chart"/>
            </c:numRef>
          </c:val>
          <c:smooth val="0"/>
          <c:extLst>
            <c:ext xmlns:c16="http://schemas.microsoft.com/office/drawing/2014/chart" uri="{C3380CC4-5D6E-409C-BE32-E72D297353CC}">
              <c16:uniqueId val="{00000001-EA57-495E-89D0-2C90B5EE1651}"/>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EA57-495E-89D0-2C90B5EE1651}"/>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6-EA57-495E-89D0-2C90B5EE1651}"/>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7-EA57-495E-89D0-2C90B5EE1651}"/>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8-EA57-495E-89D0-2C90B5EE1651}"/>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9-EA57-495E-89D0-2C90B5EE1651}"/>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1A-EA57-495E-89D0-2C90B5EE1651}"/>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EA57-495E-89D0-2C90B5EE1651}"/>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EA57-495E-89D0-2C90B5EE1651}"/>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0.35</c:v>
                      </c:pt>
                    </c:numCache>
                  </c:numRef>
                </c:val>
                <c:smooth val="0"/>
                <c:extLst xmlns:c15="http://schemas.microsoft.com/office/drawing/2012/chart">
                  <c:ext xmlns:c16="http://schemas.microsoft.com/office/drawing/2014/chart" uri="{C3380CC4-5D6E-409C-BE32-E72D297353CC}">
                    <c16:uniqueId val="{0000001D-EA57-495E-89D0-2C90B5EE1651}"/>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Lower GI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6"/>
          <c:order val="6"/>
          <c:tx>
            <c:strRef>
              <c:f>'First OPA Waits (2)'!$A$8</c:f>
              <c:strCache>
                <c:ptCount val="1"/>
                <c:pt idx="0">
                  <c:v>General Surgery - LGI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(2)'!$B$8:$Q$8</c:f>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extLst xmlns:c15="http://schemas.microsoft.com/office/drawing/2012/chart"/>
            </c:numRef>
          </c:val>
          <c:extLst>
            <c:ext xmlns:c16="http://schemas.microsoft.com/office/drawing/2014/chart" uri="{C3380CC4-5D6E-409C-BE32-E72D297353CC}">
              <c16:uniqueId val="{00000000-F6E7-429D-B35B-2FFEFE1AFB09}"/>
            </c:ext>
          </c:extLst>
        </c:ser>
        <c:ser>
          <c:idx val="20"/>
          <c:order val="20"/>
          <c:tx>
            <c:strRef>
              <c:f>'First OPA Waits (2)'!$A$22</c:f>
              <c:strCache>
                <c:ptCount val="1"/>
                <c:pt idx="0">
                  <c:v>General Surgery - LGI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(2)'!$B$22:$Q$22</c:f>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extLst xmlns:c15="http://schemas.microsoft.com/office/drawing/2012/chart"/>
            </c:numRef>
          </c:val>
          <c:extLst>
            <c:ext xmlns:c16="http://schemas.microsoft.com/office/drawing/2014/chart" uri="{C3380CC4-5D6E-409C-BE32-E72D297353CC}">
              <c16:uniqueId val="{00000001-F6E7-429D-B35B-2FFEFE1AFB09}"/>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F6E7-429D-B35B-2FFEFE1AFB0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F6E7-429D-B35B-2FFEFE1AFB0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F6E7-429D-B35B-2FFEFE1AFB0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F6E7-429D-B35B-2FFEFE1AFB0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F6E7-429D-B35B-2FFEFE1AFB0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F6E7-429D-B35B-2FFEFE1AFB0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F6E7-429D-B35B-2FFEFE1AFB09}"/>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F6E7-429D-B35B-2FFEFE1AFB09}"/>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F6E7-429D-B35B-2FFEFE1AFB09}"/>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F6E7-429D-B35B-2FFEFE1AFB09}"/>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F6E7-429D-B35B-2FFEFE1AFB09}"/>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F6E7-429D-B35B-2FFEFE1AFB09}"/>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F6E7-429D-B35B-2FFEFE1AFB09}"/>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F6E7-429D-B35B-2FFEFE1AFB09}"/>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F6E7-429D-B35B-2FFEFE1AFB09}"/>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F6E7-429D-B35B-2FFEFE1AFB09}"/>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F6E7-429D-B35B-2FFEFE1AFB09}"/>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F6E7-429D-B35B-2FFEFE1AFB09}"/>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F6E7-429D-B35B-2FFEFE1AFB09}"/>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F6E7-429D-B35B-2FFEFE1AFB09}"/>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F6E7-429D-B35B-2FFEFE1AFB09}"/>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F6E7-429D-B35B-2FFEFE1AFB09}"/>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F6E7-429D-B35B-2FFEFE1AFB09}"/>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F6E7-429D-B35B-2FFEFE1AFB09}"/>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F6E7-429D-B35B-2FFEFE1AFB09}"/>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F6E7-429D-B35B-2FFEFE1AFB09}"/>
                  </c:ext>
                </c:extLst>
              </c15:ser>
            </c15:filteredBarSeries>
          </c:ext>
        </c:extLst>
      </c:barChart>
      <c:lineChart>
        <c:grouping val="standard"/>
        <c:varyColors val="0"/>
        <c:ser>
          <c:idx val="34"/>
          <c:order val="34"/>
          <c:tx>
            <c:strRef>
              <c:f>'First OPA Waits (2)'!$A$36</c:f>
              <c:strCache>
                <c:ptCount val="1"/>
                <c:pt idx="0">
                  <c:v>General Surgery - LGI - % within 2 weeks</c:v>
                </c:pt>
              </c:strCache>
              <c:extLst xmlns:c15="http://schemas.microsoft.com/office/drawing/2012/chart"/>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(2)'!$B$36:$Q$36</c:f>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extLst xmlns:c15="http://schemas.microsoft.com/office/drawing/2012/chart"/>
            </c:numRef>
          </c:val>
          <c:smooth val="0"/>
          <c:extLst>
            <c:ext xmlns:c16="http://schemas.microsoft.com/office/drawing/2014/chart" uri="{C3380CC4-5D6E-409C-BE32-E72D297353CC}">
              <c16:uniqueId val="{00000002-F6E7-429D-B35B-2FFEFE1AFB09}"/>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F6E7-429D-B35B-2FFEFE1AFB09}"/>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F6E7-429D-B35B-2FFEFE1AFB09}"/>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F6E7-429D-B35B-2FFEFE1AFB09}"/>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F6E7-429D-B35B-2FFEFE1AFB09}"/>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F6E7-429D-B35B-2FFEFE1AFB09}"/>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F6E7-429D-B35B-2FFEFE1AFB09}"/>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F6E7-429D-B35B-2FFEFE1AFB09}"/>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F6E7-429D-B35B-2FFEFE1AFB09}"/>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F6E7-429D-B35B-2FFEFE1AFB09}"/>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F6E7-429D-B35B-2FFEFE1AFB09}"/>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F6E7-429D-B35B-2FFEFE1AFB09}"/>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F6E7-429D-B35B-2FFEFE1AFB09}"/>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F6E7-429D-B35B-2FFEFE1AFB09}"/>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3.0242048438364196E-2"/>
          <c:y val="0.89856108039193461"/>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Gastroenterology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4"/>
          <c:order val="4"/>
          <c:tx>
            <c:strRef>
              <c:f>'First OPA Waits (2)'!$A$6</c:f>
              <c:strCache>
                <c:ptCount val="1"/>
                <c:pt idx="0">
                  <c:v>Gastroenterology - Median Days</c:v>
                </c:pt>
              </c:strCache>
              <c:extLst xmlns:c15="http://schemas.microsoft.com/office/drawing/2012/chart"/>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(2)'!$B$6:$Q$6</c:f>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extLst xmlns:c15="http://schemas.microsoft.com/office/drawing/2012/chart"/>
            </c:numRef>
          </c:val>
          <c:extLst>
            <c:ext xmlns:c16="http://schemas.microsoft.com/office/drawing/2014/chart" uri="{C3380CC4-5D6E-409C-BE32-E72D297353CC}">
              <c16:uniqueId val="{00000000-F384-46DF-BED4-910BC9376E93}"/>
            </c:ext>
          </c:extLst>
        </c:ser>
        <c:ser>
          <c:idx val="18"/>
          <c:order val="18"/>
          <c:tx>
            <c:strRef>
              <c:f>'First OPA Waits (2)'!$A$20</c:f>
              <c:strCache>
                <c:ptCount val="1"/>
                <c:pt idx="0">
                  <c:v>Gastroenterology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(2)'!$B$20:$Q$20</c:f>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extLst xmlns:c15="http://schemas.microsoft.com/office/drawing/2012/chart"/>
            </c:numRef>
          </c:val>
          <c:extLst>
            <c:ext xmlns:c16="http://schemas.microsoft.com/office/drawing/2014/chart" uri="{C3380CC4-5D6E-409C-BE32-E72D297353CC}">
              <c16:uniqueId val="{00000001-F384-46DF-BED4-910BC9376E93}"/>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F384-46DF-BED4-910BC9376E9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F384-46DF-BED4-910BC9376E9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F384-46DF-BED4-910BC9376E9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F384-46DF-BED4-910BC9376E9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7-F384-46DF-BED4-910BC9376E9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F384-46DF-BED4-910BC9376E93}"/>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F384-46DF-BED4-910BC9376E9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F384-46DF-BED4-910BC9376E93}"/>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F384-46DF-BED4-910BC9376E93}"/>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F384-46DF-BED4-910BC9376E93}"/>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F384-46DF-BED4-910BC9376E93}"/>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F384-46DF-BED4-910BC9376E93}"/>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F384-46DF-BED4-910BC9376E93}"/>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F384-46DF-BED4-910BC9376E93}"/>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F384-46DF-BED4-910BC9376E93}"/>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F384-46DF-BED4-910BC9376E93}"/>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F384-46DF-BED4-910BC9376E93}"/>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4-F384-46DF-BED4-910BC9376E93}"/>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F384-46DF-BED4-910BC9376E93}"/>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F384-46DF-BED4-910BC9376E93}"/>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F384-46DF-BED4-910BC9376E93}"/>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F384-46DF-BED4-910BC9376E93}"/>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F384-46DF-BED4-910BC9376E93}"/>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F384-46DF-BED4-910BC9376E93}"/>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F384-46DF-BED4-910BC9376E93}"/>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F384-46DF-BED4-910BC9376E93}"/>
                  </c:ext>
                </c:extLst>
              </c15:ser>
            </c15:filteredBarSeries>
          </c:ext>
        </c:extLst>
      </c:barChart>
      <c:lineChart>
        <c:grouping val="standard"/>
        <c:varyColors val="0"/>
        <c:ser>
          <c:idx val="32"/>
          <c:order val="32"/>
          <c:tx>
            <c:strRef>
              <c:f>'First OPA Waits (2)'!$A$34</c:f>
              <c:strCache>
                <c:ptCount val="1"/>
                <c:pt idx="0">
                  <c:v>Gastroenterology - % within 2 weeks</c:v>
                </c:pt>
              </c:strCache>
              <c:extLst xmlns:c15="http://schemas.microsoft.com/office/drawing/2012/chart"/>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(2)'!$B$34:$Q$34</c:f>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extLst xmlns:c15="http://schemas.microsoft.com/office/drawing/2012/chart"/>
            </c:numRef>
          </c:val>
          <c:smooth val="0"/>
          <c:extLst>
            <c:ext xmlns:c16="http://schemas.microsoft.com/office/drawing/2014/chart" uri="{C3380CC4-5D6E-409C-BE32-E72D297353CC}">
              <c16:uniqueId val="{00000002-F384-46DF-BED4-910BC9376E93}"/>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F384-46DF-BED4-910BC9376E9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F384-46DF-BED4-910BC9376E9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F384-46DF-BED4-910BC9376E9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F384-46DF-BED4-910BC9376E9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1-F384-46DF-BED4-910BC9376E9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F384-46DF-BED4-910BC9376E9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F384-46DF-BED4-910BC9376E9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F384-46DF-BED4-910BC9376E9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F384-46DF-BED4-910BC9376E9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F384-46DF-BED4-910BC9376E9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F384-46DF-BED4-910BC9376E9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F384-46DF-BED4-910BC9376E9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F384-46DF-BED4-910BC9376E93}"/>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1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Lower GI Backlog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6.9723558016523246E-2"/>
          <c:w val="0.93146227332766762"/>
          <c:h val="0.68620965744539453"/>
        </c:manualLayout>
      </c:layout>
      <c:barChart>
        <c:barDir val="col"/>
        <c:grouping val="stacked"/>
        <c:varyColors val="0"/>
        <c:ser>
          <c:idx val="52"/>
          <c:order val="52"/>
          <c:tx>
            <c:strRef>
              <c:f>'Table for graphs 24-25 '!$A$54</c:f>
              <c:strCache>
                <c:ptCount val="1"/>
                <c:pt idx="0">
                  <c:v>Lower Gastrointestinal - Reported 63 - 103 days</c:v>
                </c:pt>
              </c:strCache>
              <c:extLst xmlns:c15="http://schemas.microsoft.com/office/drawing/2012/chart"/>
            </c:strRef>
          </c:tx>
          <c:spPr>
            <a:solidFill>
              <a:schemeClr val="accent5">
                <a:tint val="92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'!$B$54:$DB$54</c:f>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extLst xmlns:c15="http://schemas.microsoft.com/office/drawing/2012/chart"/>
            </c:numRef>
          </c:val>
          <c:extLst xmlns:c15="http://schemas.microsoft.com/office/drawing/2012/chart">
            <c:ext xmlns:c16="http://schemas.microsoft.com/office/drawing/2014/chart" uri="{C3380CC4-5D6E-409C-BE32-E72D297353CC}">
              <c16:uniqueId val="{00000000-B5D4-40D4-AF13-0B53CA72FB94}"/>
            </c:ext>
          </c:extLst>
        </c:ser>
        <c:ser>
          <c:idx val="67"/>
          <c:order val="67"/>
          <c:tx>
            <c:strRef>
              <c:f>'Table for graphs 24-25 '!$A$69</c:f>
              <c:strCache>
                <c:ptCount val="1"/>
                <c:pt idx="0">
                  <c:v>Lower Gastrointestinal - Reported &gt;103 days</c:v>
                </c:pt>
              </c:strCache>
              <c:extLst xmlns:c15="http://schemas.microsoft.com/office/drawing/2012/chart"/>
            </c:strRef>
          </c:tx>
          <c:spPr>
            <a:solidFill>
              <a:schemeClr val="accent5">
                <a:tint val="7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'!$B$69:$DB$69</c:f>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extLst xmlns:c15="http://schemas.microsoft.com/office/drawing/2012/chart"/>
            </c:numRef>
          </c:val>
          <c:extLst xmlns:c15="http://schemas.microsoft.com/office/drawing/2012/chart">
            <c:ext xmlns:c16="http://schemas.microsoft.com/office/drawing/2014/chart" uri="{C3380CC4-5D6E-409C-BE32-E72D297353CC}">
              <c16:uniqueId val="{00000001-B5D4-40D4-AF13-0B53CA72FB94}"/>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B5D4-40D4-AF13-0B53CA72FB94}"/>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B5D4-40D4-AF13-0B53CA72FB94}"/>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32-B5D4-40D4-AF13-0B53CA72FB94}"/>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3-B5D4-40D4-AF13-0B53CA72FB94}"/>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xmlns:c15="http://schemas.microsoft.com/office/drawing/2012/chart">
                  <c:ext xmlns:c16="http://schemas.microsoft.com/office/drawing/2014/chart" uri="{C3380CC4-5D6E-409C-BE32-E72D297353CC}">
                    <c16:uniqueId val="{00000034-B5D4-40D4-AF13-0B53CA72FB94}"/>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5-B5D4-40D4-AF13-0B53CA72FB94}"/>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6-B5D4-40D4-AF13-0B53CA72FB94}"/>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7-B5D4-40D4-AF13-0B53CA72FB94}"/>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8-B5D4-40D4-AF13-0B53CA72FB94}"/>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B5D4-40D4-AF13-0B53CA72FB94}"/>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xmlns:c15="http://schemas.microsoft.com/office/drawing/2012/chart">
                  <c:ext xmlns:c16="http://schemas.microsoft.com/office/drawing/2014/chart" uri="{C3380CC4-5D6E-409C-BE32-E72D297353CC}">
                    <c16:uniqueId val="{0000003A-B5D4-40D4-AF13-0B53CA72FB94}"/>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B-B5D4-40D4-AF13-0B53CA72FB94}"/>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xmlns:c15="http://schemas.microsoft.com/office/drawing/2012/chart">
                  <c:ext xmlns:c16="http://schemas.microsoft.com/office/drawing/2014/chart" uri="{C3380CC4-5D6E-409C-BE32-E72D297353CC}">
                    <c16:uniqueId val="{0000003C-B5D4-40D4-AF13-0B53CA72FB94}"/>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xmlns:c15="http://schemas.microsoft.com/office/drawing/2012/chart">
                  <c:ext xmlns:c16="http://schemas.microsoft.com/office/drawing/2014/chart" uri="{C3380CC4-5D6E-409C-BE32-E72D297353CC}">
                    <c16:uniqueId val="{0000003D-B5D4-40D4-AF13-0B53CA72FB94}"/>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B5D4-40D4-AF13-0B53CA72FB94}"/>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B5D4-40D4-AF13-0B53CA72FB94}"/>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B5D4-40D4-AF13-0B53CA72FB94}"/>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1-B5D4-40D4-AF13-0B53CA72FB94}"/>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xmlns:c15="http://schemas.microsoft.com/office/drawing/2012/chart">
                  <c:ext xmlns:c16="http://schemas.microsoft.com/office/drawing/2014/chart" uri="{C3380CC4-5D6E-409C-BE32-E72D297353CC}">
                    <c16:uniqueId val="{00000042-B5D4-40D4-AF13-0B53CA72FB94}"/>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B5D4-40D4-AF13-0B53CA72FB94}"/>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4-B5D4-40D4-AF13-0B53CA72FB94}"/>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5-B5D4-40D4-AF13-0B53CA72FB94}"/>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6-B5D4-40D4-AF13-0B53CA72FB94}"/>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7-B5D4-40D4-AF13-0B53CA72FB94}"/>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xmlns:c15="http://schemas.microsoft.com/office/drawing/2012/chart">
                  <c:ext xmlns:c16="http://schemas.microsoft.com/office/drawing/2014/chart" uri="{C3380CC4-5D6E-409C-BE32-E72D297353CC}">
                    <c16:uniqueId val="{00000048-B5D4-40D4-AF13-0B53CA72FB94}"/>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9-B5D4-40D4-AF13-0B53CA72FB94}"/>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4A-B5D4-40D4-AF13-0B53CA72FB94}"/>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xmlns:c15="http://schemas.microsoft.com/office/drawing/2012/chart">
                  <c:ext xmlns:c16="http://schemas.microsoft.com/office/drawing/2014/chart" uri="{C3380CC4-5D6E-409C-BE32-E72D297353CC}">
                    <c16:uniqueId val="{0000004B-B5D4-40D4-AF13-0B53CA72FB94}"/>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B5D4-40D4-AF13-0B53CA72FB94}"/>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B5D4-40D4-AF13-0B53CA72FB94}"/>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4E-B5D4-40D4-AF13-0B53CA72FB94}"/>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F-B5D4-40D4-AF13-0B53CA72FB94}"/>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51-B5D4-40D4-AF13-0B53CA72FB94}"/>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extLst xmlns:c15="http://schemas.microsoft.com/office/drawing/2012/chart">
                  <c:ext xmlns:c16="http://schemas.microsoft.com/office/drawing/2014/chart" uri="{C3380CC4-5D6E-409C-BE32-E72D297353CC}">
                    <c16:uniqueId val="{00000052-B5D4-40D4-AF13-0B53CA72FB94}"/>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extLst xmlns:c15="http://schemas.microsoft.com/office/drawing/2012/chart">
                  <c:ext xmlns:c16="http://schemas.microsoft.com/office/drawing/2014/chart" uri="{C3380CC4-5D6E-409C-BE32-E72D297353CC}">
                    <c16:uniqueId val="{00000053-B5D4-40D4-AF13-0B53CA72FB94}"/>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4-B5D4-40D4-AF13-0B53CA72FB94}"/>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5-B5D4-40D4-AF13-0B53CA72FB94}"/>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extLst xmlns:c15="http://schemas.microsoft.com/office/drawing/2012/chart">
                  <c:ext xmlns:c16="http://schemas.microsoft.com/office/drawing/2014/chart" uri="{C3380CC4-5D6E-409C-BE32-E72D297353CC}">
                    <c16:uniqueId val="{00000056-B5D4-40D4-AF13-0B53CA72FB94}"/>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extLst xmlns:c15="http://schemas.microsoft.com/office/drawing/2012/chart">
                  <c:ext xmlns:c16="http://schemas.microsoft.com/office/drawing/2014/chart" uri="{C3380CC4-5D6E-409C-BE32-E72D297353CC}">
                    <c16:uniqueId val="{00000057-B5D4-40D4-AF13-0B53CA72FB94}"/>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extLst xmlns:c15="http://schemas.microsoft.com/office/drawing/2012/chart">
                  <c:ext xmlns:c16="http://schemas.microsoft.com/office/drawing/2014/chart" uri="{C3380CC4-5D6E-409C-BE32-E72D297353CC}">
                    <c16:uniqueId val="{00000058-B5D4-40D4-AF13-0B53CA72FB94}"/>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B5D4-40D4-AF13-0B53CA72FB94}"/>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B5D4-40D4-AF13-0B53CA72FB94}"/>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B5D4-40D4-AF13-0B53CA72FB94}"/>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B5D4-40D4-AF13-0B53CA72FB94}"/>
                  </c:ext>
                </c:extLst>
              </c15:ser>
            </c15:filteredBarSeries>
          </c:ext>
        </c:extLst>
      </c:barChart>
      <c:lineChart>
        <c:grouping val="standard"/>
        <c:varyColors val="0"/>
        <c:ser>
          <c:idx val="37"/>
          <c:order val="37"/>
          <c:tx>
            <c:strRef>
              <c:f>'Table for graphs 24-25 '!$A$39</c:f>
              <c:strCache>
                <c:ptCount val="1"/>
                <c:pt idx="0">
                  <c:v>Lower Gastrointestinal - Trajectory Total</c:v>
                </c:pt>
              </c:strCache>
              <c:extLst xmlns:c15="http://schemas.microsoft.com/office/drawing/2012/chart"/>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'!$B$39:$DB$39</c:f>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B5D4-40D4-AF13-0B53CA72FB94}"/>
            </c:ext>
          </c:extLst>
        </c:ser>
        <c:ser>
          <c:idx val="82"/>
          <c:order val="82"/>
          <c:tx>
            <c:strRef>
              <c:f>'Table for graphs 24-25 '!$A$84</c:f>
              <c:strCache>
                <c:ptCount val="1"/>
                <c:pt idx="0">
                  <c:v>Lower Gastrointestinal - Reported Backlog Total</c:v>
                </c:pt>
              </c:strCache>
              <c:extLst xmlns:c15="http://schemas.microsoft.com/office/drawing/2012/chart"/>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extLst xmlns:c15="http://schemas.microsoft.com/office/drawing/2012/chart"/>
            </c:numRef>
          </c:cat>
          <c:val>
            <c:numRef>
              <c:f>'Table for graphs 24-25 '!$B$84:$DB$84</c:f>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B5D4-40D4-AF13-0B53CA72FB94}"/>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B5D4-40D4-AF13-0B53CA72FB9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B5D4-40D4-AF13-0B53CA72FB9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B5D4-40D4-AF13-0B53CA72FB94}"/>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B5D4-40D4-AF13-0B53CA72FB94}"/>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B5D4-40D4-AF13-0B53CA72FB94}"/>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B5D4-40D4-AF13-0B53CA72FB94}"/>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B5D4-40D4-AF13-0B53CA72FB94}"/>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B5D4-40D4-AF13-0B53CA72FB94}"/>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B5D4-40D4-AF13-0B53CA72FB94}"/>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B5D4-40D4-AF13-0B53CA72FB94}"/>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B5D4-40D4-AF13-0B53CA72FB94}"/>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B5D4-40D4-AF13-0B53CA72FB94}"/>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B5D4-40D4-AF13-0B53CA72FB94}"/>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B5D4-40D4-AF13-0B53CA72FB94}"/>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B5D4-40D4-AF13-0B53CA72FB94}"/>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B5D4-40D4-AF13-0B53CA72FB94}"/>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B5D4-40D4-AF13-0B53CA72FB94}"/>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B5D4-40D4-AF13-0B53CA72FB94}"/>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B5D4-40D4-AF13-0B53CA72FB94}"/>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B5D4-40D4-AF13-0B53CA72FB94}"/>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B5D4-40D4-AF13-0B53CA72FB94}"/>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B5D4-40D4-AF13-0B53CA72FB94}"/>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B5D4-40D4-AF13-0B53CA72FB94}"/>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B5D4-40D4-AF13-0B53CA72FB94}"/>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B5D4-40D4-AF13-0B53CA72FB94}"/>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B5D4-40D4-AF13-0B53CA72FB94}"/>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B5D4-40D4-AF13-0B53CA72FB94}"/>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B5D4-40D4-AF13-0B53CA72FB94}"/>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B5D4-40D4-AF13-0B53CA72FB94}"/>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B5D4-40D4-AF13-0B53CA72FB94}"/>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B5D4-40D4-AF13-0B53CA72FB94}"/>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B5D4-40D4-AF13-0B53CA72FB94}"/>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B5D4-40D4-AF13-0B53CA72FB94}"/>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B5D4-40D4-AF13-0B53CA72FB94}"/>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B5D4-40D4-AF13-0B53CA72FB94}"/>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B5D4-40D4-AF13-0B53CA72FB94}"/>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B5D4-40D4-AF13-0B53CA72FB94}"/>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B5D4-40D4-AF13-0B53CA72FB94}"/>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B5D4-40D4-AF13-0B53CA72FB94}"/>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B5D4-40D4-AF13-0B53CA72FB94}"/>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B5D4-40D4-AF13-0B53CA72FB94}"/>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B5D4-40D4-AF13-0B53CA72FB94}"/>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B5D4-40D4-AF13-0B53CA72FB94}"/>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B5D4-40D4-AF13-0B53CA72FB94}"/>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smooth val="0"/>
                <c:extLst xmlns:c15="http://schemas.microsoft.com/office/drawing/2012/chart">
                  <c:ext xmlns:c16="http://schemas.microsoft.com/office/drawing/2014/chart" uri="{C3380CC4-5D6E-409C-BE32-E72D297353CC}">
                    <c16:uniqueId val="{00000050-B5D4-40D4-AF13-0B53CA72FB94}"/>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xmlns:c15="http://schemas.microsoft.com/office/drawing/2012/chart">
                  <c:ext xmlns:c16="http://schemas.microsoft.com/office/drawing/2014/chart" uri="{C3380CC4-5D6E-409C-BE32-E72D297353CC}">
                    <c16:uniqueId val="{00000059-B5D4-40D4-AF13-0B53CA72FB94}"/>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October 2024 Breaches,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Total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8AE-42DB-96C0-2701469602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8AE-42DB-96C0-2701469602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8AE-42DB-96C0-2701469602C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8AE-42DB-96C0-2701469602C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8AE-42DB-96C0-2701469602C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8AE-42DB-96C0-2701469602CA}"/>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8AE-42DB-96C0-2701469602CA}"/>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8AE-42DB-96C0-2701469602CA}"/>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8AE-42DB-96C0-2701469602CA}"/>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8AE-42DB-96C0-2701469602C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Skin</c:v>
                </c:pt>
                <c:pt idx="1">
                  <c:v>Urological</c:v>
                </c:pt>
                <c:pt idx="2">
                  <c:v>Lower GI</c:v>
                </c:pt>
                <c:pt idx="3">
                  <c:v>Lung</c:v>
                </c:pt>
                <c:pt idx="4">
                  <c:v>Gynaecological</c:v>
                </c:pt>
                <c:pt idx="5">
                  <c:v>Breast</c:v>
                </c:pt>
                <c:pt idx="6">
                  <c:v>Head and Neck</c:v>
                </c:pt>
                <c:pt idx="7">
                  <c:v>Upper GI</c:v>
                </c:pt>
                <c:pt idx="8">
                  <c:v>Haematological</c:v>
                </c:pt>
                <c:pt idx="9">
                  <c:v>Other</c:v>
                </c:pt>
              </c:strCache>
              <c:extLst/>
            </c:strRef>
          </c:cat>
          <c:val>
            <c:numRef>
              <c:f>Sheet1!$B$2:$B$11</c:f>
              <c:numCache>
                <c:formatCode>General</c:formatCode>
                <c:ptCount val="10"/>
                <c:pt idx="0">
                  <c:v>24</c:v>
                </c:pt>
                <c:pt idx="1">
                  <c:v>21</c:v>
                </c:pt>
                <c:pt idx="2">
                  <c:v>19</c:v>
                </c:pt>
                <c:pt idx="3">
                  <c:v>17</c:v>
                </c:pt>
                <c:pt idx="4">
                  <c:v>10</c:v>
                </c:pt>
                <c:pt idx="5">
                  <c:v>11</c:v>
                </c:pt>
                <c:pt idx="6">
                  <c:v>9</c:v>
                </c:pt>
                <c:pt idx="7">
                  <c:v>7</c:v>
                </c:pt>
                <c:pt idx="8">
                  <c:v>8</c:v>
                </c:pt>
                <c:pt idx="9">
                  <c:v>2</c:v>
                </c:pt>
              </c:numCache>
              <c:extLst/>
            </c:numRef>
          </c:val>
          <c:extLst>
            <c:ext xmlns:c16="http://schemas.microsoft.com/office/drawing/2014/chart" uri="{C3380CC4-5D6E-409C-BE32-E72D297353CC}">
              <c16:uniqueId val="{00000014-68AE-42DB-96C0-2701469602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Lower</a:t>
            </a:r>
            <a:r>
              <a:rPr lang="en-GB" baseline="0"/>
              <a:t> GI Performance</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0"/>
          <c:tx>
            <c:strRef>
              <c:f>Sheet2!$A$11</c:f>
              <c:strCache>
                <c:ptCount val="1"/>
                <c:pt idx="0">
                  <c:v>No. of patients treated within target</c:v>
                </c:pt>
              </c:strCache>
            </c:strRef>
          </c:tx>
          <c:spPr>
            <a:solidFill>
              <a:srgbClr val="92D050"/>
            </a:solidFill>
            <a:ln>
              <a:noFill/>
            </a:ln>
            <a:effectLst/>
          </c:spPr>
          <c:invertIfNegative val="0"/>
          <c:cat>
            <c:numRef>
              <c:f>Sheet2!$B$9:$T$9</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Sheet2!$B$11:$T$11</c:f>
              <c:numCache>
                <c:formatCode>General</c:formatCode>
                <c:ptCount val="19"/>
                <c:pt idx="0">
                  <c:v>13</c:v>
                </c:pt>
                <c:pt idx="1">
                  <c:v>7</c:v>
                </c:pt>
                <c:pt idx="2">
                  <c:v>5</c:v>
                </c:pt>
                <c:pt idx="3">
                  <c:v>12</c:v>
                </c:pt>
                <c:pt idx="4">
                  <c:v>8</c:v>
                </c:pt>
                <c:pt idx="5">
                  <c:v>8</c:v>
                </c:pt>
                <c:pt idx="6">
                  <c:v>7</c:v>
                </c:pt>
                <c:pt idx="7">
                  <c:v>21</c:v>
                </c:pt>
                <c:pt idx="8">
                  <c:v>11</c:v>
                </c:pt>
                <c:pt idx="9">
                  <c:v>4</c:v>
                </c:pt>
                <c:pt idx="10">
                  <c:v>9</c:v>
                </c:pt>
                <c:pt idx="11">
                  <c:v>15</c:v>
                </c:pt>
                <c:pt idx="12">
                  <c:v>6</c:v>
                </c:pt>
                <c:pt idx="13">
                  <c:v>11</c:v>
                </c:pt>
                <c:pt idx="14">
                  <c:v>12</c:v>
                </c:pt>
                <c:pt idx="15">
                  <c:v>11</c:v>
                </c:pt>
                <c:pt idx="16">
                  <c:v>9</c:v>
                </c:pt>
                <c:pt idx="17">
                  <c:v>7</c:v>
                </c:pt>
                <c:pt idx="18">
                  <c:v>17</c:v>
                </c:pt>
              </c:numCache>
            </c:numRef>
          </c:val>
          <c:extLst>
            <c:ext xmlns:c16="http://schemas.microsoft.com/office/drawing/2014/chart" uri="{C3380CC4-5D6E-409C-BE32-E72D297353CC}">
              <c16:uniqueId val="{00000000-AD33-40D6-AE78-718764234CF9}"/>
            </c:ext>
          </c:extLst>
        </c:ser>
        <c:ser>
          <c:idx val="2"/>
          <c:order val="1"/>
          <c:tx>
            <c:strRef>
              <c:f>Sheet2!$A$12</c:f>
              <c:strCache>
                <c:ptCount val="1"/>
                <c:pt idx="0">
                  <c:v>Patients who breached target</c:v>
                </c:pt>
              </c:strCache>
            </c:strRef>
          </c:tx>
          <c:spPr>
            <a:solidFill>
              <a:srgbClr val="FF0000"/>
            </a:solidFill>
            <a:ln>
              <a:noFill/>
            </a:ln>
            <a:effectLst/>
          </c:spPr>
          <c:invertIfNegative val="0"/>
          <c:cat>
            <c:numRef>
              <c:f>Sheet2!$B$9:$T$9</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Sheet2!$B$12:$T$12</c:f>
              <c:numCache>
                <c:formatCode>General</c:formatCode>
                <c:ptCount val="19"/>
                <c:pt idx="0">
                  <c:v>20</c:v>
                </c:pt>
                <c:pt idx="1">
                  <c:v>14</c:v>
                </c:pt>
                <c:pt idx="2">
                  <c:v>20</c:v>
                </c:pt>
                <c:pt idx="3">
                  <c:v>17</c:v>
                </c:pt>
                <c:pt idx="4">
                  <c:v>16</c:v>
                </c:pt>
                <c:pt idx="5">
                  <c:v>20</c:v>
                </c:pt>
                <c:pt idx="6">
                  <c:v>21</c:v>
                </c:pt>
                <c:pt idx="7">
                  <c:v>20</c:v>
                </c:pt>
                <c:pt idx="8">
                  <c:v>13</c:v>
                </c:pt>
                <c:pt idx="9">
                  <c:v>21</c:v>
                </c:pt>
                <c:pt idx="10">
                  <c:v>23</c:v>
                </c:pt>
                <c:pt idx="11">
                  <c:v>16</c:v>
                </c:pt>
                <c:pt idx="12">
                  <c:v>23</c:v>
                </c:pt>
                <c:pt idx="13">
                  <c:v>9</c:v>
                </c:pt>
                <c:pt idx="14">
                  <c:v>16</c:v>
                </c:pt>
                <c:pt idx="15">
                  <c:v>21</c:v>
                </c:pt>
                <c:pt idx="16">
                  <c:v>12</c:v>
                </c:pt>
                <c:pt idx="17">
                  <c:v>16</c:v>
                </c:pt>
                <c:pt idx="18">
                  <c:v>19</c:v>
                </c:pt>
              </c:numCache>
            </c:numRef>
          </c:val>
          <c:extLst>
            <c:ext xmlns:c16="http://schemas.microsoft.com/office/drawing/2014/chart" uri="{C3380CC4-5D6E-409C-BE32-E72D297353CC}">
              <c16:uniqueId val="{00000001-AD33-40D6-AE78-718764234CF9}"/>
            </c:ext>
          </c:extLst>
        </c:ser>
        <c:dLbls>
          <c:showLegendKey val="0"/>
          <c:showVal val="0"/>
          <c:showCatName val="0"/>
          <c:showSerName val="0"/>
          <c:showPercent val="0"/>
          <c:showBubbleSize val="0"/>
        </c:dLbls>
        <c:gapWidth val="150"/>
        <c:overlap val="100"/>
        <c:axId val="1591038975"/>
        <c:axId val="1591049791"/>
      </c:barChart>
      <c:lineChart>
        <c:grouping val="standard"/>
        <c:varyColors val="0"/>
        <c:ser>
          <c:idx val="3"/>
          <c:order val="2"/>
          <c:tx>
            <c:strRef>
              <c:f>Sheet2!$A$13</c:f>
              <c:strCache>
                <c:ptCount val="1"/>
                <c:pt idx="0">
                  <c:v>%</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Sheet2!$B$9:$T$9</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Sheet2!$B$13:$T$13</c:f>
              <c:numCache>
                <c:formatCode>0%</c:formatCode>
                <c:ptCount val="19"/>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0.47222222222222221</c:v>
                </c:pt>
              </c:numCache>
            </c:numRef>
          </c:val>
          <c:smooth val="0"/>
          <c:extLst>
            <c:ext xmlns:c16="http://schemas.microsoft.com/office/drawing/2014/chart" uri="{C3380CC4-5D6E-409C-BE32-E72D297353CC}">
              <c16:uniqueId val="{00000002-AD33-40D6-AE78-718764234CF9}"/>
            </c:ext>
          </c:extLst>
        </c:ser>
        <c:dLbls>
          <c:showLegendKey val="0"/>
          <c:showVal val="0"/>
          <c:showCatName val="0"/>
          <c:showSerName val="0"/>
          <c:showPercent val="0"/>
          <c:showBubbleSize val="0"/>
        </c:dLbls>
        <c:marker val="1"/>
        <c:smooth val="0"/>
        <c:axId val="1719620447"/>
        <c:axId val="1719619615"/>
      </c:lineChart>
      <c:dateAx>
        <c:axId val="1591038975"/>
        <c:scaling>
          <c:orientation val="minMax"/>
        </c:scaling>
        <c:delete val="0"/>
        <c:axPos val="b"/>
        <c:numFmt formatCode="mmm\ 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1049791"/>
        <c:crosses val="autoZero"/>
        <c:auto val="1"/>
        <c:lblOffset val="100"/>
        <c:baseTimeUnit val="months"/>
      </c:dateAx>
      <c:valAx>
        <c:axId val="15910497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1038975"/>
        <c:crosses val="autoZero"/>
        <c:crossBetween val="between"/>
      </c:valAx>
      <c:valAx>
        <c:axId val="1719619615"/>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9620447"/>
        <c:crosses val="max"/>
        <c:crossBetween val="between"/>
      </c:valAx>
      <c:dateAx>
        <c:axId val="1719620447"/>
        <c:scaling>
          <c:orientation val="minMax"/>
        </c:scaling>
        <c:delete val="1"/>
        <c:axPos val="b"/>
        <c:numFmt formatCode="mmm\ yy" sourceLinked="1"/>
        <c:majorTickMark val="out"/>
        <c:minorTickMark val="none"/>
        <c:tickLblPos val="nextTo"/>
        <c:crossAx val="1719619615"/>
        <c:crosses val="autoZero"/>
        <c:auto val="1"/>
        <c:lblOffset val="100"/>
        <c:baseTimeUnit val="months"/>
      </c:dateAx>
      <c:spPr>
        <a:noFill/>
        <a:ln>
          <a:noFill/>
        </a:ln>
        <a:effectLst/>
      </c:spPr>
    </c:plotArea>
    <c:legend>
      <c:legendPos val="b"/>
      <c:layout>
        <c:manualLayout>
          <c:xMode val="edge"/>
          <c:yMode val="edge"/>
          <c:x val="1.9632264957264951E-2"/>
          <c:y val="0.91373614756488775"/>
          <c:w val="0.97973098290598293"/>
          <c:h val="5.8486074657334498E-2"/>
        </c:manualLayout>
      </c:layout>
      <c:overlay val="0"/>
      <c:spPr>
        <a:noFill/>
        <a:ln w="9525">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Lower GI</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9920944759943408E-2"/>
          <c:y val="0.21952665695191195"/>
          <c:w val="0.79729742354239308"/>
          <c:h val="0.56118747801618007"/>
        </c:manualLayout>
      </c:layout>
      <c:barChart>
        <c:barDir val="col"/>
        <c:grouping val="clustered"/>
        <c:varyColors val="0"/>
        <c:ser>
          <c:idx val="5"/>
          <c:order val="5"/>
          <c:tx>
            <c:strRef>
              <c:f>'POS to DTT (2)'!$A$8</c:f>
              <c:strCache>
                <c:ptCount val="1"/>
                <c:pt idx="0">
                  <c:v>Lower GI - Median Days</c:v>
                </c:pt>
              </c:strCache>
              <c:extLst xmlns:c15="http://schemas.microsoft.com/office/drawing/2012/chart"/>
            </c:strRef>
          </c:tx>
          <c:spPr>
            <a:solidFill>
              <a:schemeClr val="accent1">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(2)'!$B$8:$T$8</c:f>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extLst xmlns:c15="http://schemas.microsoft.com/office/drawing/2012/chart"/>
            </c:numRef>
          </c:val>
          <c:extLst>
            <c:ext xmlns:c16="http://schemas.microsoft.com/office/drawing/2014/chart" uri="{C3380CC4-5D6E-409C-BE32-E72D297353CC}">
              <c16:uniqueId val="{00000000-F8E1-4358-82DB-0F0F5136D275}"/>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F8E1-4358-82DB-0F0F5136D27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F8E1-4358-82DB-0F0F5136D275}"/>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F8E1-4358-82DB-0F0F5136D275}"/>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F8E1-4358-82DB-0F0F5136D275}"/>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6-F8E1-4358-82DB-0F0F5136D275}"/>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7-F8E1-4358-82DB-0F0F5136D275}"/>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F8E1-4358-82DB-0F0F5136D275}"/>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F8E1-4358-82DB-0F0F5136D275}"/>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41</c:v>
                      </c:pt>
                    </c:numCache>
                  </c:numRef>
                </c:val>
                <c:extLst xmlns:c15="http://schemas.microsoft.com/office/drawing/2012/chart">
                  <c:ext xmlns:c16="http://schemas.microsoft.com/office/drawing/2014/chart" uri="{C3380CC4-5D6E-409C-BE32-E72D297353CC}">
                    <c16:uniqueId val="{0000000A-F8E1-4358-82DB-0F0F5136D275}"/>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F8E1-4358-82DB-0F0F5136D275}"/>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F8E1-4358-82DB-0F0F5136D275}"/>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F8E1-4358-82DB-0F0F5136D275}"/>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F8E1-4358-82DB-0F0F5136D275}"/>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F8E1-4358-82DB-0F0F5136D275}"/>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F8E1-4358-82DB-0F0F5136D275}"/>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extLst xmlns:c15="http://schemas.microsoft.com/office/drawing/2012/chart">
                  <c:ext xmlns:c16="http://schemas.microsoft.com/office/drawing/2014/chart" uri="{C3380CC4-5D6E-409C-BE32-E72D297353CC}">
                    <c16:uniqueId val="{00000011-F8E1-4358-82DB-0F0F5136D275}"/>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F8E1-4358-82DB-0F0F5136D275}"/>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F8E1-4358-82DB-0F0F5136D275}"/>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70</c:v>
                      </c:pt>
                    </c:numCache>
                  </c:numRef>
                </c:val>
                <c:extLst xmlns:c15="http://schemas.microsoft.com/office/drawing/2012/chart">
                  <c:ext xmlns:c16="http://schemas.microsoft.com/office/drawing/2014/chart" uri="{C3380CC4-5D6E-409C-BE32-E72D297353CC}">
                    <c16:uniqueId val="{00000014-F8E1-4358-82DB-0F0F5136D275}"/>
                  </c:ext>
                </c:extLst>
              </c15:ser>
            </c15:filteredBarSeries>
          </c:ext>
        </c:extLst>
      </c:barChart>
      <c:lineChart>
        <c:grouping val="standard"/>
        <c:varyColors val="0"/>
        <c:ser>
          <c:idx val="25"/>
          <c:order val="25"/>
          <c:tx>
            <c:strRef>
              <c:f>'POS to DTT (2)'!$A$38</c:f>
              <c:strCache>
                <c:ptCount val="1"/>
                <c:pt idx="0">
                  <c:v>Lower GI - % in 31 days</c:v>
                </c:pt>
              </c:strCache>
              <c:extLst xmlns:c15="http://schemas.microsoft.com/office/drawing/2012/chart"/>
            </c:strRef>
          </c:tx>
          <c:spPr>
            <a:ln w="28575" cap="rnd">
              <a:solidFill>
                <a:schemeClr val="accent1">
                  <a:shade val="5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(2)'!$B$38:$T$38</c:f>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extLst xmlns:c15="http://schemas.microsoft.com/office/drawing/2012/chart"/>
            </c:numRef>
          </c:val>
          <c:smooth val="0"/>
          <c:extLst>
            <c:ext xmlns:c16="http://schemas.microsoft.com/office/drawing/2014/chart" uri="{C3380CC4-5D6E-409C-BE32-E72D297353CC}">
              <c16:uniqueId val="{00000001-F8E1-4358-82DB-0F0F5136D275}"/>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F8E1-4358-82DB-0F0F5136D275}"/>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F8E1-4358-82DB-0F0F5136D275}"/>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F8E1-4358-82DB-0F0F5136D275}"/>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F8E1-4358-82DB-0F0F5136D275}"/>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9-F8E1-4358-82DB-0F0F5136D275}"/>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1A-F8E1-4358-82DB-0F0F5136D275}"/>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F8E1-4358-82DB-0F0F5136D275}"/>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F8E1-4358-82DB-0F0F5136D275}"/>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0.35</c:v>
                      </c:pt>
                    </c:numCache>
                  </c:numRef>
                </c:val>
                <c:smooth val="0"/>
                <c:extLst xmlns:c15="http://schemas.microsoft.com/office/drawing/2012/chart">
                  <c:ext xmlns:c16="http://schemas.microsoft.com/office/drawing/2014/chart" uri="{C3380CC4-5D6E-409C-BE32-E72D297353CC}">
                    <c16:uniqueId val="{0000001D-F8E1-4358-82DB-0F0F5136D275}"/>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Urology - PSA/OPA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2"/>
          <c:order val="12"/>
          <c:tx>
            <c:strRef>
              <c:f>'First OPA Waits (2)'!$A$14</c:f>
              <c:strCache>
                <c:ptCount val="1"/>
                <c:pt idx="0">
                  <c:v>Urology - PSA/OPA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(2)'!$B$14:$Q$14</c:f>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extLst xmlns:c15="http://schemas.microsoft.com/office/drawing/2012/chart"/>
            </c:numRef>
          </c:val>
          <c:extLst>
            <c:ext xmlns:c16="http://schemas.microsoft.com/office/drawing/2014/chart" uri="{C3380CC4-5D6E-409C-BE32-E72D297353CC}">
              <c16:uniqueId val="{00000000-C4FF-4036-853D-B85304AF4C10}"/>
            </c:ext>
          </c:extLst>
        </c:ser>
        <c:ser>
          <c:idx val="26"/>
          <c:order val="26"/>
          <c:tx>
            <c:strRef>
              <c:f>'First OPA Waits (2)'!$A$28</c:f>
              <c:strCache>
                <c:ptCount val="1"/>
                <c:pt idx="0">
                  <c:v>Urology - PSA/OPA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(2)'!$B$28:$Q$28</c:f>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extLst xmlns:c15="http://schemas.microsoft.com/office/drawing/2012/chart"/>
            </c:numRef>
          </c:val>
          <c:extLst>
            <c:ext xmlns:c16="http://schemas.microsoft.com/office/drawing/2014/chart" uri="{C3380CC4-5D6E-409C-BE32-E72D297353CC}">
              <c16:uniqueId val="{00000001-C4FF-4036-853D-B85304AF4C10}"/>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C4FF-4036-853D-B85304AF4C1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C4FF-4036-853D-B85304AF4C1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C4FF-4036-853D-B85304AF4C1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C4FF-4036-853D-B85304AF4C1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C4FF-4036-853D-B85304AF4C1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C4FF-4036-853D-B85304AF4C1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9-C4FF-4036-853D-B85304AF4C1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A-C4FF-4036-853D-B85304AF4C1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B-C4FF-4036-853D-B85304AF4C1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C-C4FF-4036-853D-B85304AF4C1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D-C4FF-4036-853D-B85304AF4C1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E-C4FF-4036-853D-B85304AF4C1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C4FF-4036-853D-B85304AF4C1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C4FF-4036-853D-B85304AF4C1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C4FF-4036-853D-B85304AF4C1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C4FF-4036-853D-B85304AF4C1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C4FF-4036-853D-B85304AF4C1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C4FF-4036-853D-B85304AF4C1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C4FF-4036-853D-B85304AF4C10}"/>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6-C4FF-4036-853D-B85304AF4C10}"/>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7-C4FF-4036-853D-B85304AF4C10}"/>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8-C4FF-4036-853D-B85304AF4C10}"/>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9-C4FF-4036-853D-B85304AF4C10}"/>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A-C4FF-4036-853D-B85304AF4C10}"/>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B-C4FF-4036-853D-B85304AF4C10}"/>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C4FF-4036-853D-B85304AF4C10}"/>
                  </c:ext>
                </c:extLst>
              </c15:ser>
            </c15:filteredBarSeries>
          </c:ext>
        </c:extLst>
      </c:barChart>
      <c:lineChart>
        <c:grouping val="standard"/>
        <c:varyColors val="0"/>
        <c:ser>
          <c:idx val="40"/>
          <c:order val="40"/>
          <c:tx>
            <c:strRef>
              <c:f>'First OPA Waits (2)'!$A$42</c:f>
              <c:strCache>
                <c:ptCount val="1"/>
                <c:pt idx="0">
                  <c:v>Urology - PSA/OPA - % within 2 weeks</c:v>
                </c:pt>
              </c:strCache>
              <c:extLst xmlns:c15="http://schemas.microsoft.com/office/drawing/2012/chart"/>
            </c:strRef>
          </c:tx>
          <c:spPr>
            <a:ln w="28575" cap="rnd">
              <a:solidFill>
                <a:schemeClr val="accent5">
                  <a:shade val="3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(2)'!$B$42:$Q$42</c:f>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extLst xmlns:c15="http://schemas.microsoft.com/office/drawing/2012/chart"/>
            </c:numRef>
          </c:val>
          <c:smooth val="0"/>
          <c:extLst>
            <c:ext xmlns:c16="http://schemas.microsoft.com/office/drawing/2014/chart" uri="{C3380CC4-5D6E-409C-BE32-E72D297353CC}">
              <c16:uniqueId val="{00000002-C4FF-4036-853D-B85304AF4C10}"/>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C4FF-4036-853D-B85304AF4C1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C4FF-4036-853D-B85304AF4C10}"/>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C4FF-4036-853D-B85304AF4C10}"/>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C4FF-4036-853D-B85304AF4C10}"/>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C4FF-4036-853D-B85304AF4C10}"/>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C4FF-4036-853D-B85304AF4C10}"/>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3-C4FF-4036-853D-B85304AF4C10}"/>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C4FF-4036-853D-B85304AF4C10}"/>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C4FF-4036-853D-B85304AF4C1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6-C4FF-4036-853D-B85304AF4C10}"/>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7-C4FF-4036-853D-B85304AF4C10}"/>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8-C4FF-4036-853D-B85304AF4C10}"/>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9-C4FF-4036-853D-B85304AF4C10}"/>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A-C4FF-4036-853D-B85304AF4C10}"/>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B-C4FF-4036-853D-B85304AF4C10}"/>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92380661587319757"/>
          <c:w val="0.95888425925925913"/>
          <c:h val="4.973474168324532E-2"/>
        </c:manualLayout>
      </c:layout>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Urology - Haematuria</a:t>
            </a:r>
          </a:p>
        </c:rich>
      </c:tx>
      <c:layout>
        <c:manualLayout>
          <c:xMode val="edge"/>
          <c:yMode val="edge"/>
          <c:x val="0.33306816239316239"/>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4339801587301587"/>
          <c:w val="0.82674699074074076"/>
          <c:h val="0.59754955823764555"/>
        </c:manualLayout>
      </c:layout>
      <c:barChart>
        <c:barDir val="col"/>
        <c:grouping val="clustered"/>
        <c:varyColors val="0"/>
        <c:ser>
          <c:idx val="13"/>
          <c:order val="13"/>
          <c:tx>
            <c:strRef>
              <c:f>'First OPA Waits (2)'!$A$15</c:f>
              <c:strCache>
                <c:ptCount val="1"/>
                <c:pt idx="0">
                  <c:v>Urology - Haematuria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(2)'!$B$15:$Q$15</c:f>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extLst xmlns:c15="http://schemas.microsoft.com/office/drawing/2012/chart"/>
            </c:numRef>
          </c:val>
          <c:extLst>
            <c:ext xmlns:c16="http://schemas.microsoft.com/office/drawing/2014/chart" uri="{C3380CC4-5D6E-409C-BE32-E72D297353CC}">
              <c16:uniqueId val="{00000000-3F15-4668-8A3A-7D7A4160A49B}"/>
            </c:ext>
          </c:extLst>
        </c:ser>
        <c:ser>
          <c:idx val="27"/>
          <c:order val="27"/>
          <c:tx>
            <c:strRef>
              <c:f>'First OPA Waits (2)'!$A$29</c:f>
              <c:strCache>
                <c:ptCount val="1"/>
                <c:pt idx="0">
                  <c:v>Urology - Haematuria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(2)'!$B$29:$Q$29</c:f>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extLst xmlns:c15="http://schemas.microsoft.com/office/drawing/2012/chart"/>
            </c:numRef>
          </c:val>
          <c:extLst>
            <c:ext xmlns:c16="http://schemas.microsoft.com/office/drawing/2014/chart" uri="{C3380CC4-5D6E-409C-BE32-E72D297353CC}">
              <c16:uniqueId val="{00000001-3F15-4668-8A3A-7D7A4160A49B}"/>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3F15-4668-8A3A-7D7A4160A49B}"/>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3F15-4668-8A3A-7D7A4160A49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3F15-4668-8A3A-7D7A4160A49B}"/>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3F15-4668-8A3A-7D7A4160A49B}"/>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3F15-4668-8A3A-7D7A4160A49B}"/>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3F15-4668-8A3A-7D7A4160A49B}"/>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9-3F15-4668-8A3A-7D7A4160A49B}"/>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A-3F15-4668-8A3A-7D7A4160A49B}"/>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B-3F15-4668-8A3A-7D7A4160A49B}"/>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C-3F15-4668-8A3A-7D7A4160A49B}"/>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D-3F15-4668-8A3A-7D7A4160A49B}"/>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E-3F15-4668-8A3A-7D7A4160A49B}"/>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F-3F15-4668-8A3A-7D7A4160A49B}"/>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3F15-4668-8A3A-7D7A4160A49B}"/>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3F15-4668-8A3A-7D7A4160A49B}"/>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3F15-4668-8A3A-7D7A4160A49B}"/>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3F15-4668-8A3A-7D7A4160A49B}"/>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3F15-4668-8A3A-7D7A4160A49B}"/>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3F15-4668-8A3A-7D7A4160A49B}"/>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6-3F15-4668-8A3A-7D7A4160A49B}"/>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7-3F15-4668-8A3A-7D7A4160A49B}"/>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8-3F15-4668-8A3A-7D7A4160A49B}"/>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9-3F15-4668-8A3A-7D7A4160A49B}"/>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A-3F15-4668-8A3A-7D7A4160A49B}"/>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B-3F15-4668-8A3A-7D7A4160A49B}"/>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C-3F15-4668-8A3A-7D7A4160A49B}"/>
                  </c:ext>
                </c:extLst>
              </c15:ser>
            </c15:filteredBarSeries>
          </c:ext>
        </c:extLst>
      </c:barChart>
      <c:lineChart>
        <c:grouping val="standard"/>
        <c:varyColors val="0"/>
        <c:ser>
          <c:idx val="41"/>
          <c:order val="41"/>
          <c:tx>
            <c:strRef>
              <c:f>'First OPA Waits (2)'!$A$43</c:f>
              <c:strCache>
                <c:ptCount val="1"/>
                <c:pt idx="0">
                  <c:v>Urology - Haematuria - % within 2 weeks</c:v>
                </c:pt>
              </c:strCache>
              <c:extLst xmlns:c15="http://schemas.microsoft.com/office/drawing/2012/chart"/>
            </c:strRef>
          </c:tx>
          <c:spPr>
            <a:ln w="28575" cap="rnd">
              <a:solidFill>
                <a:schemeClr val="accent5">
                  <a:shade val="3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(2)'!$B$43:$Q$43</c:f>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extLst xmlns:c15="http://schemas.microsoft.com/office/drawing/2012/chart"/>
            </c:numRef>
          </c:val>
          <c:smooth val="0"/>
          <c:extLst>
            <c:ext xmlns:c16="http://schemas.microsoft.com/office/drawing/2014/chart" uri="{C3380CC4-5D6E-409C-BE32-E72D297353CC}">
              <c16:uniqueId val="{00000002-3F15-4668-8A3A-7D7A4160A49B}"/>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3F15-4668-8A3A-7D7A4160A49B}"/>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3F15-4668-8A3A-7D7A4160A49B}"/>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3F15-4668-8A3A-7D7A4160A49B}"/>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3F15-4668-8A3A-7D7A4160A49B}"/>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3F15-4668-8A3A-7D7A4160A49B}"/>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3F15-4668-8A3A-7D7A4160A49B}"/>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3-3F15-4668-8A3A-7D7A4160A49B}"/>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3F15-4668-8A3A-7D7A4160A49B}"/>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3F15-4668-8A3A-7D7A4160A49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6-3F15-4668-8A3A-7D7A4160A49B}"/>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7-3F15-4668-8A3A-7D7A4160A49B}"/>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8-3F15-4668-8A3A-7D7A4160A49B}"/>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9-3F15-4668-8A3A-7D7A4160A49B}"/>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A-3F15-4668-8A3A-7D7A4160A49B}"/>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B-3F15-4668-8A3A-7D7A4160A49B}"/>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351784477231044"/>
          <c:w val="0.95888425925925913"/>
          <c:h val="8.0023998436056981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Urology Backlog</a:t>
            </a:r>
          </a:p>
        </c:rich>
      </c:tx>
      <c:layout>
        <c:manualLayout>
          <c:xMode val="edge"/>
          <c:yMode val="edge"/>
          <c:x val="0.442080567239098"/>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5.8044724109772454E-2"/>
          <c:w val="0.93146227332766762"/>
          <c:h val="0.69788849135214537"/>
        </c:manualLayout>
      </c:layout>
      <c:barChart>
        <c:barDir val="col"/>
        <c:grouping val="stacked"/>
        <c:varyColors val="0"/>
        <c:ser>
          <c:idx val="58"/>
          <c:order val="58"/>
          <c:tx>
            <c:strRef>
              <c:f>'Table for graphs 24-25 '!$A$60</c:f>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'!$B$60:$DB$60</c:f>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c:ext xmlns:c16="http://schemas.microsoft.com/office/drawing/2014/chart" uri="{C3380CC4-5D6E-409C-BE32-E72D297353CC}">
              <c16:uniqueId val="{00000000-F3B6-4493-9150-7C24F3ED190E}"/>
            </c:ext>
          </c:extLst>
        </c:ser>
        <c:ser>
          <c:idx val="73"/>
          <c:order val="73"/>
          <c:tx>
            <c:strRef>
              <c:f>'Table for graphs 24-25 '!$A$75</c:f>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'!$B$75:$DB$75</c:f>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c:ext xmlns:c16="http://schemas.microsoft.com/office/drawing/2014/chart" uri="{C3380CC4-5D6E-409C-BE32-E72D297353CC}">
              <c16:uniqueId val="{00000001-F3B6-4493-9150-7C24F3ED190E}"/>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F3B6-4493-9150-7C24F3ED190E}"/>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F3B6-4493-9150-7C24F3ED190E}"/>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32-F3B6-4493-9150-7C24F3ED190E}"/>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3-F3B6-4493-9150-7C24F3ED190E}"/>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xmlns:c15="http://schemas.microsoft.com/office/drawing/2012/chart">
                  <c:ext xmlns:c16="http://schemas.microsoft.com/office/drawing/2014/chart" uri="{C3380CC4-5D6E-409C-BE32-E72D297353CC}">
                    <c16:uniqueId val="{00000034-F3B6-4493-9150-7C24F3ED190E}"/>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5-F3B6-4493-9150-7C24F3ED190E}"/>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6-F3B6-4493-9150-7C24F3ED190E}"/>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numRef>
                </c:val>
                <c:extLst xmlns:c15="http://schemas.microsoft.com/office/drawing/2012/chart">
                  <c:ext xmlns:c16="http://schemas.microsoft.com/office/drawing/2014/chart" uri="{C3380CC4-5D6E-409C-BE32-E72D297353CC}">
                    <c16:uniqueId val="{00000037-F3B6-4493-9150-7C24F3ED190E}"/>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8-F3B6-4493-9150-7C24F3ED190E}"/>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F3B6-4493-9150-7C24F3ED190E}"/>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A-F3B6-4493-9150-7C24F3ED190E}"/>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xmlns:c15="http://schemas.microsoft.com/office/drawing/2012/chart">
                  <c:ext xmlns:c16="http://schemas.microsoft.com/office/drawing/2014/chart" uri="{C3380CC4-5D6E-409C-BE32-E72D297353CC}">
                    <c16:uniqueId val="{0000003B-F3B6-4493-9150-7C24F3ED190E}"/>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C-F3B6-4493-9150-7C24F3ED190E}"/>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xmlns:c15="http://schemas.microsoft.com/office/drawing/2012/chart">
                  <c:ext xmlns:c16="http://schemas.microsoft.com/office/drawing/2014/chart" uri="{C3380CC4-5D6E-409C-BE32-E72D297353CC}">
                    <c16:uniqueId val="{0000003D-F3B6-4493-9150-7C24F3ED190E}"/>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F3B6-4493-9150-7C24F3ED190E}"/>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F3B6-4493-9150-7C24F3ED190E}"/>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F3B6-4493-9150-7C24F3ED190E}"/>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1-F3B6-4493-9150-7C24F3ED190E}"/>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xmlns:c15="http://schemas.microsoft.com/office/drawing/2012/chart">
                  <c:ext xmlns:c16="http://schemas.microsoft.com/office/drawing/2014/chart" uri="{C3380CC4-5D6E-409C-BE32-E72D297353CC}">
                    <c16:uniqueId val="{00000042-F3B6-4493-9150-7C24F3ED190E}"/>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F3B6-4493-9150-7C24F3ED190E}"/>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4-F3B6-4493-9150-7C24F3ED190E}"/>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numRef>
                </c:val>
                <c:extLst xmlns:c15="http://schemas.microsoft.com/office/drawing/2012/chart">
                  <c:ext xmlns:c16="http://schemas.microsoft.com/office/drawing/2014/chart" uri="{C3380CC4-5D6E-409C-BE32-E72D297353CC}">
                    <c16:uniqueId val="{00000045-F3B6-4493-9150-7C24F3ED190E}"/>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6-F3B6-4493-9150-7C24F3ED190E}"/>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7-F3B6-4493-9150-7C24F3ED190E}"/>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8-F3B6-4493-9150-7C24F3ED190E}"/>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xmlns:c15="http://schemas.microsoft.com/office/drawing/2012/chart">
                  <c:ext xmlns:c16="http://schemas.microsoft.com/office/drawing/2014/chart" uri="{C3380CC4-5D6E-409C-BE32-E72D297353CC}">
                    <c16:uniqueId val="{00000049-F3B6-4493-9150-7C24F3ED190E}"/>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A-F3B6-4493-9150-7C24F3ED190E}"/>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xmlns:c15="http://schemas.microsoft.com/office/drawing/2012/chart">
                  <c:ext xmlns:c16="http://schemas.microsoft.com/office/drawing/2014/chart" uri="{C3380CC4-5D6E-409C-BE32-E72D297353CC}">
                    <c16:uniqueId val="{0000004B-F3B6-4493-9150-7C24F3ED190E}"/>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F3B6-4493-9150-7C24F3ED190E}"/>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F3B6-4493-9150-7C24F3ED190E}"/>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4E-F3B6-4493-9150-7C24F3ED190E}"/>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F-F3B6-4493-9150-7C24F3ED190E}"/>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51-F3B6-4493-9150-7C24F3ED190E}"/>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extLst xmlns:c15="http://schemas.microsoft.com/office/drawing/2012/chart">
                  <c:ext xmlns:c16="http://schemas.microsoft.com/office/drawing/2014/chart" uri="{C3380CC4-5D6E-409C-BE32-E72D297353CC}">
                    <c16:uniqueId val="{00000052-F3B6-4493-9150-7C24F3ED190E}"/>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numRef>
                </c:val>
                <c:extLst xmlns:c15="http://schemas.microsoft.com/office/drawing/2012/chart">
                  <c:ext xmlns:c16="http://schemas.microsoft.com/office/drawing/2014/chart" uri="{C3380CC4-5D6E-409C-BE32-E72D297353CC}">
                    <c16:uniqueId val="{00000053-F3B6-4493-9150-7C24F3ED190E}"/>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extLst xmlns:c15="http://schemas.microsoft.com/office/drawing/2012/chart">
                  <c:ext xmlns:c16="http://schemas.microsoft.com/office/drawing/2014/chart" uri="{C3380CC4-5D6E-409C-BE32-E72D297353CC}">
                    <c16:uniqueId val="{00000054-F3B6-4493-9150-7C24F3ED190E}"/>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5-F3B6-4493-9150-7C24F3ED190E}"/>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6-F3B6-4493-9150-7C24F3ED190E}"/>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extLst xmlns:c15="http://schemas.microsoft.com/office/drawing/2012/chart">
                  <c:ext xmlns:c16="http://schemas.microsoft.com/office/drawing/2014/chart" uri="{C3380CC4-5D6E-409C-BE32-E72D297353CC}">
                    <c16:uniqueId val="{00000057-F3B6-4493-9150-7C24F3ED190E}"/>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F3B6-4493-9150-7C24F3ED190E}"/>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F3B6-4493-9150-7C24F3ED190E}"/>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F3B6-4493-9150-7C24F3ED190E}"/>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F3B6-4493-9150-7C24F3ED190E}"/>
                  </c:ext>
                </c:extLst>
              </c15:ser>
            </c15:filteredBarSeries>
          </c:ext>
        </c:extLst>
      </c:barChart>
      <c:lineChart>
        <c:grouping val="standard"/>
        <c:varyColors val="0"/>
        <c:ser>
          <c:idx val="88"/>
          <c:order val="88"/>
          <c:tx>
            <c:strRef>
              <c:f>'Table for graphs 24-25 '!$A$90</c:f>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'!$B$90:$DB$90</c:f>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smooth val="0"/>
          <c:extLst>
            <c:ext xmlns:c16="http://schemas.microsoft.com/office/drawing/2014/chart" uri="{C3380CC4-5D6E-409C-BE32-E72D297353CC}">
              <c16:uniqueId val="{00000002-F3B6-4493-9150-7C24F3ED190E}"/>
            </c:ext>
          </c:extLst>
        </c:ser>
        <c:ser>
          <c:idx val="43"/>
          <c:order val="43"/>
          <c:tx>
            <c:strRef>
              <c:f>'Table for graphs 24-25 '!$A$45</c:f>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'!$B$45:$DB$45</c:f>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c:ext xmlns:c16="http://schemas.microsoft.com/office/drawing/2014/chart" uri="{C3380CC4-5D6E-409C-BE32-E72D297353CC}">
              <c16:uniqueId val="{00000003-F3B6-4493-9150-7C24F3ED190E}"/>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F3B6-4493-9150-7C24F3ED190E}"/>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F3B6-4493-9150-7C24F3ED190E}"/>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F3B6-4493-9150-7C24F3ED190E}"/>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F3B6-4493-9150-7C24F3ED190E}"/>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F3B6-4493-9150-7C24F3ED190E}"/>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F3B6-4493-9150-7C24F3ED190E}"/>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F3B6-4493-9150-7C24F3ED190E}"/>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F3B6-4493-9150-7C24F3ED190E}"/>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F3B6-4493-9150-7C24F3ED190E}"/>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F3B6-4493-9150-7C24F3ED190E}"/>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F3B6-4493-9150-7C24F3ED190E}"/>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F3B6-4493-9150-7C24F3ED190E}"/>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F3B6-4493-9150-7C24F3ED190E}"/>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F3B6-4493-9150-7C24F3ED190E}"/>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F3B6-4493-9150-7C24F3ED190E}"/>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F3B6-4493-9150-7C24F3ED190E}"/>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F3B6-4493-9150-7C24F3ED190E}"/>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F3B6-4493-9150-7C24F3ED190E}"/>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F3B6-4493-9150-7C24F3ED190E}"/>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F3B6-4493-9150-7C24F3ED190E}"/>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F3B6-4493-9150-7C24F3ED190E}"/>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F3B6-4493-9150-7C24F3ED190E}"/>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F3B6-4493-9150-7C24F3ED190E}"/>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F3B6-4493-9150-7C24F3ED190E}"/>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F3B6-4493-9150-7C24F3ED190E}"/>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F3B6-4493-9150-7C24F3ED190E}"/>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F3B6-4493-9150-7C24F3ED190E}"/>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F3B6-4493-9150-7C24F3ED190E}"/>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F3B6-4493-9150-7C24F3ED190E}"/>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F3B6-4493-9150-7C24F3ED190E}"/>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F3B6-4493-9150-7C24F3ED190E}"/>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F3B6-4493-9150-7C24F3ED190E}"/>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F3B6-4493-9150-7C24F3ED190E}"/>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F3B6-4493-9150-7C24F3ED190E}"/>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F3B6-4493-9150-7C24F3ED190E}"/>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F3B6-4493-9150-7C24F3ED190E}"/>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F3B6-4493-9150-7C24F3ED190E}"/>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F3B6-4493-9150-7C24F3ED190E}"/>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F3B6-4493-9150-7C24F3ED190E}"/>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F3B6-4493-9150-7C24F3ED190E}"/>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F3B6-4493-9150-7C24F3ED190E}"/>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D-F3B6-4493-9150-7C24F3ED190E}"/>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E-F3B6-4493-9150-7C24F3ED190E}"/>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F3B6-4493-9150-7C24F3ED190E}"/>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smooth val="0"/>
                <c:extLst xmlns:c15="http://schemas.microsoft.com/office/drawing/2012/chart">
                  <c:ext xmlns:c16="http://schemas.microsoft.com/office/drawing/2014/chart" uri="{C3380CC4-5D6E-409C-BE32-E72D297353CC}">
                    <c16:uniqueId val="{00000050-F3B6-4493-9150-7C24F3ED190E}"/>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smooth val="0"/>
                <c:extLst xmlns:c15="http://schemas.microsoft.com/office/drawing/2012/chart">
                  <c:ext xmlns:c16="http://schemas.microsoft.com/office/drawing/2014/chart" uri="{C3380CC4-5D6E-409C-BE32-E72D297353CC}">
                    <c16:uniqueId val="{00000058-F3B6-4493-9150-7C24F3ED190E}"/>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xmlns:c15="http://schemas.microsoft.com/office/drawing/2012/chart">
                  <c:ext xmlns:c16="http://schemas.microsoft.com/office/drawing/2014/chart" uri="{C3380CC4-5D6E-409C-BE32-E72D297353CC}">
                    <c16:uniqueId val="{00000059-F3B6-4493-9150-7C24F3ED190E}"/>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solid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Urological SCP Performance</a:t>
            </a:r>
          </a:p>
        </c:rich>
      </c:tx>
      <c:overlay val="0"/>
      <c:spPr>
        <a:noFill/>
        <a:ln w="25400">
          <a:noFill/>
        </a:ln>
      </c:spPr>
    </c:title>
    <c:autoTitleDeleted val="0"/>
    <c:plotArea>
      <c:layout>
        <c:manualLayout>
          <c:layoutTarget val="inner"/>
          <c:xMode val="edge"/>
          <c:yMode val="edge"/>
          <c:x val="6.6580927384076991E-2"/>
          <c:y val="0.17171296296296296"/>
          <c:w val="0.84023906386701663"/>
          <c:h val="0.63509644809682642"/>
        </c:manualLayout>
      </c:layout>
      <c:barChart>
        <c:barDir val="col"/>
        <c:grouping val="stacked"/>
        <c:varyColors val="0"/>
        <c:ser>
          <c:idx val="2"/>
          <c:order val="0"/>
          <c:tx>
            <c:strRef>
              <c:f>Sheet2!$A$18</c:f>
              <c:strCache>
                <c:ptCount val="1"/>
                <c:pt idx="0">
                  <c:v>No. of patients treated within target</c:v>
                </c:pt>
              </c:strCache>
            </c:strRef>
          </c:tx>
          <c:spPr>
            <a:solidFill>
              <a:srgbClr val="92D050"/>
            </a:solidFill>
            <a:ln w="25400">
              <a:noFill/>
            </a:ln>
          </c:spPr>
          <c:invertIfNegative val="0"/>
          <c:cat>
            <c:numRef>
              <c:f>Sheet2!$B$16:$T$16</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Sheet2!$B$18:$T$18</c:f>
              <c:numCache>
                <c:formatCode>General</c:formatCode>
                <c:ptCount val="19"/>
                <c:pt idx="0">
                  <c:v>18</c:v>
                </c:pt>
                <c:pt idx="1">
                  <c:v>16</c:v>
                </c:pt>
                <c:pt idx="2">
                  <c:v>17</c:v>
                </c:pt>
                <c:pt idx="3">
                  <c:v>13</c:v>
                </c:pt>
                <c:pt idx="4">
                  <c:v>27</c:v>
                </c:pt>
                <c:pt idx="5">
                  <c:v>21</c:v>
                </c:pt>
                <c:pt idx="6">
                  <c:v>13</c:v>
                </c:pt>
                <c:pt idx="7">
                  <c:v>15</c:v>
                </c:pt>
                <c:pt idx="8">
                  <c:v>14</c:v>
                </c:pt>
                <c:pt idx="9">
                  <c:v>18</c:v>
                </c:pt>
                <c:pt idx="10">
                  <c:v>10</c:v>
                </c:pt>
                <c:pt idx="11">
                  <c:v>14</c:v>
                </c:pt>
                <c:pt idx="12">
                  <c:v>16</c:v>
                </c:pt>
                <c:pt idx="13">
                  <c:v>12</c:v>
                </c:pt>
                <c:pt idx="14">
                  <c:v>22</c:v>
                </c:pt>
                <c:pt idx="15">
                  <c:v>22</c:v>
                </c:pt>
                <c:pt idx="16">
                  <c:v>17</c:v>
                </c:pt>
                <c:pt idx="17">
                  <c:v>19</c:v>
                </c:pt>
                <c:pt idx="18">
                  <c:v>18</c:v>
                </c:pt>
              </c:numCache>
            </c:numRef>
          </c:val>
          <c:extLst>
            <c:ext xmlns:c16="http://schemas.microsoft.com/office/drawing/2014/chart" uri="{C3380CC4-5D6E-409C-BE32-E72D297353CC}">
              <c16:uniqueId val="{00000000-A811-40D1-95F4-A83764E78942}"/>
            </c:ext>
          </c:extLst>
        </c:ser>
        <c:ser>
          <c:idx val="3"/>
          <c:order val="1"/>
          <c:tx>
            <c:strRef>
              <c:f>Sheet2!$A$19</c:f>
              <c:strCache>
                <c:ptCount val="1"/>
                <c:pt idx="0">
                  <c:v>Patients who breached target</c:v>
                </c:pt>
              </c:strCache>
            </c:strRef>
          </c:tx>
          <c:spPr>
            <a:solidFill>
              <a:srgbClr val="C0504D"/>
            </a:solidFill>
            <a:ln w="25400">
              <a:noFill/>
            </a:ln>
          </c:spPr>
          <c:invertIfNegative val="0"/>
          <c:cat>
            <c:numRef>
              <c:f>Sheet2!$B$16:$T$16</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Sheet2!$B$19:$T$19</c:f>
              <c:numCache>
                <c:formatCode>General</c:formatCode>
                <c:ptCount val="19"/>
                <c:pt idx="0">
                  <c:v>17</c:v>
                </c:pt>
                <c:pt idx="1">
                  <c:v>25</c:v>
                </c:pt>
                <c:pt idx="2">
                  <c:v>27</c:v>
                </c:pt>
                <c:pt idx="3">
                  <c:v>19</c:v>
                </c:pt>
                <c:pt idx="4">
                  <c:v>22</c:v>
                </c:pt>
                <c:pt idx="5">
                  <c:v>21</c:v>
                </c:pt>
                <c:pt idx="6">
                  <c:v>18</c:v>
                </c:pt>
                <c:pt idx="7">
                  <c:v>26</c:v>
                </c:pt>
                <c:pt idx="8">
                  <c:v>18</c:v>
                </c:pt>
                <c:pt idx="9">
                  <c:v>31</c:v>
                </c:pt>
                <c:pt idx="10">
                  <c:v>31</c:v>
                </c:pt>
                <c:pt idx="11">
                  <c:v>30</c:v>
                </c:pt>
                <c:pt idx="12">
                  <c:v>16</c:v>
                </c:pt>
                <c:pt idx="13">
                  <c:v>20</c:v>
                </c:pt>
                <c:pt idx="14">
                  <c:v>33</c:v>
                </c:pt>
                <c:pt idx="15">
                  <c:v>17</c:v>
                </c:pt>
                <c:pt idx="16">
                  <c:v>18</c:v>
                </c:pt>
                <c:pt idx="17">
                  <c:v>17</c:v>
                </c:pt>
                <c:pt idx="18">
                  <c:v>21</c:v>
                </c:pt>
              </c:numCache>
            </c:numRef>
          </c:val>
          <c:extLst>
            <c:ext xmlns:c16="http://schemas.microsoft.com/office/drawing/2014/chart" uri="{C3380CC4-5D6E-409C-BE32-E72D297353CC}">
              <c16:uniqueId val="{00000001-A811-40D1-95F4-A83764E78942}"/>
            </c:ext>
          </c:extLst>
        </c:ser>
        <c:dLbls>
          <c:showLegendKey val="0"/>
          <c:showVal val="0"/>
          <c:showCatName val="0"/>
          <c:showSerName val="0"/>
          <c:showPercent val="0"/>
          <c:showBubbleSize val="0"/>
        </c:dLbls>
        <c:gapWidth val="150"/>
        <c:overlap val="100"/>
        <c:axId val="1528307439"/>
        <c:axId val="1"/>
      </c:barChart>
      <c:lineChart>
        <c:grouping val="standard"/>
        <c:varyColors val="0"/>
        <c:ser>
          <c:idx val="0"/>
          <c:order val="2"/>
          <c:tx>
            <c:strRef>
              <c:f>Sheet2!$A$20</c:f>
              <c:strCache>
                <c:ptCount val="1"/>
                <c:pt idx="0">
                  <c:v>%</c:v>
                </c:pt>
              </c:strCache>
            </c:strRef>
          </c:tx>
          <c:spPr>
            <a:ln>
              <a:solidFill>
                <a:sysClr val="windowText" lastClr="000000"/>
              </a:solidFill>
            </a:ln>
          </c:spPr>
          <c:marker>
            <c:symbol val="none"/>
          </c:marker>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Sheet2!$B$16:$T$16</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Sheet2!$B$20:$T$20</c:f>
              <c:numCache>
                <c:formatCode>0%</c:formatCode>
                <c:ptCount val="19"/>
                <c:pt idx="0">
                  <c:v>0.51428571428571423</c:v>
                </c:pt>
                <c:pt idx="1">
                  <c:v>0.3902439024390244</c:v>
                </c:pt>
                <c:pt idx="2">
                  <c:v>0.38636363636363635</c:v>
                </c:pt>
                <c:pt idx="3">
                  <c:v>0.40625</c:v>
                </c:pt>
                <c:pt idx="4">
                  <c:v>0.55102040816326525</c:v>
                </c:pt>
                <c:pt idx="5">
                  <c:v>0.5</c:v>
                </c:pt>
                <c:pt idx="6">
                  <c:v>0.41935483870967744</c:v>
                </c:pt>
                <c:pt idx="7">
                  <c:v>0.36585365853658536</c:v>
                </c:pt>
                <c:pt idx="8">
                  <c:v>0.4375</c:v>
                </c:pt>
                <c:pt idx="9">
                  <c:v>0.36734693877551022</c:v>
                </c:pt>
                <c:pt idx="10">
                  <c:v>0.24390243902439024</c:v>
                </c:pt>
                <c:pt idx="11">
                  <c:v>0.31818181818181818</c:v>
                </c:pt>
                <c:pt idx="12">
                  <c:v>0.5</c:v>
                </c:pt>
                <c:pt idx="13">
                  <c:v>0.375</c:v>
                </c:pt>
                <c:pt idx="14">
                  <c:v>0.4</c:v>
                </c:pt>
                <c:pt idx="15">
                  <c:v>0.5641025641025641</c:v>
                </c:pt>
                <c:pt idx="16">
                  <c:v>0.48571428571428571</c:v>
                </c:pt>
                <c:pt idx="17">
                  <c:v>0.52777777777777779</c:v>
                </c:pt>
                <c:pt idx="18">
                  <c:v>0.46153846153846156</c:v>
                </c:pt>
              </c:numCache>
            </c:numRef>
          </c:val>
          <c:smooth val="0"/>
          <c:extLst>
            <c:ext xmlns:c16="http://schemas.microsoft.com/office/drawing/2014/chart" uri="{C3380CC4-5D6E-409C-BE32-E72D297353CC}">
              <c16:uniqueId val="{00000002-A811-40D1-95F4-A83764E78942}"/>
            </c:ext>
          </c:extLst>
        </c:ser>
        <c:dLbls>
          <c:showLegendKey val="0"/>
          <c:showVal val="0"/>
          <c:showCatName val="0"/>
          <c:showSerName val="0"/>
          <c:showPercent val="0"/>
          <c:showBubbleSize val="0"/>
        </c:dLbls>
        <c:marker val="1"/>
        <c:smooth val="0"/>
        <c:axId val="3"/>
        <c:axId val="4"/>
      </c:lineChart>
      <c:dateAx>
        <c:axId val="1528307439"/>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528307439"/>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max val="1"/>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r"/>
      <c:layout>
        <c:manualLayout>
          <c:xMode val="edge"/>
          <c:yMode val="edge"/>
          <c:x val="3.85042735042735E-4"/>
          <c:y val="0.91948698552418939"/>
          <c:w val="0.91461307961504812"/>
          <c:h val="7.6391440653251652E-2"/>
        </c:manualLayout>
      </c:layout>
      <c:overlay val="0"/>
      <c:spPr>
        <a:noFill/>
        <a:ln w="25400">
          <a:noFill/>
        </a:ln>
      </c:spPr>
      <c:txPr>
        <a:bodyPr/>
        <a:lstStyle/>
        <a:p>
          <a:pPr>
            <a:defRPr sz="82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Urological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248372433578227E-2"/>
          <c:y val="0.2165490074473666"/>
          <c:w val="0.79646697248543108"/>
          <c:h val="0.52719472478528495"/>
        </c:manualLayout>
      </c:layout>
      <c:barChart>
        <c:barDir val="col"/>
        <c:grouping val="clustered"/>
        <c:varyColors val="0"/>
        <c:ser>
          <c:idx val="8"/>
          <c:order val="8"/>
          <c:tx>
            <c:strRef>
              <c:f>'POS to DTT (2)'!$A$15</c:f>
              <c:strCache>
                <c:ptCount val="1"/>
                <c:pt idx="0">
                  <c:v>Urological - Median Days</c:v>
                </c:pt>
              </c:strCache>
              <c:extLst xmlns:c15="http://schemas.microsoft.com/office/drawing/2012/chart"/>
            </c:strRef>
          </c:tx>
          <c:spPr>
            <a:solidFill>
              <a:schemeClr val="accent1">
                <a:tint val="71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(2)'!$B$15:$T$15</c:f>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extLst xmlns:c15="http://schemas.microsoft.com/office/drawing/2012/chart"/>
            </c:numRef>
          </c:val>
          <c:extLst>
            <c:ext xmlns:c16="http://schemas.microsoft.com/office/drawing/2014/chart" uri="{C3380CC4-5D6E-409C-BE32-E72D297353CC}">
              <c16:uniqueId val="{00000000-07A8-495F-B1A7-236AA6696870}"/>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07A8-495F-B1A7-236AA669687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07A8-495F-B1A7-236AA669687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07A8-495F-B1A7-236AA669687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07A8-495F-B1A7-236AA669687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6-07A8-495F-B1A7-236AA669687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7-07A8-495F-B1A7-236AA669687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8-07A8-495F-B1A7-236AA669687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9-07A8-495F-B1A7-236AA669687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41</c:v>
                      </c:pt>
                    </c:numCache>
                  </c:numRef>
                </c:val>
                <c:extLst xmlns:c15="http://schemas.microsoft.com/office/drawing/2012/chart">
                  <c:ext xmlns:c16="http://schemas.microsoft.com/office/drawing/2014/chart" uri="{C3380CC4-5D6E-409C-BE32-E72D297353CC}">
                    <c16:uniqueId val="{0000000A-07A8-495F-B1A7-236AA669687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07A8-495F-B1A7-236AA669687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07A8-495F-B1A7-236AA669687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07A8-495F-B1A7-236AA669687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07A8-495F-B1A7-236AA669687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07A8-495F-B1A7-236AA669687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07A8-495F-B1A7-236AA669687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extLst xmlns:c15="http://schemas.microsoft.com/office/drawing/2012/chart">
                  <c:ext xmlns:c16="http://schemas.microsoft.com/office/drawing/2014/chart" uri="{C3380CC4-5D6E-409C-BE32-E72D297353CC}">
                    <c16:uniqueId val="{00000011-07A8-495F-B1A7-236AA669687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07A8-495F-B1A7-236AA669687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07A8-495F-B1A7-236AA669687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70</c:v>
                      </c:pt>
                    </c:numCache>
                  </c:numRef>
                </c:val>
                <c:extLst xmlns:c15="http://schemas.microsoft.com/office/drawing/2012/chart">
                  <c:ext xmlns:c16="http://schemas.microsoft.com/office/drawing/2014/chart" uri="{C3380CC4-5D6E-409C-BE32-E72D297353CC}">
                    <c16:uniqueId val="{00000014-07A8-495F-B1A7-236AA6696870}"/>
                  </c:ext>
                </c:extLst>
              </c15:ser>
            </c15:filteredBarSeries>
          </c:ext>
        </c:extLst>
      </c:barChart>
      <c:lineChart>
        <c:grouping val="standard"/>
        <c:varyColors val="0"/>
        <c:ser>
          <c:idx val="28"/>
          <c:order val="28"/>
          <c:tx>
            <c:strRef>
              <c:f>'POS to DTT (2)'!$A$45</c:f>
              <c:strCache>
                <c:ptCount val="1"/>
                <c:pt idx="0">
                  <c:v>Urological - % in 31 days</c:v>
                </c:pt>
              </c:strCache>
              <c:extLst xmlns:c15="http://schemas.microsoft.com/office/drawing/2012/chart"/>
            </c:strRef>
          </c:tx>
          <c:spPr>
            <a:ln w="28575" cap="rnd">
              <a:solidFill>
                <a:schemeClr val="accent1">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(2)'!$B$45:$T$45</c:f>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extLst xmlns:c15="http://schemas.microsoft.com/office/drawing/2012/chart"/>
            </c:numRef>
          </c:val>
          <c:smooth val="0"/>
          <c:extLst>
            <c:ext xmlns:c16="http://schemas.microsoft.com/office/drawing/2014/chart" uri="{C3380CC4-5D6E-409C-BE32-E72D297353CC}">
              <c16:uniqueId val="{00000001-07A8-495F-B1A7-236AA6696870}"/>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07A8-495F-B1A7-236AA6696870}"/>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07A8-495F-B1A7-236AA6696870}"/>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07A8-495F-B1A7-236AA6696870}"/>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07A8-495F-B1A7-236AA6696870}"/>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9-07A8-495F-B1A7-236AA6696870}"/>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A-07A8-495F-B1A7-236AA6696870}"/>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1B-07A8-495F-B1A7-236AA669687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C-07A8-495F-B1A7-236AA669687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0.35</c:v>
                      </c:pt>
                    </c:numCache>
                  </c:numRef>
                </c:val>
                <c:smooth val="0"/>
                <c:extLst xmlns:c15="http://schemas.microsoft.com/office/drawing/2012/chart">
                  <c:ext xmlns:c16="http://schemas.microsoft.com/office/drawing/2014/chart" uri="{C3380CC4-5D6E-409C-BE32-E72D297353CC}">
                    <c16:uniqueId val="{0000001D-07A8-495F-B1A7-236AA6696870}"/>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OMFS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8"/>
          <c:order val="8"/>
          <c:tx>
            <c:strRef>
              <c:f>'First OPA Waits (2)'!$A$10</c:f>
              <c:strCache>
                <c:ptCount val="1"/>
                <c:pt idx="0">
                  <c:v>OMFS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(2)'!$B$10:$Q$10</c:f>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extLst xmlns:c15="http://schemas.microsoft.com/office/drawing/2012/chart"/>
            </c:numRef>
          </c:val>
          <c:extLst>
            <c:ext xmlns:c16="http://schemas.microsoft.com/office/drawing/2014/chart" uri="{C3380CC4-5D6E-409C-BE32-E72D297353CC}">
              <c16:uniqueId val="{00000000-6B57-4F4A-9070-BFC1189919CD}"/>
            </c:ext>
          </c:extLst>
        </c:ser>
        <c:ser>
          <c:idx val="22"/>
          <c:order val="22"/>
          <c:tx>
            <c:strRef>
              <c:f>'First OPA Waits (2)'!$A$24</c:f>
              <c:strCache>
                <c:ptCount val="1"/>
                <c:pt idx="0">
                  <c:v>OMFS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(2)'!$B$24:$Q$24</c:f>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extLst xmlns:c15="http://schemas.microsoft.com/office/drawing/2012/chart"/>
            </c:numRef>
          </c:val>
          <c:extLst>
            <c:ext xmlns:c16="http://schemas.microsoft.com/office/drawing/2014/chart" uri="{C3380CC4-5D6E-409C-BE32-E72D297353CC}">
              <c16:uniqueId val="{00000001-6B57-4F4A-9070-BFC1189919CD}"/>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6B57-4F4A-9070-BFC1189919C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6B57-4F4A-9070-BFC1189919C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6B57-4F4A-9070-BFC1189919C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6B57-4F4A-9070-BFC1189919C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6B57-4F4A-9070-BFC1189919C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6B57-4F4A-9070-BFC1189919C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9-6B57-4F4A-9070-BFC1189919CD}"/>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A-6B57-4F4A-9070-BFC1189919CD}"/>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6B57-4F4A-9070-BFC1189919CD}"/>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6B57-4F4A-9070-BFC1189919CD}"/>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6B57-4F4A-9070-BFC1189919CD}"/>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6B57-4F4A-9070-BFC1189919CD}"/>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6B57-4F4A-9070-BFC1189919CD}"/>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6B57-4F4A-9070-BFC1189919CD}"/>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6B57-4F4A-9070-BFC1189919CD}"/>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6B57-4F4A-9070-BFC1189919CD}"/>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6B57-4F4A-9070-BFC1189919CD}"/>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6B57-4F4A-9070-BFC1189919CD}"/>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6B57-4F4A-9070-BFC1189919CD}"/>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6-6B57-4F4A-9070-BFC1189919CD}"/>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7-6B57-4F4A-9070-BFC1189919CD}"/>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6B57-4F4A-9070-BFC1189919CD}"/>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6B57-4F4A-9070-BFC1189919CD}"/>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6B57-4F4A-9070-BFC1189919CD}"/>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6B57-4F4A-9070-BFC1189919CD}"/>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6B57-4F4A-9070-BFC1189919CD}"/>
                  </c:ext>
                </c:extLst>
              </c15:ser>
            </c15:filteredBarSeries>
          </c:ext>
        </c:extLst>
      </c:barChart>
      <c:lineChart>
        <c:grouping val="standard"/>
        <c:varyColors val="0"/>
        <c:ser>
          <c:idx val="36"/>
          <c:order val="36"/>
          <c:tx>
            <c:strRef>
              <c:f>'First OPA Waits (2)'!$A$38</c:f>
              <c:strCache>
                <c:ptCount val="1"/>
                <c:pt idx="0">
                  <c:v>OMFS - % within 2 weeks</c:v>
                </c:pt>
              </c:strCache>
              <c:extLst xmlns:c15="http://schemas.microsoft.com/office/drawing/2012/chart"/>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(2)'!$B$38:$Q$38</c:f>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extLst xmlns:c15="http://schemas.microsoft.com/office/drawing/2012/chart"/>
            </c:numRef>
          </c:val>
          <c:smooth val="0"/>
          <c:extLst>
            <c:ext xmlns:c16="http://schemas.microsoft.com/office/drawing/2014/chart" uri="{C3380CC4-5D6E-409C-BE32-E72D297353CC}">
              <c16:uniqueId val="{00000002-6B57-4F4A-9070-BFC1189919CD}"/>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6B57-4F4A-9070-BFC1189919C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6B57-4F4A-9070-BFC1189919C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6B57-4F4A-9070-BFC1189919C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6B57-4F4A-9070-BFC1189919C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6B57-4F4A-9070-BFC1189919C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6B57-4F4A-9070-BFC1189919C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3-6B57-4F4A-9070-BFC1189919C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6B57-4F4A-9070-BFC1189919CD}"/>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6B57-4F4A-9070-BFC1189919C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6-6B57-4F4A-9070-BFC1189919C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7-6B57-4F4A-9070-BFC1189919C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8-6B57-4F4A-9070-BFC1189919C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9-6B57-4F4A-9070-BFC1189919C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A-6B57-4F4A-9070-BFC1189919C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B-6B57-4F4A-9070-BFC1189919CD}"/>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3"/>
          <c:order val="3"/>
          <c:tx>
            <c:strRef>
              <c:f>'First OPA Waits (2)'!$A$5</c:f>
              <c:strCache>
                <c:ptCount val="1"/>
                <c:pt idx="0">
                  <c:v>ENT - Median Days</c:v>
                </c:pt>
              </c:strCache>
              <c:extLst xmlns:c15="http://schemas.microsoft.com/office/drawing/2012/chart"/>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(2)'!$B$5:$Q$5</c:f>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extLst xmlns:c15="http://schemas.microsoft.com/office/drawing/2012/chart"/>
            </c:numRef>
          </c:val>
          <c:extLst>
            <c:ext xmlns:c16="http://schemas.microsoft.com/office/drawing/2014/chart" uri="{C3380CC4-5D6E-409C-BE32-E72D297353CC}">
              <c16:uniqueId val="{00000000-97B0-490A-B31E-FE0D92F885FC}"/>
            </c:ext>
          </c:extLst>
        </c:ser>
        <c:ser>
          <c:idx val="17"/>
          <c:order val="17"/>
          <c:tx>
            <c:strRef>
              <c:f>'First OPA Waits (2)'!$A$19</c:f>
              <c:strCache>
                <c:ptCount val="1"/>
                <c:pt idx="0">
                  <c:v>ENT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(2)'!$B$19:$Q$19</c:f>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extLst xmlns:c15="http://schemas.microsoft.com/office/drawing/2012/chart"/>
            </c:numRef>
          </c:val>
          <c:extLst>
            <c:ext xmlns:c16="http://schemas.microsoft.com/office/drawing/2014/chart" uri="{C3380CC4-5D6E-409C-BE32-E72D297353CC}">
              <c16:uniqueId val="{00000001-97B0-490A-B31E-FE0D92F885FC}"/>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97B0-490A-B31E-FE0D92F885FC}"/>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97B0-490A-B31E-FE0D92F885F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97B0-490A-B31E-FE0D92F885FC}"/>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6-97B0-490A-B31E-FE0D92F885FC}"/>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7-97B0-490A-B31E-FE0D92F885FC}"/>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97B0-490A-B31E-FE0D92F885FC}"/>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97B0-490A-B31E-FE0D92F885FC}"/>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97B0-490A-B31E-FE0D92F885FC}"/>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97B0-490A-B31E-FE0D92F885FC}"/>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97B0-490A-B31E-FE0D92F885FC}"/>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97B0-490A-B31E-FE0D92F885FC}"/>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97B0-490A-B31E-FE0D92F885FC}"/>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97B0-490A-B31E-FE0D92F885FC}"/>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97B0-490A-B31E-FE0D92F885FC}"/>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97B0-490A-B31E-FE0D92F885FC}"/>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97B0-490A-B31E-FE0D92F885FC}"/>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3-97B0-490A-B31E-FE0D92F885FC}"/>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4-97B0-490A-B31E-FE0D92F885FC}"/>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97B0-490A-B31E-FE0D92F885FC}"/>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97B0-490A-B31E-FE0D92F885FC}"/>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97B0-490A-B31E-FE0D92F885FC}"/>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97B0-490A-B31E-FE0D92F885FC}"/>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97B0-490A-B31E-FE0D92F885FC}"/>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97B0-490A-B31E-FE0D92F885FC}"/>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97B0-490A-B31E-FE0D92F885FC}"/>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97B0-490A-B31E-FE0D92F885FC}"/>
                  </c:ext>
                </c:extLst>
              </c15:ser>
            </c15:filteredBarSeries>
          </c:ext>
        </c:extLst>
      </c:barChart>
      <c:lineChart>
        <c:grouping val="standard"/>
        <c:varyColors val="0"/>
        <c:ser>
          <c:idx val="31"/>
          <c:order val="31"/>
          <c:tx>
            <c:strRef>
              <c:f>'First OPA Waits (2)'!$A$33</c:f>
              <c:strCache>
                <c:ptCount val="1"/>
                <c:pt idx="0">
                  <c:v>ENT - % within 2 weeks</c:v>
                </c:pt>
              </c:strCache>
              <c:extLst xmlns:c15="http://schemas.microsoft.com/office/drawing/2012/chart"/>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(2)'!$B$33:$Q$33</c:f>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extLst xmlns:c15="http://schemas.microsoft.com/office/drawing/2012/chart"/>
            </c:numRef>
          </c:val>
          <c:smooth val="0"/>
          <c:extLst>
            <c:ext xmlns:c16="http://schemas.microsoft.com/office/drawing/2014/chart" uri="{C3380CC4-5D6E-409C-BE32-E72D297353CC}">
              <c16:uniqueId val="{00000002-97B0-490A-B31E-FE0D92F885FC}"/>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97B0-490A-B31E-FE0D92F885FC}"/>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97B0-490A-B31E-FE0D92F885F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97B0-490A-B31E-FE0D92F885F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0-97B0-490A-B31E-FE0D92F885F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1-97B0-490A-B31E-FE0D92F885F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97B0-490A-B31E-FE0D92F885F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97B0-490A-B31E-FE0D92F885F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97B0-490A-B31E-FE0D92F885F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97B0-490A-B31E-FE0D92F885F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97B0-490A-B31E-FE0D92F885F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97B0-490A-B31E-FE0D92F885F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97B0-490A-B31E-FE0D92F885FC}"/>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97B0-490A-B31E-FE0D92F885FC}"/>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Thoracic</a:t>
            </a:r>
            <a:r>
              <a:rPr lang="en-GB" baseline="0"/>
              <a:t> </a:t>
            </a:r>
            <a:r>
              <a:rPr lang="en-GB"/>
              <a:t>Surgery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1"/>
          <c:order val="11"/>
          <c:tx>
            <c:strRef>
              <c:f>'First OPA Waits (2)'!$A$13</c:f>
              <c:strCache>
                <c:ptCount val="1"/>
                <c:pt idx="0">
                  <c:v>Thoracic Surgery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(2)'!$B$13:$Q$13</c:f>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extLst xmlns:c15="http://schemas.microsoft.com/office/drawing/2012/chart"/>
            </c:numRef>
          </c:val>
          <c:extLst>
            <c:ext xmlns:c16="http://schemas.microsoft.com/office/drawing/2014/chart" uri="{C3380CC4-5D6E-409C-BE32-E72D297353CC}">
              <c16:uniqueId val="{00000000-12B8-4A07-8192-0B6A1BE65F48}"/>
            </c:ext>
          </c:extLst>
        </c:ser>
        <c:ser>
          <c:idx val="25"/>
          <c:order val="25"/>
          <c:tx>
            <c:strRef>
              <c:f>'First OPA Waits (2)'!$A$27</c:f>
              <c:strCache>
                <c:ptCount val="1"/>
                <c:pt idx="0">
                  <c:v>Thoracic Surgery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(2)'!$B$27:$Q$27</c:f>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extLst xmlns:c15="http://schemas.microsoft.com/office/drawing/2012/chart"/>
            </c:numRef>
          </c:val>
          <c:extLst>
            <c:ext xmlns:c16="http://schemas.microsoft.com/office/drawing/2014/chart" uri="{C3380CC4-5D6E-409C-BE32-E72D297353CC}">
              <c16:uniqueId val="{00000001-12B8-4A07-8192-0B6A1BE65F48}"/>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12B8-4A07-8192-0B6A1BE65F4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12B8-4A07-8192-0B6A1BE65F4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12B8-4A07-8192-0B6A1BE65F4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12B8-4A07-8192-0B6A1BE65F48}"/>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12B8-4A07-8192-0B6A1BE65F4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12B8-4A07-8192-0B6A1BE65F4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9-12B8-4A07-8192-0B6A1BE65F4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A-12B8-4A07-8192-0B6A1BE65F4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B-12B8-4A07-8192-0B6A1BE65F4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C-12B8-4A07-8192-0B6A1BE65F48}"/>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D-12B8-4A07-8192-0B6A1BE65F48}"/>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12B8-4A07-8192-0B6A1BE65F48}"/>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12B8-4A07-8192-0B6A1BE65F48}"/>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12B8-4A07-8192-0B6A1BE65F48}"/>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12B8-4A07-8192-0B6A1BE65F48}"/>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12B8-4A07-8192-0B6A1BE65F48}"/>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12B8-4A07-8192-0B6A1BE65F48}"/>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12B8-4A07-8192-0B6A1BE65F48}"/>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12B8-4A07-8192-0B6A1BE65F48}"/>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6-12B8-4A07-8192-0B6A1BE65F48}"/>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7-12B8-4A07-8192-0B6A1BE65F48}"/>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8-12B8-4A07-8192-0B6A1BE65F48}"/>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9-12B8-4A07-8192-0B6A1BE65F48}"/>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A-12B8-4A07-8192-0B6A1BE65F48}"/>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12B8-4A07-8192-0B6A1BE65F48}"/>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12B8-4A07-8192-0B6A1BE65F48}"/>
                  </c:ext>
                </c:extLst>
              </c15:ser>
            </c15:filteredBarSeries>
          </c:ext>
        </c:extLst>
      </c:barChart>
      <c:lineChart>
        <c:grouping val="standard"/>
        <c:varyColors val="0"/>
        <c:ser>
          <c:idx val="39"/>
          <c:order val="39"/>
          <c:tx>
            <c:strRef>
              <c:f>'First OPA Waits (2)'!$A$41</c:f>
              <c:strCache>
                <c:ptCount val="1"/>
                <c:pt idx="0">
                  <c:v>Thoracic Surgery - % within 2 weeks</c:v>
                </c:pt>
              </c:strCache>
              <c:extLst xmlns:c15="http://schemas.microsoft.com/office/drawing/2012/chart"/>
            </c:strRef>
          </c:tx>
          <c:spPr>
            <a:ln w="28575" cap="rnd">
              <a:solidFill>
                <a:schemeClr val="accent5">
                  <a:shade val="3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(2)'!$B$41:$Q$41</c:f>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extLst xmlns:c15="http://schemas.microsoft.com/office/drawing/2012/chart"/>
            </c:numRef>
          </c:val>
          <c:smooth val="0"/>
          <c:extLst>
            <c:ext xmlns:c16="http://schemas.microsoft.com/office/drawing/2014/chart" uri="{C3380CC4-5D6E-409C-BE32-E72D297353CC}">
              <c16:uniqueId val="{00000002-12B8-4A07-8192-0B6A1BE65F48}"/>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12B8-4A07-8192-0B6A1BE65F48}"/>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12B8-4A07-8192-0B6A1BE65F48}"/>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12B8-4A07-8192-0B6A1BE65F48}"/>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12B8-4A07-8192-0B6A1BE65F48}"/>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12B8-4A07-8192-0B6A1BE65F48}"/>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12B8-4A07-8192-0B6A1BE65F48}"/>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3-12B8-4A07-8192-0B6A1BE65F48}"/>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12B8-4A07-8192-0B6A1BE65F48}"/>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12B8-4A07-8192-0B6A1BE65F4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6-12B8-4A07-8192-0B6A1BE65F48}"/>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7-12B8-4A07-8192-0B6A1BE65F48}"/>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8-12B8-4A07-8192-0B6A1BE65F48}"/>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9-12B8-4A07-8192-0B6A1BE65F48}"/>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A-12B8-4A07-8192-0B6A1BE65F48}"/>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B-12B8-4A07-8192-0B6A1BE65F48}"/>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3.7086973717326437E-2"/>
          <c:w val="0.93146227332766762"/>
          <c:h val="0.80045515128010447"/>
        </c:manualLayout>
      </c:layout>
      <c:barChart>
        <c:barDir val="col"/>
        <c:grouping val="stacked"/>
        <c:varyColors val="0"/>
        <c:ser>
          <c:idx val="59"/>
          <c:order val="59"/>
          <c:tx>
            <c:strRef>
              <c:f>'Table for graphs 24-25 '!$A$61</c:f>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'!$B$61:$DB$61</c:f>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c:ext xmlns:c16="http://schemas.microsoft.com/office/drawing/2014/chart" uri="{C3380CC4-5D6E-409C-BE32-E72D297353CC}">
              <c16:uniqueId val="{00000000-5161-483A-9891-C9DCA5452F0D}"/>
            </c:ext>
          </c:extLst>
        </c:ser>
        <c:ser>
          <c:idx val="74"/>
          <c:order val="74"/>
          <c:tx>
            <c:strRef>
              <c:f>'Table for graphs 24-25 '!$A$76</c:f>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'!$B$76:$DB$76</c:f>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c:ext xmlns:c16="http://schemas.microsoft.com/office/drawing/2014/chart" uri="{C3380CC4-5D6E-409C-BE32-E72D297353CC}">
              <c16:uniqueId val="{00000001-5161-483A-9891-C9DCA5452F0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5161-483A-9891-C9DCA5452F0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5161-483A-9891-C9DCA5452F0D}"/>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24-25 '!$A$49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'!$B$49:$DB$49</c15:sqref>
                        </c15:formulaRef>
                      </c:ext>
                    </c:extLst>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32-5161-483A-9891-C9DCA5452F0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3-5161-483A-9891-C9DCA5452F0D}"/>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xmlns:c15="http://schemas.microsoft.com/office/drawing/2012/chart">
                  <c:ext xmlns:c16="http://schemas.microsoft.com/office/drawing/2014/chart" uri="{C3380CC4-5D6E-409C-BE32-E72D297353CC}">
                    <c16:uniqueId val="{00000034-5161-483A-9891-C9DCA5452F0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5-5161-483A-9891-C9DCA5452F0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6-5161-483A-9891-C9DCA5452F0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numRef>
                </c:val>
                <c:extLst xmlns:c15="http://schemas.microsoft.com/office/drawing/2012/chart">
                  <c:ext xmlns:c16="http://schemas.microsoft.com/office/drawing/2014/chart" uri="{C3380CC4-5D6E-409C-BE32-E72D297353CC}">
                    <c16:uniqueId val="{00000037-5161-483A-9891-C9DCA5452F0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8-5161-483A-9891-C9DCA5452F0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5161-483A-9891-C9DCA5452F0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A-5161-483A-9891-C9DCA5452F0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xmlns:c15="http://schemas.microsoft.com/office/drawing/2012/chart">
                  <c:ext xmlns:c16="http://schemas.microsoft.com/office/drawing/2014/chart" uri="{C3380CC4-5D6E-409C-BE32-E72D297353CC}">
                    <c16:uniqueId val="{0000003B-5161-483A-9891-C9DCA5452F0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C-5161-483A-9891-C9DCA5452F0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xmlns:c15="http://schemas.microsoft.com/office/drawing/2012/chart">
                  <c:ext xmlns:c16="http://schemas.microsoft.com/office/drawing/2014/chart" uri="{C3380CC4-5D6E-409C-BE32-E72D297353CC}">
                    <c16:uniqueId val="{0000003D-5161-483A-9891-C9DCA5452F0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5161-483A-9891-C9DCA5452F0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5161-483A-9891-C9DCA5452F0D}"/>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24-25 '!$A$64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'!$B$64:$DB$64</c15:sqref>
                        </c15:formulaRef>
                      </c:ext>
                    </c:extLst>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5161-483A-9891-C9DCA5452F0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1-5161-483A-9891-C9DCA5452F0D}"/>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xmlns:c15="http://schemas.microsoft.com/office/drawing/2012/chart">
                  <c:ext xmlns:c16="http://schemas.microsoft.com/office/drawing/2014/chart" uri="{C3380CC4-5D6E-409C-BE32-E72D297353CC}">
                    <c16:uniqueId val="{00000042-5161-483A-9891-C9DCA5452F0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5161-483A-9891-C9DCA5452F0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4-5161-483A-9891-C9DCA5452F0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numRef>
                </c:val>
                <c:extLst xmlns:c15="http://schemas.microsoft.com/office/drawing/2012/chart">
                  <c:ext xmlns:c16="http://schemas.microsoft.com/office/drawing/2014/chart" uri="{C3380CC4-5D6E-409C-BE32-E72D297353CC}">
                    <c16:uniqueId val="{00000045-5161-483A-9891-C9DCA5452F0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6-5161-483A-9891-C9DCA5452F0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7-5161-483A-9891-C9DCA5452F0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8-5161-483A-9891-C9DCA5452F0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xmlns:c15="http://schemas.microsoft.com/office/drawing/2012/chart">
                  <c:ext xmlns:c16="http://schemas.microsoft.com/office/drawing/2014/chart" uri="{C3380CC4-5D6E-409C-BE32-E72D297353CC}">
                    <c16:uniqueId val="{00000049-5161-483A-9891-C9DCA5452F0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A-5161-483A-9891-C9DCA5452F0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4B-5161-483A-9891-C9DCA5452F0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5161-483A-9891-C9DCA5452F0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5161-483A-9891-C9DCA5452F0D}"/>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24-25 '!$A$79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'!$B$79:$DB$79</c15:sqref>
                        </c15:formulaRef>
                      </c:ext>
                    </c:extLst>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extLst xmlns:c15="http://schemas.microsoft.com/office/drawing/2012/chart">
                  <c:ext xmlns:c16="http://schemas.microsoft.com/office/drawing/2014/chart" uri="{C3380CC4-5D6E-409C-BE32-E72D297353CC}">
                    <c16:uniqueId val="{0000004E-5161-483A-9891-C9DCA5452F0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F-5161-483A-9891-C9DCA5452F0D}"/>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extLst xmlns:c15="http://schemas.microsoft.com/office/drawing/2012/chart">
                  <c:ext xmlns:c16="http://schemas.microsoft.com/office/drawing/2014/chart" uri="{C3380CC4-5D6E-409C-BE32-E72D297353CC}">
                    <c16:uniqueId val="{00000050-5161-483A-9891-C9DCA5452F0D}"/>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51-5161-483A-9891-C9DCA5452F0D}"/>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extLst xmlns:c15="http://schemas.microsoft.com/office/drawing/2012/chart">
                  <c:ext xmlns:c16="http://schemas.microsoft.com/office/drawing/2014/chart" uri="{C3380CC4-5D6E-409C-BE32-E72D297353CC}">
                    <c16:uniqueId val="{00000052-5161-483A-9891-C9DCA5452F0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numRef>
                </c:val>
                <c:extLst xmlns:c15="http://schemas.microsoft.com/office/drawing/2012/chart">
                  <c:ext xmlns:c16="http://schemas.microsoft.com/office/drawing/2014/chart" uri="{C3380CC4-5D6E-409C-BE32-E72D297353CC}">
                    <c16:uniqueId val="{00000053-5161-483A-9891-C9DCA5452F0D}"/>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extLst xmlns:c15="http://schemas.microsoft.com/office/drawing/2012/chart">
                  <c:ext xmlns:c16="http://schemas.microsoft.com/office/drawing/2014/chart" uri="{C3380CC4-5D6E-409C-BE32-E72D297353CC}">
                    <c16:uniqueId val="{00000054-5161-483A-9891-C9DCA5452F0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5-5161-483A-9891-C9DCA5452F0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6-5161-483A-9891-C9DCA5452F0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extLst xmlns:c15="http://schemas.microsoft.com/office/drawing/2012/chart">
                  <c:ext xmlns:c16="http://schemas.microsoft.com/office/drawing/2014/chart" uri="{C3380CC4-5D6E-409C-BE32-E72D297353CC}">
                    <c16:uniqueId val="{00000057-5161-483A-9891-C9DCA5452F0D}"/>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extLst xmlns:c15="http://schemas.microsoft.com/office/drawing/2012/chart">
                  <c:ext xmlns:c16="http://schemas.microsoft.com/office/drawing/2014/chart" uri="{C3380CC4-5D6E-409C-BE32-E72D297353CC}">
                    <c16:uniqueId val="{00000058-5161-483A-9891-C9DCA5452F0D}"/>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extLst xmlns:c15="http://schemas.microsoft.com/office/drawing/2012/chart">
                  <c:ext xmlns:c16="http://schemas.microsoft.com/office/drawing/2014/chart" uri="{C3380CC4-5D6E-409C-BE32-E72D297353CC}">
                    <c16:uniqueId val="{00000059-5161-483A-9891-C9DCA5452F0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5161-483A-9891-C9DCA5452F0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5161-483A-9891-C9DCA5452F0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5161-483A-9891-C9DCA5452F0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5161-483A-9891-C9DCA5452F0D}"/>
                  </c:ext>
                </c:extLst>
              </c15:ser>
            </c15:filteredBarSeries>
          </c:ext>
        </c:extLst>
      </c:barChart>
      <c:lineChart>
        <c:grouping val="standard"/>
        <c:varyColors val="0"/>
        <c:ser>
          <c:idx val="89"/>
          <c:order val="89"/>
          <c:tx>
            <c:strRef>
              <c:f>'Table for graphs 24-25 '!$A$91</c:f>
              <c:strCache>
                <c:ptCount val="1"/>
                <c:pt idx="0">
                  <c:v>Total Reported Backlog All Sites</c:v>
                </c:pt>
              </c:strCache>
            </c:strRef>
          </c:tx>
          <c:spPr>
            <a:ln w="28575" cap="rnd">
              <a:solidFill>
                <a:schemeClr val="accent2"/>
              </a:solidFill>
              <a:round/>
            </a:ln>
            <a:effectLst/>
          </c:spPr>
          <c:marker>
            <c:symbol val="none"/>
          </c:marker>
          <c:dLbls>
            <c:dLbl>
              <c:idx val="8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05-4400-9FCD-3243F391040C}"/>
                </c:ext>
              </c:extLst>
            </c:dLbl>
            <c:dLbl>
              <c:idx val="8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A69-48F2-911B-509CD0F6B18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'!$B$91:$DB$91</c:f>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c:ext xmlns:c16="http://schemas.microsoft.com/office/drawing/2014/chart" uri="{C3380CC4-5D6E-409C-BE32-E72D297353CC}">
              <c16:uniqueId val="{00000002-5161-483A-9891-C9DCA5452F0D}"/>
            </c:ext>
          </c:extLst>
        </c:ser>
        <c:ser>
          <c:idx val="44"/>
          <c:order val="44"/>
          <c:tx>
            <c:strRef>
              <c:f>'Table for graphs 24-25 '!$A$46</c:f>
              <c:strCache>
                <c:ptCount val="1"/>
                <c:pt idx="0">
                  <c:v>Trajectory Total Backlog All Sites</c:v>
                </c:pt>
              </c:strCache>
            </c:strRef>
          </c:tx>
          <c:spPr>
            <a:ln w="28575" cap="rnd">
              <a:solidFill>
                <a:srgbClr val="FF0000"/>
              </a:solidFill>
              <a:round/>
            </a:ln>
            <a:effectLst/>
          </c:spPr>
          <c:marker>
            <c:symbol val="none"/>
          </c:marker>
          <c:dLbls>
            <c:dLbl>
              <c:idx val="8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05-4400-9FCD-3243F391040C}"/>
                </c:ext>
              </c:extLst>
            </c:dLbl>
            <c:dLbl>
              <c:idx val="8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A69-48F2-911B-509CD0F6B18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'!$B$46:$DB$46</c:f>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c:ext xmlns:c16="http://schemas.microsoft.com/office/drawing/2014/chart" uri="{C3380CC4-5D6E-409C-BE32-E72D297353CC}">
              <c16:uniqueId val="{00000003-5161-483A-9891-C9DCA5452F0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5161-483A-9891-C9DCA5452F0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5161-483A-9891-C9DCA5452F0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5161-483A-9891-C9DCA5452F0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5161-483A-9891-C9DCA5452F0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5161-483A-9891-C9DCA5452F0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5161-483A-9891-C9DCA5452F0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5161-483A-9891-C9DCA5452F0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5161-483A-9891-C9DCA5452F0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5161-483A-9891-C9DCA5452F0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5161-483A-9891-C9DCA5452F0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5161-483A-9891-C9DCA5452F0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5161-483A-9891-C9DCA5452F0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5161-483A-9891-C9DCA5452F0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5161-483A-9891-C9DCA5452F0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5161-483A-9891-C9DCA5452F0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5161-483A-9891-C9DCA5452F0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5161-483A-9891-C9DCA5452F0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5161-483A-9891-C9DCA5452F0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5161-483A-9891-C9DCA5452F0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5161-483A-9891-C9DCA5452F0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5161-483A-9891-C9DCA5452F0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5161-483A-9891-C9DCA5452F0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5161-483A-9891-C9DCA5452F0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5161-483A-9891-C9DCA5452F0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5161-483A-9891-C9DCA5452F0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5161-483A-9891-C9DCA5452F0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5161-483A-9891-C9DCA5452F0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5161-483A-9891-C9DCA5452F0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5161-483A-9891-C9DCA5452F0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5161-483A-9891-C9DCA5452F0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5161-483A-9891-C9DCA5452F0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5161-483A-9891-C9DCA5452F0D}"/>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24-25 '!$A$34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'!$B$34:$DB$34</c15:sqref>
                        </c15:formulaRef>
                      </c:ext>
                    </c:extLst>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24-5161-483A-9891-C9DCA5452F0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5-5161-483A-9891-C9DCA5452F0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6-5161-483A-9891-C9DCA5452F0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7-5161-483A-9891-C9DCA5452F0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8-5161-483A-9891-C9DCA5452F0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9-5161-483A-9891-C9DCA5452F0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A-5161-483A-9891-C9DCA5452F0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B-5161-483A-9891-C9DCA5452F0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C-5161-483A-9891-C9DCA5452F0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D-5161-483A-9891-C9DCA5452F0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E-5161-483A-9891-C9DCA5452F0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F-5161-483A-9891-C9DCA5452F0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majorUnit val="100"/>
      </c:valAx>
      <c:spPr>
        <a:noFill/>
        <a:ln>
          <a:noFill/>
        </a:ln>
        <a:effectLst/>
      </c:spPr>
    </c:plotArea>
    <c:legend>
      <c:legendPos val="b"/>
      <c:layout>
        <c:manualLayout>
          <c:xMode val="edge"/>
          <c:yMode val="edge"/>
          <c:x val="1.7743230814096955E-2"/>
          <c:y val="0.95564448279581493"/>
          <c:w val="0.96211775868718619"/>
          <c:h val="3.2506964236832352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a:pPr>
      <a:endParaRPr lang="en-US"/>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Endocrine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5"/>
          <c:order val="5"/>
          <c:tx>
            <c:strRef>
              <c:f>'First OPA Waits (2)'!$A$7</c:f>
              <c:strCache>
                <c:ptCount val="1"/>
                <c:pt idx="0">
                  <c:v>General Surgery - Endocrine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(2)'!$B$7:$Q$7</c:f>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extLst xmlns:c15="http://schemas.microsoft.com/office/drawing/2012/chart"/>
            </c:numRef>
          </c:val>
          <c:extLst>
            <c:ext xmlns:c16="http://schemas.microsoft.com/office/drawing/2014/chart" uri="{C3380CC4-5D6E-409C-BE32-E72D297353CC}">
              <c16:uniqueId val="{00000000-147D-440A-B28E-F1B7B95B91D0}"/>
            </c:ext>
          </c:extLst>
        </c:ser>
        <c:ser>
          <c:idx val="19"/>
          <c:order val="19"/>
          <c:tx>
            <c:strRef>
              <c:f>'First OPA Waits (2)'!$A$21</c:f>
              <c:strCache>
                <c:ptCount val="1"/>
                <c:pt idx="0">
                  <c:v>General Surgery - Endocrine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(2)'!$B$21:$Q$21</c:f>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extLst xmlns:c15="http://schemas.microsoft.com/office/drawing/2012/chart"/>
            </c:numRef>
          </c:val>
          <c:extLst>
            <c:ext xmlns:c16="http://schemas.microsoft.com/office/drawing/2014/chart" uri="{C3380CC4-5D6E-409C-BE32-E72D297353CC}">
              <c16:uniqueId val="{00000001-147D-440A-B28E-F1B7B95B91D0}"/>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147D-440A-B28E-F1B7B95B91D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147D-440A-B28E-F1B7B95B91D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147D-440A-B28E-F1B7B95B91D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147D-440A-B28E-F1B7B95B91D0}"/>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147D-440A-B28E-F1B7B95B91D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147D-440A-B28E-F1B7B95B91D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147D-440A-B28E-F1B7B95B91D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147D-440A-B28E-F1B7B95B91D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147D-440A-B28E-F1B7B95B91D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147D-440A-B28E-F1B7B95B91D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147D-440A-B28E-F1B7B95B91D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147D-440A-B28E-F1B7B95B91D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147D-440A-B28E-F1B7B95B91D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147D-440A-B28E-F1B7B95B91D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147D-440A-B28E-F1B7B95B91D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147D-440A-B28E-F1B7B95B91D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147D-440A-B28E-F1B7B95B91D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147D-440A-B28E-F1B7B95B91D0}"/>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147D-440A-B28E-F1B7B95B91D0}"/>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147D-440A-B28E-F1B7B95B91D0}"/>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147D-440A-B28E-F1B7B95B91D0}"/>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147D-440A-B28E-F1B7B95B91D0}"/>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147D-440A-B28E-F1B7B95B91D0}"/>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147D-440A-B28E-F1B7B95B91D0}"/>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147D-440A-B28E-F1B7B95B91D0}"/>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147D-440A-B28E-F1B7B95B91D0}"/>
                  </c:ext>
                </c:extLst>
              </c15:ser>
            </c15:filteredBarSeries>
          </c:ext>
        </c:extLst>
      </c:barChart>
      <c:lineChart>
        <c:grouping val="standard"/>
        <c:varyColors val="0"/>
        <c:ser>
          <c:idx val="33"/>
          <c:order val="33"/>
          <c:tx>
            <c:strRef>
              <c:f>'First OPA Waits (2)'!$A$35</c:f>
              <c:strCache>
                <c:ptCount val="1"/>
                <c:pt idx="0">
                  <c:v>General Surgery - Endocrine - % within 2 weeks</c:v>
                </c:pt>
              </c:strCache>
              <c:extLst xmlns:c15="http://schemas.microsoft.com/office/drawing/2012/chart"/>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(2)'!$B$35:$Q$35</c:f>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extLst xmlns:c15="http://schemas.microsoft.com/office/drawing/2012/chart"/>
            </c:numRef>
          </c:val>
          <c:smooth val="0"/>
          <c:extLst>
            <c:ext xmlns:c16="http://schemas.microsoft.com/office/drawing/2014/chart" uri="{C3380CC4-5D6E-409C-BE32-E72D297353CC}">
              <c16:uniqueId val="{00000002-147D-440A-B28E-F1B7B95B91D0}"/>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147D-440A-B28E-F1B7B95B91D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147D-440A-B28E-F1B7B95B91D0}"/>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147D-440A-B28E-F1B7B95B91D0}"/>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147D-440A-B28E-F1B7B95B91D0}"/>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147D-440A-B28E-F1B7B95B91D0}"/>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147D-440A-B28E-F1B7B95B91D0}"/>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147D-440A-B28E-F1B7B95B91D0}"/>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147D-440A-B28E-F1B7B95B91D0}"/>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147D-440A-B28E-F1B7B95B91D0}"/>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147D-440A-B28E-F1B7B95B91D0}"/>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147D-440A-B28E-F1B7B95B91D0}"/>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147D-440A-B28E-F1B7B95B91D0}"/>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147D-440A-B28E-F1B7B95B91D0}"/>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General Surgery Upper GI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7"/>
          <c:order val="7"/>
          <c:tx>
            <c:strRef>
              <c:f>'First OPA Waits (2)'!$A$9</c:f>
              <c:strCache>
                <c:ptCount val="1"/>
                <c:pt idx="0">
                  <c:v>General Surgery - UGI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(2)'!$B$9:$Q$9</c:f>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extLst xmlns:c15="http://schemas.microsoft.com/office/drawing/2012/chart"/>
            </c:numRef>
          </c:val>
          <c:extLst>
            <c:ext xmlns:c16="http://schemas.microsoft.com/office/drawing/2014/chart" uri="{C3380CC4-5D6E-409C-BE32-E72D297353CC}">
              <c16:uniqueId val="{00000000-3C11-4F8A-9E05-93F8C77994F3}"/>
            </c:ext>
          </c:extLst>
        </c:ser>
        <c:ser>
          <c:idx val="21"/>
          <c:order val="21"/>
          <c:tx>
            <c:strRef>
              <c:f>'First OPA Waits (2)'!$A$23</c:f>
              <c:strCache>
                <c:ptCount val="1"/>
                <c:pt idx="0">
                  <c:v>General Surgery - UGI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(2)'!$B$23:$Q$23</c:f>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extLst xmlns:c15="http://schemas.microsoft.com/office/drawing/2012/chart"/>
            </c:numRef>
          </c:val>
          <c:extLst>
            <c:ext xmlns:c16="http://schemas.microsoft.com/office/drawing/2014/chart" uri="{C3380CC4-5D6E-409C-BE32-E72D297353CC}">
              <c16:uniqueId val="{00000001-3C11-4F8A-9E05-93F8C77994F3}"/>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5-3C11-4F8A-9E05-93F8C77994F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6-3C11-4F8A-9E05-93F8C77994F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7-3C11-4F8A-9E05-93F8C77994F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8-3C11-4F8A-9E05-93F8C77994F3}"/>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9-3C11-4F8A-9E05-93F8C77994F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A-3C11-4F8A-9E05-93F8C77994F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B-3C11-4F8A-9E05-93F8C77994F3}"/>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C-3C11-4F8A-9E05-93F8C77994F3}"/>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D-3C11-4F8A-9E05-93F8C77994F3}"/>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E-3C11-4F8A-9E05-93F8C77994F3}"/>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F-3C11-4F8A-9E05-93F8C77994F3}"/>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10-3C11-4F8A-9E05-93F8C77994F3}"/>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11-3C11-4F8A-9E05-93F8C77994F3}"/>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2-3C11-4F8A-9E05-93F8C77994F3}"/>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3-3C11-4F8A-9E05-93F8C77994F3}"/>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4-3C11-4F8A-9E05-93F8C77994F3}"/>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5-3C11-4F8A-9E05-93F8C77994F3}"/>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6-3C11-4F8A-9E05-93F8C77994F3}"/>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7-3C11-4F8A-9E05-93F8C77994F3}"/>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8-3C11-4F8A-9E05-93F8C77994F3}"/>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9-3C11-4F8A-9E05-93F8C77994F3}"/>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A-3C11-4F8A-9E05-93F8C77994F3}"/>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B-3C11-4F8A-9E05-93F8C77994F3}"/>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C-3C11-4F8A-9E05-93F8C77994F3}"/>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D-3C11-4F8A-9E05-93F8C77994F3}"/>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E-3C11-4F8A-9E05-93F8C77994F3}"/>
                  </c:ext>
                </c:extLst>
              </c15:ser>
            </c15:filteredBarSeries>
          </c:ext>
        </c:extLst>
      </c:barChart>
      <c:lineChart>
        <c:grouping val="standard"/>
        <c:varyColors val="0"/>
        <c:ser>
          <c:idx val="35"/>
          <c:order val="35"/>
          <c:tx>
            <c:strRef>
              <c:f>'First OPA Waits (2)'!$A$37</c:f>
              <c:strCache>
                <c:ptCount val="1"/>
                <c:pt idx="0">
                  <c:v>General Surgery - UGI - % within 2 weeks</c:v>
                </c:pt>
              </c:strCache>
              <c:extLst xmlns:c15="http://schemas.microsoft.com/office/drawing/2012/chart"/>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C11-4F8A-9E05-93F8C77994F3}"/>
                </c:ext>
              </c:extLst>
            </c:dLbl>
            <c:dLbl>
              <c:idx val="3"/>
              <c:layout>
                <c:manualLayout>
                  <c:x val="-3.6093518518518573E-2"/>
                  <c:y val="-2.42204861111111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11-4F8A-9E05-93F8C77994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(2)'!$B$37:$Q$37</c:f>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extLst xmlns:c15="http://schemas.microsoft.com/office/drawing/2012/chart"/>
            </c:numRef>
          </c:val>
          <c:smooth val="0"/>
          <c:extLst>
            <c:ext xmlns:c16="http://schemas.microsoft.com/office/drawing/2014/chart" uri="{C3380CC4-5D6E-409C-BE32-E72D297353CC}">
              <c16:uniqueId val="{00000004-3C11-4F8A-9E05-93F8C77994F3}"/>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F-3C11-4F8A-9E05-93F8C77994F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20-3C11-4F8A-9E05-93F8C77994F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21-3C11-4F8A-9E05-93F8C77994F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2-3C11-4F8A-9E05-93F8C77994F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3-3C11-4F8A-9E05-93F8C77994F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4-3C11-4F8A-9E05-93F8C77994F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5-3C11-4F8A-9E05-93F8C77994F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6-3C11-4F8A-9E05-93F8C77994F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7-3C11-4F8A-9E05-93F8C77994F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8-3C11-4F8A-9E05-93F8C77994F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9-3C11-4F8A-9E05-93F8C77994F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A-3C11-4F8A-9E05-93F8C77994F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B-3C11-4F8A-9E05-93F8C77994F3}"/>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All Tumour</a:t>
            </a:r>
            <a:r>
              <a:rPr lang="en-GB" sz="1000" b="1" baseline="0"/>
              <a:t> Sites</a:t>
            </a:r>
            <a:endParaRPr lang="en-GB" sz="1000" b="1"/>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9"/>
          <c:order val="9"/>
          <c:tx>
            <c:strRef>
              <c:f>'POS to DTT (2)'!$A$16</c:f>
              <c:strCache>
                <c:ptCount val="1"/>
                <c:pt idx="0">
                  <c:v>All Sites - Median Days</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(2)'!$B$16:$T$16</c:f>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numCache>
            </c:numRef>
          </c:val>
          <c:extLst>
            <c:ext xmlns:c16="http://schemas.microsoft.com/office/drawing/2014/chart" uri="{C3380CC4-5D6E-409C-BE32-E72D297353CC}">
              <c16:uniqueId val="{00000000-BF4E-496A-8469-58E891A7554F}"/>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BF4E-496A-8469-58E891A7554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BF4E-496A-8469-58E891A7554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BF4E-496A-8469-58E891A7554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BF4E-496A-8469-58E891A7554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6-BF4E-496A-8469-58E891A7554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7-BF4E-496A-8469-58E891A7554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34</c:v>
                      </c:pt>
                    </c:numCache>
                  </c:numRef>
                </c:val>
                <c:extLst xmlns:c15="http://schemas.microsoft.com/office/drawing/2012/chart">
                  <c:ext xmlns:c16="http://schemas.microsoft.com/office/drawing/2014/chart" uri="{C3380CC4-5D6E-409C-BE32-E72D297353CC}">
                    <c16:uniqueId val="{00000008-BF4E-496A-8469-58E891A7554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9-BF4E-496A-8469-58E891A7554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A-BF4E-496A-8469-58E891A7554F}"/>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BF4E-496A-8469-58E891A7554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BF4E-496A-8469-58E891A7554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BF4E-496A-8469-58E891A7554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BF4E-496A-8469-58E891A7554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BF4E-496A-8469-58E891A7554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BF4E-496A-8469-58E891A7554F}"/>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67</c:v>
                      </c:pt>
                    </c:numCache>
                  </c:numRef>
                </c:val>
                <c:extLst xmlns:c15="http://schemas.microsoft.com/office/drawing/2012/chart">
                  <c:ext xmlns:c16="http://schemas.microsoft.com/office/drawing/2014/chart" uri="{C3380CC4-5D6E-409C-BE32-E72D297353CC}">
                    <c16:uniqueId val="{00000011-BF4E-496A-8469-58E891A7554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BF4E-496A-8469-58E891A7554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BF4E-496A-8469-58E891A7554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numCache>
                  </c:numRef>
                </c:val>
                <c:extLst xmlns:c15="http://schemas.microsoft.com/office/drawing/2012/chart">
                  <c:ext xmlns:c16="http://schemas.microsoft.com/office/drawing/2014/chart" uri="{C3380CC4-5D6E-409C-BE32-E72D297353CC}">
                    <c16:uniqueId val="{00000014-BF4E-496A-8469-58E891A7554F}"/>
                  </c:ext>
                </c:extLst>
              </c15:ser>
            </c15:filteredBarSeries>
          </c:ext>
        </c:extLst>
      </c:barChart>
      <c:lineChart>
        <c:grouping val="standard"/>
        <c:varyColors val="0"/>
        <c:ser>
          <c:idx val="29"/>
          <c:order val="29"/>
          <c:tx>
            <c:strRef>
              <c:f>'POS to DTT (2)'!$A$46</c:f>
              <c:strCache>
                <c:ptCount val="1"/>
                <c:pt idx="0">
                  <c:v>All Sites - % in 31 days</c:v>
                </c:pt>
              </c:strCache>
            </c:strRef>
          </c:tx>
          <c:spPr>
            <a:ln w="28575" cap="rnd">
              <a:solidFill>
                <a:schemeClr val="accent1">
                  <a:shade val="34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(2)'!$B$46:$T$46</c:f>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numCache>
            </c:numRef>
          </c:val>
          <c:smooth val="0"/>
          <c:extLst>
            <c:ext xmlns:c16="http://schemas.microsoft.com/office/drawing/2014/chart" uri="{C3380CC4-5D6E-409C-BE32-E72D297353CC}">
              <c16:uniqueId val="{00000001-BF4E-496A-8469-58E891A7554F}"/>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BF4E-496A-8469-58E891A7554F}"/>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BF4E-496A-8469-58E891A7554F}"/>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BF4E-496A-8469-58E891A7554F}"/>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BF4E-496A-8469-58E891A7554F}"/>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9-BF4E-496A-8469-58E891A7554F}"/>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A-BF4E-496A-8469-58E891A7554F}"/>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0.48</c:v>
                      </c:pt>
                    </c:numCache>
                  </c:numRef>
                </c:val>
                <c:smooth val="0"/>
                <c:extLst xmlns:c15="http://schemas.microsoft.com/office/drawing/2012/chart">
                  <c:ext xmlns:c16="http://schemas.microsoft.com/office/drawing/2014/chart" uri="{C3380CC4-5D6E-409C-BE32-E72D297353CC}">
                    <c16:uniqueId val="{0000001B-BF4E-496A-8469-58E891A7554F}"/>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C-BF4E-496A-8469-58E891A7554F}"/>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D-BF4E-496A-8469-58E891A7554F}"/>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Haematological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499187223012813E-2"/>
          <c:y val="0.20809771027738233"/>
          <c:w val="0.78404011779258054"/>
          <c:h val="0.50781938292417483"/>
        </c:manualLayout>
      </c:layout>
      <c:barChart>
        <c:barDir val="col"/>
        <c:grouping val="clustered"/>
        <c:varyColors val="0"/>
        <c:ser>
          <c:idx val="2"/>
          <c:order val="2"/>
          <c:tx>
            <c:strRef>
              <c:f>'POS to DTT (2)'!$A$6</c:f>
              <c:strCache>
                <c:ptCount val="1"/>
                <c:pt idx="0">
                  <c:v>Haematological &amp; Acute Leukaemia - Median Days</c:v>
                </c:pt>
              </c:strCache>
              <c:extLst xmlns:c15="http://schemas.microsoft.com/office/drawing/2012/chart"/>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(2)'!$B$6:$T$6</c:f>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extLst xmlns:c15="http://schemas.microsoft.com/office/drawing/2012/chart"/>
            </c:numRef>
          </c:val>
          <c:extLst>
            <c:ext xmlns:c16="http://schemas.microsoft.com/office/drawing/2014/chart" uri="{C3380CC4-5D6E-409C-BE32-E72D297353CC}">
              <c16:uniqueId val="{00000000-1F32-4C17-8CB2-C24087F76017}"/>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1F32-4C17-8CB2-C24087F7601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1F32-4C17-8CB2-C24087F76017}"/>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4-1F32-4C17-8CB2-C24087F76017}"/>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5-1F32-4C17-8CB2-C24087F76017}"/>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6-1F32-4C17-8CB2-C24087F76017}"/>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7-1F32-4C17-8CB2-C24087F76017}"/>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1F32-4C17-8CB2-C24087F76017}"/>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1F32-4C17-8CB2-C24087F76017}"/>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41</c:v>
                      </c:pt>
                    </c:numCache>
                  </c:numRef>
                </c:val>
                <c:extLst xmlns:c15="http://schemas.microsoft.com/office/drawing/2012/chart">
                  <c:ext xmlns:c16="http://schemas.microsoft.com/office/drawing/2014/chart" uri="{C3380CC4-5D6E-409C-BE32-E72D297353CC}">
                    <c16:uniqueId val="{0000000A-1F32-4C17-8CB2-C24087F76017}"/>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1F32-4C17-8CB2-C24087F76017}"/>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1F32-4C17-8CB2-C24087F76017}"/>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1F32-4C17-8CB2-C24087F76017}"/>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1F32-4C17-8CB2-C24087F76017}"/>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1F32-4C17-8CB2-C24087F76017}"/>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1F32-4C17-8CB2-C24087F76017}"/>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extLst xmlns:c15="http://schemas.microsoft.com/office/drawing/2012/chart">
                  <c:ext xmlns:c16="http://schemas.microsoft.com/office/drawing/2014/chart" uri="{C3380CC4-5D6E-409C-BE32-E72D297353CC}">
                    <c16:uniqueId val="{00000011-1F32-4C17-8CB2-C24087F76017}"/>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1F32-4C17-8CB2-C24087F76017}"/>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1F32-4C17-8CB2-C24087F76017}"/>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70</c:v>
                      </c:pt>
                    </c:numCache>
                  </c:numRef>
                </c:val>
                <c:extLst xmlns:c15="http://schemas.microsoft.com/office/drawing/2012/chart">
                  <c:ext xmlns:c16="http://schemas.microsoft.com/office/drawing/2014/chart" uri="{C3380CC4-5D6E-409C-BE32-E72D297353CC}">
                    <c16:uniqueId val="{00000014-1F32-4C17-8CB2-C24087F76017}"/>
                  </c:ext>
                </c:extLst>
              </c15:ser>
            </c15:filteredBarSeries>
          </c:ext>
        </c:extLst>
      </c:barChart>
      <c:lineChart>
        <c:grouping val="standard"/>
        <c:varyColors val="0"/>
        <c:ser>
          <c:idx val="22"/>
          <c:order val="22"/>
          <c:tx>
            <c:strRef>
              <c:f>'POS to DTT (2)'!$A$36</c:f>
              <c:strCache>
                <c:ptCount val="1"/>
                <c:pt idx="0">
                  <c:v>Haematological &amp; Acute Leukaemia - % in 31 days</c:v>
                </c:pt>
              </c:strCache>
              <c:extLst xmlns:c15="http://schemas.microsoft.com/office/drawing/2012/chart"/>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(2)'!$B$36:$T$36</c:f>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extLst xmlns:c15="http://schemas.microsoft.com/office/drawing/2012/chart"/>
            </c:numRef>
          </c:val>
          <c:smooth val="0"/>
          <c:extLst>
            <c:ext xmlns:c16="http://schemas.microsoft.com/office/drawing/2014/chart" uri="{C3380CC4-5D6E-409C-BE32-E72D297353CC}">
              <c16:uniqueId val="{00000001-1F32-4C17-8CB2-C24087F76017}"/>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1F32-4C17-8CB2-C24087F76017}"/>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1F32-4C17-8CB2-C24087F76017}"/>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7-1F32-4C17-8CB2-C24087F76017}"/>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8-1F32-4C17-8CB2-C24087F76017}"/>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9-1F32-4C17-8CB2-C24087F76017}"/>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1A-1F32-4C17-8CB2-C24087F76017}"/>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1F32-4C17-8CB2-C24087F76017}"/>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1F32-4C17-8CB2-C24087F76017}"/>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0.35</c:v>
                      </c:pt>
                    </c:numCache>
                  </c:numRef>
                </c:val>
                <c:smooth val="0"/>
                <c:extLst xmlns:c15="http://schemas.microsoft.com/office/drawing/2012/chart">
                  <c:ext xmlns:c16="http://schemas.microsoft.com/office/drawing/2014/chart" uri="{C3380CC4-5D6E-409C-BE32-E72D297353CC}">
                    <c16:uniqueId val="{0000001D-1F32-4C17-8CB2-C24087F76017}"/>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majorUnit val="10"/>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layout>
        <c:manualLayout>
          <c:xMode val="edge"/>
          <c:yMode val="edge"/>
          <c:x val="2.6964049127626177E-2"/>
          <c:y val="0.89466391895887887"/>
          <c:w val="0.97204778382126356"/>
          <c:h val="7.6299191234974736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Lung</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4"/>
          <c:tx>
            <c:strRef>
              <c:f>'POS to DTT (2)'!$A$9</c:f>
              <c:strCache>
                <c:ptCount val="1"/>
                <c:pt idx="0">
                  <c:v>Lung - Median Days</c:v>
                </c:pt>
              </c:strCache>
              <c:extLst xmlns:c15="http://schemas.microsoft.com/office/drawing/2012/chart"/>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(2)'!$B$9:$T$9</c:f>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50</c:v>
                </c:pt>
              </c:numCache>
              <c:extLst xmlns:c15="http://schemas.microsoft.com/office/drawing/2012/chart"/>
            </c:numRef>
          </c:val>
          <c:extLst>
            <c:ext xmlns:c16="http://schemas.microsoft.com/office/drawing/2014/chart" uri="{C3380CC4-5D6E-409C-BE32-E72D297353CC}">
              <c16:uniqueId val="{00000000-AF82-4AC0-B502-10B82D9F7380}"/>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AF82-4AC0-B502-10B82D9F738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AF82-4AC0-B502-10B82D9F738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AF82-4AC0-B502-10B82D9F738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AF82-4AC0-B502-10B82D9F738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6-AF82-4AC0-B502-10B82D9F738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34</c:v>
                      </c:pt>
                    </c:numCache>
                  </c:numRef>
                </c:val>
                <c:extLst xmlns:c15="http://schemas.microsoft.com/office/drawing/2012/chart">
                  <c:ext xmlns:c16="http://schemas.microsoft.com/office/drawing/2014/chart" uri="{C3380CC4-5D6E-409C-BE32-E72D297353CC}">
                    <c16:uniqueId val="{00000007-AF82-4AC0-B502-10B82D9F738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AF82-4AC0-B502-10B82D9F7380}"/>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AF82-4AC0-B502-10B82D9F7380}"/>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numCache>
                  </c:numRef>
                </c:val>
                <c:extLst xmlns:c15="http://schemas.microsoft.com/office/drawing/2012/chart">
                  <c:ext xmlns:c16="http://schemas.microsoft.com/office/drawing/2014/chart" uri="{C3380CC4-5D6E-409C-BE32-E72D297353CC}">
                    <c16:uniqueId val="{0000000A-AF82-4AC0-B502-10B82D9F7380}"/>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AF82-4AC0-B502-10B82D9F7380}"/>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AF82-4AC0-B502-10B82D9F7380}"/>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AF82-4AC0-B502-10B82D9F7380}"/>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AF82-4AC0-B502-10B82D9F7380}"/>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75</c:v>
                      </c:pt>
                    </c:numCache>
                  </c:numRef>
                </c:val>
                <c:extLst xmlns:c15="http://schemas.microsoft.com/office/drawing/2012/chart">
                  <c:ext xmlns:c16="http://schemas.microsoft.com/office/drawing/2014/chart" uri="{C3380CC4-5D6E-409C-BE32-E72D297353CC}">
                    <c16:uniqueId val="{0000000F-AF82-4AC0-B502-10B82D9F7380}"/>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AF82-4AC0-B502-10B82D9F7380}"/>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67</c:v>
                      </c:pt>
                    </c:numCache>
                  </c:numRef>
                </c:val>
                <c:extLst xmlns:c15="http://schemas.microsoft.com/office/drawing/2012/chart">
                  <c:ext xmlns:c16="http://schemas.microsoft.com/office/drawing/2014/chart" uri="{C3380CC4-5D6E-409C-BE32-E72D297353CC}">
                    <c16:uniqueId val="{00000011-AF82-4AC0-B502-10B82D9F7380}"/>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AF82-4AC0-B502-10B82D9F7380}"/>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AF82-4AC0-B502-10B82D9F7380}"/>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numCache>
                  </c:numRef>
                </c:val>
                <c:extLst xmlns:c15="http://schemas.microsoft.com/office/drawing/2012/chart">
                  <c:ext xmlns:c16="http://schemas.microsoft.com/office/drawing/2014/chart" uri="{C3380CC4-5D6E-409C-BE32-E72D297353CC}">
                    <c16:uniqueId val="{00000014-AF82-4AC0-B502-10B82D9F7380}"/>
                  </c:ext>
                </c:extLst>
              </c15:ser>
            </c15:filteredBarSeries>
          </c:ext>
        </c:extLst>
      </c:barChart>
      <c:lineChart>
        <c:grouping val="standard"/>
        <c:varyColors val="0"/>
        <c:ser>
          <c:idx val="24"/>
          <c:order val="24"/>
          <c:tx>
            <c:strRef>
              <c:f>'POS to DTT (2)'!$A$39</c:f>
              <c:strCache>
                <c:ptCount val="1"/>
                <c:pt idx="0">
                  <c:v>Lung - % in 31 days</c:v>
                </c:pt>
              </c:strCache>
              <c:extLst xmlns:c15="http://schemas.microsoft.com/office/drawing/2012/chart"/>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(2)'!$B$39:$T$39</c:f>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0.32</c:v>
                </c:pt>
              </c:numCache>
              <c:extLst xmlns:c15="http://schemas.microsoft.com/office/drawing/2012/chart"/>
            </c:numRef>
          </c:val>
          <c:smooth val="0"/>
          <c:extLst>
            <c:ext xmlns:c16="http://schemas.microsoft.com/office/drawing/2014/chart" uri="{C3380CC4-5D6E-409C-BE32-E72D297353CC}">
              <c16:uniqueId val="{00000001-AF82-4AC0-B502-10B82D9F7380}"/>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AF82-4AC0-B502-10B82D9F7380}"/>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AF82-4AC0-B502-10B82D9F7380}"/>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AF82-4AC0-B502-10B82D9F7380}"/>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AF82-4AC0-B502-10B82D9F7380}"/>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9-AF82-4AC0-B502-10B82D9F7380}"/>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0.48</c:v>
                      </c:pt>
                    </c:numCache>
                  </c:numRef>
                </c:val>
                <c:smooth val="0"/>
                <c:extLst xmlns:c15="http://schemas.microsoft.com/office/drawing/2012/chart">
                  <c:ext xmlns:c16="http://schemas.microsoft.com/office/drawing/2014/chart" uri="{C3380CC4-5D6E-409C-BE32-E72D297353CC}">
                    <c16:uniqueId val="{0000001A-AF82-4AC0-B502-10B82D9F7380}"/>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AF82-4AC0-B502-10B82D9F7380}"/>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AF82-4AC0-B502-10B82D9F7380}"/>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numCache>
                  </c:numRef>
                </c:val>
                <c:smooth val="0"/>
                <c:extLst xmlns:c15="http://schemas.microsoft.com/office/drawing/2012/chart">
                  <c:ext xmlns:c16="http://schemas.microsoft.com/office/drawing/2014/chart" uri="{C3380CC4-5D6E-409C-BE32-E72D297353CC}">
                    <c16:uniqueId val="{0000001D-AF82-4AC0-B502-10B82D9F7380}"/>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Upper GI</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7"/>
          <c:order val="7"/>
          <c:tx>
            <c:strRef>
              <c:f>'POS to DTT (2)'!$A$14</c:f>
              <c:strCache>
                <c:ptCount val="1"/>
                <c:pt idx="0">
                  <c:v>Upper GI - Median Days</c:v>
                </c:pt>
              </c:strCache>
              <c:extLst xmlns:c15="http://schemas.microsoft.com/office/drawing/2012/chart"/>
            </c:strRef>
          </c:tx>
          <c:spPr>
            <a:solidFill>
              <a:schemeClr val="accent1">
                <a:tint val="6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(2)'!$B$14:$T$14</c:f>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extLst xmlns:c15="http://schemas.microsoft.com/office/drawing/2012/chart"/>
            </c:numRef>
          </c:val>
          <c:extLst>
            <c:ext xmlns:c16="http://schemas.microsoft.com/office/drawing/2014/chart" uri="{C3380CC4-5D6E-409C-BE32-E72D297353CC}">
              <c16:uniqueId val="{00000000-2E32-4BFA-BE4C-75C65150E1AA}"/>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2E32-4BFA-BE4C-75C65150E1AA}"/>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2E32-4BFA-BE4C-75C65150E1AA}"/>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2E32-4BFA-BE4C-75C65150E1A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2E32-4BFA-BE4C-75C65150E1AA}"/>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6-2E32-4BFA-BE4C-75C65150E1AA}"/>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7-2E32-4BFA-BE4C-75C65150E1AA}"/>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8-2E32-4BFA-BE4C-75C65150E1AA}"/>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2E32-4BFA-BE4C-75C65150E1AA}"/>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41</c:v>
                      </c:pt>
                    </c:numCache>
                  </c:numRef>
                </c:val>
                <c:extLst xmlns:c15="http://schemas.microsoft.com/office/drawing/2012/chart">
                  <c:ext xmlns:c16="http://schemas.microsoft.com/office/drawing/2014/chart" uri="{C3380CC4-5D6E-409C-BE32-E72D297353CC}">
                    <c16:uniqueId val="{0000000A-2E32-4BFA-BE4C-75C65150E1AA}"/>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2E32-4BFA-BE4C-75C65150E1AA}"/>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2E32-4BFA-BE4C-75C65150E1AA}"/>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2E32-4BFA-BE4C-75C65150E1AA}"/>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0E-2E32-4BFA-BE4C-75C65150E1AA}"/>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extLst xmlns:c15="http://schemas.microsoft.com/office/drawing/2012/chart">
                  <c:ext xmlns:c16="http://schemas.microsoft.com/office/drawing/2014/chart" uri="{C3380CC4-5D6E-409C-BE32-E72D297353CC}">
                    <c16:uniqueId val="{0000000F-2E32-4BFA-BE4C-75C65150E1AA}"/>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2E32-4BFA-BE4C-75C65150E1AA}"/>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extLst xmlns:c15="http://schemas.microsoft.com/office/drawing/2012/chart">
                  <c:ext xmlns:c16="http://schemas.microsoft.com/office/drawing/2014/chart" uri="{C3380CC4-5D6E-409C-BE32-E72D297353CC}">
                    <c16:uniqueId val="{00000011-2E32-4BFA-BE4C-75C65150E1AA}"/>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2E32-4BFA-BE4C-75C65150E1AA}"/>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2E32-4BFA-BE4C-75C65150E1AA}"/>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70</c:v>
                      </c:pt>
                    </c:numCache>
                  </c:numRef>
                </c:val>
                <c:extLst xmlns:c15="http://schemas.microsoft.com/office/drawing/2012/chart">
                  <c:ext xmlns:c16="http://schemas.microsoft.com/office/drawing/2014/chart" uri="{C3380CC4-5D6E-409C-BE32-E72D297353CC}">
                    <c16:uniqueId val="{00000014-2E32-4BFA-BE4C-75C65150E1AA}"/>
                  </c:ext>
                </c:extLst>
              </c15:ser>
            </c15:filteredBarSeries>
          </c:ext>
        </c:extLst>
      </c:barChart>
      <c:lineChart>
        <c:grouping val="standard"/>
        <c:varyColors val="0"/>
        <c:ser>
          <c:idx val="27"/>
          <c:order val="27"/>
          <c:tx>
            <c:strRef>
              <c:f>'POS to DTT (2)'!$A$44</c:f>
              <c:strCache>
                <c:ptCount val="1"/>
                <c:pt idx="0">
                  <c:v>Upper GI - % in 31 days</c:v>
                </c:pt>
              </c:strCache>
              <c:extLst xmlns:c15="http://schemas.microsoft.com/office/drawing/2012/chart"/>
            </c:strRef>
          </c:tx>
          <c:spPr>
            <a:ln w="28575" cap="rnd">
              <a:solidFill>
                <a:schemeClr val="accent1">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(2)'!$B$44:$T$44</c:f>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extLst xmlns:c15="http://schemas.microsoft.com/office/drawing/2012/chart"/>
            </c:numRef>
          </c:val>
          <c:smooth val="0"/>
          <c:extLst>
            <c:ext xmlns:c16="http://schemas.microsoft.com/office/drawing/2014/chart" uri="{C3380CC4-5D6E-409C-BE32-E72D297353CC}">
              <c16:uniqueId val="{00000001-2E32-4BFA-BE4C-75C65150E1AA}"/>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2E32-4BFA-BE4C-75C65150E1AA}"/>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2E32-4BFA-BE4C-75C65150E1AA}"/>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2E32-4BFA-BE4C-75C65150E1AA}"/>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18-2E32-4BFA-BE4C-75C65150E1AA}"/>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19-2E32-4BFA-BE4C-75C65150E1AA}"/>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A-2E32-4BFA-BE4C-75C65150E1AA}"/>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1B-2E32-4BFA-BE4C-75C65150E1AA}"/>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2E32-4BFA-BE4C-75C65150E1AA}"/>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0.35</c:v>
                      </c:pt>
                    </c:numCache>
                  </c:numRef>
                </c:val>
                <c:smooth val="0"/>
                <c:extLst xmlns:c15="http://schemas.microsoft.com/office/drawing/2012/chart">
                  <c:ext xmlns:c16="http://schemas.microsoft.com/office/drawing/2014/chart" uri="{C3380CC4-5D6E-409C-BE32-E72D297353CC}">
                    <c16:uniqueId val="{0000001D-2E32-4BFA-BE4C-75C65150E1AA}"/>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Head &amp; Neck</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3"/>
          <c:order val="3"/>
          <c:tx>
            <c:strRef>
              <c:f>'POS to DTT (2)'!$A$7</c:f>
              <c:strCache>
                <c:ptCount val="1"/>
                <c:pt idx="0">
                  <c:v>Head &amp; Neck - Median Days</c:v>
                </c:pt>
              </c:strCache>
              <c:extLst xmlns:c15="http://schemas.microsoft.com/office/drawing/2012/chart"/>
            </c:strRef>
          </c:tx>
          <c:spPr>
            <a:solidFill>
              <a:schemeClr val="accent1">
                <a:tint val="4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(2)'!$B$7:$T$7</c:f>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35</c:v>
                </c:pt>
              </c:numCache>
              <c:extLst xmlns:c15="http://schemas.microsoft.com/office/drawing/2012/chart"/>
            </c:numRef>
          </c:val>
          <c:extLst>
            <c:ext xmlns:c16="http://schemas.microsoft.com/office/drawing/2014/chart" uri="{C3380CC4-5D6E-409C-BE32-E72D297353CC}">
              <c16:uniqueId val="{00000000-625A-4246-805A-DB2774316249}"/>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(2)'!$A$3</c15:sqref>
                        </c15:formulaRef>
                      </c:ext>
                    </c:extLst>
                    <c:strCache>
                      <c:ptCount val="1"/>
                      <c:pt idx="0">
                        <c:v>Breast - Median Days</c:v>
                      </c:pt>
                    </c:strCache>
                  </c:strRef>
                </c:tx>
                <c:spPr>
                  <a:solidFill>
                    <a:schemeClr val="accent1">
                      <a:tint val="35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(2)'!$B$3:$T$3</c15:sqref>
                        </c15:formulaRef>
                      </c:ext>
                    </c:extLst>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2-625A-4246-805A-DB277431624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625A-4246-805A-DB277431624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625A-4246-805A-DB277431624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50</c:v>
                      </c:pt>
                    </c:numCache>
                  </c:numRef>
                </c:val>
                <c:extLst xmlns:c15="http://schemas.microsoft.com/office/drawing/2012/chart">
                  <c:ext xmlns:c16="http://schemas.microsoft.com/office/drawing/2014/chart" uri="{C3380CC4-5D6E-409C-BE32-E72D297353CC}">
                    <c16:uniqueId val="{00000005-625A-4246-805A-DB277431624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6-625A-4246-805A-DB2774316249}"/>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34</c:v>
                      </c:pt>
                    </c:numCache>
                  </c:numRef>
                </c:val>
                <c:extLst xmlns:c15="http://schemas.microsoft.com/office/drawing/2012/chart">
                  <c:ext xmlns:c16="http://schemas.microsoft.com/office/drawing/2014/chart" uri="{C3380CC4-5D6E-409C-BE32-E72D297353CC}">
                    <c16:uniqueId val="{00000007-625A-4246-805A-DB277431624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8-625A-4246-805A-DB2774316249}"/>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9-625A-4246-805A-DB2774316249}"/>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numCache>
                  </c:numRef>
                </c:val>
                <c:extLst xmlns:c15="http://schemas.microsoft.com/office/drawing/2012/chart">
                  <c:ext xmlns:c16="http://schemas.microsoft.com/office/drawing/2014/chart" uri="{C3380CC4-5D6E-409C-BE32-E72D297353CC}">
                    <c16:uniqueId val="{0000000A-625A-4246-805A-DB2774316249}"/>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B-625A-4246-805A-DB2774316249}"/>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0C-625A-4246-805A-DB2774316249}"/>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0D-625A-4246-805A-DB2774316249}"/>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60</c:v>
                      </c:pt>
                    </c:numCache>
                  </c:numRef>
                </c:val>
                <c:extLst xmlns:c15="http://schemas.microsoft.com/office/drawing/2012/chart">
                  <c:ext xmlns:c16="http://schemas.microsoft.com/office/drawing/2014/chart" uri="{C3380CC4-5D6E-409C-BE32-E72D297353CC}">
                    <c16:uniqueId val="{0000000E-625A-4246-805A-DB2774316249}"/>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solidFill>
                    <a:schemeClr val="accent1">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75</c:v>
                      </c:pt>
                    </c:numCache>
                  </c:numRef>
                </c:val>
                <c:extLst xmlns:c15="http://schemas.microsoft.com/office/drawing/2012/chart">
                  <c:ext xmlns:c16="http://schemas.microsoft.com/office/drawing/2014/chart" uri="{C3380CC4-5D6E-409C-BE32-E72D297353CC}">
                    <c16:uniqueId val="{0000000F-625A-4246-805A-DB2774316249}"/>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0-625A-4246-805A-DB2774316249}"/>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solidFill>
                    <a:schemeClr val="accent1">
                      <a:shade val="9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67</c:v>
                      </c:pt>
                    </c:numCache>
                  </c:numRef>
                </c:val>
                <c:extLst xmlns:c15="http://schemas.microsoft.com/office/drawing/2012/chart">
                  <c:ext xmlns:c16="http://schemas.microsoft.com/office/drawing/2014/chart" uri="{C3380CC4-5D6E-409C-BE32-E72D297353CC}">
                    <c16:uniqueId val="{00000011-625A-4246-805A-DB2774316249}"/>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solidFill>
                    <a:schemeClr val="accent1">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extLst xmlns:c15="http://schemas.microsoft.com/office/drawing/2012/chart">
                  <c:ext xmlns:c16="http://schemas.microsoft.com/office/drawing/2014/chart" uri="{C3380CC4-5D6E-409C-BE32-E72D297353CC}">
                    <c16:uniqueId val="{00000012-625A-4246-805A-DB2774316249}"/>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solidFill>
                    <a:schemeClr val="accent1">
                      <a:shade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extLst xmlns:c15="http://schemas.microsoft.com/office/drawing/2012/chart">
                  <c:ext xmlns:c16="http://schemas.microsoft.com/office/drawing/2014/chart" uri="{C3380CC4-5D6E-409C-BE32-E72D297353CC}">
                    <c16:uniqueId val="{00000013-625A-4246-805A-DB2774316249}"/>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solidFill>
                    <a:schemeClr val="accent1">
                      <a:shade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numCache>
                  </c:numRef>
                </c:val>
                <c:extLst xmlns:c15="http://schemas.microsoft.com/office/drawing/2012/chart">
                  <c:ext xmlns:c16="http://schemas.microsoft.com/office/drawing/2014/chart" uri="{C3380CC4-5D6E-409C-BE32-E72D297353CC}">
                    <c16:uniqueId val="{00000014-625A-4246-805A-DB2774316249}"/>
                  </c:ext>
                </c:extLst>
              </c15:ser>
            </c15:filteredBarSeries>
          </c:ext>
        </c:extLst>
      </c:barChart>
      <c:lineChart>
        <c:grouping val="standard"/>
        <c:varyColors val="0"/>
        <c:ser>
          <c:idx val="23"/>
          <c:order val="23"/>
          <c:tx>
            <c:strRef>
              <c:f>'POS to DTT (2)'!$A$37</c:f>
              <c:strCache>
                <c:ptCount val="1"/>
                <c:pt idx="0">
                  <c:v>Head &amp; Neck - % in 31 days</c:v>
                </c:pt>
              </c:strCache>
              <c:extLst xmlns:c15="http://schemas.microsoft.com/office/drawing/2012/chart"/>
            </c:strRef>
          </c:tx>
          <c:spPr>
            <a:ln w="28575" cap="rnd">
              <a:solidFill>
                <a:schemeClr val="accent1">
                  <a:shade val="61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(2)'!$B$37:$T$37</c:f>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0.43</c:v>
                </c:pt>
              </c:numCache>
              <c:extLst xmlns:c15="http://schemas.microsoft.com/office/drawing/2012/chart"/>
            </c:numRef>
          </c:val>
          <c:smooth val="0"/>
          <c:extLst>
            <c:ext xmlns:c16="http://schemas.microsoft.com/office/drawing/2014/chart" uri="{C3380CC4-5D6E-409C-BE32-E72D297353CC}">
              <c16:uniqueId val="{00000001-625A-4246-805A-DB2774316249}"/>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(2)'!$A$33</c15:sqref>
                        </c15:formulaRef>
                      </c:ext>
                    </c:extLst>
                    <c:strCache>
                      <c:ptCount val="1"/>
                      <c:pt idx="0">
                        <c:v>Breast - % in 31 days</c:v>
                      </c:pt>
                    </c:strCache>
                  </c:strRef>
                </c:tx>
                <c:spPr>
                  <a:ln w="28575" cap="rnd">
                    <a:solidFill>
                      <a:schemeClr val="accent1">
                        <a:shade val="75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(2)'!$B$33:$T$33</c15:sqref>
                        </c15:formulaRef>
                      </c:ext>
                    </c:extLst>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numRef>
                </c:val>
                <c:smooth val="0"/>
                <c:extLst>
                  <c:ext xmlns:c16="http://schemas.microsoft.com/office/drawing/2014/chart" uri="{C3380CC4-5D6E-409C-BE32-E72D297353CC}">
                    <c16:uniqueId val="{00000015-625A-4246-805A-DB2774316249}"/>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6-625A-4246-805A-DB2774316249}"/>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7-625A-4246-805A-DB2774316249}"/>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0.32</c:v>
                      </c:pt>
                    </c:numCache>
                  </c:numRef>
                </c:val>
                <c:smooth val="0"/>
                <c:extLst xmlns:c15="http://schemas.microsoft.com/office/drawing/2012/chart">
                  <c:ext xmlns:c16="http://schemas.microsoft.com/office/drawing/2014/chart" uri="{C3380CC4-5D6E-409C-BE32-E72D297353CC}">
                    <c16:uniqueId val="{00000018-625A-4246-805A-DB2774316249}"/>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19-625A-4246-805A-DB2774316249}"/>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0.48</c:v>
                      </c:pt>
                    </c:numCache>
                  </c:numRef>
                </c:val>
                <c:smooth val="0"/>
                <c:extLst xmlns:c15="http://schemas.microsoft.com/office/drawing/2012/chart">
                  <c:ext xmlns:c16="http://schemas.microsoft.com/office/drawing/2014/chart" uri="{C3380CC4-5D6E-409C-BE32-E72D297353CC}">
                    <c16:uniqueId val="{0000001A-625A-4246-805A-DB2774316249}"/>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1B-625A-4246-805A-DB2774316249}"/>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1C-625A-4246-805A-DB2774316249}"/>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numCache>
                  </c:numRef>
                </c:val>
                <c:smooth val="0"/>
                <c:extLst xmlns:c15="http://schemas.microsoft.com/office/drawing/2012/chart">
                  <c:ext xmlns:c16="http://schemas.microsoft.com/office/drawing/2014/chart" uri="{C3380CC4-5D6E-409C-BE32-E72D297353CC}">
                    <c16:uniqueId val="{0000001D-625A-4246-805A-DB2774316249}"/>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majorUnit val="0.1"/>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USC</a:t>
            </a:r>
            <a:r>
              <a:rPr lang="en-GB" baseline="0"/>
              <a:t> Pathology Turnaround Times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Sheet1!$C$23:$C$24</c:f>
              <c:strCache>
                <c:ptCount val="2"/>
                <c:pt idx="0">
                  <c:v>USC (Histology &amp; NG)</c:v>
                </c:pt>
                <c:pt idx="1">
                  <c:v> Turnaround (days)</c:v>
                </c:pt>
              </c:strCache>
            </c:strRef>
          </c:tx>
          <c:spPr>
            <a:solidFill>
              <a:schemeClr val="accent6">
                <a:lumMod val="20000"/>
                <a:lumOff val="8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Sheet1!$A$25:$A$42</c:f>
              <c:strCache>
                <c:ptCount val="18"/>
                <c:pt idx="0">
                  <c:v>2023 | 05</c:v>
                </c:pt>
                <c:pt idx="1">
                  <c:v>2023 | 06</c:v>
                </c:pt>
                <c:pt idx="2">
                  <c:v>2023 | 07</c:v>
                </c:pt>
                <c:pt idx="3">
                  <c:v>2023 | 08</c:v>
                </c:pt>
                <c:pt idx="4">
                  <c:v>2023 | 09</c:v>
                </c:pt>
                <c:pt idx="5">
                  <c:v>2023 | 10</c:v>
                </c:pt>
                <c:pt idx="6">
                  <c:v>2023 | 11</c:v>
                </c:pt>
                <c:pt idx="7">
                  <c:v>2023 | 12</c:v>
                </c:pt>
                <c:pt idx="8">
                  <c:v>2024 | 01</c:v>
                </c:pt>
                <c:pt idx="9">
                  <c:v>2024 | 02</c:v>
                </c:pt>
                <c:pt idx="10">
                  <c:v>2024 | 03</c:v>
                </c:pt>
                <c:pt idx="11">
                  <c:v>2024 | 04</c:v>
                </c:pt>
                <c:pt idx="12">
                  <c:v>2024 | 05</c:v>
                </c:pt>
                <c:pt idx="13">
                  <c:v>2024 | 06</c:v>
                </c:pt>
                <c:pt idx="14">
                  <c:v>2024 | 07</c:v>
                </c:pt>
                <c:pt idx="15">
                  <c:v>2024 | 08</c:v>
                </c:pt>
                <c:pt idx="16">
                  <c:v>2024 | 09</c:v>
                </c:pt>
                <c:pt idx="17">
                  <c:v>2024 | 10</c:v>
                </c:pt>
              </c:strCache>
              <c:extLst/>
            </c:strRef>
          </c:cat>
          <c:val>
            <c:numRef>
              <c:f>Sheet1!$C$25:$C$42</c:f>
              <c:numCache>
                <c:formatCode>0.0</c:formatCode>
                <c:ptCount val="18"/>
                <c:pt idx="0">
                  <c:v>26.119010819165378</c:v>
                </c:pt>
                <c:pt idx="1">
                  <c:v>30.839130434782607</c:v>
                </c:pt>
                <c:pt idx="2">
                  <c:v>36.580585402000743</c:v>
                </c:pt>
                <c:pt idx="3">
                  <c:v>27.522939346811821</c:v>
                </c:pt>
                <c:pt idx="4">
                  <c:v>14.559422436134765</c:v>
                </c:pt>
                <c:pt idx="5">
                  <c:v>16.648395239812476</c:v>
                </c:pt>
                <c:pt idx="6">
                  <c:v>13.979611650485436</c:v>
                </c:pt>
                <c:pt idx="7">
                  <c:v>19.023837902264599</c:v>
                </c:pt>
                <c:pt idx="8">
                  <c:v>13.541681322546605</c:v>
                </c:pt>
                <c:pt idx="9">
                  <c:v>15.103839122486288</c:v>
                </c:pt>
                <c:pt idx="10">
                  <c:v>19.160901045856797</c:v>
                </c:pt>
                <c:pt idx="11">
                  <c:v>16.545524691358025</c:v>
                </c:pt>
                <c:pt idx="12">
                  <c:v>14.275768183586154</c:v>
                </c:pt>
                <c:pt idx="13">
                  <c:v>14.925893250992502</c:v>
                </c:pt>
                <c:pt idx="14">
                  <c:v>19.40700808625337</c:v>
                </c:pt>
                <c:pt idx="15">
                  <c:v>18.5837023914969</c:v>
                </c:pt>
                <c:pt idx="16">
                  <c:v>17.331491712707184</c:v>
                </c:pt>
                <c:pt idx="17">
                  <c:v>14.48705966930266</c:v>
                </c:pt>
              </c:numCache>
              <c:extLst/>
            </c:numRef>
          </c:val>
          <c:extLst>
            <c:ext xmlns:c16="http://schemas.microsoft.com/office/drawing/2014/chart" uri="{C3380CC4-5D6E-409C-BE32-E72D297353CC}">
              <c16:uniqueId val="{00000000-A39A-405E-84AA-687C22786F69}"/>
            </c:ext>
          </c:extLst>
        </c:ser>
        <c:dLbls>
          <c:showLegendKey val="0"/>
          <c:showVal val="0"/>
          <c:showCatName val="0"/>
          <c:showSerName val="0"/>
          <c:showPercent val="0"/>
          <c:showBubbleSize val="0"/>
        </c:dLbls>
        <c:gapWidth val="150"/>
        <c:axId val="1965210127"/>
        <c:axId val="1965197231"/>
      </c:barChart>
      <c:lineChart>
        <c:grouping val="standard"/>
        <c:varyColors val="0"/>
        <c:ser>
          <c:idx val="9"/>
          <c:order val="1"/>
          <c:tx>
            <c:strRef>
              <c:f>Sheet1!$K$23:$K$24</c:f>
              <c:strCache>
                <c:ptCount val="2"/>
                <c:pt idx="0">
                  <c:v>USC (Histology &amp; NG)</c:v>
                </c:pt>
                <c:pt idx="1">
                  <c:v>%&lt;=5 days</c:v>
                </c:pt>
              </c:strCache>
            </c:strRef>
          </c:tx>
          <c:spPr>
            <a:ln w="28575" cap="rnd">
              <a:solidFill>
                <a:schemeClr val="accent4">
                  <a:lumMod val="60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Sheet1!$A$25:$A$42</c:f>
              <c:strCache>
                <c:ptCount val="18"/>
                <c:pt idx="0">
                  <c:v>2023 | 05</c:v>
                </c:pt>
                <c:pt idx="1">
                  <c:v>2023 | 06</c:v>
                </c:pt>
                <c:pt idx="2">
                  <c:v>2023 | 07</c:v>
                </c:pt>
                <c:pt idx="3">
                  <c:v>2023 | 08</c:v>
                </c:pt>
                <c:pt idx="4">
                  <c:v>2023 | 09</c:v>
                </c:pt>
                <c:pt idx="5">
                  <c:v>2023 | 10</c:v>
                </c:pt>
                <c:pt idx="6">
                  <c:v>2023 | 11</c:v>
                </c:pt>
                <c:pt idx="7">
                  <c:v>2023 | 12</c:v>
                </c:pt>
                <c:pt idx="8">
                  <c:v>2024 | 01</c:v>
                </c:pt>
                <c:pt idx="9">
                  <c:v>2024 | 02</c:v>
                </c:pt>
                <c:pt idx="10">
                  <c:v>2024 | 03</c:v>
                </c:pt>
                <c:pt idx="11">
                  <c:v>2024 | 04</c:v>
                </c:pt>
                <c:pt idx="12">
                  <c:v>2024 | 05</c:v>
                </c:pt>
                <c:pt idx="13">
                  <c:v>2024 | 06</c:v>
                </c:pt>
                <c:pt idx="14">
                  <c:v>2024 | 07</c:v>
                </c:pt>
                <c:pt idx="15">
                  <c:v>2024 | 08</c:v>
                </c:pt>
                <c:pt idx="16">
                  <c:v>2024 | 09</c:v>
                </c:pt>
                <c:pt idx="17">
                  <c:v>2024 | 10</c:v>
                </c:pt>
              </c:strCache>
              <c:extLst/>
            </c:strRef>
          </c:cat>
          <c:val>
            <c:numRef>
              <c:f>Sheet1!$K$25:$K$42</c:f>
              <c:numCache>
                <c:formatCode>0.0</c:formatCode>
                <c:ptCount val="18"/>
                <c:pt idx="0">
                  <c:v>11.205564142194744</c:v>
                </c:pt>
                <c:pt idx="1">
                  <c:v>10.434782608695652</c:v>
                </c:pt>
                <c:pt idx="2">
                  <c:v>7.1878473508706922</c:v>
                </c:pt>
                <c:pt idx="3">
                  <c:v>7.4650077760497675</c:v>
                </c:pt>
                <c:pt idx="4">
                  <c:v>6.4420584968530177</c:v>
                </c:pt>
                <c:pt idx="5">
                  <c:v>7.9336458708979443</c:v>
                </c:pt>
                <c:pt idx="6">
                  <c:v>12.394822006472491</c:v>
                </c:pt>
                <c:pt idx="7">
                  <c:v>7.3102900278108853</c:v>
                </c:pt>
                <c:pt idx="8">
                  <c:v>10.86880056278579</c:v>
                </c:pt>
                <c:pt idx="9">
                  <c:v>12.797074954296161</c:v>
                </c:pt>
                <c:pt idx="10">
                  <c:v>7.6830249396621069</c:v>
                </c:pt>
                <c:pt idx="11">
                  <c:v>10.339506172839506</c:v>
                </c:pt>
                <c:pt idx="12">
                  <c:v>12.796577207312328</c:v>
                </c:pt>
                <c:pt idx="13">
                  <c:v>16.982796647551833</c:v>
                </c:pt>
                <c:pt idx="14">
                  <c:v>12.836927223719677</c:v>
                </c:pt>
                <c:pt idx="15">
                  <c:v>13.728963684676703</c:v>
                </c:pt>
                <c:pt idx="16">
                  <c:v>7.9048023799405005</c:v>
                </c:pt>
                <c:pt idx="17">
                  <c:v>12.113587347232208</c:v>
                </c:pt>
              </c:numCache>
              <c:extLst/>
            </c:numRef>
          </c:val>
          <c:smooth val="0"/>
          <c:extLst>
            <c:ext xmlns:c16="http://schemas.microsoft.com/office/drawing/2014/chart" uri="{C3380CC4-5D6E-409C-BE32-E72D297353CC}">
              <c16:uniqueId val="{00000001-A39A-405E-84AA-687C22786F69}"/>
            </c:ext>
          </c:extLst>
        </c:ser>
        <c:dLbls>
          <c:showLegendKey val="0"/>
          <c:showVal val="0"/>
          <c:showCatName val="0"/>
          <c:showSerName val="0"/>
          <c:showPercent val="0"/>
          <c:showBubbleSize val="0"/>
        </c:dLbls>
        <c:marker val="1"/>
        <c:smooth val="0"/>
        <c:axId val="1965230511"/>
        <c:axId val="1965231343"/>
      </c:lineChart>
      <c:catAx>
        <c:axId val="1965210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65197231"/>
        <c:crosses val="autoZero"/>
        <c:auto val="1"/>
        <c:lblAlgn val="ctr"/>
        <c:lblOffset val="100"/>
        <c:noMultiLvlLbl val="0"/>
      </c:catAx>
      <c:valAx>
        <c:axId val="1965197231"/>
        <c:scaling>
          <c:orientation val="minMax"/>
          <c:max val="4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5210127"/>
        <c:crosses val="autoZero"/>
        <c:crossBetween val="between"/>
      </c:valAx>
      <c:valAx>
        <c:axId val="1965231343"/>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reported in 5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5230511"/>
        <c:crosses val="max"/>
        <c:crossBetween val="between"/>
      </c:valAx>
      <c:catAx>
        <c:axId val="1965230511"/>
        <c:scaling>
          <c:orientation val="minMax"/>
        </c:scaling>
        <c:delete val="1"/>
        <c:axPos val="b"/>
        <c:numFmt formatCode="General" sourceLinked="1"/>
        <c:majorTickMark val="out"/>
        <c:minorTickMark val="none"/>
        <c:tickLblPos val="nextTo"/>
        <c:crossAx val="196523134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CAN5 Turnaround</a:t>
            </a:r>
            <a:r>
              <a:rPr lang="en-GB" baseline="0"/>
              <a:t> Times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Sheet1!$C$112</c:f>
              <c:strCache>
                <c:ptCount val="1"/>
                <c:pt idx="0">
                  <c:v> Turnaround (days)</c:v>
                </c:pt>
              </c:strCache>
            </c:strRef>
          </c:tx>
          <c:spPr>
            <a:solidFill>
              <a:schemeClr val="accent1">
                <a:lumMod val="60000"/>
                <a:lumOff val="4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Sheet1!$A$113:$A$122</c:f>
              <c:strCache>
                <c:ptCount val="10"/>
                <c:pt idx="0">
                  <c:v>2024 | 02</c:v>
                </c:pt>
                <c:pt idx="1">
                  <c:v>2024 | 03</c:v>
                </c:pt>
                <c:pt idx="2">
                  <c:v>2024 | 04</c:v>
                </c:pt>
                <c:pt idx="3">
                  <c:v>2024 | 05</c:v>
                </c:pt>
                <c:pt idx="4">
                  <c:v>2024 | 06</c:v>
                </c:pt>
                <c:pt idx="5">
                  <c:v>2024 | 07</c:v>
                </c:pt>
                <c:pt idx="6">
                  <c:v>2024 | 08</c:v>
                </c:pt>
                <c:pt idx="7">
                  <c:v>2024 | 09</c:v>
                </c:pt>
                <c:pt idx="8">
                  <c:v>2024 | 10</c:v>
                </c:pt>
                <c:pt idx="9">
                  <c:v>Grand Total</c:v>
                </c:pt>
              </c:strCache>
            </c:strRef>
          </c:cat>
          <c:val>
            <c:numRef>
              <c:f>Sheet1!$C$113:$C$122</c:f>
              <c:numCache>
                <c:formatCode>0.0</c:formatCode>
                <c:ptCount val="10"/>
                <c:pt idx="0">
                  <c:v>5.08</c:v>
                </c:pt>
                <c:pt idx="1">
                  <c:v>5.0370370370370372</c:v>
                </c:pt>
                <c:pt idx="2">
                  <c:v>10.727272727272727</c:v>
                </c:pt>
                <c:pt idx="3">
                  <c:v>4.115384615384615</c:v>
                </c:pt>
                <c:pt idx="4">
                  <c:v>11.96078431372549</c:v>
                </c:pt>
                <c:pt idx="5">
                  <c:v>3.5625</c:v>
                </c:pt>
                <c:pt idx="6">
                  <c:v>3.5789473684210527</c:v>
                </c:pt>
                <c:pt idx="7">
                  <c:v>4.3953488372093021</c:v>
                </c:pt>
                <c:pt idx="8">
                  <c:v>3.5769230769230771</c:v>
                </c:pt>
                <c:pt idx="9">
                  <c:v>5.6125907990314774</c:v>
                </c:pt>
              </c:numCache>
            </c:numRef>
          </c:val>
          <c:extLst>
            <c:ext xmlns:c16="http://schemas.microsoft.com/office/drawing/2014/chart" uri="{C3380CC4-5D6E-409C-BE32-E72D297353CC}">
              <c16:uniqueId val="{00000000-CDC2-4E95-AC07-C6F348CE7E72}"/>
            </c:ext>
          </c:extLst>
        </c:ser>
        <c:dLbls>
          <c:showLegendKey val="0"/>
          <c:showVal val="0"/>
          <c:showCatName val="0"/>
          <c:showSerName val="0"/>
          <c:showPercent val="0"/>
          <c:showBubbleSize val="0"/>
        </c:dLbls>
        <c:gapWidth val="219"/>
        <c:axId val="1481975183"/>
        <c:axId val="1481986831"/>
      </c:barChart>
      <c:lineChart>
        <c:grouping val="standard"/>
        <c:varyColors val="0"/>
        <c:ser>
          <c:idx val="8"/>
          <c:order val="1"/>
          <c:tx>
            <c:strRef>
              <c:f>Sheet1!$J$112</c:f>
              <c:strCache>
                <c:ptCount val="1"/>
                <c:pt idx="0">
                  <c:v>% &lt;=3 days</c:v>
                </c:pt>
              </c:strCache>
            </c:strRef>
          </c:tx>
          <c:spPr>
            <a:ln w="28575" cap="rnd">
              <a:solidFill>
                <a:schemeClr val="accent3">
                  <a:lumMod val="60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Sheet1!$A$113:$A$122</c:f>
              <c:strCache>
                <c:ptCount val="10"/>
                <c:pt idx="0">
                  <c:v>2024 | 02</c:v>
                </c:pt>
                <c:pt idx="1">
                  <c:v>2024 | 03</c:v>
                </c:pt>
                <c:pt idx="2">
                  <c:v>2024 | 04</c:v>
                </c:pt>
                <c:pt idx="3">
                  <c:v>2024 | 05</c:v>
                </c:pt>
                <c:pt idx="4">
                  <c:v>2024 | 06</c:v>
                </c:pt>
                <c:pt idx="5">
                  <c:v>2024 | 07</c:v>
                </c:pt>
                <c:pt idx="6">
                  <c:v>2024 | 08</c:v>
                </c:pt>
                <c:pt idx="7">
                  <c:v>2024 | 09</c:v>
                </c:pt>
                <c:pt idx="8">
                  <c:v>2024 | 10</c:v>
                </c:pt>
                <c:pt idx="9">
                  <c:v>Grand Total</c:v>
                </c:pt>
              </c:strCache>
            </c:strRef>
          </c:cat>
          <c:val>
            <c:numRef>
              <c:f>Sheet1!$J$113:$J$122</c:f>
              <c:numCache>
                <c:formatCode>0.0</c:formatCode>
                <c:ptCount val="10"/>
                <c:pt idx="0">
                  <c:v>46</c:v>
                </c:pt>
                <c:pt idx="1">
                  <c:v>62.962962962962962</c:v>
                </c:pt>
                <c:pt idx="2">
                  <c:v>48.484848484848484</c:v>
                </c:pt>
                <c:pt idx="3">
                  <c:v>55.769230769230774</c:v>
                </c:pt>
                <c:pt idx="4">
                  <c:v>74.509803921568633</c:v>
                </c:pt>
                <c:pt idx="5">
                  <c:v>62.5</c:v>
                </c:pt>
                <c:pt idx="6">
                  <c:v>78.94736842105263</c:v>
                </c:pt>
                <c:pt idx="7">
                  <c:v>67.441860465116278</c:v>
                </c:pt>
                <c:pt idx="8">
                  <c:v>76.923076923076934</c:v>
                </c:pt>
                <c:pt idx="9">
                  <c:v>64.648910411622268</c:v>
                </c:pt>
              </c:numCache>
            </c:numRef>
          </c:val>
          <c:smooth val="0"/>
          <c:extLst>
            <c:ext xmlns:c16="http://schemas.microsoft.com/office/drawing/2014/chart" uri="{C3380CC4-5D6E-409C-BE32-E72D297353CC}">
              <c16:uniqueId val="{00000001-CDC2-4E95-AC07-C6F348CE7E72}"/>
            </c:ext>
          </c:extLst>
        </c:ser>
        <c:ser>
          <c:idx val="9"/>
          <c:order val="2"/>
          <c:tx>
            <c:strRef>
              <c:f>Sheet1!$K$112</c:f>
              <c:strCache>
                <c:ptCount val="1"/>
                <c:pt idx="0">
                  <c:v>%&lt;=5 days</c:v>
                </c:pt>
              </c:strCache>
            </c:strRef>
          </c:tx>
          <c:spPr>
            <a:ln w="28575" cap="rnd">
              <a:solidFill>
                <a:schemeClr val="accent4">
                  <a:lumMod val="60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Sheet1!$A$113:$A$122</c:f>
              <c:strCache>
                <c:ptCount val="10"/>
                <c:pt idx="0">
                  <c:v>2024 | 02</c:v>
                </c:pt>
                <c:pt idx="1">
                  <c:v>2024 | 03</c:v>
                </c:pt>
                <c:pt idx="2">
                  <c:v>2024 | 04</c:v>
                </c:pt>
                <c:pt idx="3">
                  <c:v>2024 | 05</c:v>
                </c:pt>
                <c:pt idx="4">
                  <c:v>2024 | 06</c:v>
                </c:pt>
                <c:pt idx="5">
                  <c:v>2024 | 07</c:v>
                </c:pt>
                <c:pt idx="6">
                  <c:v>2024 | 08</c:v>
                </c:pt>
                <c:pt idx="7">
                  <c:v>2024 | 09</c:v>
                </c:pt>
                <c:pt idx="8">
                  <c:v>2024 | 10</c:v>
                </c:pt>
                <c:pt idx="9">
                  <c:v>Grand Total</c:v>
                </c:pt>
              </c:strCache>
            </c:strRef>
          </c:cat>
          <c:val>
            <c:numRef>
              <c:f>Sheet1!$K$113:$K$122</c:f>
              <c:numCache>
                <c:formatCode>0.0</c:formatCode>
                <c:ptCount val="10"/>
                <c:pt idx="0">
                  <c:v>92</c:v>
                </c:pt>
                <c:pt idx="1">
                  <c:v>88.888888888888886</c:v>
                </c:pt>
                <c:pt idx="2">
                  <c:v>57.575757575757578</c:v>
                </c:pt>
                <c:pt idx="3">
                  <c:v>88.461538461538453</c:v>
                </c:pt>
                <c:pt idx="4">
                  <c:v>78.431372549019613</c:v>
                </c:pt>
                <c:pt idx="5">
                  <c:v>95.833333333333343</c:v>
                </c:pt>
                <c:pt idx="6">
                  <c:v>96.491228070175438</c:v>
                </c:pt>
                <c:pt idx="7">
                  <c:v>76.744186046511629</c:v>
                </c:pt>
                <c:pt idx="8">
                  <c:v>80.769230769230774</c:v>
                </c:pt>
                <c:pt idx="9">
                  <c:v>84.987893462469728</c:v>
                </c:pt>
              </c:numCache>
            </c:numRef>
          </c:val>
          <c:smooth val="0"/>
          <c:extLst>
            <c:ext xmlns:c16="http://schemas.microsoft.com/office/drawing/2014/chart" uri="{C3380CC4-5D6E-409C-BE32-E72D297353CC}">
              <c16:uniqueId val="{00000002-CDC2-4E95-AC07-C6F348CE7E72}"/>
            </c:ext>
          </c:extLst>
        </c:ser>
        <c:dLbls>
          <c:showLegendKey val="0"/>
          <c:showVal val="0"/>
          <c:showCatName val="0"/>
          <c:showSerName val="0"/>
          <c:showPercent val="0"/>
          <c:showBubbleSize val="0"/>
        </c:dLbls>
        <c:marker val="1"/>
        <c:smooth val="0"/>
        <c:axId val="1964303103"/>
        <c:axId val="1964302271"/>
      </c:lineChart>
      <c:catAx>
        <c:axId val="1481975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1986831"/>
        <c:crosses val="autoZero"/>
        <c:auto val="1"/>
        <c:lblAlgn val="ctr"/>
        <c:lblOffset val="100"/>
        <c:noMultiLvlLbl val="0"/>
      </c:catAx>
      <c:valAx>
        <c:axId val="148198683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Wait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1975183"/>
        <c:crosses val="autoZero"/>
        <c:crossBetween val="between"/>
      </c:valAx>
      <c:valAx>
        <c:axId val="1964302271"/>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reported in 3 and 5 days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4303103"/>
        <c:crosses val="max"/>
        <c:crossBetween val="between"/>
      </c:valAx>
      <c:catAx>
        <c:axId val="1964303103"/>
        <c:scaling>
          <c:orientation val="minMax"/>
        </c:scaling>
        <c:delete val="1"/>
        <c:axPos val="b"/>
        <c:numFmt formatCode="General" sourceLinked="1"/>
        <c:majorTickMark val="out"/>
        <c:minorTickMark val="none"/>
        <c:tickLblPos val="nextTo"/>
        <c:crossAx val="196430227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Breast *One Stop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0"/>
          <c:order val="0"/>
          <c:tx>
            <c:strRef>
              <c:f>'First OPA Waits (2)'!$A$2</c:f>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(2)'!$B$2:$Q$2</c:f>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0-C5D6-4464-9E2E-94A04BCEEF0C}"/>
            </c:ext>
          </c:extLst>
        </c:ser>
        <c:ser>
          <c:idx val="14"/>
          <c:order val="14"/>
          <c:tx>
            <c:strRef>
              <c:f>'First OPA Waits (2)'!$A$16</c:f>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(2)'!$B$16:$Q$16</c:f>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c:ext xmlns:c16="http://schemas.microsoft.com/office/drawing/2014/chart" uri="{C3380CC4-5D6E-409C-BE32-E72D297353CC}">
              <c16:uniqueId val="{00000001-C5D6-4464-9E2E-94A04BCEEF0C}"/>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1"/>
                <c:order val="1"/>
                <c:tx>
                  <c:strRef>
                    <c:extLst>
                      <c:ex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c:ext xmlns:c16="http://schemas.microsoft.com/office/drawing/2014/chart" uri="{C3380CC4-5D6E-409C-BE32-E72D297353CC}">
                    <c16:uniqueId val="{00000003-C5D6-4464-9E2E-94A04BCEEF0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4-C5D6-4464-9E2E-94A04BCEEF0C}"/>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5-C5D6-4464-9E2E-94A04BCEEF0C}"/>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6-C5D6-4464-9E2E-94A04BCEEF0C}"/>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7-C5D6-4464-9E2E-94A04BCEEF0C}"/>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C5D6-4464-9E2E-94A04BCEEF0C}"/>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C5D6-4464-9E2E-94A04BCEEF0C}"/>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C5D6-4464-9E2E-94A04BCEEF0C}"/>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C5D6-4464-9E2E-94A04BCEEF0C}"/>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C5D6-4464-9E2E-94A04BCEEF0C}"/>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C5D6-4464-9E2E-94A04BCEEF0C}"/>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C5D6-4464-9E2E-94A04BCEEF0C}"/>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C5D6-4464-9E2E-94A04BCEEF0C}"/>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tint val="8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0-C5D6-4464-9E2E-94A04BCEEF0C}"/>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1-C5D6-4464-9E2E-94A04BCEEF0C}"/>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2-C5D6-4464-9E2E-94A04BCEEF0C}"/>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3-C5D6-4464-9E2E-94A04BCEEF0C}"/>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4-C5D6-4464-9E2E-94A04BCEEF0C}"/>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C5D6-4464-9E2E-94A04BCEEF0C}"/>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C5D6-4464-9E2E-94A04BCEEF0C}"/>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C5D6-4464-9E2E-94A04BCEEF0C}"/>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C5D6-4464-9E2E-94A04BCEEF0C}"/>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C5D6-4464-9E2E-94A04BCEEF0C}"/>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C5D6-4464-9E2E-94A04BCEEF0C}"/>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C5D6-4464-9E2E-94A04BCEEF0C}"/>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C5D6-4464-9E2E-94A04BCEEF0C}"/>
                  </c:ext>
                </c:extLst>
              </c15:ser>
            </c15:filteredBarSeries>
          </c:ext>
        </c:extLst>
      </c:barChart>
      <c:lineChart>
        <c:grouping val="standard"/>
        <c:varyColors val="0"/>
        <c:ser>
          <c:idx val="28"/>
          <c:order val="28"/>
          <c:tx>
            <c:strRef>
              <c:f>'First OPA Waits (2)'!$A$30</c:f>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f>'First OPA Waits (2)'!$B$30:$Q$30</c:f>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02-C5D6-4464-9E2E-94A04BCEEF0C}"/>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9"/>
                <c:order val="29"/>
                <c:tx>
                  <c:strRef>
                    <c:extLst>
                      <c:ex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c:ext xmlns:c16="http://schemas.microsoft.com/office/drawing/2014/chart" uri="{C3380CC4-5D6E-409C-BE32-E72D297353CC}">
                    <c16:uniqueId val="{0000001D-C5D6-4464-9E2E-94A04BCEEF0C}"/>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E-C5D6-4464-9E2E-94A04BCEEF0C}"/>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1F-C5D6-4464-9E2E-94A04BCEEF0C}"/>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0-C5D6-4464-9E2E-94A04BCEEF0C}"/>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1-C5D6-4464-9E2E-94A04BCEEF0C}"/>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C5D6-4464-9E2E-94A04BCEEF0C}"/>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C5D6-4464-9E2E-94A04BCEEF0C}"/>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C5D6-4464-9E2E-94A04BCEEF0C}"/>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C5D6-4464-9E2E-94A04BCEEF0C}"/>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C5D6-4464-9E2E-94A04BCEEF0C}"/>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C5D6-4464-9E2E-94A04BCEEF0C}"/>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C5D6-4464-9E2E-94A04BCEEF0C}"/>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C5D6-4464-9E2E-94A04BCEEF0C}"/>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GB" sz="1000" b="1"/>
              <a:t>POS to DTT - 31 days</a:t>
            </a:r>
          </a:p>
          <a:p>
            <a:pPr>
              <a:defRPr sz="1000" b="1"/>
            </a:pPr>
            <a:r>
              <a:rPr lang="en-GB" sz="1000" b="1"/>
              <a:t>Breast</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'POS to DTT (2)'!$A$3</c:f>
              <c:strCache>
                <c:ptCount val="1"/>
                <c:pt idx="0">
                  <c:v>Breast - Median Days</c:v>
                </c:pt>
              </c:strCache>
            </c:strRef>
          </c:tx>
          <c:spPr>
            <a:solidFill>
              <a:schemeClr val="accent1">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f>'POS to DTT (2)'!$B$3:$T$3</c:f>
              <c:numCache>
                <c:formatCode>General</c:formatCode>
                <c:ptCount val="19"/>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numCache>
            </c:numRef>
          </c:val>
          <c:extLst>
            <c:ext xmlns:c16="http://schemas.microsoft.com/office/drawing/2014/chart" uri="{C3380CC4-5D6E-409C-BE32-E72D297353CC}">
              <c16:uniqueId val="{00000000-2AF4-4ADB-83E1-CDF379F6063E}"/>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1"/>
                <c:order val="1"/>
                <c:tx>
                  <c:strRef>
                    <c:extLst>
                      <c:ext uri="{02D57815-91ED-43cb-92C2-25804820EDAC}">
                        <c15:formulaRef>
                          <c15:sqref>'POS to DTT (2)'!$A$4</c15:sqref>
                        </c15:formulaRef>
                      </c:ext>
                    </c:extLst>
                    <c:strCache>
                      <c:ptCount val="1"/>
                      <c:pt idx="0">
                        <c:v>Children's - Median Days</c:v>
                      </c:pt>
                    </c:strCache>
                  </c:strRef>
                </c:tx>
                <c:spPr>
                  <a:solidFill>
                    <a:schemeClr val="accent1">
                      <a:tint val="37000"/>
                    </a:schemeClr>
                  </a:solidFill>
                  <a:ln>
                    <a:noFill/>
                  </a:ln>
                  <a:effectLst/>
                </c:spPr>
                <c:invertIfNegative val="0"/>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(2)'!$B$4:$T$4</c15:sqref>
                        </c15:formulaRef>
                      </c:ext>
                    </c:extLst>
                    <c:numCache>
                      <c:formatCode>General</c:formatCode>
                      <c:ptCount val="19"/>
                      <c:pt idx="7">
                        <c:v>33</c:v>
                      </c:pt>
                      <c:pt idx="10">
                        <c:v>15</c:v>
                      </c:pt>
                      <c:pt idx="11">
                        <c:v>43</c:v>
                      </c:pt>
                      <c:pt idx="12">
                        <c:v>0</c:v>
                      </c:pt>
                      <c:pt idx="13">
                        <c:v>0</c:v>
                      </c:pt>
                    </c:numCache>
                  </c:numRef>
                </c:val>
                <c:extLst>
                  <c:ext xmlns:c16="http://schemas.microsoft.com/office/drawing/2014/chart" uri="{C3380CC4-5D6E-409C-BE32-E72D297353CC}">
                    <c16:uniqueId val="{00000002-2AF4-4ADB-83E1-CDF379F6063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(2)'!$B$5:$T$5</c15:sqref>
                        </c15:formulaRef>
                      </c:ext>
                    </c:extLst>
                    <c:numCache>
                      <c:formatCode>General</c:formatCode>
                      <c:ptCount val="19"/>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numCache>
                  </c:numRef>
                </c:val>
                <c:extLst xmlns:c15="http://schemas.microsoft.com/office/drawing/2012/chart">
                  <c:ext xmlns:c16="http://schemas.microsoft.com/office/drawing/2014/chart" uri="{C3380CC4-5D6E-409C-BE32-E72D297353CC}">
                    <c16:uniqueId val="{00000003-2AF4-4ADB-83E1-CDF379F6063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(2)'!$B$6:$T$6</c15:sqref>
                        </c15:formulaRef>
                      </c:ext>
                    </c:extLst>
                    <c:numCache>
                      <c:formatCode>General</c:formatCode>
                      <c:ptCount val="19"/>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numCache>
                  </c:numRef>
                </c:val>
                <c:extLst xmlns:c15="http://schemas.microsoft.com/office/drawing/2012/chart">
                  <c:ext xmlns:c16="http://schemas.microsoft.com/office/drawing/2014/chart" uri="{C3380CC4-5D6E-409C-BE32-E72D297353CC}">
                    <c16:uniqueId val="{00000004-2AF4-4ADB-83E1-CDF379F6063E}"/>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(2)'!$B$7:$T$7</c15:sqref>
                        </c15:formulaRef>
                      </c:ext>
                    </c:extLst>
                    <c:numCache>
                      <c:formatCode>General</c:formatCode>
                      <c:ptCount val="19"/>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numCache>
                  </c:numRef>
                </c:val>
                <c:extLst xmlns:c15="http://schemas.microsoft.com/office/drawing/2012/chart">
                  <c:ext xmlns:c16="http://schemas.microsoft.com/office/drawing/2014/chart" uri="{C3380CC4-5D6E-409C-BE32-E72D297353CC}">
                    <c16:uniqueId val="{00000005-2AF4-4ADB-83E1-CDF379F6063E}"/>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(2)'!$B$8:$T$8</c15:sqref>
                        </c15:formulaRef>
                      </c:ext>
                    </c:extLst>
                    <c:numCache>
                      <c:formatCode>General</c:formatCode>
                      <c:ptCount val="19"/>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numCache>
                  </c:numRef>
                </c:val>
                <c:extLst xmlns:c15="http://schemas.microsoft.com/office/drawing/2012/chart">
                  <c:ext xmlns:c16="http://schemas.microsoft.com/office/drawing/2014/chart" uri="{C3380CC4-5D6E-409C-BE32-E72D297353CC}">
                    <c16:uniqueId val="{00000006-2AF4-4ADB-83E1-CDF379F6063E}"/>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(2)'!$B$9:$T$9</c15:sqref>
                        </c15:formulaRef>
                      </c:ext>
                    </c:extLst>
                    <c:numCache>
                      <c:formatCode>General</c:formatCode>
                      <c:ptCount val="19"/>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numCache>
                  </c:numRef>
                </c:val>
                <c:extLst xmlns:c15="http://schemas.microsoft.com/office/drawing/2012/chart">
                  <c:ext xmlns:c16="http://schemas.microsoft.com/office/drawing/2014/chart" uri="{C3380CC4-5D6E-409C-BE32-E72D297353CC}">
                    <c16:uniqueId val="{00000007-2AF4-4ADB-83E1-CDF379F6063E}"/>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(2)'!$A$10</c15:sqref>
                        </c15:formulaRef>
                      </c:ext>
                    </c:extLst>
                    <c:strCache>
                      <c:ptCount val="1"/>
                      <c:pt idx="0">
                        <c:v>Other - Median Days</c:v>
                      </c:pt>
                    </c:strCache>
                  </c:strRef>
                </c:tx>
                <c:spPr>
                  <a:solidFill>
                    <a:schemeClr val="accent1">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(2)'!$B$10:$T$10</c15:sqref>
                        </c15:formulaRef>
                      </c:ext>
                    </c:extLst>
                    <c:numCache>
                      <c:formatCode>General</c:formatCode>
                      <c:ptCount val="19"/>
                      <c:pt idx="7">
                        <c:v>42</c:v>
                      </c:pt>
                      <c:pt idx="8">
                        <c:v>19</c:v>
                      </c:pt>
                      <c:pt idx="9">
                        <c:v>18</c:v>
                      </c:pt>
                      <c:pt idx="10">
                        <c:v>38</c:v>
                      </c:pt>
                      <c:pt idx="11">
                        <c:v>31</c:v>
                      </c:pt>
                      <c:pt idx="12">
                        <c:v>45</c:v>
                      </c:pt>
                      <c:pt idx="13">
                        <c:v>46</c:v>
                      </c:pt>
                    </c:numCache>
                  </c:numRef>
                </c:val>
                <c:extLst xmlns:c15="http://schemas.microsoft.com/office/drawing/2012/chart">
                  <c:ext xmlns:c16="http://schemas.microsoft.com/office/drawing/2014/chart" uri="{C3380CC4-5D6E-409C-BE32-E72D297353CC}">
                    <c16:uniqueId val="{00000008-2AF4-4ADB-83E1-CDF379F6063E}"/>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(2)'!$A$11</c15:sqref>
                        </c15:formulaRef>
                      </c:ext>
                    </c:extLst>
                    <c:strCache>
                      <c:ptCount val="1"/>
                      <c:pt idx="0">
                        <c:v>Sarcoma - Median Days</c:v>
                      </c:pt>
                    </c:strCache>
                  </c:strRef>
                </c:tx>
                <c:spPr>
                  <a:solidFill>
                    <a:schemeClr val="accent1">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(2)'!$B$11:$T$11</c15:sqref>
                        </c15:formulaRef>
                      </c:ext>
                    </c:extLst>
                    <c:numCache>
                      <c:formatCode>General</c:formatCode>
                      <c:ptCount val="19"/>
                      <c:pt idx="7">
                        <c:v>118</c:v>
                      </c:pt>
                      <c:pt idx="8">
                        <c:v>21</c:v>
                      </c:pt>
                      <c:pt idx="9">
                        <c:v>0</c:v>
                      </c:pt>
                      <c:pt idx="10">
                        <c:v>66</c:v>
                      </c:pt>
                      <c:pt idx="11">
                        <c:v>75</c:v>
                      </c:pt>
                      <c:pt idx="12">
                        <c:v>36</c:v>
                      </c:pt>
                      <c:pt idx="13">
                        <c:v>0</c:v>
                      </c:pt>
                    </c:numCache>
                  </c:numRef>
                </c:val>
                <c:extLst xmlns:c15="http://schemas.microsoft.com/office/drawing/2012/chart">
                  <c:ext xmlns:c16="http://schemas.microsoft.com/office/drawing/2014/chart" uri="{C3380CC4-5D6E-409C-BE32-E72D297353CC}">
                    <c16:uniqueId val="{00000009-2AF4-4ADB-83E1-CDF379F6063E}"/>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(2)'!$B$12:$T$12</c15:sqref>
                        </c15:formulaRef>
                      </c:ext>
                    </c:extLst>
                    <c:numCache>
                      <c:formatCode>General</c:formatCode>
                      <c:ptCount val="19"/>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numCache>
                  </c:numRef>
                </c:val>
                <c:extLst xmlns:c15="http://schemas.microsoft.com/office/drawing/2012/chart">
                  <c:ext xmlns:c16="http://schemas.microsoft.com/office/drawing/2014/chart" uri="{C3380CC4-5D6E-409C-BE32-E72D297353CC}">
                    <c16:uniqueId val="{0000000A-2AF4-4ADB-83E1-CDF379F6063E}"/>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(2)'!$A$13</c15:sqref>
                        </c15:formulaRef>
                      </c:ext>
                    </c:extLst>
                    <c:strCache>
                      <c:ptCount val="1"/>
                      <c:pt idx="0">
                        <c:v>Unknown Primary - Median Days</c:v>
                      </c:pt>
                    </c:strCache>
                  </c:strRef>
                </c:tx>
                <c:spPr>
                  <a:solidFill>
                    <a:schemeClr val="accent1">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(2)'!$B$13:$T$13</c15:sqref>
                        </c15:formulaRef>
                      </c:ext>
                    </c:extLst>
                    <c:numCache>
                      <c:formatCode>General</c:formatCode>
                      <c:ptCount val="19"/>
                      <c:pt idx="7">
                        <c:v>65</c:v>
                      </c:pt>
                      <c:pt idx="8">
                        <c:v>9</c:v>
                      </c:pt>
                      <c:pt idx="9">
                        <c:v>25</c:v>
                      </c:pt>
                      <c:pt idx="10">
                        <c:v>8</c:v>
                      </c:pt>
                      <c:pt idx="11">
                        <c:v>13</c:v>
                      </c:pt>
                      <c:pt idx="12">
                        <c:v>34</c:v>
                      </c:pt>
                      <c:pt idx="13">
                        <c:v>29</c:v>
                      </c:pt>
                    </c:numCache>
                  </c:numRef>
                </c:val>
                <c:extLst xmlns:c15="http://schemas.microsoft.com/office/drawing/2012/chart">
                  <c:ext xmlns:c16="http://schemas.microsoft.com/office/drawing/2014/chart" uri="{C3380CC4-5D6E-409C-BE32-E72D297353CC}">
                    <c16:uniqueId val="{0000000B-2AF4-4ADB-83E1-CDF379F6063E}"/>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(2)'!$B$14:$T$14</c15:sqref>
                        </c15:formulaRef>
                      </c:ext>
                    </c:extLst>
                    <c:numCache>
                      <c:formatCode>General</c:formatCode>
                      <c:ptCount val="19"/>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numCache>
                  </c:numRef>
                </c:val>
                <c:extLst xmlns:c15="http://schemas.microsoft.com/office/drawing/2012/chart">
                  <c:ext xmlns:c16="http://schemas.microsoft.com/office/drawing/2014/chart" uri="{C3380CC4-5D6E-409C-BE32-E72D297353CC}">
                    <c16:uniqueId val="{0000000C-2AF4-4ADB-83E1-CDF379F6063E}"/>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(2)'!$B$15:$T$15</c15:sqref>
                        </c15:formulaRef>
                      </c:ext>
                    </c:extLst>
                    <c:numCache>
                      <c:formatCode>General</c:formatCode>
                      <c:ptCount val="19"/>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numCache>
                  </c:numRef>
                </c:val>
                <c:extLst xmlns:c15="http://schemas.microsoft.com/office/drawing/2012/chart">
                  <c:ext xmlns:c16="http://schemas.microsoft.com/office/drawing/2014/chart" uri="{C3380CC4-5D6E-409C-BE32-E72D297353CC}">
                    <c16:uniqueId val="{0000000D-2AF4-4ADB-83E1-CDF379F6063E}"/>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(2)'!$A$16</c15:sqref>
                        </c15:formulaRef>
                      </c:ext>
                    </c:extLst>
                    <c:strCache>
                      <c:ptCount val="1"/>
                      <c:pt idx="0">
                        <c:v>All Sites - Median Days</c:v>
                      </c:pt>
                    </c:strCache>
                  </c:strRef>
                </c:tx>
                <c:spPr>
                  <a:solidFill>
                    <a:schemeClr val="accent1">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(2)'!$B$16:$T$16</c15:sqref>
                        </c15:formulaRef>
                      </c:ext>
                    </c:extLst>
                    <c:numCache>
                      <c:formatCode>General</c:formatCode>
                      <c:ptCount val="19"/>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numCache>
                  </c:numRef>
                </c:val>
                <c:extLst xmlns:c15="http://schemas.microsoft.com/office/drawing/2012/chart">
                  <c:ext xmlns:c16="http://schemas.microsoft.com/office/drawing/2014/chart" uri="{C3380CC4-5D6E-409C-BE32-E72D297353CC}">
                    <c16:uniqueId val="{0000000E-2AF4-4ADB-83E1-CDF379F6063E}"/>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(2)'!$B$18:$T$18</c15:sqref>
                        </c15:formulaRef>
                      </c:ext>
                    </c:extLst>
                    <c:numCache>
                      <c:formatCode>General</c:formatCode>
                      <c:ptCount val="19"/>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numCache>
                  </c:numRef>
                </c:val>
                <c:extLst xmlns:c15="http://schemas.microsoft.com/office/drawing/2012/chart">
                  <c:ext xmlns:c16="http://schemas.microsoft.com/office/drawing/2014/chart" uri="{C3380CC4-5D6E-409C-BE32-E72D297353CC}">
                    <c16:uniqueId val="{0000000F-2AF4-4ADB-83E1-CDF379F6063E}"/>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(2)'!$A$19</c15:sqref>
                        </c15:formulaRef>
                      </c:ext>
                    </c:extLst>
                    <c:strCache>
                      <c:ptCount val="1"/>
                      <c:pt idx="0">
                        <c:v>Children's - 75th Centile</c:v>
                      </c:pt>
                    </c:strCache>
                  </c:strRef>
                </c:tx>
                <c:spPr>
                  <a:solidFill>
                    <a:schemeClr val="accent1">
                      <a:tint val="8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(2)'!$B$19:$T$19</c15:sqref>
                        </c15:formulaRef>
                      </c:ext>
                    </c:extLst>
                    <c:numCache>
                      <c:formatCode>General</c:formatCode>
                      <c:ptCount val="19"/>
                      <c:pt idx="7">
                        <c:v>33</c:v>
                      </c:pt>
                      <c:pt idx="10">
                        <c:v>15</c:v>
                      </c:pt>
                      <c:pt idx="11">
                        <c:v>48</c:v>
                      </c:pt>
                      <c:pt idx="12">
                        <c:v>0</c:v>
                      </c:pt>
                      <c:pt idx="13">
                        <c:v>0</c:v>
                      </c:pt>
                    </c:numCache>
                  </c:numRef>
                </c:val>
                <c:extLst xmlns:c15="http://schemas.microsoft.com/office/drawing/2012/chart">
                  <c:ext xmlns:c16="http://schemas.microsoft.com/office/drawing/2014/chart" uri="{C3380CC4-5D6E-409C-BE32-E72D297353CC}">
                    <c16:uniqueId val="{00000010-2AF4-4ADB-83E1-CDF379F6063E}"/>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(2)'!$B$20:$T$20</c15:sqref>
                        </c15:formulaRef>
                      </c:ext>
                    </c:extLst>
                    <c:numCache>
                      <c:formatCode>General</c:formatCode>
                      <c:ptCount val="19"/>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numCache>
                  </c:numRef>
                </c:val>
                <c:extLst xmlns:c15="http://schemas.microsoft.com/office/drawing/2012/chart">
                  <c:ext xmlns:c16="http://schemas.microsoft.com/office/drawing/2014/chart" uri="{C3380CC4-5D6E-409C-BE32-E72D297353CC}">
                    <c16:uniqueId val="{00000011-2AF4-4ADB-83E1-CDF379F6063E}"/>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(2)'!$B$21:$T$21</c15:sqref>
                        </c15:formulaRef>
                      </c:ext>
                    </c:extLst>
                    <c:numCache>
                      <c:formatCode>General</c:formatCode>
                      <c:ptCount val="19"/>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numCache>
                  </c:numRef>
                </c:val>
                <c:extLst xmlns:c15="http://schemas.microsoft.com/office/drawing/2012/chart">
                  <c:ext xmlns:c16="http://schemas.microsoft.com/office/drawing/2014/chart" uri="{C3380CC4-5D6E-409C-BE32-E72D297353CC}">
                    <c16:uniqueId val="{00000012-2AF4-4ADB-83E1-CDF379F6063E}"/>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(2)'!$A$22</c15:sqref>
                        </c15:formulaRef>
                      </c:ext>
                    </c:extLst>
                    <c:strCache>
                      <c:ptCount val="1"/>
                      <c:pt idx="0">
                        <c:v>Head &amp; Neck - 75th Centile</c:v>
                      </c:pt>
                    </c:strCache>
                  </c:strRef>
                </c:tx>
                <c:spPr>
                  <a:solidFill>
                    <a:schemeClr val="accent1">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(2)'!$B$22:$T$22</c15:sqref>
                        </c15:formulaRef>
                      </c:ext>
                    </c:extLst>
                    <c:numCache>
                      <c:formatCode>General</c:formatCode>
                      <c:ptCount val="19"/>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numCache>
                  </c:numRef>
                </c:val>
                <c:extLst xmlns:c15="http://schemas.microsoft.com/office/drawing/2012/chart">
                  <c:ext xmlns:c16="http://schemas.microsoft.com/office/drawing/2014/chart" uri="{C3380CC4-5D6E-409C-BE32-E72D297353CC}">
                    <c16:uniqueId val="{00000013-2AF4-4ADB-83E1-CDF379F6063E}"/>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solidFill>
                    <a:schemeClr val="accent1">
                      <a:shade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(2)'!$B$23:$T$23</c15:sqref>
                        </c15:formulaRef>
                      </c:ext>
                    </c:extLst>
                    <c:numCache>
                      <c:formatCode>General</c:formatCode>
                      <c:ptCount val="19"/>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numCache>
                  </c:numRef>
                </c:val>
                <c:extLst xmlns:c15="http://schemas.microsoft.com/office/drawing/2012/chart">
                  <c:ext xmlns:c16="http://schemas.microsoft.com/office/drawing/2014/chart" uri="{C3380CC4-5D6E-409C-BE32-E72D297353CC}">
                    <c16:uniqueId val="{00000014-2AF4-4ADB-83E1-CDF379F6063E}"/>
                  </c:ext>
                </c:extLst>
              </c15:ser>
            </c15:filteredBarSeries>
          </c:ext>
        </c:extLst>
      </c:barChart>
      <c:lineChart>
        <c:grouping val="standard"/>
        <c:varyColors val="0"/>
        <c:ser>
          <c:idx val="28"/>
          <c:order val="28"/>
          <c:tx>
            <c:strRef>
              <c:f>'POS to DTT (2)'!$A$33</c:f>
              <c:strCache>
                <c:ptCount val="1"/>
                <c:pt idx="0">
                  <c:v>Breast - % in 31 days</c:v>
                </c:pt>
              </c:strCache>
              <c:extLst xmlns:c15="http://schemas.microsoft.com/office/drawing/2012/chart"/>
            </c:strRef>
          </c:tx>
          <c:spPr>
            <a:ln w="28575" cap="rnd">
              <a:solidFill>
                <a:schemeClr val="accent1">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(2)'!$B$1:$T$1</c:f>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extLst xmlns:c15="http://schemas.microsoft.com/office/drawing/2012/chart"/>
            </c:numRef>
          </c:cat>
          <c:val>
            <c:numRef>
              <c:f>'POS to DTT (2)'!$B$33:$T$33</c:f>
              <c:numCache>
                <c:formatCode>0%</c:formatCode>
                <c:ptCount val="19"/>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2AF4-4ADB-83E1-CDF379F6063E}"/>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(2)'!$A$24</c15:sqref>
                        </c15:formulaRef>
                      </c:ext>
                    </c:extLst>
                    <c:strCache>
                      <c:ptCount val="1"/>
                      <c:pt idx="0">
                        <c:v>Lung - 75th Centile</c:v>
                      </c:pt>
                    </c:strCache>
                  </c:strRef>
                </c:tx>
                <c:spPr>
                  <a:ln w="28575" cap="rnd">
                    <a:solidFill>
                      <a:schemeClr val="accent1">
                        <a:tint val="99000"/>
                      </a:schemeClr>
                    </a:solidFill>
                    <a:round/>
                  </a:ln>
                  <a:effectLst/>
                </c:spPr>
                <c:marker>
                  <c:symbol val="none"/>
                </c:marker>
                <c:cat>
                  <c:numRef>
                    <c:extLst>
                      <c:ex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c:ext uri="{02D57815-91ED-43cb-92C2-25804820EDAC}">
                        <c15:formulaRef>
                          <c15:sqref>'POS to DTT (2)'!$B$24:$T$24</c15:sqref>
                        </c15:formulaRef>
                      </c:ext>
                    </c:extLst>
                    <c:numCache>
                      <c:formatCode>General</c:formatCode>
                      <c:ptCount val="19"/>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numCache>
                  </c:numRef>
                </c:val>
                <c:smooth val="0"/>
                <c:extLst>
                  <c:ext xmlns:c16="http://schemas.microsoft.com/office/drawing/2014/chart" uri="{C3380CC4-5D6E-409C-BE32-E72D297353CC}">
                    <c16:uniqueId val="{00000015-2AF4-4ADB-83E1-CDF379F6063E}"/>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(2)'!$A$25</c15:sqref>
                        </c15:formulaRef>
                      </c:ext>
                    </c:extLst>
                    <c:strCache>
                      <c:ptCount val="1"/>
                      <c:pt idx="0">
                        <c:v>Other - 75th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(2)'!$B$25:$T$25</c15:sqref>
                        </c15:formulaRef>
                      </c:ext>
                    </c:extLst>
                    <c:numCache>
                      <c:formatCode>General</c:formatCode>
                      <c:ptCount val="19"/>
                      <c:pt idx="7">
                        <c:v>42</c:v>
                      </c:pt>
                      <c:pt idx="8">
                        <c:v>23</c:v>
                      </c:pt>
                      <c:pt idx="9">
                        <c:v>18</c:v>
                      </c:pt>
                      <c:pt idx="10">
                        <c:v>38</c:v>
                      </c:pt>
                      <c:pt idx="11">
                        <c:v>42</c:v>
                      </c:pt>
                      <c:pt idx="12">
                        <c:v>56</c:v>
                      </c:pt>
                      <c:pt idx="13">
                        <c:v>46</c:v>
                      </c:pt>
                    </c:numCache>
                  </c:numRef>
                </c:val>
                <c:smooth val="0"/>
                <c:extLst xmlns:c15="http://schemas.microsoft.com/office/drawing/2012/chart">
                  <c:ext xmlns:c16="http://schemas.microsoft.com/office/drawing/2014/chart" uri="{C3380CC4-5D6E-409C-BE32-E72D297353CC}">
                    <c16:uniqueId val="{00000016-2AF4-4ADB-83E1-CDF379F6063E}"/>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(2)'!$A$26</c15:sqref>
                        </c15:formulaRef>
                      </c:ext>
                    </c:extLst>
                    <c:strCache>
                      <c:ptCount val="1"/>
                      <c:pt idx="0">
                        <c:v>Sarcoma - 75th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(2)'!$B$26:$T$26</c15:sqref>
                        </c15:formulaRef>
                      </c:ext>
                    </c:extLst>
                    <c:numCache>
                      <c:formatCode>General</c:formatCode>
                      <c:ptCount val="19"/>
                      <c:pt idx="7">
                        <c:v>165</c:v>
                      </c:pt>
                      <c:pt idx="8">
                        <c:v>42</c:v>
                      </c:pt>
                      <c:pt idx="9">
                        <c:v>65</c:v>
                      </c:pt>
                      <c:pt idx="10">
                        <c:v>123</c:v>
                      </c:pt>
                      <c:pt idx="11">
                        <c:v>80</c:v>
                      </c:pt>
                      <c:pt idx="12">
                        <c:v>53</c:v>
                      </c:pt>
                      <c:pt idx="13">
                        <c:v>0</c:v>
                      </c:pt>
                    </c:numCache>
                  </c:numRef>
                </c:val>
                <c:smooth val="0"/>
                <c:extLst xmlns:c15="http://schemas.microsoft.com/office/drawing/2012/chart">
                  <c:ext xmlns:c16="http://schemas.microsoft.com/office/drawing/2014/chart" uri="{C3380CC4-5D6E-409C-BE32-E72D297353CC}">
                    <c16:uniqueId val="{00000017-2AF4-4ADB-83E1-CDF379F6063E}"/>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ln w="28575" cap="rnd">
                    <a:solidFill>
                      <a:schemeClr val="accent1">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(2)'!$B$27:$T$27</c15:sqref>
                        </c15:formulaRef>
                      </c:ext>
                    </c:extLst>
                    <c:numCache>
                      <c:formatCode>General</c:formatCode>
                      <c:ptCount val="19"/>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numCache>
                  </c:numRef>
                </c:val>
                <c:smooth val="0"/>
                <c:extLst xmlns:c15="http://schemas.microsoft.com/office/drawing/2012/chart">
                  <c:ext xmlns:c16="http://schemas.microsoft.com/office/drawing/2014/chart" uri="{C3380CC4-5D6E-409C-BE32-E72D297353CC}">
                    <c16:uniqueId val="{00000018-2AF4-4ADB-83E1-CDF379F6063E}"/>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(2)'!$A$28</c15:sqref>
                        </c15:formulaRef>
                      </c:ext>
                    </c:extLst>
                    <c:strCache>
                      <c:ptCount val="1"/>
                      <c:pt idx="0">
                        <c:v>Unknown Primary -75th Centile</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(2)'!$B$28:$T$28</c15:sqref>
                        </c15:formulaRef>
                      </c:ext>
                    </c:extLst>
                    <c:numCache>
                      <c:formatCode>General</c:formatCode>
                      <c:ptCount val="19"/>
                      <c:pt idx="7">
                        <c:v>78</c:v>
                      </c:pt>
                      <c:pt idx="8">
                        <c:v>23</c:v>
                      </c:pt>
                      <c:pt idx="9">
                        <c:v>27</c:v>
                      </c:pt>
                      <c:pt idx="10">
                        <c:v>13</c:v>
                      </c:pt>
                      <c:pt idx="11">
                        <c:v>30</c:v>
                      </c:pt>
                      <c:pt idx="12">
                        <c:v>39</c:v>
                      </c:pt>
                      <c:pt idx="13">
                        <c:v>39</c:v>
                      </c:pt>
                    </c:numCache>
                  </c:numRef>
                </c:val>
                <c:smooth val="0"/>
                <c:extLst xmlns:c15="http://schemas.microsoft.com/office/drawing/2012/chart">
                  <c:ext xmlns:c16="http://schemas.microsoft.com/office/drawing/2014/chart" uri="{C3380CC4-5D6E-409C-BE32-E72D297353CC}">
                    <c16:uniqueId val="{00000019-2AF4-4ADB-83E1-CDF379F6063E}"/>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ln w="28575" cap="rnd">
                    <a:solidFill>
                      <a:schemeClr val="accent1">
                        <a:shade val="85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(2)'!$B$29:$T$29</c15:sqref>
                        </c15:formulaRef>
                      </c:ext>
                    </c:extLst>
                    <c:numCache>
                      <c:formatCode>General</c:formatCode>
                      <c:ptCount val="19"/>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numCache>
                  </c:numRef>
                </c:val>
                <c:smooth val="0"/>
                <c:extLst xmlns:c15="http://schemas.microsoft.com/office/drawing/2012/chart">
                  <c:ext xmlns:c16="http://schemas.microsoft.com/office/drawing/2014/chart" uri="{C3380CC4-5D6E-409C-BE32-E72D297353CC}">
                    <c16:uniqueId val="{0000001A-2AF4-4ADB-83E1-CDF379F6063E}"/>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ln w="28575" cap="rnd">
                    <a:solidFill>
                      <a:schemeClr val="accent1">
                        <a:shade val="8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(2)'!$B$30:$T$30</c15:sqref>
                        </c15:formulaRef>
                      </c:ext>
                    </c:extLst>
                    <c:numCache>
                      <c:formatCode>General</c:formatCode>
                      <c:ptCount val="19"/>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numCache>
                  </c:numRef>
                </c:val>
                <c:smooth val="0"/>
                <c:extLst xmlns:c15="http://schemas.microsoft.com/office/drawing/2012/chart">
                  <c:ext xmlns:c16="http://schemas.microsoft.com/office/drawing/2014/chart" uri="{C3380CC4-5D6E-409C-BE32-E72D297353CC}">
                    <c16:uniqueId val="{0000001B-2AF4-4ADB-83E1-CDF379F6063E}"/>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ln w="28575" cap="rnd">
                    <a:solidFill>
                      <a:schemeClr val="accent1">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(2)'!$B$31:$T$31</c15:sqref>
                        </c15:formulaRef>
                      </c:ext>
                    </c:extLst>
                    <c:numCache>
                      <c:formatCode>General</c:formatCode>
                      <c:ptCount val="19"/>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numCache>
                  </c:numRef>
                </c:val>
                <c:smooth val="0"/>
                <c:extLst xmlns:c15="http://schemas.microsoft.com/office/drawing/2012/chart">
                  <c:ext xmlns:c16="http://schemas.microsoft.com/office/drawing/2014/chart" uri="{C3380CC4-5D6E-409C-BE32-E72D297353CC}">
                    <c16:uniqueId val="{0000001C-2AF4-4ADB-83E1-CDF379F6063E}"/>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(2)'!$A$34</c15:sqref>
                        </c15:formulaRef>
                      </c:ext>
                    </c:extLst>
                    <c:strCache>
                      <c:ptCount val="1"/>
                      <c:pt idx="0">
                        <c:v>Children's - % in 31 days</c:v>
                      </c:pt>
                    </c:strCache>
                  </c:strRef>
                </c:tx>
                <c:spPr>
                  <a:ln w="25400" cap="rnd">
                    <a:no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(2)'!$B$34:$T$34</c15:sqref>
                        </c15:formulaRef>
                      </c:ext>
                    </c:extLst>
                    <c:numCache>
                      <c:formatCode>General</c:formatCode>
                      <c:ptCount val="19"/>
                      <c:pt idx="7" formatCode="0%">
                        <c:v>0</c:v>
                      </c:pt>
                      <c:pt idx="10" formatCode="0%">
                        <c:v>1</c:v>
                      </c:pt>
                      <c:pt idx="11" formatCode="0%">
                        <c:v>0.5</c:v>
                      </c:pt>
                      <c:pt idx="12">
                        <c:v>0</c:v>
                      </c:pt>
                      <c:pt idx="13">
                        <c:v>0</c:v>
                      </c:pt>
                    </c:numCache>
                  </c:numRef>
                </c:val>
                <c:smooth val="0"/>
                <c:extLst xmlns:c15="http://schemas.microsoft.com/office/drawing/2012/chart">
                  <c:ext xmlns:c16="http://schemas.microsoft.com/office/drawing/2014/chart" uri="{C3380CC4-5D6E-409C-BE32-E72D297353CC}">
                    <c16:uniqueId val="{0000001D-2AF4-4ADB-83E1-CDF379F6063E}"/>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(2)'!$B$35:$T$35</c15:sqref>
                        </c15:formulaRef>
                      </c:ext>
                    </c:extLst>
                    <c:numCache>
                      <c:formatCode>0%</c:formatCode>
                      <c:ptCount val="19"/>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numCache>
                  </c:numRef>
                </c:val>
                <c:smooth val="0"/>
                <c:extLst xmlns:c15="http://schemas.microsoft.com/office/drawing/2012/chart">
                  <c:ext xmlns:c16="http://schemas.microsoft.com/office/drawing/2014/chart" uri="{C3380CC4-5D6E-409C-BE32-E72D297353CC}">
                    <c16:uniqueId val="{0000001E-2AF4-4ADB-83E1-CDF379F6063E}"/>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(2)'!$B$36:$T$36</c15:sqref>
                        </c15:formulaRef>
                      </c:ext>
                    </c:extLst>
                    <c:numCache>
                      <c:formatCode>0%</c:formatCode>
                      <c:ptCount val="19"/>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numCache>
                  </c:numRef>
                </c:val>
                <c:smooth val="0"/>
                <c:extLst xmlns:c15="http://schemas.microsoft.com/office/drawing/2012/chart">
                  <c:ext xmlns:c16="http://schemas.microsoft.com/office/drawing/2014/chart" uri="{C3380CC4-5D6E-409C-BE32-E72D297353CC}">
                    <c16:uniqueId val="{0000001F-2AF4-4ADB-83E1-CDF379F6063E}"/>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(2)'!$B$37:$T$37</c15:sqref>
                        </c15:formulaRef>
                      </c:ext>
                    </c:extLst>
                    <c:numCache>
                      <c:formatCode>0%</c:formatCode>
                      <c:ptCount val="19"/>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numCache>
                  </c:numRef>
                </c:val>
                <c:smooth val="0"/>
                <c:extLst xmlns:c15="http://schemas.microsoft.com/office/drawing/2012/chart">
                  <c:ext xmlns:c16="http://schemas.microsoft.com/office/drawing/2014/chart" uri="{C3380CC4-5D6E-409C-BE32-E72D297353CC}">
                    <c16:uniqueId val="{00000020-2AF4-4ADB-83E1-CDF379F6063E}"/>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(2)'!$B$38:$T$38</c15:sqref>
                        </c15:formulaRef>
                      </c:ext>
                    </c:extLst>
                    <c:numCache>
                      <c:formatCode>0%</c:formatCode>
                      <c:ptCount val="19"/>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numCache>
                  </c:numRef>
                </c:val>
                <c:smooth val="0"/>
                <c:extLst xmlns:c15="http://schemas.microsoft.com/office/drawing/2012/chart">
                  <c:ext xmlns:c16="http://schemas.microsoft.com/office/drawing/2014/chart" uri="{C3380CC4-5D6E-409C-BE32-E72D297353CC}">
                    <c16:uniqueId val="{00000021-2AF4-4ADB-83E1-CDF379F6063E}"/>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(2)'!$B$39:$T$39</c15:sqref>
                        </c15:formulaRef>
                      </c:ext>
                    </c:extLst>
                    <c:numCache>
                      <c:formatCode>0%</c:formatCode>
                      <c:ptCount val="19"/>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numCache>
                  </c:numRef>
                </c:val>
                <c:smooth val="0"/>
                <c:extLst xmlns:c15="http://schemas.microsoft.com/office/drawing/2012/chart">
                  <c:ext xmlns:c16="http://schemas.microsoft.com/office/drawing/2014/chart" uri="{C3380CC4-5D6E-409C-BE32-E72D297353CC}">
                    <c16:uniqueId val="{00000022-2AF4-4ADB-83E1-CDF379F6063E}"/>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'POS to DTT (2)'!$A$40</c15:sqref>
                        </c15:formulaRef>
                      </c:ext>
                    </c:extLst>
                    <c:strCache>
                      <c:ptCount val="1"/>
                      <c:pt idx="0">
                        <c:v>Other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(2)'!$B$40:$T$40</c15:sqref>
                        </c15:formulaRef>
                      </c:ext>
                    </c:extLst>
                    <c:numCache>
                      <c:formatCode>General</c:formatCode>
                      <c:ptCount val="19"/>
                      <c:pt idx="7" formatCode="0%">
                        <c:v>0</c:v>
                      </c:pt>
                      <c:pt idx="8" formatCode="0%">
                        <c:v>1</c:v>
                      </c:pt>
                      <c:pt idx="9" formatCode="0%">
                        <c:v>1</c:v>
                      </c:pt>
                      <c:pt idx="10" formatCode="0%">
                        <c:v>0</c:v>
                      </c:pt>
                      <c:pt idx="11" formatCode="0%">
                        <c:v>0.5</c:v>
                      </c:pt>
                      <c:pt idx="12" formatCode="0%">
                        <c:v>0</c:v>
                      </c:pt>
                      <c:pt idx="13" formatCode="0%">
                        <c:v>0</c:v>
                      </c:pt>
                    </c:numCache>
                  </c:numRef>
                </c:val>
                <c:smooth val="0"/>
                <c:extLst xmlns:c15="http://schemas.microsoft.com/office/drawing/2012/chart">
                  <c:ext xmlns:c16="http://schemas.microsoft.com/office/drawing/2014/chart" uri="{C3380CC4-5D6E-409C-BE32-E72D297353CC}">
                    <c16:uniqueId val="{00000023-2AF4-4ADB-83E1-CDF379F6063E}"/>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'POS to DTT (2)'!$A$41</c15:sqref>
                        </c15:formulaRef>
                      </c:ext>
                    </c:extLst>
                    <c:strCache>
                      <c:ptCount val="1"/>
                      <c:pt idx="0">
                        <c:v>Sarcoma - % in 31 days</c:v>
                      </c:pt>
                    </c:strCache>
                  </c:strRef>
                </c:tx>
                <c:spPr>
                  <a:ln w="28575" cap="rnd">
                    <a:solidFill>
                      <a:schemeClr val="accent1">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(2)'!$B$41:$T$41</c15:sqref>
                        </c15:formulaRef>
                      </c:ext>
                    </c:extLst>
                    <c:numCache>
                      <c:formatCode>General</c:formatCode>
                      <c:ptCount val="19"/>
                      <c:pt idx="7" formatCode="0%">
                        <c:v>0.25</c:v>
                      </c:pt>
                      <c:pt idx="8" formatCode="0%">
                        <c:v>0.5</c:v>
                      </c:pt>
                      <c:pt idx="9" formatCode="0%">
                        <c:v>0.67</c:v>
                      </c:pt>
                      <c:pt idx="10" formatCode="0%">
                        <c:v>0</c:v>
                      </c:pt>
                      <c:pt idx="11" formatCode="0%">
                        <c:v>0</c:v>
                      </c:pt>
                      <c:pt idx="12" formatCode="0%">
                        <c:v>0.5</c:v>
                      </c:pt>
                      <c:pt idx="13" formatCode="0%">
                        <c:v>1</c:v>
                      </c:pt>
                    </c:numCache>
                  </c:numRef>
                </c:val>
                <c:smooth val="0"/>
                <c:extLst xmlns:c15="http://schemas.microsoft.com/office/drawing/2012/chart">
                  <c:ext xmlns:c16="http://schemas.microsoft.com/office/drawing/2014/chart" uri="{C3380CC4-5D6E-409C-BE32-E72D297353CC}">
                    <c16:uniqueId val="{00000024-2AF4-4ADB-83E1-CDF379F6063E}"/>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(2)'!$B$42:$T$42</c15:sqref>
                        </c15:formulaRef>
                      </c:ext>
                    </c:extLst>
                    <c:numCache>
                      <c:formatCode>0%</c:formatCode>
                      <c:ptCount val="19"/>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numCache>
                  </c:numRef>
                </c:val>
                <c:smooth val="0"/>
                <c:extLst xmlns:c15="http://schemas.microsoft.com/office/drawing/2012/chart">
                  <c:ext xmlns:c16="http://schemas.microsoft.com/office/drawing/2014/chart" uri="{C3380CC4-5D6E-409C-BE32-E72D297353CC}">
                    <c16:uniqueId val="{00000025-2AF4-4ADB-83E1-CDF379F6063E}"/>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'POS to DTT (2)'!$A$43</c15:sqref>
                        </c15:formulaRef>
                      </c:ext>
                    </c:extLst>
                    <c:strCache>
                      <c:ptCount val="1"/>
                      <c:pt idx="0">
                        <c:v>Unknown Primary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(2)'!$B$43:$T$43</c15:sqref>
                        </c15:formulaRef>
                      </c:ext>
                    </c:extLst>
                    <c:numCache>
                      <c:formatCode>General</c:formatCode>
                      <c:ptCount val="19"/>
                      <c:pt idx="7" formatCode="0%">
                        <c:v>0.25</c:v>
                      </c:pt>
                      <c:pt idx="8" formatCode="0%">
                        <c:v>0.67</c:v>
                      </c:pt>
                      <c:pt idx="9" formatCode="0%">
                        <c:v>0.75</c:v>
                      </c:pt>
                      <c:pt idx="10" formatCode="0%">
                        <c:v>0.8</c:v>
                      </c:pt>
                      <c:pt idx="11" formatCode="0%">
                        <c:v>0.71</c:v>
                      </c:pt>
                      <c:pt idx="12" formatCode="0%">
                        <c:v>0.2</c:v>
                      </c:pt>
                      <c:pt idx="13" formatCode="0%">
                        <c:v>0.56999999999999995</c:v>
                      </c:pt>
                    </c:numCache>
                  </c:numRef>
                </c:val>
                <c:smooth val="0"/>
                <c:extLst xmlns:c15="http://schemas.microsoft.com/office/drawing/2012/chart">
                  <c:ext xmlns:c16="http://schemas.microsoft.com/office/drawing/2014/chart" uri="{C3380CC4-5D6E-409C-BE32-E72D297353CC}">
                    <c16:uniqueId val="{00000026-2AF4-4ADB-83E1-CDF379F6063E}"/>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(2)'!$B$44:$T$44</c15:sqref>
                        </c15:formulaRef>
                      </c:ext>
                    </c:extLst>
                    <c:numCache>
                      <c:formatCode>0%</c:formatCode>
                      <c:ptCount val="19"/>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numCache>
                  </c:numRef>
                </c:val>
                <c:smooth val="0"/>
                <c:extLst xmlns:c15="http://schemas.microsoft.com/office/drawing/2012/chart">
                  <c:ext xmlns:c16="http://schemas.microsoft.com/office/drawing/2014/chart" uri="{C3380CC4-5D6E-409C-BE32-E72D297353CC}">
                    <c16:uniqueId val="{00000027-2AF4-4ADB-83E1-CDF379F6063E}"/>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(2)'!$B$45:$T$45</c15:sqref>
                        </c15:formulaRef>
                      </c:ext>
                    </c:extLst>
                    <c:numCache>
                      <c:formatCode>0%</c:formatCode>
                      <c:ptCount val="19"/>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numCache>
                  </c:numRef>
                </c:val>
                <c:smooth val="0"/>
                <c:extLst xmlns:c15="http://schemas.microsoft.com/office/drawing/2012/chart">
                  <c:ext xmlns:c16="http://schemas.microsoft.com/office/drawing/2014/chart" uri="{C3380CC4-5D6E-409C-BE32-E72D297353CC}">
                    <c16:uniqueId val="{00000028-2AF4-4ADB-83E1-CDF379F6063E}"/>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'POS to DTT (2)'!$A$46</c15:sqref>
                        </c15:formulaRef>
                      </c:ext>
                    </c:extLst>
                    <c:strCache>
                      <c:ptCount val="1"/>
                      <c:pt idx="0">
                        <c:v>All Sites - % in 31 days</c:v>
                      </c:pt>
                    </c:strCache>
                  </c:strRef>
                </c:tx>
                <c:spPr>
                  <a:ln w="28575" cap="rnd">
                    <a:solidFill>
                      <a:schemeClr val="accent1">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(2)'!$B$1:$T$1</c15:sqref>
                        </c15:formulaRef>
                      </c:ext>
                    </c:extLst>
                    <c:numCache>
                      <c:formatCode>mmm\-yy</c:formatCode>
                      <c:ptCount val="19"/>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numCache>
                  </c:numRef>
                </c:cat>
                <c:val>
                  <c:numRef>
                    <c:extLst xmlns:c15="http://schemas.microsoft.com/office/drawing/2012/chart">
                      <c:ext xmlns:c15="http://schemas.microsoft.com/office/drawing/2012/chart" uri="{02D57815-91ED-43cb-92C2-25804820EDAC}">
                        <c15:formulaRef>
                          <c15:sqref>'POS to DTT (2)'!$B$46:$T$46</c15:sqref>
                        </c15:formulaRef>
                      </c:ext>
                    </c:extLst>
                    <c:numCache>
                      <c:formatCode>0%</c:formatCode>
                      <c:ptCount val="19"/>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numCache>
                  </c:numRef>
                </c:val>
                <c:smooth val="0"/>
                <c:extLst xmlns:c15="http://schemas.microsoft.com/office/drawing/2012/chart">
                  <c:ext xmlns:c16="http://schemas.microsoft.com/office/drawing/2014/chart" uri="{C3380CC4-5D6E-409C-BE32-E72D297353CC}">
                    <c16:uniqueId val="{00000029-2AF4-4ADB-83E1-CDF379F6063E}"/>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Breast</a:t>
            </a:r>
          </a:p>
        </c:rich>
      </c:tx>
      <c:layout>
        <c:manualLayout>
          <c:xMode val="edge"/>
          <c:yMode val="edge"/>
          <c:x val="0.4518836749852205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465338289150784E-2"/>
          <c:y val="3.8580000931854465E-2"/>
          <c:w val="0.93146227332766762"/>
          <c:h val="0.71735321453006329"/>
        </c:manualLayout>
      </c:layout>
      <c:barChart>
        <c:barDir val="col"/>
        <c:grouping val="stacked"/>
        <c:varyColors val="0"/>
        <c:ser>
          <c:idx val="47"/>
          <c:order val="47"/>
          <c:tx>
            <c:strRef>
              <c:f>'Table for graphs 24-25 '!$A$49</c:f>
              <c:strCache>
                <c:ptCount val="1"/>
                <c:pt idx="0">
                  <c:v>Breast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'!$B$49:$DB$49</c:f>
              <c:numCache>
                <c:formatCode>0</c:formatCode>
                <c:ptCount val="105"/>
                <c:pt idx="0">
                  <c:v>10</c:v>
                </c:pt>
                <c:pt idx="1">
                  <c:v>9</c:v>
                </c:pt>
                <c:pt idx="2">
                  <c:v>4</c:v>
                </c:pt>
                <c:pt idx="3">
                  <c:v>8</c:v>
                </c:pt>
                <c:pt idx="4">
                  <c:v>8</c:v>
                </c:pt>
                <c:pt idx="5">
                  <c:v>10</c:v>
                </c:pt>
                <c:pt idx="6">
                  <c:v>17</c:v>
                </c:pt>
                <c:pt idx="7">
                  <c:v>16</c:v>
                </c:pt>
                <c:pt idx="8">
                  <c:v>20</c:v>
                </c:pt>
                <c:pt idx="9">
                  <c:v>19</c:v>
                </c:pt>
                <c:pt idx="10">
                  <c:v>17</c:v>
                </c:pt>
                <c:pt idx="11">
                  <c:v>18</c:v>
                </c:pt>
                <c:pt idx="12">
                  <c:v>14</c:v>
                </c:pt>
                <c:pt idx="13">
                  <c:v>12</c:v>
                </c:pt>
                <c:pt idx="14">
                  <c:v>9</c:v>
                </c:pt>
                <c:pt idx="15">
                  <c:v>9</c:v>
                </c:pt>
                <c:pt idx="16">
                  <c:v>10</c:v>
                </c:pt>
                <c:pt idx="17">
                  <c:v>7</c:v>
                </c:pt>
                <c:pt idx="18">
                  <c:v>8</c:v>
                </c:pt>
                <c:pt idx="19">
                  <c:v>13</c:v>
                </c:pt>
                <c:pt idx="20">
                  <c:v>16</c:v>
                </c:pt>
                <c:pt idx="21">
                  <c:v>15</c:v>
                </c:pt>
                <c:pt idx="22">
                  <c:v>18</c:v>
                </c:pt>
                <c:pt idx="23">
                  <c:v>19</c:v>
                </c:pt>
                <c:pt idx="24">
                  <c:v>17</c:v>
                </c:pt>
                <c:pt idx="25">
                  <c:v>15</c:v>
                </c:pt>
                <c:pt idx="26" formatCode="General">
                  <c:v>14</c:v>
                </c:pt>
                <c:pt idx="27">
                  <c:v>18</c:v>
                </c:pt>
                <c:pt idx="28">
                  <c:v>21</c:v>
                </c:pt>
                <c:pt idx="29">
                  <c:v>24</c:v>
                </c:pt>
                <c:pt idx="30">
                  <c:v>23</c:v>
                </c:pt>
                <c:pt idx="31">
                  <c:v>26</c:v>
                </c:pt>
                <c:pt idx="32">
                  <c:v>24</c:v>
                </c:pt>
                <c:pt idx="33">
                  <c:v>24</c:v>
                </c:pt>
                <c:pt idx="34">
                  <c:v>25</c:v>
                </c:pt>
                <c:pt idx="35">
                  <c:v>19</c:v>
                </c:pt>
                <c:pt idx="36">
                  <c:v>21</c:v>
                </c:pt>
                <c:pt idx="37">
                  <c:v>15</c:v>
                </c:pt>
                <c:pt idx="38">
                  <c:v>14</c:v>
                </c:pt>
                <c:pt idx="39">
                  <c:v>13</c:v>
                </c:pt>
                <c:pt idx="40">
                  <c:v>15</c:v>
                </c:pt>
                <c:pt idx="41">
                  <c:v>19</c:v>
                </c:pt>
                <c:pt idx="42">
                  <c:v>19</c:v>
                </c:pt>
                <c:pt idx="43" formatCode="General">
                  <c:v>21</c:v>
                </c:pt>
                <c:pt idx="44">
                  <c:v>17</c:v>
                </c:pt>
                <c:pt idx="45">
                  <c:v>14</c:v>
                </c:pt>
                <c:pt idx="46">
                  <c:v>14</c:v>
                </c:pt>
                <c:pt idx="47">
                  <c:v>12</c:v>
                </c:pt>
                <c:pt idx="48">
                  <c:v>7</c:v>
                </c:pt>
                <c:pt idx="49">
                  <c:v>8</c:v>
                </c:pt>
                <c:pt idx="50">
                  <c:v>9</c:v>
                </c:pt>
                <c:pt idx="51">
                  <c:v>17</c:v>
                </c:pt>
                <c:pt idx="52">
                  <c:v>11</c:v>
                </c:pt>
                <c:pt idx="53">
                  <c:v>9</c:v>
                </c:pt>
                <c:pt idx="54">
                  <c:v>10</c:v>
                </c:pt>
                <c:pt idx="55" formatCode="General">
                  <c:v>10</c:v>
                </c:pt>
                <c:pt idx="56" formatCode="General">
                  <c:v>8</c:v>
                </c:pt>
                <c:pt idx="57" formatCode="General">
                  <c:v>13</c:v>
                </c:pt>
                <c:pt idx="58" formatCode="General">
                  <c:v>22</c:v>
                </c:pt>
                <c:pt idx="59" formatCode="General">
                  <c:v>17</c:v>
                </c:pt>
                <c:pt idx="60" formatCode="General">
                  <c:v>22</c:v>
                </c:pt>
                <c:pt idx="61" formatCode="General">
                  <c:v>18</c:v>
                </c:pt>
                <c:pt idx="62" formatCode="General">
                  <c:v>15</c:v>
                </c:pt>
                <c:pt idx="63" formatCode="General">
                  <c:v>13</c:v>
                </c:pt>
                <c:pt idx="64" formatCode="General">
                  <c:v>8</c:v>
                </c:pt>
                <c:pt idx="65" formatCode="General">
                  <c:v>10</c:v>
                </c:pt>
                <c:pt idx="66" formatCode="General">
                  <c:v>11</c:v>
                </c:pt>
                <c:pt idx="67" formatCode="General">
                  <c:v>13</c:v>
                </c:pt>
                <c:pt idx="68" formatCode="General">
                  <c:v>13</c:v>
                </c:pt>
                <c:pt idx="69" formatCode="General">
                  <c:v>12</c:v>
                </c:pt>
                <c:pt idx="70" formatCode="General">
                  <c:v>9</c:v>
                </c:pt>
                <c:pt idx="71" formatCode="General">
                  <c:v>15</c:v>
                </c:pt>
                <c:pt idx="72" formatCode="General">
                  <c:v>11</c:v>
                </c:pt>
                <c:pt idx="73" formatCode="General">
                  <c:v>12</c:v>
                </c:pt>
                <c:pt idx="74" formatCode="General">
                  <c:v>5</c:v>
                </c:pt>
                <c:pt idx="75" formatCode="General">
                  <c:v>8</c:v>
                </c:pt>
                <c:pt idx="76" formatCode="General">
                  <c:v>11</c:v>
                </c:pt>
                <c:pt idx="77" formatCode="General">
                  <c:v>6</c:v>
                </c:pt>
                <c:pt idx="78" formatCode="General">
                  <c:v>2</c:v>
                </c:pt>
                <c:pt idx="79" formatCode="General">
                  <c:v>3</c:v>
                </c:pt>
                <c:pt idx="80" formatCode="General">
                  <c:v>4</c:v>
                </c:pt>
                <c:pt idx="81" formatCode="General">
                  <c:v>3</c:v>
                </c:pt>
                <c:pt idx="82" formatCode="General">
                  <c:v>3</c:v>
                </c:pt>
                <c:pt idx="83" formatCode="General">
                  <c:v>4</c:v>
                </c:pt>
                <c:pt idx="84" formatCode="General">
                  <c:v>6</c:v>
                </c:pt>
                <c:pt idx="85" formatCode="General">
                  <c:v>6</c:v>
                </c:pt>
                <c:pt idx="86" formatCode="General">
                  <c:v>6</c:v>
                </c:pt>
                <c:pt idx="87" formatCode="General">
                  <c:v>2</c:v>
                </c:pt>
              </c:numCache>
            </c:numRef>
          </c:val>
          <c:extLst>
            <c:ext xmlns:c16="http://schemas.microsoft.com/office/drawing/2014/chart" uri="{C3380CC4-5D6E-409C-BE32-E72D297353CC}">
              <c16:uniqueId val="{00000000-97F4-45A6-87EA-AB9105C5388D}"/>
            </c:ext>
          </c:extLst>
        </c:ser>
        <c:ser>
          <c:idx val="62"/>
          <c:order val="62"/>
          <c:tx>
            <c:strRef>
              <c:f>'Table for graphs 24-25 '!$A$64</c:f>
              <c:strCache>
                <c:ptCount val="1"/>
                <c:pt idx="0">
                  <c:v>Breast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'!$B$64:$DB$64</c:f>
              <c:numCache>
                <c:formatCode>0</c:formatCode>
                <c:ptCount val="105"/>
                <c:pt idx="0">
                  <c:v>1</c:v>
                </c:pt>
                <c:pt idx="1">
                  <c:v>2</c:v>
                </c:pt>
                <c:pt idx="2">
                  <c:v>3</c:v>
                </c:pt>
                <c:pt idx="3">
                  <c:v>2</c:v>
                </c:pt>
                <c:pt idx="4">
                  <c:v>5</c:v>
                </c:pt>
                <c:pt idx="5">
                  <c:v>3</c:v>
                </c:pt>
                <c:pt idx="6">
                  <c:v>2</c:v>
                </c:pt>
                <c:pt idx="7">
                  <c:v>1</c:v>
                </c:pt>
                <c:pt idx="8">
                  <c:v>1</c:v>
                </c:pt>
                <c:pt idx="9">
                  <c:v>1</c:v>
                </c:pt>
                <c:pt idx="10">
                  <c:v>2</c:v>
                </c:pt>
                <c:pt idx="11">
                  <c:v>3</c:v>
                </c:pt>
                <c:pt idx="12">
                  <c:v>3</c:v>
                </c:pt>
                <c:pt idx="13">
                  <c:v>2</c:v>
                </c:pt>
                <c:pt idx="14">
                  <c:v>4</c:v>
                </c:pt>
                <c:pt idx="15">
                  <c:v>5</c:v>
                </c:pt>
                <c:pt idx="16">
                  <c:v>4</c:v>
                </c:pt>
                <c:pt idx="17">
                  <c:v>2</c:v>
                </c:pt>
                <c:pt idx="18">
                  <c:v>2</c:v>
                </c:pt>
                <c:pt idx="19">
                  <c:v>1</c:v>
                </c:pt>
                <c:pt idx="20">
                  <c:v>0</c:v>
                </c:pt>
                <c:pt idx="21">
                  <c:v>1</c:v>
                </c:pt>
                <c:pt idx="22">
                  <c:v>2</c:v>
                </c:pt>
                <c:pt idx="23">
                  <c:v>1</c:v>
                </c:pt>
                <c:pt idx="24">
                  <c:v>1</c:v>
                </c:pt>
                <c:pt idx="25">
                  <c:v>2</c:v>
                </c:pt>
                <c:pt idx="26">
                  <c:v>2</c:v>
                </c:pt>
                <c:pt idx="27">
                  <c:v>2</c:v>
                </c:pt>
                <c:pt idx="28">
                  <c:v>5</c:v>
                </c:pt>
                <c:pt idx="29">
                  <c:v>5</c:v>
                </c:pt>
                <c:pt idx="30">
                  <c:v>4</c:v>
                </c:pt>
                <c:pt idx="31">
                  <c:v>3</c:v>
                </c:pt>
                <c:pt idx="32">
                  <c:v>4</c:v>
                </c:pt>
                <c:pt idx="33">
                  <c:v>5</c:v>
                </c:pt>
                <c:pt idx="34">
                  <c:v>7</c:v>
                </c:pt>
                <c:pt idx="35">
                  <c:v>7</c:v>
                </c:pt>
                <c:pt idx="36">
                  <c:v>6</c:v>
                </c:pt>
                <c:pt idx="37">
                  <c:v>7</c:v>
                </c:pt>
                <c:pt idx="38">
                  <c:v>4</c:v>
                </c:pt>
                <c:pt idx="39">
                  <c:v>6</c:v>
                </c:pt>
                <c:pt idx="40">
                  <c:v>3</c:v>
                </c:pt>
                <c:pt idx="41">
                  <c:v>5</c:v>
                </c:pt>
                <c:pt idx="42">
                  <c:v>7</c:v>
                </c:pt>
                <c:pt idx="43" formatCode="General">
                  <c:v>5</c:v>
                </c:pt>
                <c:pt idx="44">
                  <c:v>7</c:v>
                </c:pt>
                <c:pt idx="45">
                  <c:v>7</c:v>
                </c:pt>
                <c:pt idx="46">
                  <c:v>8</c:v>
                </c:pt>
                <c:pt idx="47">
                  <c:v>6</c:v>
                </c:pt>
                <c:pt idx="48">
                  <c:v>10</c:v>
                </c:pt>
                <c:pt idx="49">
                  <c:v>8</c:v>
                </c:pt>
                <c:pt idx="50">
                  <c:v>7</c:v>
                </c:pt>
                <c:pt idx="51">
                  <c:v>5</c:v>
                </c:pt>
                <c:pt idx="52">
                  <c:v>5</c:v>
                </c:pt>
                <c:pt idx="53" formatCode="General">
                  <c:v>2</c:v>
                </c:pt>
                <c:pt idx="54" formatCode="General">
                  <c:v>2</c:v>
                </c:pt>
                <c:pt idx="55" formatCode="General">
                  <c:v>0</c:v>
                </c:pt>
                <c:pt idx="56" formatCode="General">
                  <c:v>0</c:v>
                </c:pt>
                <c:pt idx="57" formatCode="General">
                  <c:v>0</c:v>
                </c:pt>
                <c:pt idx="58" formatCode="General">
                  <c:v>1</c:v>
                </c:pt>
                <c:pt idx="59" formatCode="General">
                  <c:v>1</c:v>
                </c:pt>
                <c:pt idx="60" formatCode="General">
                  <c:v>1</c:v>
                </c:pt>
                <c:pt idx="61" formatCode="General">
                  <c:v>1</c:v>
                </c:pt>
                <c:pt idx="62" formatCode="General">
                  <c:v>2</c:v>
                </c:pt>
                <c:pt idx="63" formatCode="General">
                  <c:v>5</c:v>
                </c:pt>
                <c:pt idx="64" formatCode="General">
                  <c:v>5</c:v>
                </c:pt>
                <c:pt idx="65" formatCode="General">
                  <c:v>4</c:v>
                </c:pt>
                <c:pt idx="66" formatCode="General">
                  <c:v>3</c:v>
                </c:pt>
                <c:pt idx="67" formatCode="General">
                  <c:v>2</c:v>
                </c:pt>
                <c:pt idx="68" formatCode="General">
                  <c:v>2</c:v>
                </c:pt>
                <c:pt idx="69" formatCode="General">
                  <c:v>1</c:v>
                </c:pt>
                <c:pt idx="70" formatCode="General">
                  <c:v>2</c:v>
                </c:pt>
                <c:pt idx="71" formatCode="General">
                  <c:v>2</c:v>
                </c:pt>
                <c:pt idx="72" formatCode="General">
                  <c:v>2</c:v>
                </c:pt>
                <c:pt idx="73" formatCode="General">
                  <c:v>1</c:v>
                </c:pt>
                <c:pt idx="74" formatCode="General">
                  <c:v>2</c:v>
                </c:pt>
                <c:pt idx="75" formatCode="General">
                  <c:v>2</c:v>
                </c:pt>
                <c:pt idx="76" formatCode="General">
                  <c:v>2</c:v>
                </c:pt>
                <c:pt idx="77" formatCode="General">
                  <c:v>1</c:v>
                </c:pt>
                <c:pt idx="78" formatCode="General">
                  <c:v>0</c:v>
                </c:pt>
                <c:pt idx="79" formatCode="General">
                  <c:v>1</c:v>
                </c:pt>
                <c:pt idx="80" formatCode="General">
                  <c:v>0</c:v>
                </c:pt>
                <c:pt idx="81" formatCode="General">
                  <c:v>1</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01-97F4-45A6-87EA-AB9105C5388D}"/>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24-25 '!$A$47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'!$B$47:$DB$47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formatCode="General">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formatCode="General">
                        <c:v>1</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c:ext xmlns:c16="http://schemas.microsoft.com/office/drawing/2014/chart" uri="{C3380CC4-5D6E-409C-BE32-E72D297353CC}">
                    <c16:uniqueId val="{00000030-97F4-45A6-87EA-AB9105C5388D}"/>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24-25 '!$A$48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'!$B$48:$DB$48</c15:sqref>
                        </c15:formulaRef>
                      </c:ext>
                    </c:extLst>
                    <c:numCache>
                      <c:formatCode>0</c:formatCode>
                      <c:ptCount val="105"/>
                      <c:pt idx="0">
                        <c:v>2</c:v>
                      </c:pt>
                      <c:pt idx="1">
                        <c:v>1</c:v>
                      </c:pt>
                      <c:pt idx="2">
                        <c:v>1</c:v>
                      </c:pt>
                      <c:pt idx="3">
                        <c:v>1</c:v>
                      </c:pt>
                      <c:pt idx="4">
                        <c:v>1</c:v>
                      </c:pt>
                      <c:pt idx="5">
                        <c:v>1</c:v>
                      </c:pt>
                      <c:pt idx="6">
                        <c:v>1</c:v>
                      </c:pt>
                      <c:pt idx="7">
                        <c:v>2</c:v>
                      </c:pt>
                      <c:pt idx="8">
                        <c:v>2</c:v>
                      </c:pt>
                      <c:pt idx="9">
                        <c:v>1</c:v>
                      </c:pt>
                      <c:pt idx="10">
                        <c:v>1</c:v>
                      </c:pt>
                      <c:pt idx="11">
                        <c:v>2</c:v>
                      </c:pt>
                      <c:pt idx="12">
                        <c:v>2</c:v>
                      </c:pt>
                      <c:pt idx="13">
                        <c:v>1</c:v>
                      </c:pt>
                      <c:pt idx="14">
                        <c:v>0</c:v>
                      </c:pt>
                      <c:pt idx="15">
                        <c:v>0</c:v>
                      </c:pt>
                      <c:pt idx="16">
                        <c:v>0</c:v>
                      </c:pt>
                      <c:pt idx="17">
                        <c:v>0</c:v>
                      </c:pt>
                      <c:pt idx="18">
                        <c:v>1</c:v>
                      </c:pt>
                      <c:pt idx="19">
                        <c:v>1</c:v>
                      </c:pt>
                      <c:pt idx="20">
                        <c:v>1</c:v>
                      </c:pt>
                      <c:pt idx="21">
                        <c:v>1</c:v>
                      </c:pt>
                      <c:pt idx="22">
                        <c:v>1</c:v>
                      </c:pt>
                      <c:pt idx="23">
                        <c:v>0</c:v>
                      </c:pt>
                      <c:pt idx="24">
                        <c:v>0</c:v>
                      </c:pt>
                      <c:pt idx="25">
                        <c:v>0</c:v>
                      </c:pt>
                      <c:pt idx="26" formatCode="General">
                        <c:v>1</c:v>
                      </c:pt>
                      <c:pt idx="27">
                        <c:v>1</c:v>
                      </c:pt>
                      <c:pt idx="28">
                        <c:v>1</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c:v>0</c:v>
                      </c:pt>
                      <c:pt idx="54">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1-97F4-45A6-87EA-AB9105C5388D}"/>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24-25 '!$A$50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'!$B$50:$DB$50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formatCode="General">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formatCode="General">
                        <c:v>0</c:v>
                      </c:pt>
                      <c:pt idx="44">
                        <c:v>0</c:v>
                      </c:pt>
                      <c:pt idx="45">
                        <c:v>0</c:v>
                      </c:pt>
                      <c:pt idx="46">
                        <c:v>0</c:v>
                      </c:pt>
                      <c:pt idx="47">
                        <c:v>1</c:v>
                      </c:pt>
                      <c:pt idx="48">
                        <c:v>1</c:v>
                      </c:pt>
                      <c:pt idx="49">
                        <c:v>1</c:v>
                      </c:pt>
                      <c:pt idx="50">
                        <c:v>1</c:v>
                      </c:pt>
                      <c:pt idx="51">
                        <c:v>0</c:v>
                      </c:pt>
                      <c:pt idx="52">
                        <c:v>0</c:v>
                      </c:pt>
                      <c:pt idx="53">
                        <c:v>0</c:v>
                      </c:pt>
                      <c:pt idx="54">
                        <c:v>0</c:v>
                      </c:pt>
                      <c:pt idx="55" formatCode="General">
                        <c:v>0</c:v>
                      </c:pt>
                      <c:pt idx="56" formatCode="General">
                        <c:v>1</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2</c:v>
                      </c:pt>
                      <c:pt idx="81" formatCode="General">
                        <c:v>2</c:v>
                      </c:pt>
                      <c:pt idx="82" formatCode="General">
                        <c:v>2</c:v>
                      </c:pt>
                      <c:pt idx="83" formatCode="General">
                        <c:v>1</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32-97F4-45A6-87EA-AB9105C5388D}"/>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24-25 '!$A$51</c15:sqref>
                        </c15:formulaRef>
                      </c:ext>
                    </c:extLst>
                    <c:strCache>
                      <c:ptCount val="1"/>
                      <c:pt idx="0">
                        <c:v>Gynaecological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'!$B$51:$DB$51</c15:sqref>
                        </c15:formulaRef>
                      </c:ext>
                    </c:extLst>
                    <c:numCache>
                      <c:formatCode>0</c:formatCode>
                      <c:ptCount val="105"/>
                      <c:pt idx="0">
                        <c:v>71</c:v>
                      </c:pt>
                      <c:pt idx="1">
                        <c:v>80</c:v>
                      </c:pt>
                      <c:pt idx="2">
                        <c:v>82</c:v>
                      </c:pt>
                      <c:pt idx="3">
                        <c:v>77</c:v>
                      </c:pt>
                      <c:pt idx="4">
                        <c:v>75</c:v>
                      </c:pt>
                      <c:pt idx="5">
                        <c:v>76</c:v>
                      </c:pt>
                      <c:pt idx="6">
                        <c:v>72</c:v>
                      </c:pt>
                      <c:pt idx="7">
                        <c:v>71</c:v>
                      </c:pt>
                      <c:pt idx="8">
                        <c:v>81</c:v>
                      </c:pt>
                      <c:pt idx="9">
                        <c:v>81</c:v>
                      </c:pt>
                      <c:pt idx="10">
                        <c:v>69</c:v>
                      </c:pt>
                      <c:pt idx="11">
                        <c:v>78</c:v>
                      </c:pt>
                      <c:pt idx="12">
                        <c:v>78</c:v>
                      </c:pt>
                      <c:pt idx="13">
                        <c:v>60</c:v>
                      </c:pt>
                      <c:pt idx="14">
                        <c:v>64</c:v>
                      </c:pt>
                      <c:pt idx="15">
                        <c:v>70</c:v>
                      </c:pt>
                      <c:pt idx="16">
                        <c:v>68</c:v>
                      </c:pt>
                      <c:pt idx="17">
                        <c:v>58</c:v>
                      </c:pt>
                      <c:pt idx="18">
                        <c:v>67</c:v>
                      </c:pt>
                      <c:pt idx="19">
                        <c:v>73</c:v>
                      </c:pt>
                      <c:pt idx="20">
                        <c:v>74</c:v>
                      </c:pt>
                      <c:pt idx="21">
                        <c:v>77</c:v>
                      </c:pt>
                      <c:pt idx="22">
                        <c:v>75</c:v>
                      </c:pt>
                      <c:pt idx="23">
                        <c:v>78</c:v>
                      </c:pt>
                      <c:pt idx="24">
                        <c:v>51</c:v>
                      </c:pt>
                      <c:pt idx="25">
                        <c:v>50</c:v>
                      </c:pt>
                      <c:pt idx="26" formatCode="General">
                        <c:v>37</c:v>
                      </c:pt>
                      <c:pt idx="27">
                        <c:v>33</c:v>
                      </c:pt>
                      <c:pt idx="28">
                        <c:v>37</c:v>
                      </c:pt>
                      <c:pt idx="29">
                        <c:v>37</c:v>
                      </c:pt>
                      <c:pt idx="30">
                        <c:v>35</c:v>
                      </c:pt>
                      <c:pt idx="31">
                        <c:v>31</c:v>
                      </c:pt>
                      <c:pt idx="32">
                        <c:v>35</c:v>
                      </c:pt>
                      <c:pt idx="33">
                        <c:v>35</c:v>
                      </c:pt>
                      <c:pt idx="34">
                        <c:v>29</c:v>
                      </c:pt>
                      <c:pt idx="35">
                        <c:v>30</c:v>
                      </c:pt>
                      <c:pt idx="36">
                        <c:v>36</c:v>
                      </c:pt>
                      <c:pt idx="37">
                        <c:v>38</c:v>
                      </c:pt>
                      <c:pt idx="38">
                        <c:v>27</c:v>
                      </c:pt>
                      <c:pt idx="39">
                        <c:v>28</c:v>
                      </c:pt>
                      <c:pt idx="40">
                        <c:v>34</c:v>
                      </c:pt>
                      <c:pt idx="41">
                        <c:v>27</c:v>
                      </c:pt>
                      <c:pt idx="42">
                        <c:v>28</c:v>
                      </c:pt>
                      <c:pt idx="43" formatCode="General">
                        <c:v>26</c:v>
                      </c:pt>
                      <c:pt idx="44">
                        <c:v>21</c:v>
                      </c:pt>
                      <c:pt idx="45">
                        <c:v>24</c:v>
                      </c:pt>
                      <c:pt idx="46">
                        <c:v>20</c:v>
                      </c:pt>
                      <c:pt idx="47">
                        <c:v>23</c:v>
                      </c:pt>
                      <c:pt idx="48">
                        <c:v>21</c:v>
                      </c:pt>
                      <c:pt idx="49">
                        <c:v>18</c:v>
                      </c:pt>
                      <c:pt idx="50">
                        <c:v>22</c:v>
                      </c:pt>
                      <c:pt idx="51">
                        <c:v>23</c:v>
                      </c:pt>
                      <c:pt idx="52">
                        <c:v>20</c:v>
                      </c:pt>
                      <c:pt idx="53">
                        <c:v>27</c:v>
                      </c:pt>
                      <c:pt idx="54">
                        <c:v>35</c:v>
                      </c:pt>
                      <c:pt idx="55" formatCode="General">
                        <c:v>35</c:v>
                      </c:pt>
                      <c:pt idx="56" formatCode="General">
                        <c:v>31</c:v>
                      </c:pt>
                      <c:pt idx="57" formatCode="General">
                        <c:v>27</c:v>
                      </c:pt>
                      <c:pt idx="58" formatCode="General">
                        <c:v>26</c:v>
                      </c:pt>
                      <c:pt idx="59" formatCode="General">
                        <c:v>26</c:v>
                      </c:pt>
                      <c:pt idx="60" formatCode="General">
                        <c:v>25</c:v>
                      </c:pt>
                      <c:pt idx="61" formatCode="General">
                        <c:v>24</c:v>
                      </c:pt>
                      <c:pt idx="62" formatCode="General">
                        <c:v>25</c:v>
                      </c:pt>
                      <c:pt idx="63" formatCode="General">
                        <c:v>25</c:v>
                      </c:pt>
                      <c:pt idx="64" formatCode="General">
                        <c:v>25</c:v>
                      </c:pt>
                      <c:pt idx="65" formatCode="General">
                        <c:v>19</c:v>
                      </c:pt>
                      <c:pt idx="66" formatCode="General">
                        <c:v>25</c:v>
                      </c:pt>
                      <c:pt idx="67" formatCode="General">
                        <c:v>26</c:v>
                      </c:pt>
                      <c:pt idx="68" formatCode="General">
                        <c:v>21</c:v>
                      </c:pt>
                      <c:pt idx="69" formatCode="General">
                        <c:v>26</c:v>
                      </c:pt>
                      <c:pt idx="70" formatCode="General">
                        <c:v>27</c:v>
                      </c:pt>
                      <c:pt idx="71" formatCode="General">
                        <c:v>27</c:v>
                      </c:pt>
                      <c:pt idx="72" formatCode="General">
                        <c:v>29</c:v>
                      </c:pt>
                      <c:pt idx="73" formatCode="General">
                        <c:v>27</c:v>
                      </c:pt>
                      <c:pt idx="74" formatCode="General">
                        <c:v>26</c:v>
                      </c:pt>
                      <c:pt idx="75" formatCode="General">
                        <c:v>23</c:v>
                      </c:pt>
                      <c:pt idx="76" formatCode="General">
                        <c:v>21</c:v>
                      </c:pt>
                      <c:pt idx="77" formatCode="General">
                        <c:v>20</c:v>
                      </c:pt>
                      <c:pt idx="78" formatCode="General">
                        <c:v>19</c:v>
                      </c:pt>
                      <c:pt idx="79" formatCode="General">
                        <c:v>17</c:v>
                      </c:pt>
                      <c:pt idx="80" formatCode="General">
                        <c:v>21</c:v>
                      </c:pt>
                      <c:pt idx="81" formatCode="General">
                        <c:v>23</c:v>
                      </c:pt>
                      <c:pt idx="82" formatCode="General">
                        <c:v>27</c:v>
                      </c:pt>
                      <c:pt idx="83" formatCode="General">
                        <c:v>25</c:v>
                      </c:pt>
                      <c:pt idx="84" formatCode="General">
                        <c:v>24</c:v>
                      </c:pt>
                      <c:pt idx="85" formatCode="General">
                        <c:v>17</c:v>
                      </c:pt>
                      <c:pt idx="86" formatCode="General">
                        <c:v>22</c:v>
                      </c:pt>
                      <c:pt idx="87" formatCode="General">
                        <c:v>19</c:v>
                      </c:pt>
                    </c:numCache>
                  </c:numRef>
                </c:val>
                <c:extLst xmlns:c15="http://schemas.microsoft.com/office/drawing/2012/chart">
                  <c:ext xmlns:c16="http://schemas.microsoft.com/office/drawing/2014/chart" uri="{C3380CC4-5D6E-409C-BE32-E72D297353CC}">
                    <c16:uniqueId val="{00000033-97F4-45A6-87EA-AB9105C5388D}"/>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24-25 '!$A$52</c15:sqref>
                        </c15:formulaRef>
                      </c:ext>
                    </c:extLst>
                    <c:strCache>
                      <c:ptCount val="1"/>
                      <c:pt idx="0">
                        <c:v>Haematological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'!$B$52:$DB$52</c15:sqref>
                        </c15:formulaRef>
                      </c:ext>
                    </c:extLst>
                    <c:numCache>
                      <c:formatCode>0</c:formatCode>
                      <c:ptCount val="105"/>
                      <c:pt idx="0">
                        <c:v>6</c:v>
                      </c:pt>
                      <c:pt idx="1">
                        <c:v>11</c:v>
                      </c:pt>
                      <c:pt idx="2">
                        <c:v>10</c:v>
                      </c:pt>
                      <c:pt idx="3">
                        <c:v>10</c:v>
                      </c:pt>
                      <c:pt idx="4">
                        <c:v>9</c:v>
                      </c:pt>
                      <c:pt idx="5">
                        <c:v>12</c:v>
                      </c:pt>
                      <c:pt idx="6">
                        <c:v>10</c:v>
                      </c:pt>
                      <c:pt idx="7">
                        <c:v>9</c:v>
                      </c:pt>
                      <c:pt idx="8">
                        <c:v>11</c:v>
                      </c:pt>
                      <c:pt idx="9">
                        <c:v>7</c:v>
                      </c:pt>
                      <c:pt idx="10">
                        <c:v>9</c:v>
                      </c:pt>
                      <c:pt idx="11">
                        <c:v>7</c:v>
                      </c:pt>
                      <c:pt idx="12">
                        <c:v>9</c:v>
                      </c:pt>
                      <c:pt idx="13">
                        <c:v>10</c:v>
                      </c:pt>
                      <c:pt idx="14">
                        <c:v>9</c:v>
                      </c:pt>
                      <c:pt idx="15">
                        <c:v>8</c:v>
                      </c:pt>
                      <c:pt idx="16">
                        <c:v>7</c:v>
                      </c:pt>
                      <c:pt idx="17">
                        <c:v>8</c:v>
                      </c:pt>
                      <c:pt idx="18">
                        <c:v>8</c:v>
                      </c:pt>
                      <c:pt idx="19">
                        <c:v>8</c:v>
                      </c:pt>
                      <c:pt idx="20">
                        <c:v>5</c:v>
                      </c:pt>
                      <c:pt idx="21">
                        <c:v>3</c:v>
                      </c:pt>
                      <c:pt idx="22">
                        <c:v>2</c:v>
                      </c:pt>
                      <c:pt idx="23">
                        <c:v>4</c:v>
                      </c:pt>
                      <c:pt idx="24">
                        <c:v>5</c:v>
                      </c:pt>
                      <c:pt idx="25">
                        <c:v>6</c:v>
                      </c:pt>
                      <c:pt idx="26" formatCode="General">
                        <c:v>9</c:v>
                      </c:pt>
                      <c:pt idx="27">
                        <c:v>8</c:v>
                      </c:pt>
                      <c:pt idx="28">
                        <c:v>8</c:v>
                      </c:pt>
                      <c:pt idx="29">
                        <c:v>9</c:v>
                      </c:pt>
                      <c:pt idx="30">
                        <c:v>7</c:v>
                      </c:pt>
                      <c:pt idx="31">
                        <c:v>6</c:v>
                      </c:pt>
                      <c:pt idx="32">
                        <c:v>8</c:v>
                      </c:pt>
                      <c:pt idx="33">
                        <c:v>8</c:v>
                      </c:pt>
                      <c:pt idx="34">
                        <c:v>8</c:v>
                      </c:pt>
                      <c:pt idx="35">
                        <c:v>5</c:v>
                      </c:pt>
                      <c:pt idx="36">
                        <c:v>5</c:v>
                      </c:pt>
                      <c:pt idx="37">
                        <c:v>5</c:v>
                      </c:pt>
                      <c:pt idx="38">
                        <c:v>5</c:v>
                      </c:pt>
                      <c:pt idx="39">
                        <c:v>5</c:v>
                      </c:pt>
                      <c:pt idx="40">
                        <c:v>7</c:v>
                      </c:pt>
                      <c:pt idx="41">
                        <c:v>6</c:v>
                      </c:pt>
                      <c:pt idx="42">
                        <c:v>5</c:v>
                      </c:pt>
                      <c:pt idx="43" formatCode="General">
                        <c:v>3</c:v>
                      </c:pt>
                      <c:pt idx="44">
                        <c:v>2</c:v>
                      </c:pt>
                      <c:pt idx="45">
                        <c:v>1</c:v>
                      </c:pt>
                      <c:pt idx="46">
                        <c:v>3</c:v>
                      </c:pt>
                      <c:pt idx="47">
                        <c:v>3</c:v>
                      </c:pt>
                      <c:pt idx="48">
                        <c:v>3</c:v>
                      </c:pt>
                      <c:pt idx="49">
                        <c:v>3</c:v>
                      </c:pt>
                      <c:pt idx="50">
                        <c:v>3</c:v>
                      </c:pt>
                      <c:pt idx="51">
                        <c:v>4</c:v>
                      </c:pt>
                      <c:pt idx="52">
                        <c:v>4</c:v>
                      </c:pt>
                      <c:pt idx="53">
                        <c:v>6</c:v>
                      </c:pt>
                      <c:pt idx="54">
                        <c:v>4</c:v>
                      </c:pt>
                      <c:pt idx="55" formatCode="General">
                        <c:v>5</c:v>
                      </c:pt>
                      <c:pt idx="56" formatCode="General">
                        <c:v>4</c:v>
                      </c:pt>
                      <c:pt idx="57" formatCode="General">
                        <c:v>4</c:v>
                      </c:pt>
                      <c:pt idx="58" formatCode="General">
                        <c:v>4</c:v>
                      </c:pt>
                      <c:pt idx="59" formatCode="General">
                        <c:v>3</c:v>
                      </c:pt>
                      <c:pt idx="60" formatCode="General">
                        <c:v>4</c:v>
                      </c:pt>
                      <c:pt idx="61" formatCode="General">
                        <c:v>3</c:v>
                      </c:pt>
                      <c:pt idx="62" formatCode="General">
                        <c:v>3</c:v>
                      </c:pt>
                      <c:pt idx="63" formatCode="General">
                        <c:v>2</c:v>
                      </c:pt>
                      <c:pt idx="64" formatCode="General">
                        <c:v>7</c:v>
                      </c:pt>
                      <c:pt idx="65" formatCode="General">
                        <c:v>6</c:v>
                      </c:pt>
                      <c:pt idx="66" formatCode="General">
                        <c:v>6</c:v>
                      </c:pt>
                      <c:pt idx="67" formatCode="General">
                        <c:v>8</c:v>
                      </c:pt>
                      <c:pt idx="68" formatCode="General">
                        <c:v>7</c:v>
                      </c:pt>
                      <c:pt idx="69" formatCode="General">
                        <c:v>8</c:v>
                      </c:pt>
                      <c:pt idx="70" formatCode="General">
                        <c:v>5</c:v>
                      </c:pt>
                      <c:pt idx="71" formatCode="General">
                        <c:v>4</c:v>
                      </c:pt>
                      <c:pt idx="72" formatCode="General">
                        <c:v>4</c:v>
                      </c:pt>
                      <c:pt idx="73" formatCode="General">
                        <c:v>3</c:v>
                      </c:pt>
                      <c:pt idx="74" formatCode="General">
                        <c:v>4</c:v>
                      </c:pt>
                      <c:pt idx="75" formatCode="General">
                        <c:v>3</c:v>
                      </c:pt>
                      <c:pt idx="76" formatCode="General">
                        <c:v>2</c:v>
                      </c:pt>
                      <c:pt idx="77" formatCode="General">
                        <c:v>3</c:v>
                      </c:pt>
                      <c:pt idx="78" formatCode="General">
                        <c:v>6</c:v>
                      </c:pt>
                      <c:pt idx="79" formatCode="General">
                        <c:v>4</c:v>
                      </c:pt>
                      <c:pt idx="80" formatCode="General">
                        <c:v>5</c:v>
                      </c:pt>
                      <c:pt idx="81" formatCode="General">
                        <c:v>4</c:v>
                      </c:pt>
                      <c:pt idx="82" formatCode="General">
                        <c:v>5</c:v>
                      </c:pt>
                      <c:pt idx="83" formatCode="General">
                        <c:v>4</c:v>
                      </c:pt>
                      <c:pt idx="84" formatCode="General">
                        <c:v>3</c:v>
                      </c:pt>
                      <c:pt idx="85" formatCode="General">
                        <c:v>6</c:v>
                      </c:pt>
                      <c:pt idx="86" formatCode="General">
                        <c:v>5</c:v>
                      </c:pt>
                      <c:pt idx="87" formatCode="General">
                        <c:v>4</c:v>
                      </c:pt>
                    </c:numCache>
                  </c:numRef>
                </c:val>
                <c:extLst xmlns:c15="http://schemas.microsoft.com/office/drawing/2012/chart">
                  <c:ext xmlns:c16="http://schemas.microsoft.com/office/drawing/2014/chart" uri="{C3380CC4-5D6E-409C-BE32-E72D297353CC}">
                    <c16:uniqueId val="{00000034-97F4-45A6-87EA-AB9105C5388D}"/>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24-25 '!$A$53</c15:sqref>
                        </c15:formulaRef>
                      </c:ext>
                    </c:extLst>
                    <c:strCache>
                      <c:ptCount val="1"/>
                      <c:pt idx="0">
                        <c:v>Head and neck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'!$B$53:$DB$53</c15:sqref>
                        </c15:formulaRef>
                      </c:ext>
                    </c:extLst>
                    <c:numCache>
                      <c:formatCode>0</c:formatCode>
                      <c:ptCount val="105"/>
                      <c:pt idx="0">
                        <c:v>11</c:v>
                      </c:pt>
                      <c:pt idx="1">
                        <c:v>23</c:v>
                      </c:pt>
                      <c:pt idx="2">
                        <c:v>18</c:v>
                      </c:pt>
                      <c:pt idx="3">
                        <c:v>17</c:v>
                      </c:pt>
                      <c:pt idx="4">
                        <c:v>11</c:v>
                      </c:pt>
                      <c:pt idx="5">
                        <c:v>16</c:v>
                      </c:pt>
                      <c:pt idx="6">
                        <c:v>10</c:v>
                      </c:pt>
                      <c:pt idx="7">
                        <c:v>14</c:v>
                      </c:pt>
                      <c:pt idx="8">
                        <c:v>12</c:v>
                      </c:pt>
                      <c:pt idx="9">
                        <c:v>10</c:v>
                      </c:pt>
                      <c:pt idx="10">
                        <c:v>13</c:v>
                      </c:pt>
                      <c:pt idx="11">
                        <c:v>8</c:v>
                      </c:pt>
                      <c:pt idx="12">
                        <c:v>6</c:v>
                      </c:pt>
                      <c:pt idx="13">
                        <c:v>10</c:v>
                      </c:pt>
                      <c:pt idx="14">
                        <c:v>14</c:v>
                      </c:pt>
                      <c:pt idx="15">
                        <c:v>9</c:v>
                      </c:pt>
                      <c:pt idx="16">
                        <c:v>13</c:v>
                      </c:pt>
                      <c:pt idx="17">
                        <c:v>11</c:v>
                      </c:pt>
                      <c:pt idx="18">
                        <c:v>9</c:v>
                      </c:pt>
                      <c:pt idx="19">
                        <c:v>7</c:v>
                      </c:pt>
                      <c:pt idx="20">
                        <c:v>13</c:v>
                      </c:pt>
                      <c:pt idx="21">
                        <c:v>20</c:v>
                      </c:pt>
                      <c:pt idx="22">
                        <c:v>22</c:v>
                      </c:pt>
                      <c:pt idx="23">
                        <c:v>25</c:v>
                      </c:pt>
                      <c:pt idx="24">
                        <c:v>28</c:v>
                      </c:pt>
                      <c:pt idx="25">
                        <c:v>21</c:v>
                      </c:pt>
                      <c:pt idx="26" formatCode="General">
                        <c:v>19</c:v>
                      </c:pt>
                      <c:pt idx="27">
                        <c:v>13</c:v>
                      </c:pt>
                      <c:pt idx="28">
                        <c:v>12</c:v>
                      </c:pt>
                      <c:pt idx="29">
                        <c:v>13</c:v>
                      </c:pt>
                      <c:pt idx="30">
                        <c:v>9</c:v>
                      </c:pt>
                      <c:pt idx="31">
                        <c:v>5</c:v>
                      </c:pt>
                      <c:pt idx="32">
                        <c:v>4</c:v>
                      </c:pt>
                      <c:pt idx="33">
                        <c:v>7</c:v>
                      </c:pt>
                      <c:pt idx="34">
                        <c:v>6</c:v>
                      </c:pt>
                      <c:pt idx="35">
                        <c:v>7</c:v>
                      </c:pt>
                      <c:pt idx="36">
                        <c:v>8</c:v>
                      </c:pt>
                      <c:pt idx="37">
                        <c:v>8</c:v>
                      </c:pt>
                      <c:pt idx="38">
                        <c:v>9</c:v>
                      </c:pt>
                      <c:pt idx="39">
                        <c:v>11</c:v>
                      </c:pt>
                      <c:pt idx="40">
                        <c:v>10</c:v>
                      </c:pt>
                      <c:pt idx="41">
                        <c:v>11</c:v>
                      </c:pt>
                      <c:pt idx="42">
                        <c:v>7</c:v>
                      </c:pt>
                      <c:pt idx="43" formatCode="General">
                        <c:v>12</c:v>
                      </c:pt>
                      <c:pt idx="44">
                        <c:v>9</c:v>
                      </c:pt>
                      <c:pt idx="45">
                        <c:v>7</c:v>
                      </c:pt>
                      <c:pt idx="46">
                        <c:v>8</c:v>
                      </c:pt>
                      <c:pt idx="47">
                        <c:v>10</c:v>
                      </c:pt>
                      <c:pt idx="48">
                        <c:v>5</c:v>
                      </c:pt>
                      <c:pt idx="49">
                        <c:v>5</c:v>
                      </c:pt>
                      <c:pt idx="50">
                        <c:v>4</c:v>
                      </c:pt>
                      <c:pt idx="51">
                        <c:v>3</c:v>
                      </c:pt>
                      <c:pt idx="52">
                        <c:v>5</c:v>
                      </c:pt>
                      <c:pt idx="53">
                        <c:v>4</c:v>
                      </c:pt>
                      <c:pt idx="54">
                        <c:v>6</c:v>
                      </c:pt>
                      <c:pt idx="55" formatCode="General">
                        <c:v>9</c:v>
                      </c:pt>
                      <c:pt idx="56" formatCode="General">
                        <c:v>9</c:v>
                      </c:pt>
                      <c:pt idx="57" formatCode="General">
                        <c:v>7</c:v>
                      </c:pt>
                      <c:pt idx="58" formatCode="General">
                        <c:v>5</c:v>
                      </c:pt>
                      <c:pt idx="59" formatCode="General">
                        <c:v>4</c:v>
                      </c:pt>
                      <c:pt idx="60" formatCode="General">
                        <c:v>7</c:v>
                      </c:pt>
                      <c:pt idx="61" formatCode="General">
                        <c:v>5</c:v>
                      </c:pt>
                      <c:pt idx="62" formatCode="General">
                        <c:v>8</c:v>
                      </c:pt>
                      <c:pt idx="63" formatCode="General">
                        <c:v>11</c:v>
                      </c:pt>
                      <c:pt idx="64" formatCode="General">
                        <c:v>8</c:v>
                      </c:pt>
                      <c:pt idx="65" formatCode="General">
                        <c:v>10</c:v>
                      </c:pt>
                      <c:pt idx="66" formatCode="General">
                        <c:v>8</c:v>
                      </c:pt>
                      <c:pt idx="67" formatCode="General">
                        <c:v>12</c:v>
                      </c:pt>
                      <c:pt idx="68" formatCode="General">
                        <c:v>13</c:v>
                      </c:pt>
                      <c:pt idx="69" formatCode="General">
                        <c:v>14</c:v>
                      </c:pt>
                      <c:pt idx="70" formatCode="General">
                        <c:v>10</c:v>
                      </c:pt>
                      <c:pt idx="71" formatCode="General">
                        <c:v>9</c:v>
                      </c:pt>
                      <c:pt idx="72" formatCode="General">
                        <c:v>11</c:v>
                      </c:pt>
                      <c:pt idx="73" formatCode="General">
                        <c:v>13</c:v>
                      </c:pt>
                      <c:pt idx="74" formatCode="General">
                        <c:v>12</c:v>
                      </c:pt>
                      <c:pt idx="75" formatCode="General">
                        <c:v>11</c:v>
                      </c:pt>
                      <c:pt idx="76" formatCode="General">
                        <c:v>12</c:v>
                      </c:pt>
                      <c:pt idx="77" formatCode="General">
                        <c:v>10</c:v>
                      </c:pt>
                      <c:pt idx="78" formatCode="General">
                        <c:v>8</c:v>
                      </c:pt>
                      <c:pt idx="79" formatCode="General">
                        <c:v>12</c:v>
                      </c:pt>
                      <c:pt idx="80" formatCode="General">
                        <c:v>10</c:v>
                      </c:pt>
                      <c:pt idx="81" formatCode="General">
                        <c:v>6</c:v>
                      </c:pt>
                      <c:pt idx="82" formatCode="General">
                        <c:v>10</c:v>
                      </c:pt>
                      <c:pt idx="83" formatCode="General">
                        <c:v>6</c:v>
                      </c:pt>
                      <c:pt idx="84" formatCode="General">
                        <c:v>6</c:v>
                      </c:pt>
                      <c:pt idx="85" formatCode="General">
                        <c:v>4</c:v>
                      </c:pt>
                      <c:pt idx="86" formatCode="General">
                        <c:v>5</c:v>
                      </c:pt>
                      <c:pt idx="87" formatCode="General">
                        <c:v>8</c:v>
                      </c:pt>
                    </c:numCache>
                  </c:numRef>
                </c:val>
                <c:extLst xmlns:c15="http://schemas.microsoft.com/office/drawing/2012/chart">
                  <c:ext xmlns:c16="http://schemas.microsoft.com/office/drawing/2014/chart" uri="{C3380CC4-5D6E-409C-BE32-E72D297353CC}">
                    <c16:uniqueId val="{00000035-97F4-45A6-87EA-AB9105C5388D}"/>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24-25 '!$A$54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'!$B$54:$DB$54</c15:sqref>
                        </c15:formulaRef>
                      </c:ext>
                    </c:extLst>
                    <c:numCache>
                      <c:formatCode>0</c:formatCode>
                      <c:ptCount val="105"/>
                      <c:pt idx="0">
                        <c:v>45</c:v>
                      </c:pt>
                      <c:pt idx="1">
                        <c:v>51</c:v>
                      </c:pt>
                      <c:pt idx="2">
                        <c:v>59</c:v>
                      </c:pt>
                      <c:pt idx="3">
                        <c:v>56</c:v>
                      </c:pt>
                      <c:pt idx="4">
                        <c:v>50</c:v>
                      </c:pt>
                      <c:pt idx="5">
                        <c:v>48</c:v>
                      </c:pt>
                      <c:pt idx="6">
                        <c:v>48</c:v>
                      </c:pt>
                      <c:pt idx="7">
                        <c:v>43</c:v>
                      </c:pt>
                      <c:pt idx="8">
                        <c:v>45</c:v>
                      </c:pt>
                      <c:pt idx="9">
                        <c:v>48</c:v>
                      </c:pt>
                      <c:pt idx="10">
                        <c:v>46</c:v>
                      </c:pt>
                      <c:pt idx="11">
                        <c:v>36</c:v>
                      </c:pt>
                      <c:pt idx="12">
                        <c:v>39</c:v>
                      </c:pt>
                      <c:pt idx="13">
                        <c:v>31</c:v>
                      </c:pt>
                      <c:pt idx="14">
                        <c:v>31</c:v>
                      </c:pt>
                      <c:pt idx="15">
                        <c:v>25</c:v>
                      </c:pt>
                      <c:pt idx="16">
                        <c:v>35</c:v>
                      </c:pt>
                      <c:pt idx="17">
                        <c:v>41</c:v>
                      </c:pt>
                      <c:pt idx="18">
                        <c:v>43</c:v>
                      </c:pt>
                      <c:pt idx="19">
                        <c:v>47</c:v>
                      </c:pt>
                      <c:pt idx="20">
                        <c:v>41</c:v>
                      </c:pt>
                      <c:pt idx="21">
                        <c:v>40</c:v>
                      </c:pt>
                      <c:pt idx="22">
                        <c:v>45</c:v>
                      </c:pt>
                      <c:pt idx="23">
                        <c:v>54</c:v>
                      </c:pt>
                      <c:pt idx="24">
                        <c:v>48</c:v>
                      </c:pt>
                      <c:pt idx="25">
                        <c:v>44</c:v>
                      </c:pt>
                      <c:pt idx="26" formatCode="General">
                        <c:v>37</c:v>
                      </c:pt>
                      <c:pt idx="27">
                        <c:v>29</c:v>
                      </c:pt>
                      <c:pt idx="28">
                        <c:v>31</c:v>
                      </c:pt>
                      <c:pt idx="29">
                        <c:v>32</c:v>
                      </c:pt>
                      <c:pt idx="30">
                        <c:v>29</c:v>
                      </c:pt>
                      <c:pt idx="31">
                        <c:v>25</c:v>
                      </c:pt>
                      <c:pt idx="32">
                        <c:v>20</c:v>
                      </c:pt>
                      <c:pt idx="33">
                        <c:v>20</c:v>
                      </c:pt>
                      <c:pt idx="34">
                        <c:v>21</c:v>
                      </c:pt>
                      <c:pt idx="35">
                        <c:v>22</c:v>
                      </c:pt>
                      <c:pt idx="36">
                        <c:v>24</c:v>
                      </c:pt>
                      <c:pt idx="37">
                        <c:v>24</c:v>
                      </c:pt>
                      <c:pt idx="38">
                        <c:v>35</c:v>
                      </c:pt>
                      <c:pt idx="39">
                        <c:v>43</c:v>
                      </c:pt>
                      <c:pt idx="40">
                        <c:v>39</c:v>
                      </c:pt>
                      <c:pt idx="41">
                        <c:v>39</c:v>
                      </c:pt>
                      <c:pt idx="42">
                        <c:v>36</c:v>
                      </c:pt>
                      <c:pt idx="43" formatCode="General">
                        <c:v>45</c:v>
                      </c:pt>
                      <c:pt idx="44">
                        <c:v>37</c:v>
                      </c:pt>
                      <c:pt idx="45">
                        <c:v>28</c:v>
                      </c:pt>
                      <c:pt idx="46">
                        <c:v>28</c:v>
                      </c:pt>
                      <c:pt idx="47">
                        <c:v>28</c:v>
                      </c:pt>
                      <c:pt idx="48">
                        <c:v>21</c:v>
                      </c:pt>
                      <c:pt idx="49">
                        <c:v>19</c:v>
                      </c:pt>
                      <c:pt idx="50">
                        <c:v>16</c:v>
                      </c:pt>
                      <c:pt idx="51">
                        <c:v>21</c:v>
                      </c:pt>
                      <c:pt idx="52">
                        <c:v>20</c:v>
                      </c:pt>
                      <c:pt idx="53">
                        <c:v>21</c:v>
                      </c:pt>
                      <c:pt idx="54">
                        <c:v>22</c:v>
                      </c:pt>
                      <c:pt idx="55" formatCode="General">
                        <c:v>22</c:v>
                      </c:pt>
                      <c:pt idx="56" formatCode="General">
                        <c:v>21</c:v>
                      </c:pt>
                      <c:pt idx="57" formatCode="General">
                        <c:v>41</c:v>
                      </c:pt>
                      <c:pt idx="58" formatCode="General">
                        <c:v>48</c:v>
                      </c:pt>
                      <c:pt idx="59" formatCode="General">
                        <c:v>40</c:v>
                      </c:pt>
                      <c:pt idx="60" formatCode="General">
                        <c:v>43</c:v>
                      </c:pt>
                      <c:pt idx="61" formatCode="General">
                        <c:v>43</c:v>
                      </c:pt>
                      <c:pt idx="62" formatCode="General">
                        <c:v>38</c:v>
                      </c:pt>
                      <c:pt idx="63" formatCode="General">
                        <c:v>31</c:v>
                      </c:pt>
                      <c:pt idx="64" formatCode="General">
                        <c:v>43</c:v>
                      </c:pt>
                      <c:pt idx="65" formatCode="General">
                        <c:v>38</c:v>
                      </c:pt>
                      <c:pt idx="66" formatCode="General">
                        <c:v>44</c:v>
                      </c:pt>
                      <c:pt idx="67" formatCode="General">
                        <c:v>44</c:v>
                      </c:pt>
                      <c:pt idx="68" formatCode="General">
                        <c:v>37</c:v>
                      </c:pt>
                      <c:pt idx="69" formatCode="General">
                        <c:v>47</c:v>
                      </c:pt>
                      <c:pt idx="70" formatCode="General">
                        <c:v>41</c:v>
                      </c:pt>
                      <c:pt idx="71" formatCode="General">
                        <c:v>37</c:v>
                      </c:pt>
                      <c:pt idx="72" formatCode="General">
                        <c:v>43</c:v>
                      </c:pt>
                      <c:pt idx="73" formatCode="General">
                        <c:v>45</c:v>
                      </c:pt>
                      <c:pt idx="74" formatCode="General">
                        <c:v>44</c:v>
                      </c:pt>
                      <c:pt idx="75" formatCode="General">
                        <c:v>42</c:v>
                      </c:pt>
                      <c:pt idx="76" formatCode="General">
                        <c:v>39</c:v>
                      </c:pt>
                      <c:pt idx="77" formatCode="General">
                        <c:v>39</c:v>
                      </c:pt>
                      <c:pt idx="78" formatCode="General">
                        <c:v>24</c:v>
                      </c:pt>
                      <c:pt idx="79" formatCode="General">
                        <c:v>26</c:v>
                      </c:pt>
                      <c:pt idx="80" formatCode="General">
                        <c:v>26</c:v>
                      </c:pt>
                      <c:pt idx="81" formatCode="General">
                        <c:v>30</c:v>
                      </c:pt>
                      <c:pt idx="82" formatCode="General">
                        <c:v>37</c:v>
                      </c:pt>
                      <c:pt idx="83" formatCode="General">
                        <c:v>36</c:v>
                      </c:pt>
                      <c:pt idx="84" formatCode="General">
                        <c:v>32</c:v>
                      </c:pt>
                      <c:pt idx="85" formatCode="General">
                        <c:v>28</c:v>
                      </c:pt>
                      <c:pt idx="86" formatCode="General">
                        <c:v>32</c:v>
                      </c:pt>
                      <c:pt idx="87" formatCode="General">
                        <c:v>26</c:v>
                      </c:pt>
                    </c:numCache>
                  </c:numRef>
                </c:val>
                <c:extLst xmlns:c15="http://schemas.microsoft.com/office/drawing/2012/chart">
                  <c:ext xmlns:c16="http://schemas.microsoft.com/office/drawing/2014/chart" uri="{C3380CC4-5D6E-409C-BE32-E72D297353CC}">
                    <c16:uniqueId val="{00000036-97F4-45A6-87EA-AB9105C5388D}"/>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24-25 '!$A$55</c15:sqref>
                        </c15:formulaRef>
                      </c:ext>
                    </c:extLst>
                    <c:strCache>
                      <c:ptCount val="1"/>
                      <c:pt idx="0">
                        <c:v>Lung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'!$B$55:$DB$55</c15:sqref>
                        </c15:formulaRef>
                      </c:ext>
                    </c:extLst>
                    <c:numCache>
                      <c:formatCode>0</c:formatCode>
                      <c:ptCount val="105"/>
                      <c:pt idx="0">
                        <c:v>17</c:v>
                      </c:pt>
                      <c:pt idx="1">
                        <c:v>21</c:v>
                      </c:pt>
                      <c:pt idx="2">
                        <c:v>20</c:v>
                      </c:pt>
                      <c:pt idx="3">
                        <c:v>21</c:v>
                      </c:pt>
                      <c:pt idx="4">
                        <c:v>28</c:v>
                      </c:pt>
                      <c:pt idx="5">
                        <c:v>25</c:v>
                      </c:pt>
                      <c:pt idx="6">
                        <c:v>28</c:v>
                      </c:pt>
                      <c:pt idx="7">
                        <c:v>24</c:v>
                      </c:pt>
                      <c:pt idx="8">
                        <c:v>23</c:v>
                      </c:pt>
                      <c:pt idx="9">
                        <c:v>24</c:v>
                      </c:pt>
                      <c:pt idx="10">
                        <c:v>25</c:v>
                      </c:pt>
                      <c:pt idx="11">
                        <c:v>22</c:v>
                      </c:pt>
                      <c:pt idx="12">
                        <c:v>20</c:v>
                      </c:pt>
                      <c:pt idx="13">
                        <c:v>12</c:v>
                      </c:pt>
                      <c:pt idx="14">
                        <c:v>10</c:v>
                      </c:pt>
                      <c:pt idx="15">
                        <c:v>14</c:v>
                      </c:pt>
                      <c:pt idx="16">
                        <c:v>17</c:v>
                      </c:pt>
                      <c:pt idx="17">
                        <c:v>15</c:v>
                      </c:pt>
                      <c:pt idx="18">
                        <c:v>17</c:v>
                      </c:pt>
                      <c:pt idx="19">
                        <c:v>17</c:v>
                      </c:pt>
                      <c:pt idx="20">
                        <c:v>14</c:v>
                      </c:pt>
                      <c:pt idx="21">
                        <c:v>14</c:v>
                      </c:pt>
                      <c:pt idx="22">
                        <c:v>13</c:v>
                      </c:pt>
                      <c:pt idx="23">
                        <c:v>14</c:v>
                      </c:pt>
                      <c:pt idx="24">
                        <c:v>13</c:v>
                      </c:pt>
                      <c:pt idx="25">
                        <c:v>13</c:v>
                      </c:pt>
                      <c:pt idx="26" formatCode="General">
                        <c:v>16</c:v>
                      </c:pt>
                      <c:pt idx="27">
                        <c:v>12</c:v>
                      </c:pt>
                      <c:pt idx="28">
                        <c:v>11</c:v>
                      </c:pt>
                      <c:pt idx="29">
                        <c:v>10</c:v>
                      </c:pt>
                      <c:pt idx="30">
                        <c:v>15</c:v>
                      </c:pt>
                      <c:pt idx="31">
                        <c:v>17</c:v>
                      </c:pt>
                      <c:pt idx="32">
                        <c:v>15</c:v>
                      </c:pt>
                      <c:pt idx="33">
                        <c:v>17</c:v>
                      </c:pt>
                      <c:pt idx="34">
                        <c:v>16</c:v>
                      </c:pt>
                      <c:pt idx="35">
                        <c:v>11</c:v>
                      </c:pt>
                      <c:pt idx="36">
                        <c:v>15</c:v>
                      </c:pt>
                      <c:pt idx="37">
                        <c:v>13</c:v>
                      </c:pt>
                      <c:pt idx="38">
                        <c:v>10</c:v>
                      </c:pt>
                      <c:pt idx="39">
                        <c:v>12</c:v>
                      </c:pt>
                      <c:pt idx="40">
                        <c:v>15</c:v>
                      </c:pt>
                      <c:pt idx="41">
                        <c:v>13</c:v>
                      </c:pt>
                      <c:pt idx="42">
                        <c:v>12</c:v>
                      </c:pt>
                      <c:pt idx="43" formatCode="General">
                        <c:v>13</c:v>
                      </c:pt>
                      <c:pt idx="44">
                        <c:v>17</c:v>
                      </c:pt>
                      <c:pt idx="45">
                        <c:v>11</c:v>
                      </c:pt>
                      <c:pt idx="46">
                        <c:v>14</c:v>
                      </c:pt>
                      <c:pt idx="47">
                        <c:v>12</c:v>
                      </c:pt>
                      <c:pt idx="48">
                        <c:v>10</c:v>
                      </c:pt>
                      <c:pt idx="49">
                        <c:v>7</c:v>
                      </c:pt>
                      <c:pt idx="50">
                        <c:v>7</c:v>
                      </c:pt>
                      <c:pt idx="51">
                        <c:v>7</c:v>
                      </c:pt>
                      <c:pt idx="52">
                        <c:v>8</c:v>
                      </c:pt>
                      <c:pt idx="53">
                        <c:v>11</c:v>
                      </c:pt>
                      <c:pt idx="54">
                        <c:v>13</c:v>
                      </c:pt>
                      <c:pt idx="55" formatCode="General">
                        <c:v>16</c:v>
                      </c:pt>
                      <c:pt idx="56" formatCode="General">
                        <c:v>13</c:v>
                      </c:pt>
                      <c:pt idx="57" formatCode="General">
                        <c:v>11</c:v>
                      </c:pt>
                      <c:pt idx="58" formatCode="General">
                        <c:v>10</c:v>
                      </c:pt>
                      <c:pt idx="59" formatCode="General">
                        <c:v>6</c:v>
                      </c:pt>
                      <c:pt idx="60" formatCode="General">
                        <c:v>8</c:v>
                      </c:pt>
                      <c:pt idx="61" formatCode="General">
                        <c:v>9</c:v>
                      </c:pt>
                      <c:pt idx="62" formatCode="General">
                        <c:v>11</c:v>
                      </c:pt>
                      <c:pt idx="63" formatCode="General">
                        <c:v>8</c:v>
                      </c:pt>
                      <c:pt idx="64" formatCode="General">
                        <c:v>8</c:v>
                      </c:pt>
                      <c:pt idx="65" formatCode="General">
                        <c:v>11</c:v>
                      </c:pt>
                      <c:pt idx="66" formatCode="General">
                        <c:v>13</c:v>
                      </c:pt>
                      <c:pt idx="67" formatCode="General">
                        <c:v>14</c:v>
                      </c:pt>
                      <c:pt idx="68" formatCode="General">
                        <c:v>14</c:v>
                      </c:pt>
                      <c:pt idx="69" formatCode="General">
                        <c:v>16</c:v>
                      </c:pt>
                      <c:pt idx="70" formatCode="General">
                        <c:v>17</c:v>
                      </c:pt>
                      <c:pt idx="71" formatCode="General">
                        <c:v>16</c:v>
                      </c:pt>
                      <c:pt idx="72" formatCode="General">
                        <c:v>16</c:v>
                      </c:pt>
                      <c:pt idx="73" formatCode="General">
                        <c:v>15</c:v>
                      </c:pt>
                      <c:pt idx="74" formatCode="General">
                        <c:v>14</c:v>
                      </c:pt>
                      <c:pt idx="75" formatCode="General">
                        <c:v>13</c:v>
                      </c:pt>
                      <c:pt idx="76" formatCode="General">
                        <c:v>14</c:v>
                      </c:pt>
                      <c:pt idx="77" formatCode="General">
                        <c:v>13</c:v>
                      </c:pt>
                      <c:pt idx="78" formatCode="General">
                        <c:v>12</c:v>
                      </c:pt>
                      <c:pt idx="79" formatCode="General">
                        <c:v>14</c:v>
                      </c:pt>
                      <c:pt idx="80" formatCode="General">
                        <c:v>16</c:v>
                      </c:pt>
                      <c:pt idx="81" formatCode="General">
                        <c:v>17</c:v>
                      </c:pt>
                      <c:pt idx="82" formatCode="General">
                        <c:v>19</c:v>
                      </c:pt>
                      <c:pt idx="83" formatCode="General">
                        <c:v>18</c:v>
                      </c:pt>
                      <c:pt idx="84" formatCode="General">
                        <c:v>12</c:v>
                      </c:pt>
                      <c:pt idx="85" formatCode="General">
                        <c:v>10</c:v>
                      </c:pt>
                      <c:pt idx="86" formatCode="General">
                        <c:v>6</c:v>
                      </c:pt>
                      <c:pt idx="87" formatCode="General">
                        <c:v>9</c:v>
                      </c:pt>
                    </c:numCache>
                  </c:numRef>
                </c:val>
                <c:extLst xmlns:c15="http://schemas.microsoft.com/office/drawing/2012/chart">
                  <c:ext xmlns:c16="http://schemas.microsoft.com/office/drawing/2014/chart" uri="{C3380CC4-5D6E-409C-BE32-E72D297353CC}">
                    <c16:uniqueId val="{00000037-97F4-45A6-87EA-AB9105C5388D}"/>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24-25 '!$A$56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'!$B$56:$DB$56</c15:sqref>
                        </c15:formulaRef>
                      </c:ext>
                    </c:extLst>
                    <c:numCache>
                      <c:formatCode>0</c:formatCode>
                      <c:ptCount val="105"/>
                      <c:pt idx="0">
                        <c:v>1</c:v>
                      </c:pt>
                      <c:pt idx="1">
                        <c:v>2</c:v>
                      </c:pt>
                      <c:pt idx="2">
                        <c:v>1</c:v>
                      </c:pt>
                      <c:pt idx="3">
                        <c:v>1</c:v>
                      </c:pt>
                      <c:pt idx="4">
                        <c:v>4</c:v>
                      </c:pt>
                      <c:pt idx="5">
                        <c:v>2</c:v>
                      </c:pt>
                      <c:pt idx="6">
                        <c:v>4</c:v>
                      </c:pt>
                      <c:pt idx="7">
                        <c:v>3</c:v>
                      </c:pt>
                      <c:pt idx="8">
                        <c:v>4</c:v>
                      </c:pt>
                      <c:pt idx="9">
                        <c:v>3</c:v>
                      </c:pt>
                      <c:pt idx="10">
                        <c:v>4</c:v>
                      </c:pt>
                      <c:pt idx="11">
                        <c:v>1</c:v>
                      </c:pt>
                      <c:pt idx="12">
                        <c:v>3</c:v>
                      </c:pt>
                      <c:pt idx="13">
                        <c:v>5</c:v>
                      </c:pt>
                      <c:pt idx="14">
                        <c:v>3</c:v>
                      </c:pt>
                      <c:pt idx="15">
                        <c:v>2</c:v>
                      </c:pt>
                      <c:pt idx="16">
                        <c:v>3</c:v>
                      </c:pt>
                      <c:pt idx="17">
                        <c:v>2</c:v>
                      </c:pt>
                      <c:pt idx="18">
                        <c:v>0</c:v>
                      </c:pt>
                      <c:pt idx="19">
                        <c:v>1</c:v>
                      </c:pt>
                      <c:pt idx="20">
                        <c:v>1</c:v>
                      </c:pt>
                      <c:pt idx="21">
                        <c:v>1</c:v>
                      </c:pt>
                      <c:pt idx="22">
                        <c:v>1</c:v>
                      </c:pt>
                      <c:pt idx="23">
                        <c:v>4</c:v>
                      </c:pt>
                      <c:pt idx="24">
                        <c:v>4</c:v>
                      </c:pt>
                      <c:pt idx="25">
                        <c:v>5</c:v>
                      </c:pt>
                      <c:pt idx="26" formatCode="General">
                        <c:v>2</c:v>
                      </c:pt>
                      <c:pt idx="27">
                        <c:v>3</c:v>
                      </c:pt>
                      <c:pt idx="28">
                        <c:v>3</c:v>
                      </c:pt>
                      <c:pt idx="29">
                        <c:v>1</c:v>
                      </c:pt>
                      <c:pt idx="30">
                        <c:v>1</c:v>
                      </c:pt>
                      <c:pt idx="31">
                        <c:v>1</c:v>
                      </c:pt>
                      <c:pt idx="32">
                        <c:v>3</c:v>
                      </c:pt>
                      <c:pt idx="33">
                        <c:v>1</c:v>
                      </c:pt>
                      <c:pt idx="34">
                        <c:v>0</c:v>
                      </c:pt>
                      <c:pt idx="35">
                        <c:v>0</c:v>
                      </c:pt>
                      <c:pt idx="36">
                        <c:v>0</c:v>
                      </c:pt>
                      <c:pt idx="37">
                        <c:v>0</c:v>
                      </c:pt>
                      <c:pt idx="38">
                        <c:v>0</c:v>
                      </c:pt>
                      <c:pt idx="39">
                        <c:v>0</c:v>
                      </c:pt>
                      <c:pt idx="40">
                        <c:v>2</c:v>
                      </c:pt>
                      <c:pt idx="41">
                        <c:v>1</c:v>
                      </c:pt>
                      <c:pt idx="42">
                        <c:v>1</c:v>
                      </c:pt>
                      <c:pt idx="43" formatCode="General">
                        <c:v>2</c:v>
                      </c:pt>
                      <c:pt idx="44">
                        <c:v>0</c:v>
                      </c:pt>
                      <c:pt idx="45">
                        <c:v>1</c:v>
                      </c:pt>
                      <c:pt idx="46">
                        <c:v>1</c:v>
                      </c:pt>
                      <c:pt idx="47">
                        <c:v>1</c:v>
                      </c:pt>
                      <c:pt idx="48">
                        <c:v>3</c:v>
                      </c:pt>
                      <c:pt idx="49">
                        <c:v>2</c:v>
                      </c:pt>
                      <c:pt idx="50">
                        <c:v>2</c:v>
                      </c:pt>
                      <c:pt idx="51">
                        <c:v>0</c:v>
                      </c:pt>
                      <c:pt idx="52">
                        <c:v>0</c:v>
                      </c:pt>
                      <c:pt idx="53">
                        <c:v>0</c:v>
                      </c:pt>
                      <c:pt idx="54">
                        <c:v>0</c:v>
                      </c:pt>
                      <c:pt idx="55" formatCode="General">
                        <c:v>0</c:v>
                      </c:pt>
                      <c:pt idx="56" formatCode="General">
                        <c:v>1</c:v>
                      </c:pt>
                      <c:pt idx="57" formatCode="General">
                        <c:v>1</c:v>
                      </c:pt>
                      <c:pt idx="58" formatCode="General">
                        <c:v>1</c:v>
                      </c:pt>
                      <c:pt idx="59" formatCode="General">
                        <c:v>3</c:v>
                      </c:pt>
                      <c:pt idx="60" formatCode="General">
                        <c:v>2</c:v>
                      </c:pt>
                      <c:pt idx="61" formatCode="General">
                        <c:v>2</c:v>
                      </c:pt>
                      <c:pt idx="62" formatCode="General">
                        <c:v>2</c:v>
                      </c:pt>
                      <c:pt idx="63" formatCode="General">
                        <c:v>1</c:v>
                      </c:pt>
                      <c:pt idx="64" formatCode="General">
                        <c:v>1</c:v>
                      </c:pt>
                      <c:pt idx="65" formatCode="General">
                        <c:v>0</c:v>
                      </c:pt>
                      <c:pt idx="66" formatCode="General">
                        <c:v>2</c:v>
                      </c:pt>
                      <c:pt idx="67" formatCode="General">
                        <c:v>1</c:v>
                      </c:pt>
                      <c:pt idx="68" formatCode="General">
                        <c:v>2</c:v>
                      </c:pt>
                      <c:pt idx="69" formatCode="General">
                        <c:v>2</c:v>
                      </c:pt>
                      <c:pt idx="70" formatCode="General">
                        <c:v>1</c:v>
                      </c:pt>
                      <c:pt idx="71" formatCode="General">
                        <c:v>0</c:v>
                      </c:pt>
                      <c:pt idx="72" formatCode="General">
                        <c:v>0</c:v>
                      </c:pt>
                      <c:pt idx="73" formatCode="General">
                        <c:v>1</c:v>
                      </c:pt>
                      <c:pt idx="74" formatCode="General">
                        <c:v>1</c:v>
                      </c:pt>
                      <c:pt idx="75" formatCode="General">
                        <c:v>1</c:v>
                      </c:pt>
                      <c:pt idx="76" formatCode="General">
                        <c:v>0</c:v>
                      </c:pt>
                      <c:pt idx="77" formatCode="General">
                        <c:v>2</c:v>
                      </c:pt>
                      <c:pt idx="78" formatCode="General">
                        <c:v>1</c:v>
                      </c:pt>
                      <c:pt idx="79" formatCode="General">
                        <c:v>1</c:v>
                      </c:pt>
                      <c:pt idx="80" formatCode="General">
                        <c:v>1</c:v>
                      </c:pt>
                      <c:pt idx="81" formatCode="General">
                        <c:v>2</c:v>
                      </c:pt>
                      <c:pt idx="82" formatCode="General">
                        <c:v>2</c:v>
                      </c:pt>
                      <c:pt idx="83" formatCode="General">
                        <c:v>1</c:v>
                      </c:pt>
                      <c:pt idx="84" formatCode="General">
                        <c:v>2</c:v>
                      </c:pt>
                      <c:pt idx="85" formatCode="General">
                        <c:v>1</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8-97F4-45A6-87EA-AB9105C5388D}"/>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24-25 '!$A$57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'!$B$57:$DB$57</c15:sqref>
                        </c15:formulaRef>
                      </c:ext>
                    </c:extLst>
                    <c:numCache>
                      <c:formatCode>0</c:formatCode>
                      <c:ptCount val="105"/>
                      <c:pt idx="0">
                        <c:v>3</c:v>
                      </c:pt>
                      <c:pt idx="1">
                        <c:v>4</c:v>
                      </c:pt>
                      <c:pt idx="2">
                        <c:v>4</c:v>
                      </c:pt>
                      <c:pt idx="3">
                        <c:v>3</c:v>
                      </c:pt>
                      <c:pt idx="4">
                        <c:v>3</c:v>
                      </c:pt>
                      <c:pt idx="5">
                        <c:v>2</c:v>
                      </c:pt>
                      <c:pt idx="6">
                        <c:v>1</c:v>
                      </c:pt>
                      <c:pt idx="7">
                        <c:v>2</c:v>
                      </c:pt>
                      <c:pt idx="8">
                        <c:v>2</c:v>
                      </c:pt>
                      <c:pt idx="9">
                        <c:v>1</c:v>
                      </c:pt>
                      <c:pt idx="10">
                        <c:v>3</c:v>
                      </c:pt>
                      <c:pt idx="11">
                        <c:v>2</c:v>
                      </c:pt>
                      <c:pt idx="12">
                        <c:v>3</c:v>
                      </c:pt>
                      <c:pt idx="13">
                        <c:v>3</c:v>
                      </c:pt>
                      <c:pt idx="14">
                        <c:v>4</c:v>
                      </c:pt>
                      <c:pt idx="15">
                        <c:v>4</c:v>
                      </c:pt>
                      <c:pt idx="16">
                        <c:v>4</c:v>
                      </c:pt>
                      <c:pt idx="17">
                        <c:v>3</c:v>
                      </c:pt>
                      <c:pt idx="18">
                        <c:v>4</c:v>
                      </c:pt>
                      <c:pt idx="19">
                        <c:v>2</c:v>
                      </c:pt>
                      <c:pt idx="20">
                        <c:v>3</c:v>
                      </c:pt>
                      <c:pt idx="21">
                        <c:v>5</c:v>
                      </c:pt>
                      <c:pt idx="22">
                        <c:v>4</c:v>
                      </c:pt>
                      <c:pt idx="23">
                        <c:v>4</c:v>
                      </c:pt>
                      <c:pt idx="24">
                        <c:v>3</c:v>
                      </c:pt>
                      <c:pt idx="25">
                        <c:v>6</c:v>
                      </c:pt>
                      <c:pt idx="26" formatCode="General">
                        <c:v>5</c:v>
                      </c:pt>
                      <c:pt idx="27">
                        <c:v>3</c:v>
                      </c:pt>
                      <c:pt idx="28">
                        <c:v>2</c:v>
                      </c:pt>
                      <c:pt idx="29">
                        <c:v>3</c:v>
                      </c:pt>
                      <c:pt idx="30">
                        <c:v>2</c:v>
                      </c:pt>
                      <c:pt idx="31">
                        <c:v>2</c:v>
                      </c:pt>
                      <c:pt idx="32">
                        <c:v>2</c:v>
                      </c:pt>
                      <c:pt idx="33">
                        <c:v>2</c:v>
                      </c:pt>
                      <c:pt idx="34">
                        <c:v>0</c:v>
                      </c:pt>
                      <c:pt idx="35">
                        <c:v>0</c:v>
                      </c:pt>
                      <c:pt idx="36">
                        <c:v>3</c:v>
                      </c:pt>
                      <c:pt idx="37">
                        <c:v>4</c:v>
                      </c:pt>
                      <c:pt idx="38">
                        <c:v>5</c:v>
                      </c:pt>
                      <c:pt idx="39">
                        <c:v>5</c:v>
                      </c:pt>
                      <c:pt idx="40">
                        <c:v>6</c:v>
                      </c:pt>
                      <c:pt idx="41">
                        <c:v>4</c:v>
                      </c:pt>
                      <c:pt idx="42">
                        <c:v>1</c:v>
                      </c:pt>
                      <c:pt idx="43" formatCode="General">
                        <c:v>0</c:v>
                      </c:pt>
                      <c:pt idx="44">
                        <c:v>1</c:v>
                      </c:pt>
                      <c:pt idx="45">
                        <c:v>0</c:v>
                      </c:pt>
                      <c:pt idx="46">
                        <c:v>2</c:v>
                      </c:pt>
                      <c:pt idx="47">
                        <c:v>3</c:v>
                      </c:pt>
                      <c:pt idx="48">
                        <c:v>3</c:v>
                      </c:pt>
                      <c:pt idx="49">
                        <c:v>3</c:v>
                      </c:pt>
                      <c:pt idx="50">
                        <c:v>2</c:v>
                      </c:pt>
                      <c:pt idx="51">
                        <c:v>0</c:v>
                      </c:pt>
                      <c:pt idx="52">
                        <c:v>0</c:v>
                      </c:pt>
                      <c:pt idx="53">
                        <c:v>1</c:v>
                      </c:pt>
                      <c:pt idx="54">
                        <c:v>2</c:v>
                      </c:pt>
                      <c:pt idx="55" formatCode="General">
                        <c:v>2</c:v>
                      </c:pt>
                      <c:pt idx="56" formatCode="General">
                        <c:v>1</c:v>
                      </c:pt>
                      <c:pt idx="57" formatCode="General">
                        <c:v>2</c:v>
                      </c:pt>
                      <c:pt idx="58" formatCode="General">
                        <c:v>2</c:v>
                      </c:pt>
                      <c:pt idx="59" formatCode="General">
                        <c:v>3</c:v>
                      </c:pt>
                      <c:pt idx="60" formatCode="General">
                        <c:v>2</c:v>
                      </c:pt>
                      <c:pt idx="61" formatCode="General">
                        <c:v>2</c:v>
                      </c:pt>
                      <c:pt idx="62" formatCode="General">
                        <c:v>3</c:v>
                      </c:pt>
                      <c:pt idx="63" formatCode="General">
                        <c:v>5</c:v>
                      </c:pt>
                      <c:pt idx="64" formatCode="General">
                        <c:v>4</c:v>
                      </c:pt>
                      <c:pt idx="65" formatCode="General">
                        <c:v>5</c:v>
                      </c:pt>
                      <c:pt idx="66" formatCode="General">
                        <c:v>7</c:v>
                      </c:pt>
                      <c:pt idx="67" formatCode="General">
                        <c:v>4</c:v>
                      </c:pt>
                      <c:pt idx="68" formatCode="General">
                        <c:v>5</c:v>
                      </c:pt>
                      <c:pt idx="69" formatCode="General">
                        <c:v>1</c:v>
                      </c:pt>
                      <c:pt idx="70" formatCode="General">
                        <c:v>0</c:v>
                      </c:pt>
                      <c:pt idx="71" formatCode="General">
                        <c:v>0</c:v>
                      </c:pt>
                      <c:pt idx="72" formatCode="General">
                        <c:v>0</c:v>
                      </c:pt>
                      <c:pt idx="73" formatCode="General">
                        <c:v>1</c:v>
                      </c:pt>
                      <c:pt idx="74" formatCode="General">
                        <c:v>2</c:v>
                      </c:pt>
                      <c:pt idx="75" formatCode="General">
                        <c:v>1</c:v>
                      </c:pt>
                      <c:pt idx="76" formatCode="General">
                        <c:v>3</c:v>
                      </c:pt>
                      <c:pt idx="77" formatCode="General">
                        <c:v>3</c:v>
                      </c:pt>
                      <c:pt idx="78" formatCode="General">
                        <c:v>2</c:v>
                      </c:pt>
                      <c:pt idx="79" formatCode="General">
                        <c:v>1</c:v>
                      </c:pt>
                      <c:pt idx="80" formatCode="General">
                        <c:v>104</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39-97F4-45A6-87EA-AB9105C5388D}"/>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24-25 '!$A$58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'!$B$58:$DB$58</c15:sqref>
                        </c15:formulaRef>
                      </c:ext>
                    </c:extLst>
                    <c:numCache>
                      <c:formatCode>0</c:formatCode>
                      <c:ptCount val="105"/>
                      <c:pt idx="0">
                        <c:v>13</c:v>
                      </c:pt>
                      <c:pt idx="1">
                        <c:v>16</c:v>
                      </c:pt>
                      <c:pt idx="2">
                        <c:v>9</c:v>
                      </c:pt>
                      <c:pt idx="3">
                        <c:v>13</c:v>
                      </c:pt>
                      <c:pt idx="4">
                        <c:v>16</c:v>
                      </c:pt>
                      <c:pt idx="5">
                        <c:v>12</c:v>
                      </c:pt>
                      <c:pt idx="6">
                        <c:v>13</c:v>
                      </c:pt>
                      <c:pt idx="7">
                        <c:v>11</c:v>
                      </c:pt>
                      <c:pt idx="8">
                        <c:v>12</c:v>
                      </c:pt>
                      <c:pt idx="9">
                        <c:v>16</c:v>
                      </c:pt>
                      <c:pt idx="10">
                        <c:v>15</c:v>
                      </c:pt>
                      <c:pt idx="11">
                        <c:v>14</c:v>
                      </c:pt>
                      <c:pt idx="12">
                        <c:v>9</c:v>
                      </c:pt>
                      <c:pt idx="13">
                        <c:v>12</c:v>
                      </c:pt>
                      <c:pt idx="14">
                        <c:v>12</c:v>
                      </c:pt>
                      <c:pt idx="15">
                        <c:v>13</c:v>
                      </c:pt>
                      <c:pt idx="16">
                        <c:v>14</c:v>
                      </c:pt>
                      <c:pt idx="17">
                        <c:v>12</c:v>
                      </c:pt>
                      <c:pt idx="18">
                        <c:v>14</c:v>
                      </c:pt>
                      <c:pt idx="19">
                        <c:v>27</c:v>
                      </c:pt>
                      <c:pt idx="20">
                        <c:v>30</c:v>
                      </c:pt>
                      <c:pt idx="21">
                        <c:v>31</c:v>
                      </c:pt>
                      <c:pt idx="22">
                        <c:v>36</c:v>
                      </c:pt>
                      <c:pt idx="23">
                        <c:v>28</c:v>
                      </c:pt>
                      <c:pt idx="24">
                        <c:v>24</c:v>
                      </c:pt>
                      <c:pt idx="25">
                        <c:v>28</c:v>
                      </c:pt>
                      <c:pt idx="26" formatCode="General">
                        <c:v>41</c:v>
                      </c:pt>
                      <c:pt idx="27">
                        <c:v>37</c:v>
                      </c:pt>
                      <c:pt idx="28">
                        <c:v>36</c:v>
                      </c:pt>
                      <c:pt idx="29">
                        <c:v>36</c:v>
                      </c:pt>
                      <c:pt idx="30">
                        <c:v>36</c:v>
                      </c:pt>
                      <c:pt idx="31">
                        <c:v>30</c:v>
                      </c:pt>
                      <c:pt idx="32">
                        <c:v>28</c:v>
                      </c:pt>
                      <c:pt idx="33">
                        <c:v>29</c:v>
                      </c:pt>
                      <c:pt idx="34">
                        <c:v>27</c:v>
                      </c:pt>
                      <c:pt idx="35">
                        <c:v>22</c:v>
                      </c:pt>
                      <c:pt idx="36">
                        <c:v>13</c:v>
                      </c:pt>
                      <c:pt idx="37">
                        <c:v>16</c:v>
                      </c:pt>
                      <c:pt idx="38">
                        <c:v>16</c:v>
                      </c:pt>
                      <c:pt idx="39">
                        <c:v>18</c:v>
                      </c:pt>
                      <c:pt idx="40">
                        <c:v>12</c:v>
                      </c:pt>
                      <c:pt idx="41">
                        <c:v>11</c:v>
                      </c:pt>
                      <c:pt idx="42">
                        <c:v>11</c:v>
                      </c:pt>
                      <c:pt idx="43" formatCode="General">
                        <c:v>8</c:v>
                      </c:pt>
                      <c:pt idx="44">
                        <c:v>9</c:v>
                      </c:pt>
                      <c:pt idx="45">
                        <c:v>12</c:v>
                      </c:pt>
                      <c:pt idx="46">
                        <c:v>9</c:v>
                      </c:pt>
                      <c:pt idx="47">
                        <c:v>9</c:v>
                      </c:pt>
                      <c:pt idx="48">
                        <c:v>9</c:v>
                      </c:pt>
                      <c:pt idx="49">
                        <c:v>8</c:v>
                      </c:pt>
                      <c:pt idx="50">
                        <c:v>8</c:v>
                      </c:pt>
                      <c:pt idx="51">
                        <c:v>7</c:v>
                      </c:pt>
                      <c:pt idx="52">
                        <c:v>12</c:v>
                      </c:pt>
                      <c:pt idx="53">
                        <c:v>12</c:v>
                      </c:pt>
                      <c:pt idx="54">
                        <c:v>15</c:v>
                      </c:pt>
                      <c:pt idx="55" formatCode="General">
                        <c:v>15</c:v>
                      </c:pt>
                      <c:pt idx="56" formatCode="General">
                        <c:v>17</c:v>
                      </c:pt>
                      <c:pt idx="57" formatCode="General">
                        <c:v>20</c:v>
                      </c:pt>
                      <c:pt idx="58" formatCode="General">
                        <c:v>16</c:v>
                      </c:pt>
                      <c:pt idx="59" formatCode="General">
                        <c:v>13</c:v>
                      </c:pt>
                      <c:pt idx="60" formatCode="General">
                        <c:v>17</c:v>
                      </c:pt>
                      <c:pt idx="61" formatCode="General">
                        <c:v>15</c:v>
                      </c:pt>
                      <c:pt idx="62" formatCode="General">
                        <c:v>12</c:v>
                      </c:pt>
                      <c:pt idx="63" formatCode="General">
                        <c:v>9</c:v>
                      </c:pt>
                      <c:pt idx="64" formatCode="General">
                        <c:v>16</c:v>
                      </c:pt>
                      <c:pt idx="65" formatCode="General">
                        <c:v>19</c:v>
                      </c:pt>
                      <c:pt idx="66" formatCode="General">
                        <c:v>21</c:v>
                      </c:pt>
                      <c:pt idx="67" formatCode="General">
                        <c:v>26</c:v>
                      </c:pt>
                      <c:pt idx="68" formatCode="General">
                        <c:v>27</c:v>
                      </c:pt>
                      <c:pt idx="69" formatCode="General">
                        <c:v>34</c:v>
                      </c:pt>
                      <c:pt idx="70" formatCode="General">
                        <c:v>31</c:v>
                      </c:pt>
                      <c:pt idx="71" formatCode="General">
                        <c:v>41</c:v>
                      </c:pt>
                      <c:pt idx="72" formatCode="General">
                        <c:v>32</c:v>
                      </c:pt>
                      <c:pt idx="73" formatCode="General">
                        <c:v>37</c:v>
                      </c:pt>
                      <c:pt idx="74" formatCode="General">
                        <c:v>70</c:v>
                      </c:pt>
                      <c:pt idx="75" formatCode="General">
                        <c:v>96</c:v>
                      </c:pt>
                      <c:pt idx="76" formatCode="General">
                        <c:v>105</c:v>
                      </c:pt>
                      <c:pt idx="77" formatCode="General">
                        <c:v>112</c:v>
                      </c:pt>
                      <c:pt idx="78" formatCode="General">
                        <c:v>135</c:v>
                      </c:pt>
                      <c:pt idx="79" formatCode="General">
                        <c:v>138</c:v>
                      </c:pt>
                      <c:pt idx="80" formatCode="General">
                        <c:v>1</c:v>
                      </c:pt>
                      <c:pt idx="81" formatCode="General">
                        <c:v>95</c:v>
                      </c:pt>
                      <c:pt idx="82" formatCode="General">
                        <c:v>105</c:v>
                      </c:pt>
                      <c:pt idx="83" formatCode="General">
                        <c:v>107</c:v>
                      </c:pt>
                      <c:pt idx="84" formatCode="General">
                        <c:v>120</c:v>
                      </c:pt>
                      <c:pt idx="85" formatCode="General">
                        <c:v>67</c:v>
                      </c:pt>
                      <c:pt idx="86" formatCode="General">
                        <c:v>73</c:v>
                      </c:pt>
                      <c:pt idx="87" formatCode="General">
                        <c:v>93</c:v>
                      </c:pt>
                    </c:numCache>
                  </c:numRef>
                </c:val>
                <c:extLst xmlns:c15="http://schemas.microsoft.com/office/drawing/2012/chart">
                  <c:ext xmlns:c16="http://schemas.microsoft.com/office/drawing/2014/chart" uri="{C3380CC4-5D6E-409C-BE32-E72D297353CC}">
                    <c16:uniqueId val="{0000003A-97F4-45A6-87EA-AB9105C5388D}"/>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24-25 '!$A$59</c15:sqref>
                        </c15:formulaRef>
                      </c:ext>
                    </c:extLst>
                    <c:strCache>
                      <c:ptCount val="1"/>
                      <c:pt idx="0">
                        <c:v>Upper Gastrointestinal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'!$B$59:$DB$59</c15:sqref>
                        </c15:formulaRef>
                      </c:ext>
                    </c:extLst>
                    <c:numCache>
                      <c:formatCode>0</c:formatCode>
                      <c:ptCount val="105"/>
                      <c:pt idx="0">
                        <c:v>25</c:v>
                      </c:pt>
                      <c:pt idx="1">
                        <c:v>31</c:v>
                      </c:pt>
                      <c:pt idx="2">
                        <c:v>28</c:v>
                      </c:pt>
                      <c:pt idx="3">
                        <c:v>27</c:v>
                      </c:pt>
                      <c:pt idx="4">
                        <c:v>31</c:v>
                      </c:pt>
                      <c:pt idx="5">
                        <c:v>34</c:v>
                      </c:pt>
                      <c:pt idx="6">
                        <c:v>22</c:v>
                      </c:pt>
                      <c:pt idx="7">
                        <c:v>19</c:v>
                      </c:pt>
                      <c:pt idx="8">
                        <c:v>30</c:v>
                      </c:pt>
                      <c:pt idx="9">
                        <c:v>30</c:v>
                      </c:pt>
                      <c:pt idx="10">
                        <c:v>34</c:v>
                      </c:pt>
                      <c:pt idx="11">
                        <c:v>25</c:v>
                      </c:pt>
                      <c:pt idx="12">
                        <c:v>33</c:v>
                      </c:pt>
                      <c:pt idx="13">
                        <c:v>30</c:v>
                      </c:pt>
                      <c:pt idx="14">
                        <c:v>26</c:v>
                      </c:pt>
                      <c:pt idx="15">
                        <c:v>20</c:v>
                      </c:pt>
                      <c:pt idx="16">
                        <c:v>13</c:v>
                      </c:pt>
                      <c:pt idx="17">
                        <c:v>12</c:v>
                      </c:pt>
                      <c:pt idx="18">
                        <c:v>13</c:v>
                      </c:pt>
                      <c:pt idx="19">
                        <c:v>20</c:v>
                      </c:pt>
                      <c:pt idx="20">
                        <c:v>24</c:v>
                      </c:pt>
                      <c:pt idx="21">
                        <c:v>26</c:v>
                      </c:pt>
                      <c:pt idx="22">
                        <c:v>25</c:v>
                      </c:pt>
                      <c:pt idx="23">
                        <c:v>33</c:v>
                      </c:pt>
                      <c:pt idx="24">
                        <c:v>28</c:v>
                      </c:pt>
                      <c:pt idx="25">
                        <c:v>26</c:v>
                      </c:pt>
                      <c:pt idx="26" formatCode="General">
                        <c:v>28</c:v>
                      </c:pt>
                      <c:pt idx="27">
                        <c:v>23</c:v>
                      </c:pt>
                      <c:pt idx="28">
                        <c:v>18</c:v>
                      </c:pt>
                      <c:pt idx="29">
                        <c:v>17</c:v>
                      </c:pt>
                      <c:pt idx="30">
                        <c:v>12</c:v>
                      </c:pt>
                      <c:pt idx="31">
                        <c:v>10</c:v>
                      </c:pt>
                      <c:pt idx="32">
                        <c:v>10</c:v>
                      </c:pt>
                      <c:pt idx="33">
                        <c:v>9</c:v>
                      </c:pt>
                      <c:pt idx="34">
                        <c:v>13</c:v>
                      </c:pt>
                      <c:pt idx="35">
                        <c:v>13</c:v>
                      </c:pt>
                      <c:pt idx="36">
                        <c:v>9</c:v>
                      </c:pt>
                      <c:pt idx="37">
                        <c:v>14</c:v>
                      </c:pt>
                      <c:pt idx="38">
                        <c:v>21</c:v>
                      </c:pt>
                      <c:pt idx="39">
                        <c:v>26</c:v>
                      </c:pt>
                      <c:pt idx="40">
                        <c:v>21</c:v>
                      </c:pt>
                      <c:pt idx="41">
                        <c:v>23</c:v>
                      </c:pt>
                      <c:pt idx="42">
                        <c:v>21</c:v>
                      </c:pt>
                      <c:pt idx="43" formatCode="General">
                        <c:v>20</c:v>
                      </c:pt>
                      <c:pt idx="44">
                        <c:v>19</c:v>
                      </c:pt>
                      <c:pt idx="45">
                        <c:v>18</c:v>
                      </c:pt>
                      <c:pt idx="46">
                        <c:v>19</c:v>
                      </c:pt>
                      <c:pt idx="47">
                        <c:v>16</c:v>
                      </c:pt>
                      <c:pt idx="48">
                        <c:v>13</c:v>
                      </c:pt>
                      <c:pt idx="49">
                        <c:v>9</c:v>
                      </c:pt>
                      <c:pt idx="50">
                        <c:v>8</c:v>
                      </c:pt>
                      <c:pt idx="51">
                        <c:v>8</c:v>
                      </c:pt>
                      <c:pt idx="52">
                        <c:v>12</c:v>
                      </c:pt>
                      <c:pt idx="53">
                        <c:v>8</c:v>
                      </c:pt>
                      <c:pt idx="54">
                        <c:v>11</c:v>
                      </c:pt>
                      <c:pt idx="55" formatCode="General">
                        <c:v>12</c:v>
                      </c:pt>
                      <c:pt idx="56" formatCode="General">
                        <c:v>13</c:v>
                      </c:pt>
                      <c:pt idx="57" formatCode="General">
                        <c:v>12</c:v>
                      </c:pt>
                      <c:pt idx="58" formatCode="General">
                        <c:v>13</c:v>
                      </c:pt>
                      <c:pt idx="59" formatCode="General">
                        <c:v>15</c:v>
                      </c:pt>
                      <c:pt idx="60" formatCode="General">
                        <c:v>13</c:v>
                      </c:pt>
                      <c:pt idx="61" formatCode="General">
                        <c:v>9</c:v>
                      </c:pt>
                      <c:pt idx="62" formatCode="General">
                        <c:v>9</c:v>
                      </c:pt>
                      <c:pt idx="63" formatCode="General">
                        <c:v>9</c:v>
                      </c:pt>
                      <c:pt idx="64" formatCode="General">
                        <c:v>12</c:v>
                      </c:pt>
                      <c:pt idx="65" formatCode="General">
                        <c:v>13</c:v>
                      </c:pt>
                      <c:pt idx="66" formatCode="General">
                        <c:v>11</c:v>
                      </c:pt>
                      <c:pt idx="67" formatCode="General">
                        <c:v>15</c:v>
                      </c:pt>
                      <c:pt idx="68" formatCode="General">
                        <c:v>14</c:v>
                      </c:pt>
                      <c:pt idx="69" formatCode="General">
                        <c:v>12</c:v>
                      </c:pt>
                      <c:pt idx="70" formatCode="General">
                        <c:v>13</c:v>
                      </c:pt>
                      <c:pt idx="71" formatCode="General">
                        <c:v>12</c:v>
                      </c:pt>
                      <c:pt idx="72" formatCode="General">
                        <c:v>17</c:v>
                      </c:pt>
                      <c:pt idx="73" formatCode="General">
                        <c:v>13</c:v>
                      </c:pt>
                      <c:pt idx="74" formatCode="General">
                        <c:v>14</c:v>
                      </c:pt>
                      <c:pt idx="75" formatCode="General">
                        <c:v>14</c:v>
                      </c:pt>
                      <c:pt idx="76" formatCode="General">
                        <c:v>20</c:v>
                      </c:pt>
                      <c:pt idx="77" formatCode="General">
                        <c:v>17</c:v>
                      </c:pt>
                      <c:pt idx="78" formatCode="General">
                        <c:v>12</c:v>
                      </c:pt>
                      <c:pt idx="79" formatCode="General">
                        <c:v>15</c:v>
                      </c:pt>
                      <c:pt idx="80" formatCode="General">
                        <c:v>11</c:v>
                      </c:pt>
                      <c:pt idx="81" formatCode="General">
                        <c:v>11</c:v>
                      </c:pt>
                      <c:pt idx="82" formatCode="General">
                        <c:v>12</c:v>
                      </c:pt>
                      <c:pt idx="83" formatCode="General">
                        <c:v>10</c:v>
                      </c:pt>
                      <c:pt idx="84" formatCode="General">
                        <c:v>10</c:v>
                      </c:pt>
                      <c:pt idx="85" formatCode="General">
                        <c:v>16</c:v>
                      </c:pt>
                      <c:pt idx="86" formatCode="General">
                        <c:v>17</c:v>
                      </c:pt>
                      <c:pt idx="87" formatCode="General">
                        <c:v>14</c:v>
                      </c:pt>
                    </c:numCache>
                  </c:numRef>
                </c:val>
                <c:extLst xmlns:c15="http://schemas.microsoft.com/office/drawing/2012/chart">
                  <c:ext xmlns:c16="http://schemas.microsoft.com/office/drawing/2014/chart" uri="{C3380CC4-5D6E-409C-BE32-E72D297353CC}">
                    <c16:uniqueId val="{0000003B-97F4-45A6-87EA-AB9105C5388D}"/>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24-25 '!$A$60</c15:sqref>
                        </c15:formulaRef>
                      </c:ext>
                    </c:extLst>
                    <c:strCache>
                      <c:ptCount val="1"/>
                      <c:pt idx="0">
                        <c:v>Urological - Reported 63 - 103 days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'!$B$60:$DB$60</c15:sqref>
                        </c15:formulaRef>
                      </c:ext>
                    </c:extLst>
                    <c:numCache>
                      <c:formatCode>0</c:formatCode>
                      <c:ptCount val="105"/>
                      <c:pt idx="0">
                        <c:v>28</c:v>
                      </c:pt>
                      <c:pt idx="1">
                        <c:v>30</c:v>
                      </c:pt>
                      <c:pt idx="2">
                        <c:v>32</c:v>
                      </c:pt>
                      <c:pt idx="3">
                        <c:v>28</c:v>
                      </c:pt>
                      <c:pt idx="4">
                        <c:v>32</c:v>
                      </c:pt>
                      <c:pt idx="5">
                        <c:v>39</c:v>
                      </c:pt>
                      <c:pt idx="6">
                        <c:v>35</c:v>
                      </c:pt>
                      <c:pt idx="7">
                        <c:v>40</c:v>
                      </c:pt>
                      <c:pt idx="8">
                        <c:v>33</c:v>
                      </c:pt>
                      <c:pt idx="9">
                        <c:v>36</c:v>
                      </c:pt>
                      <c:pt idx="10">
                        <c:v>32</c:v>
                      </c:pt>
                      <c:pt idx="11">
                        <c:v>27</c:v>
                      </c:pt>
                      <c:pt idx="12">
                        <c:v>28</c:v>
                      </c:pt>
                      <c:pt idx="13">
                        <c:v>28</c:v>
                      </c:pt>
                      <c:pt idx="14">
                        <c:v>24</c:v>
                      </c:pt>
                      <c:pt idx="15">
                        <c:v>26</c:v>
                      </c:pt>
                      <c:pt idx="16">
                        <c:v>29</c:v>
                      </c:pt>
                      <c:pt idx="17">
                        <c:v>37</c:v>
                      </c:pt>
                      <c:pt idx="18">
                        <c:v>35</c:v>
                      </c:pt>
                      <c:pt idx="19">
                        <c:v>40</c:v>
                      </c:pt>
                      <c:pt idx="20">
                        <c:v>33</c:v>
                      </c:pt>
                      <c:pt idx="21">
                        <c:v>29</c:v>
                      </c:pt>
                      <c:pt idx="22">
                        <c:v>33</c:v>
                      </c:pt>
                      <c:pt idx="23">
                        <c:v>36</c:v>
                      </c:pt>
                      <c:pt idx="24">
                        <c:v>33</c:v>
                      </c:pt>
                      <c:pt idx="25">
                        <c:v>29</c:v>
                      </c:pt>
                      <c:pt idx="26" formatCode="General">
                        <c:v>29</c:v>
                      </c:pt>
                      <c:pt idx="27">
                        <c:v>32</c:v>
                      </c:pt>
                      <c:pt idx="28">
                        <c:v>30</c:v>
                      </c:pt>
                      <c:pt idx="29">
                        <c:v>29</c:v>
                      </c:pt>
                      <c:pt idx="30">
                        <c:v>28</c:v>
                      </c:pt>
                      <c:pt idx="31">
                        <c:v>30</c:v>
                      </c:pt>
                      <c:pt idx="32">
                        <c:v>27</c:v>
                      </c:pt>
                      <c:pt idx="33">
                        <c:v>27</c:v>
                      </c:pt>
                      <c:pt idx="34">
                        <c:v>24</c:v>
                      </c:pt>
                      <c:pt idx="35">
                        <c:v>26</c:v>
                      </c:pt>
                      <c:pt idx="36">
                        <c:v>27</c:v>
                      </c:pt>
                      <c:pt idx="37">
                        <c:v>27</c:v>
                      </c:pt>
                      <c:pt idx="38">
                        <c:v>25</c:v>
                      </c:pt>
                      <c:pt idx="39">
                        <c:v>27</c:v>
                      </c:pt>
                      <c:pt idx="40">
                        <c:v>31</c:v>
                      </c:pt>
                      <c:pt idx="41">
                        <c:v>32</c:v>
                      </c:pt>
                      <c:pt idx="42">
                        <c:v>40</c:v>
                      </c:pt>
                      <c:pt idx="43" formatCode="General">
                        <c:v>41</c:v>
                      </c:pt>
                      <c:pt idx="44">
                        <c:v>37</c:v>
                      </c:pt>
                      <c:pt idx="45">
                        <c:v>35</c:v>
                      </c:pt>
                      <c:pt idx="46">
                        <c:v>29</c:v>
                      </c:pt>
                      <c:pt idx="47">
                        <c:v>28</c:v>
                      </c:pt>
                      <c:pt idx="48">
                        <c:v>25</c:v>
                      </c:pt>
                      <c:pt idx="49">
                        <c:v>20</c:v>
                      </c:pt>
                      <c:pt idx="50">
                        <c:v>20</c:v>
                      </c:pt>
                      <c:pt idx="51">
                        <c:v>26</c:v>
                      </c:pt>
                      <c:pt idx="52">
                        <c:v>25</c:v>
                      </c:pt>
                      <c:pt idx="53">
                        <c:v>30</c:v>
                      </c:pt>
                      <c:pt idx="54">
                        <c:v>22</c:v>
                      </c:pt>
                      <c:pt idx="55" formatCode="General">
                        <c:v>21</c:v>
                      </c:pt>
                      <c:pt idx="56" formatCode="General">
                        <c:v>17</c:v>
                      </c:pt>
                      <c:pt idx="57" formatCode="General">
                        <c:v>23</c:v>
                      </c:pt>
                      <c:pt idx="58" formatCode="General">
                        <c:v>24</c:v>
                      </c:pt>
                      <c:pt idx="59" formatCode="General">
                        <c:v>23</c:v>
                      </c:pt>
                      <c:pt idx="60" formatCode="General">
                        <c:v>25</c:v>
                      </c:pt>
                      <c:pt idx="61" formatCode="General">
                        <c:v>24</c:v>
                      </c:pt>
                      <c:pt idx="62" formatCode="General">
                        <c:v>28</c:v>
                      </c:pt>
                      <c:pt idx="63" formatCode="General">
                        <c:v>24</c:v>
                      </c:pt>
                      <c:pt idx="64" formatCode="General">
                        <c:v>19</c:v>
                      </c:pt>
                      <c:pt idx="65" formatCode="General">
                        <c:v>22</c:v>
                      </c:pt>
                      <c:pt idx="66" formatCode="General">
                        <c:v>26</c:v>
                      </c:pt>
                      <c:pt idx="67" formatCode="General">
                        <c:v>22</c:v>
                      </c:pt>
                      <c:pt idx="68" formatCode="General">
                        <c:v>19</c:v>
                      </c:pt>
                      <c:pt idx="69" formatCode="General">
                        <c:v>26</c:v>
                      </c:pt>
                      <c:pt idx="70" formatCode="General">
                        <c:v>20</c:v>
                      </c:pt>
                      <c:pt idx="71" formatCode="General">
                        <c:v>17</c:v>
                      </c:pt>
                      <c:pt idx="72" formatCode="General">
                        <c:v>16</c:v>
                      </c:pt>
                      <c:pt idx="73" formatCode="General">
                        <c:v>26</c:v>
                      </c:pt>
                      <c:pt idx="74" formatCode="General">
                        <c:v>29</c:v>
                      </c:pt>
                      <c:pt idx="75" formatCode="General">
                        <c:v>22</c:v>
                      </c:pt>
                      <c:pt idx="76" formatCode="General">
                        <c:v>26</c:v>
                      </c:pt>
                      <c:pt idx="77" formatCode="General">
                        <c:v>33</c:v>
                      </c:pt>
                      <c:pt idx="78" formatCode="General">
                        <c:v>31</c:v>
                      </c:pt>
                      <c:pt idx="79" formatCode="General">
                        <c:v>23</c:v>
                      </c:pt>
                      <c:pt idx="80" formatCode="General">
                        <c:v>19</c:v>
                      </c:pt>
                      <c:pt idx="81" formatCode="General">
                        <c:v>16</c:v>
                      </c:pt>
                      <c:pt idx="82" formatCode="General">
                        <c:v>17</c:v>
                      </c:pt>
                      <c:pt idx="83" formatCode="General">
                        <c:v>15</c:v>
                      </c:pt>
                      <c:pt idx="84" formatCode="General">
                        <c:v>13</c:v>
                      </c:pt>
                      <c:pt idx="85" formatCode="General">
                        <c:v>20</c:v>
                      </c:pt>
                      <c:pt idx="86" formatCode="General">
                        <c:v>22</c:v>
                      </c:pt>
                      <c:pt idx="87" formatCode="General">
                        <c:v>23</c:v>
                      </c:pt>
                    </c:numCache>
                  </c:numRef>
                </c:val>
                <c:extLst xmlns:c15="http://schemas.microsoft.com/office/drawing/2012/chart">
                  <c:ext xmlns:c16="http://schemas.microsoft.com/office/drawing/2014/chart" uri="{C3380CC4-5D6E-409C-BE32-E72D297353CC}">
                    <c16:uniqueId val="{0000003C-97F4-45A6-87EA-AB9105C5388D}"/>
                  </c:ext>
                </c:extLst>
              </c15:ser>
            </c15:filteredBarSeries>
            <c15:filteredBarSeries>
              <c15:ser>
                <c:idx val="59"/>
                <c:order val="59"/>
                <c:tx>
                  <c:strRef>
                    <c:extLst xmlns:c15="http://schemas.microsoft.com/office/drawing/2012/chart">
                      <c:ext xmlns:c15="http://schemas.microsoft.com/office/drawing/2012/chart" uri="{02D57815-91ED-43cb-92C2-25804820EDAC}">
                        <c15:formulaRef>
                          <c15:sqref>'Table for graphs 24-25 '!$A$61</c15:sqref>
                        </c15:formulaRef>
                      </c:ext>
                    </c:extLst>
                    <c:strCache>
                      <c:ptCount val="1"/>
                      <c:pt idx="0">
                        <c:v>- Reported 63 - 103 days All Sites</c:v>
                      </c:pt>
                    </c:strCache>
                  </c:strRef>
                </c:tx>
                <c:spPr>
                  <a:solidFill>
                    <a:schemeClr val="accent5">
                      <a:lumMod val="60000"/>
                      <a:lumOff val="40000"/>
                    </a:schemeClr>
                  </a:solidFill>
                  <a:ln w="31750">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'!$B$61:$DB$61</c15:sqref>
                        </c15:formulaRef>
                      </c:ext>
                    </c:extLst>
                    <c:numCache>
                      <c:formatCode>0</c:formatCode>
                      <c:ptCount val="105"/>
                      <c:pt idx="0">
                        <c:v>232</c:v>
                      </c:pt>
                      <c:pt idx="1">
                        <c:v>279</c:v>
                      </c:pt>
                      <c:pt idx="2">
                        <c:v>268</c:v>
                      </c:pt>
                      <c:pt idx="3">
                        <c:v>262</c:v>
                      </c:pt>
                      <c:pt idx="4">
                        <c:v>268</c:v>
                      </c:pt>
                      <c:pt idx="5">
                        <c:v>277</c:v>
                      </c:pt>
                      <c:pt idx="6">
                        <c:v>261</c:v>
                      </c:pt>
                      <c:pt idx="7">
                        <c:v>254</c:v>
                      </c:pt>
                      <c:pt idx="8">
                        <c:v>275</c:v>
                      </c:pt>
                      <c:pt idx="9">
                        <c:v>276</c:v>
                      </c:pt>
                      <c:pt idx="10">
                        <c:v>268</c:v>
                      </c:pt>
                      <c:pt idx="11">
                        <c:v>240</c:v>
                      </c:pt>
                      <c:pt idx="12">
                        <c:v>244</c:v>
                      </c:pt>
                      <c:pt idx="13">
                        <c:v>214</c:v>
                      </c:pt>
                      <c:pt idx="14">
                        <c:v>206</c:v>
                      </c:pt>
                      <c:pt idx="15">
                        <c:v>200</c:v>
                      </c:pt>
                      <c:pt idx="16">
                        <c:v>213</c:v>
                      </c:pt>
                      <c:pt idx="17">
                        <c:v>206</c:v>
                      </c:pt>
                      <c:pt idx="18">
                        <c:v>219</c:v>
                      </c:pt>
                      <c:pt idx="19">
                        <c:v>256</c:v>
                      </c:pt>
                      <c:pt idx="20">
                        <c:v>255</c:v>
                      </c:pt>
                      <c:pt idx="21">
                        <c:v>263</c:v>
                      </c:pt>
                      <c:pt idx="22">
                        <c:v>275</c:v>
                      </c:pt>
                      <c:pt idx="23">
                        <c:v>300</c:v>
                      </c:pt>
                      <c:pt idx="24">
                        <c:v>255</c:v>
                      </c:pt>
                      <c:pt idx="25">
                        <c:v>245</c:v>
                      </c:pt>
                      <c:pt idx="26">
                        <c:v>238</c:v>
                      </c:pt>
                      <c:pt idx="27">
                        <c:v>212</c:v>
                      </c:pt>
                      <c:pt idx="28">
                        <c:v>210</c:v>
                      </c:pt>
                      <c:pt idx="29">
                        <c:v>212</c:v>
                      </c:pt>
                      <c:pt idx="30">
                        <c:v>197</c:v>
                      </c:pt>
                      <c:pt idx="31">
                        <c:v>183</c:v>
                      </c:pt>
                      <c:pt idx="32">
                        <c:v>176</c:v>
                      </c:pt>
                      <c:pt idx="33">
                        <c:v>180</c:v>
                      </c:pt>
                      <c:pt idx="34">
                        <c:v>169</c:v>
                      </c:pt>
                      <c:pt idx="35">
                        <c:v>156</c:v>
                      </c:pt>
                      <c:pt idx="36">
                        <c:v>162</c:v>
                      </c:pt>
                      <c:pt idx="37">
                        <c:v>165</c:v>
                      </c:pt>
                      <c:pt idx="38">
                        <c:v>168</c:v>
                      </c:pt>
                      <c:pt idx="39">
                        <c:v>188</c:v>
                      </c:pt>
                      <c:pt idx="40">
                        <c:v>192</c:v>
                      </c:pt>
                      <c:pt idx="41">
                        <c:v>186</c:v>
                      </c:pt>
                      <c:pt idx="42">
                        <c:v>182</c:v>
                      </c:pt>
                      <c:pt idx="43">
                        <c:v>192</c:v>
                      </c:pt>
                      <c:pt idx="44">
                        <c:v>169</c:v>
                      </c:pt>
                      <c:pt idx="45">
                        <c:v>151</c:v>
                      </c:pt>
                      <c:pt idx="46">
                        <c:v>147</c:v>
                      </c:pt>
                      <c:pt idx="47">
                        <c:v>146</c:v>
                      </c:pt>
                      <c:pt idx="48">
                        <c:v>121</c:v>
                      </c:pt>
                      <c:pt idx="49">
                        <c:v>103</c:v>
                      </c:pt>
                      <c:pt idx="50">
                        <c:v>102</c:v>
                      </c:pt>
                      <c:pt idx="51">
                        <c:v>116</c:v>
                      </c:pt>
                      <c:pt idx="52">
                        <c:v>117</c:v>
                      </c:pt>
                      <c:pt idx="53">
                        <c:v>129</c:v>
                      </c:pt>
                      <c:pt idx="54">
                        <c:v>140</c:v>
                      </c:pt>
                      <c:pt idx="55">
                        <c:v>147</c:v>
                      </c:pt>
                      <c:pt idx="56">
                        <c:v>136</c:v>
                      </c:pt>
                      <c:pt idx="57">
                        <c:v>161</c:v>
                      </c:pt>
                      <c:pt idx="58">
                        <c:v>171</c:v>
                      </c:pt>
                      <c:pt idx="59">
                        <c:v>153</c:v>
                      </c:pt>
                      <c:pt idx="60">
                        <c:v>168</c:v>
                      </c:pt>
                      <c:pt idx="61">
                        <c:v>154</c:v>
                      </c:pt>
                      <c:pt idx="62">
                        <c:v>154</c:v>
                      </c:pt>
                      <c:pt idx="63">
                        <c:v>138</c:v>
                      </c:pt>
                      <c:pt idx="64">
                        <c:v>151</c:v>
                      </c:pt>
                      <c:pt idx="65">
                        <c:v>154</c:v>
                      </c:pt>
                      <c:pt idx="66">
                        <c:v>174</c:v>
                      </c:pt>
                      <c:pt idx="67">
                        <c:v>185</c:v>
                      </c:pt>
                      <c:pt idx="68">
                        <c:v>172</c:v>
                      </c:pt>
                      <c:pt idx="69">
                        <c:v>198</c:v>
                      </c:pt>
                      <c:pt idx="70">
                        <c:v>174</c:v>
                      </c:pt>
                      <c:pt idx="71">
                        <c:v>178</c:v>
                      </c:pt>
                      <c:pt idx="72">
                        <c:v>180</c:v>
                      </c:pt>
                      <c:pt idx="73">
                        <c:v>194</c:v>
                      </c:pt>
                      <c:pt idx="74">
                        <c:v>221</c:v>
                      </c:pt>
                      <c:pt idx="75">
                        <c:v>235</c:v>
                      </c:pt>
                      <c:pt idx="76">
                        <c:v>254</c:v>
                      </c:pt>
                      <c:pt idx="77">
                        <c:v>259</c:v>
                      </c:pt>
                      <c:pt idx="78">
                        <c:v>255</c:v>
                      </c:pt>
                      <c:pt idx="79">
                        <c:v>258</c:v>
                      </c:pt>
                      <c:pt idx="80">
                        <c:v>221</c:v>
                      </c:pt>
                      <c:pt idx="81">
                        <c:v>210</c:v>
                      </c:pt>
                      <c:pt idx="82">
                        <c:v>242</c:v>
                      </c:pt>
                      <c:pt idx="83">
                        <c:v>229</c:v>
                      </c:pt>
                      <c:pt idx="84">
                        <c:v>232</c:v>
                      </c:pt>
                      <c:pt idx="85">
                        <c:v>179</c:v>
                      </c:pt>
                      <c:pt idx="86">
                        <c:v>193</c:v>
                      </c:pt>
                      <c:pt idx="87">
                        <c:v>201</c:v>
                      </c:pt>
                    </c:numCache>
                  </c:numRef>
                </c:val>
                <c:extLst xmlns:c15="http://schemas.microsoft.com/office/drawing/2012/chart">
                  <c:ext xmlns:c16="http://schemas.microsoft.com/office/drawing/2014/chart" uri="{C3380CC4-5D6E-409C-BE32-E72D297353CC}">
                    <c16:uniqueId val="{0000003D-97F4-45A6-87EA-AB9105C5388D}"/>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24-25 '!$A$62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'!$B$62:$DB$62</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1</c:v>
                      </c:pt>
                      <c:pt idx="49">
                        <c:v>0</c:v>
                      </c:pt>
                      <c:pt idx="50">
                        <c:v>0</c:v>
                      </c:pt>
                      <c:pt idx="51">
                        <c:v>0</c:v>
                      </c:pt>
                      <c:pt idx="52">
                        <c:v>0</c:v>
                      </c:pt>
                      <c:pt idx="53" formatCode="General">
                        <c:v>0</c:v>
                      </c:pt>
                      <c:pt idx="54" formatCode="General">
                        <c:v>0</c:v>
                      </c:pt>
                      <c:pt idx="55" formatCode="General">
                        <c:v>1</c:v>
                      </c:pt>
                      <c:pt idx="56" formatCode="General">
                        <c:v>1</c:v>
                      </c:pt>
                      <c:pt idx="57" formatCode="General">
                        <c:v>1</c:v>
                      </c:pt>
                      <c:pt idx="58" formatCode="General">
                        <c:v>1</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E-97F4-45A6-87EA-AB9105C5388D}"/>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24-25 '!$A$63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'!$B$63:$DB$63</c15:sqref>
                        </c15:formulaRef>
                      </c:ext>
                    </c:extLst>
                    <c:numCache>
                      <c:formatCode>0</c:formatCode>
                      <c:ptCount val="105"/>
                      <c:pt idx="0">
                        <c:v>0</c:v>
                      </c:pt>
                      <c:pt idx="1">
                        <c:v>0</c:v>
                      </c:pt>
                      <c:pt idx="2">
                        <c:v>0</c:v>
                      </c:pt>
                      <c:pt idx="3">
                        <c:v>0</c:v>
                      </c:pt>
                      <c:pt idx="4">
                        <c:v>0</c:v>
                      </c:pt>
                      <c:pt idx="5">
                        <c:v>0</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0</c:v>
                      </c:pt>
                      <c:pt idx="22">
                        <c:v>0</c:v>
                      </c:pt>
                      <c:pt idx="23">
                        <c:v>1</c:v>
                      </c:pt>
                      <c:pt idx="24">
                        <c:v>1</c:v>
                      </c:pt>
                      <c:pt idx="25">
                        <c:v>0</c:v>
                      </c:pt>
                      <c:pt idx="26">
                        <c:v>1</c:v>
                      </c:pt>
                      <c:pt idx="27">
                        <c:v>1</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1</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3F-97F4-45A6-87EA-AB9105C5388D}"/>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24-25 '!$A$65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'!$B$65:$DB$65</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formatCode="General">
                        <c:v>0</c:v>
                      </c:pt>
                      <c:pt idx="44">
                        <c:v>0</c:v>
                      </c:pt>
                      <c:pt idx="45">
                        <c:v>0</c:v>
                      </c:pt>
                      <c:pt idx="46">
                        <c:v>0</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1</c:v>
                      </c:pt>
                      <c:pt idx="82" formatCode="General">
                        <c:v>1</c:v>
                      </c:pt>
                      <c:pt idx="83" formatCode="General">
                        <c:v>1</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0-97F4-45A6-87EA-AB9105C5388D}"/>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24-25 '!$A$66</c15:sqref>
                        </c15:formulaRef>
                      </c:ext>
                    </c:extLst>
                    <c:strCache>
                      <c:ptCount val="1"/>
                      <c:pt idx="0">
                        <c:v>Gynaecological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'!$B$66:$DB$66</c15:sqref>
                        </c15:formulaRef>
                      </c:ext>
                    </c:extLst>
                    <c:numCache>
                      <c:formatCode>0</c:formatCode>
                      <c:ptCount val="105"/>
                      <c:pt idx="0">
                        <c:v>41</c:v>
                      </c:pt>
                      <c:pt idx="1">
                        <c:v>44</c:v>
                      </c:pt>
                      <c:pt idx="2">
                        <c:v>29</c:v>
                      </c:pt>
                      <c:pt idx="3">
                        <c:v>33</c:v>
                      </c:pt>
                      <c:pt idx="4">
                        <c:v>41</c:v>
                      </c:pt>
                      <c:pt idx="5">
                        <c:v>42</c:v>
                      </c:pt>
                      <c:pt idx="6">
                        <c:v>43</c:v>
                      </c:pt>
                      <c:pt idx="7">
                        <c:v>40</c:v>
                      </c:pt>
                      <c:pt idx="8">
                        <c:v>41</c:v>
                      </c:pt>
                      <c:pt idx="9">
                        <c:v>34</c:v>
                      </c:pt>
                      <c:pt idx="10">
                        <c:v>32</c:v>
                      </c:pt>
                      <c:pt idx="11">
                        <c:v>31</c:v>
                      </c:pt>
                      <c:pt idx="12">
                        <c:v>28</c:v>
                      </c:pt>
                      <c:pt idx="13">
                        <c:v>30</c:v>
                      </c:pt>
                      <c:pt idx="14">
                        <c:v>29</c:v>
                      </c:pt>
                      <c:pt idx="15">
                        <c:v>30</c:v>
                      </c:pt>
                      <c:pt idx="16">
                        <c:v>25</c:v>
                      </c:pt>
                      <c:pt idx="17">
                        <c:v>23</c:v>
                      </c:pt>
                      <c:pt idx="18">
                        <c:v>21</c:v>
                      </c:pt>
                      <c:pt idx="19">
                        <c:v>17</c:v>
                      </c:pt>
                      <c:pt idx="20">
                        <c:v>20</c:v>
                      </c:pt>
                      <c:pt idx="21">
                        <c:v>21</c:v>
                      </c:pt>
                      <c:pt idx="22">
                        <c:v>24</c:v>
                      </c:pt>
                      <c:pt idx="23">
                        <c:v>27</c:v>
                      </c:pt>
                      <c:pt idx="24">
                        <c:v>30</c:v>
                      </c:pt>
                      <c:pt idx="25">
                        <c:v>25</c:v>
                      </c:pt>
                      <c:pt idx="26">
                        <c:v>27</c:v>
                      </c:pt>
                      <c:pt idx="27">
                        <c:v>26</c:v>
                      </c:pt>
                      <c:pt idx="28">
                        <c:v>30</c:v>
                      </c:pt>
                      <c:pt idx="29">
                        <c:v>34</c:v>
                      </c:pt>
                      <c:pt idx="30">
                        <c:v>33</c:v>
                      </c:pt>
                      <c:pt idx="31">
                        <c:v>33</c:v>
                      </c:pt>
                      <c:pt idx="32">
                        <c:v>28</c:v>
                      </c:pt>
                      <c:pt idx="33">
                        <c:v>25</c:v>
                      </c:pt>
                      <c:pt idx="34">
                        <c:v>26</c:v>
                      </c:pt>
                      <c:pt idx="35">
                        <c:v>22</c:v>
                      </c:pt>
                      <c:pt idx="36">
                        <c:v>18</c:v>
                      </c:pt>
                      <c:pt idx="37">
                        <c:v>20</c:v>
                      </c:pt>
                      <c:pt idx="38">
                        <c:v>23</c:v>
                      </c:pt>
                      <c:pt idx="39">
                        <c:v>27</c:v>
                      </c:pt>
                      <c:pt idx="40">
                        <c:v>26</c:v>
                      </c:pt>
                      <c:pt idx="41">
                        <c:v>20</c:v>
                      </c:pt>
                      <c:pt idx="42">
                        <c:v>22</c:v>
                      </c:pt>
                      <c:pt idx="43" formatCode="General">
                        <c:v>24</c:v>
                      </c:pt>
                      <c:pt idx="44">
                        <c:v>20</c:v>
                      </c:pt>
                      <c:pt idx="45">
                        <c:v>22</c:v>
                      </c:pt>
                      <c:pt idx="46">
                        <c:v>20</c:v>
                      </c:pt>
                      <c:pt idx="47">
                        <c:v>17</c:v>
                      </c:pt>
                      <c:pt idx="48">
                        <c:v>13</c:v>
                      </c:pt>
                      <c:pt idx="49">
                        <c:v>13</c:v>
                      </c:pt>
                      <c:pt idx="50">
                        <c:v>10</c:v>
                      </c:pt>
                      <c:pt idx="51">
                        <c:v>9</c:v>
                      </c:pt>
                      <c:pt idx="52">
                        <c:v>10</c:v>
                      </c:pt>
                      <c:pt idx="53" formatCode="General">
                        <c:v>9</c:v>
                      </c:pt>
                      <c:pt idx="54" formatCode="General">
                        <c:v>8</c:v>
                      </c:pt>
                      <c:pt idx="55" formatCode="General">
                        <c:v>8</c:v>
                      </c:pt>
                      <c:pt idx="56" formatCode="General">
                        <c:v>9</c:v>
                      </c:pt>
                      <c:pt idx="57" formatCode="General">
                        <c:v>9</c:v>
                      </c:pt>
                      <c:pt idx="58" formatCode="General">
                        <c:v>11</c:v>
                      </c:pt>
                      <c:pt idx="59" formatCode="General">
                        <c:v>9</c:v>
                      </c:pt>
                      <c:pt idx="60" formatCode="General">
                        <c:v>14</c:v>
                      </c:pt>
                      <c:pt idx="61" formatCode="General">
                        <c:v>15</c:v>
                      </c:pt>
                      <c:pt idx="62" formatCode="General">
                        <c:v>17</c:v>
                      </c:pt>
                      <c:pt idx="63" formatCode="General">
                        <c:v>16</c:v>
                      </c:pt>
                      <c:pt idx="64" formatCode="General">
                        <c:v>18</c:v>
                      </c:pt>
                      <c:pt idx="65" formatCode="General">
                        <c:v>18</c:v>
                      </c:pt>
                      <c:pt idx="66" formatCode="General">
                        <c:v>13</c:v>
                      </c:pt>
                      <c:pt idx="67" formatCode="General">
                        <c:v>13</c:v>
                      </c:pt>
                      <c:pt idx="68" formatCode="General">
                        <c:v>14</c:v>
                      </c:pt>
                      <c:pt idx="69" formatCode="General">
                        <c:v>14</c:v>
                      </c:pt>
                      <c:pt idx="70" formatCode="General">
                        <c:v>15</c:v>
                      </c:pt>
                      <c:pt idx="71" formatCode="General">
                        <c:v>14</c:v>
                      </c:pt>
                      <c:pt idx="72" formatCode="General">
                        <c:v>13</c:v>
                      </c:pt>
                      <c:pt idx="73" formatCode="General">
                        <c:v>11</c:v>
                      </c:pt>
                      <c:pt idx="74" formatCode="General">
                        <c:v>12</c:v>
                      </c:pt>
                      <c:pt idx="75" formatCode="General">
                        <c:v>9</c:v>
                      </c:pt>
                      <c:pt idx="76" formatCode="General">
                        <c:v>9</c:v>
                      </c:pt>
                      <c:pt idx="77" formatCode="General">
                        <c:v>11</c:v>
                      </c:pt>
                      <c:pt idx="78" formatCode="General">
                        <c:v>14</c:v>
                      </c:pt>
                      <c:pt idx="79" formatCode="General">
                        <c:v>10</c:v>
                      </c:pt>
                      <c:pt idx="80" formatCode="General">
                        <c:v>7</c:v>
                      </c:pt>
                      <c:pt idx="81" formatCode="General">
                        <c:v>8</c:v>
                      </c:pt>
                      <c:pt idx="82" formatCode="General">
                        <c:v>8</c:v>
                      </c:pt>
                      <c:pt idx="83" formatCode="General">
                        <c:v>10</c:v>
                      </c:pt>
                      <c:pt idx="84" formatCode="General">
                        <c:v>10</c:v>
                      </c:pt>
                      <c:pt idx="85" formatCode="General">
                        <c:v>11</c:v>
                      </c:pt>
                      <c:pt idx="86" formatCode="General">
                        <c:v>10</c:v>
                      </c:pt>
                      <c:pt idx="87" formatCode="General">
                        <c:v>11</c:v>
                      </c:pt>
                    </c:numCache>
                  </c:numRef>
                </c:val>
                <c:extLst xmlns:c15="http://schemas.microsoft.com/office/drawing/2012/chart">
                  <c:ext xmlns:c16="http://schemas.microsoft.com/office/drawing/2014/chart" uri="{C3380CC4-5D6E-409C-BE32-E72D297353CC}">
                    <c16:uniqueId val="{00000041-97F4-45A6-87EA-AB9105C5388D}"/>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24-25 '!$A$67</c15:sqref>
                        </c15:formulaRef>
                      </c:ext>
                    </c:extLst>
                    <c:strCache>
                      <c:ptCount val="1"/>
                      <c:pt idx="0">
                        <c:v>Haematological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'!$B$67:$DB$67</c15:sqref>
                        </c15:formulaRef>
                      </c:ext>
                    </c:extLst>
                    <c:numCache>
                      <c:formatCode>0</c:formatCode>
                      <c:ptCount val="105"/>
                      <c:pt idx="0">
                        <c:v>11</c:v>
                      </c:pt>
                      <c:pt idx="1">
                        <c:v>10</c:v>
                      </c:pt>
                      <c:pt idx="2">
                        <c:v>8</c:v>
                      </c:pt>
                      <c:pt idx="3">
                        <c:v>10</c:v>
                      </c:pt>
                      <c:pt idx="4">
                        <c:v>11</c:v>
                      </c:pt>
                      <c:pt idx="5">
                        <c:v>10</c:v>
                      </c:pt>
                      <c:pt idx="6">
                        <c:v>9</c:v>
                      </c:pt>
                      <c:pt idx="7">
                        <c:v>9</c:v>
                      </c:pt>
                      <c:pt idx="8">
                        <c:v>9</c:v>
                      </c:pt>
                      <c:pt idx="9">
                        <c:v>6</c:v>
                      </c:pt>
                      <c:pt idx="10">
                        <c:v>5</c:v>
                      </c:pt>
                      <c:pt idx="11">
                        <c:v>5</c:v>
                      </c:pt>
                      <c:pt idx="12">
                        <c:v>4</c:v>
                      </c:pt>
                      <c:pt idx="13">
                        <c:v>5</c:v>
                      </c:pt>
                      <c:pt idx="14">
                        <c:v>3</c:v>
                      </c:pt>
                      <c:pt idx="15">
                        <c:v>6</c:v>
                      </c:pt>
                      <c:pt idx="16">
                        <c:v>6</c:v>
                      </c:pt>
                      <c:pt idx="17">
                        <c:v>6</c:v>
                      </c:pt>
                      <c:pt idx="18">
                        <c:v>4</c:v>
                      </c:pt>
                      <c:pt idx="19">
                        <c:v>4</c:v>
                      </c:pt>
                      <c:pt idx="20">
                        <c:v>7</c:v>
                      </c:pt>
                      <c:pt idx="21">
                        <c:v>9</c:v>
                      </c:pt>
                      <c:pt idx="22">
                        <c:v>7</c:v>
                      </c:pt>
                      <c:pt idx="23">
                        <c:v>6</c:v>
                      </c:pt>
                      <c:pt idx="24">
                        <c:v>4</c:v>
                      </c:pt>
                      <c:pt idx="25">
                        <c:v>4</c:v>
                      </c:pt>
                      <c:pt idx="26">
                        <c:v>5</c:v>
                      </c:pt>
                      <c:pt idx="27">
                        <c:v>5</c:v>
                      </c:pt>
                      <c:pt idx="28">
                        <c:v>6</c:v>
                      </c:pt>
                      <c:pt idx="29">
                        <c:v>6</c:v>
                      </c:pt>
                      <c:pt idx="30">
                        <c:v>6</c:v>
                      </c:pt>
                      <c:pt idx="31">
                        <c:v>7</c:v>
                      </c:pt>
                      <c:pt idx="32">
                        <c:v>4</c:v>
                      </c:pt>
                      <c:pt idx="33">
                        <c:v>7</c:v>
                      </c:pt>
                      <c:pt idx="34">
                        <c:v>5</c:v>
                      </c:pt>
                      <c:pt idx="35">
                        <c:v>5</c:v>
                      </c:pt>
                      <c:pt idx="36">
                        <c:v>6</c:v>
                      </c:pt>
                      <c:pt idx="37">
                        <c:v>5</c:v>
                      </c:pt>
                      <c:pt idx="38">
                        <c:v>6</c:v>
                      </c:pt>
                      <c:pt idx="39">
                        <c:v>5</c:v>
                      </c:pt>
                      <c:pt idx="40">
                        <c:v>7</c:v>
                      </c:pt>
                      <c:pt idx="41">
                        <c:v>5</c:v>
                      </c:pt>
                      <c:pt idx="42">
                        <c:v>4</c:v>
                      </c:pt>
                      <c:pt idx="43" formatCode="General">
                        <c:v>5</c:v>
                      </c:pt>
                      <c:pt idx="44">
                        <c:v>6</c:v>
                      </c:pt>
                      <c:pt idx="45">
                        <c:v>6</c:v>
                      </c:pt>
                      <c:pt idx="46">
                        <c:v>5</c:v>
                      </c:pt>
                      <c:pt idx="47">
                        <c:v>8</c:v>
                      </c:pt>
                      <c:pt idx="48">
                        <c:v>4</c:v>
                      </c:pt>
                      <c:pt idx="49">
                        <c:v>6</c:v>
                      </c:pt>
                      <c:pt idx="50">
                        <c:v>4</c:v>
                      </c:pt>
                      <c:pt idx="51">
                        <c:v>3</c:v>
                      </c:pt>
                      <c:pt idx="52">
                        <c:v>4</c:v>
                      </c:pt>
                      <c:pt idx="53" formatCode="General">
                        <c:v>3</c:v>
                      </c:pt>
                      <c:pt idx="54" formatCode="General">
                        <c:v>2</c:v>
                      </c:pt>
                      <c:pt idx="55" formatCode="General">
                        <c:v>2</c:v>
                      </c:pt>
                      <c:pt idx="56" formatCode="General">
                        <c:v>3</c:v>
                      </c:pt>
                      <c:pt idx="57" formatCode="General">
                        <c:v>4</c:v>
                      </c:pt>
                      <c:pt idx="58" formatCode="General">
                        <c:v>4</c:v>
                      </c:pt>
                      <c:pt idx="59" formatCode="General">
                        <c:v>3</c:v>
                      </c:pt>
                      <c:pt idx="60" formatCode="General">
                        <c:v>3</c:v>
                      </c:pt>
                      <c:pt idx="61" formatCode="General">
                        <c:v>4</c:v>
                      </c:pt>
                      <c:pt idx="62" formatCode="General">
                        <c:v>3</c:v>
                      </c:pt>
                      <c:pt idx="63" formatCode="General">
                        <c:v>2</c:v>
                      </c:pt>
                      <c:pt idx="64" formatCode="General">
                        <c:v>0</c:v>
                      </c:pt>
                      <c:pt idx="65" formatCode="General">
                        <c:v>0</c:v>
                      </c:pt>
                      <c:pt idx="66" formatCode="General">
                        <c:v>0</c:v>
                      </c:pt>
                      <c:pt idx="67" formatCode="General">
                        <c:v>3</c:v>
                      </c:pt>
                      <c:pt idx="68" formatCode="General">
                        <c:v>2</c:v>
                      </c:pt>
                      <c:pt idx="69" formatCode="General">
                        <c:v>2</c:v>
                      </c:pt>
                      <c:pt idx="70" formatCode="General">
                        <c:v>4</c:v>
                      </c:pt>
                      <c:pt idx="71" formatCode="General">
                        <c:v>5</c:v>
                      </c:pt>
                      <c:pt idx="72" formatCode="General">
                        <c:v>3</c:v>
                      </c:pt>
                      <c:pt idx="73" formatCode="General">
                        <c:v>3</c:v>
                      </c:pt>
                      <c:pt idx="74" formatCode="General">
                        <c:v>3</c:v>
                      </c:pt>
                      <c:pt idx="75" formatCode="General">
                        <c:v>5</c:v>
                      </c:pt>
                      <c:pt idx="76" formatCode="General">
                        <c:v>4</c:v>
                      </c:pt>
                      <c:pt idx="77" formatCode="General">
                        <c:v>5</c:v>
                      </c:pt>
                      <c:pt idx="78" formatCode="General">
                        <c:v>4</c:v>
                      </c:pt>
                      <c:pt idx="79" formatCode="General">
                        <c:v>4</c:v>
                      </c:pt>
                      <c:pt idx="80" formatCode="General">
                        <c:v>3</c:v>
                      </c:pt>
                      <c:pt idx="81" formatCode="General">
                        <c:v>3</c:v>
                      </c:pt>
                      <c:pt idx="82" formatCode="General">
                        <c:v>2</c:v>
                      </c:pt>
                      <c:pt idx="83" formatCode="General">
                        <c:v>2</c:v>
                      </c:pt>
                      <c:pt idx="84" formatCode="General">
                        <c:v>1</c:v>
                      </c:pt>
                      <c:pt idx="85" formatCode="General">
                        <c:v>1</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2-97F4-45A6-87EA-AB9105C5388D}"/>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24-25 '!$A$68</c15:sqref>
                        </c15:formulaRef>
                      </c:ext>
                    </c:extLst>
                    <c:strCache>
                      <c:ptCount val="1"/>
                      <c:pt idx="0">
                        <c:v>Head and neck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'!$B$68:$DB$68</c15:sqref>
                        </c15:formulaRef>
                      </c:ext>
                    </c:extLst>
                    <c:numCache>
                      <c:formatCode>0</c:formatCode>
                      <c:ptCount val="105"/>
                      <c:pt idx="0">
                        <c:v>7</c:v>
                      </c:pt>
                      <c:pt idx="1">
                        <c:v>5</c:v>
                      </c:pt>
                      <c:pt idx="2">
                        <c:v>4</c:v>
                      </c:pt>
                      <c:pt idx="3">
                        <c:v>5</c:v>
                      </c:pt>
                      <c:pt idx="4">
                        <c:v>5</c:v>
                      </c:pt>
                      <c:pt idx="5">
                        <c:v>4</c:v>
                      </c:pt>
                      <c:pt idx="6">
                        <c:v>6</c:v>
                      </c:pt>
                      <c:pt idx="7">
                        <c:v>4</c:v>
                      </c:pt>
                      <c:pt idx="8">
                        <c:v>4</c:v>
                      </c:pt>
                      <c:pt idx="9">
                        <c:v>4</c:v>
                      </c:pt>
                      <c:pt idx="10">
                        <c:v>4</c:v>
                      </c:pt>
                      <c:pt idx="11">
                        <c:v>8</c:v>
                      </c:pt>
                      <c:pt idx="12">
                        <c:v>6</c:v>
                      </c:pt>
                      <c:pt idx="13">
                        <c:v>7</c:v>
                      </c:pt>
                      <c:pt idx="14">
                        <c:v>5</c:v>
                      </c:pt>
                      <c:pt idx="15">
                        <c:v>3</c:v>
                      </c:pt>
                      <c:pt idx="16">
                        <c:v>3</c:v>
                      </c:pt>
                      <c:pt idx="17">
                        <c:v>6</c:v>
                      </c:pt>
                      <c:pt idx="18">
                        <c:v>5</c:v>
                      </c:pt>
                      <c:pt idx="19">
                        <c:v>5</c:v>
                      </c:pt>
                      <c:pt idx="20">
                        <c:v>5</c:v>
                      </c:pt>
                      <c:pt idx="21">
                        <c:v>4</c:v>
                      </c:pt>
                      <c:pt idx="22">
                        <c:v>6</c:v>
                      </c:pt>
                      <c:pt idx="23">
                        <c:v>7</c:v>
                      </c:pt>
                      <c:pt idx="24">
                        <c:v>7</c:v>
                      </c:pt>
                      <c:pt idx="25">
                        <c:v>5</c:v>
                      </c:pt>
                      <c:pt idx="26">
                        <c:v>5</c:v>
                      </c:pt>
                      <c:pt idx="27">
                        <c:v>6</c:v>
                      </c:pt>
                      <c:pt idx="28">
                        <c:v>3</c:v>
                      </c:pt>
                      <c:pt idx="29">
                        <c:v>2</c:v>
                      </c:pt>
                      <c:pt idx="30">
                        <c:v>2</c:v>
                      </c:pt>
                      <c:pt idx="31">
                        <c:v>2</c:v>
                      </c:pt>
                      <c:pt idx="32">
                        <c:v>3</c:v>
                      </c:pt>
                      <c:pt idx="33">
                        <c:v>4</c:v>
                      </c:pt>
                      <c:pt idx="34">
                        <c:v>2</c:v>
                      </c:pt>
                      <c:pt idx="35">
                        <c:v>2</c:v>
                      </c:pt>
                      <c:pt idx="36">
                        <c:v>0</c:v>
                      </c:pt>
                      <c:pt idx="37">
                        <c:v>0</c:v>
                      </c:pt>
                      <c:pt idx="38">
                        <c:v>0</c:v>
                      </c:pt>
                      <c:pt idx="39">
                        <c:v>0</c:v>
                      </c:pt>
                      <c:pt idx="40">
                        <c:v>0</c:v>
                      </c:pt>
                      <c:pt idx="41">
                        <c:v>0</c:v>
                      </c:pt>
                      <c:pt idx="42">
                        <c:v>2</c:v>
                      </c:pt>
                      <c:pt idx="43" formatCode="General">
                        <c:v>3</c:v>
                      </c:pt>
                      <c:pt idx="44">
                        <c:v>5</c:v>
                      </c:pt>
                      <c:pt idx="45">
                        <c:v>5</c:v>
                      </c:pt>
                      <c:pt idx="46">
                        <c:v>5</c:v>
                      </c:pt>
                      <c:pt idx="47">
                        <c:v>5</c:v>
                      </c:pt>
                      <c:pt idx="48">
                        <c:v>5</c:v>
                      </c:pt>
                      <c:pt idx="49">
                        <c:v>4</c:v>
                      </c:pt>
                      <c:pt idx="50">
                        <c:v>4</c:v>
                      </c:pt>
                      <c:pt idx="51">
                        <c:v>3</c:v>
                      </c:pt>
                      <c:pt idx="52">
                        <c:v>3</c:v>
                      </c:pt>
                      <c:pt idx="53" formatCode="General">
                        <c:v>2</c:v>
                      </c:pt>
                      <c:pt idx="54" formatCode="General">
                        <c:v>4</c:v>
                      </c:pt>
                      <c:pt idx="55" formatCode="General">
                        <c:v>4</c:v>
                      </c:pt>
                      <c:pt idx="56" formatCode="General">
                        <c:v>3</c:v>
                      </c:pt>
                      <c:pt idx="57" formatCode="General">
                        <c:v>2</c:v>
                      </c:pt>
                      <c:pt idx="58" formatCode="General">
                        <c:v>1</c:v>
                      </c:pt>
                      <c:pt idx="59" formatCode="General">
                        <c:v>1</c:v>
                      </c:pt>
                      <c:pt idx="60" formatCode="General">
                        <c:v>1</c:v>
                      </c:pt>
                      <c:pt idx="61" formatCode="General">
                        <c:v>1</c:v>
                      </c:pt>
                      <c:pt idx="62" formatCode="General">
                        <c:v>3</c:v>
                      </c:pt>
                      <c:pt idx="63" formatCode="General">
                        <c:v>4</c:v>
                      </c:pt>
                      <c:pt idx="64" formatCode="General">
                        <c:v>3</c:v>
                      </c:pt>
                      <c:pt idx="65" formatCode="General">
                        <c:v>1</c:v>
                      </c:pt>
                      <c:pt idx="66" formatCode="General">
                        <c:v>3</c:v>
                      </c:pt>
                      <c:pt idx="67" formatCode="General">
                        <c:v>2</c:v>
                      </c:pt>
                      <c:pt idx="68" formatCode="General">
                        <c:v>3</c:v>
                      </c:pt>
                      <c:pt idx="69" formatCode="General">
                        <c:v>2</c:v>
                      </c:pt>
                      <c:pt idx="70" formatCode="General">
                        <c:v>2</c:v>
                      </c:pt>
                      <c:pt idx="71" formatCode="General">
                        <c:v>3</c:v>
                      </c:pt>
                      <c:pt idx="72" formatCode="General">
                        <c:v>3</c:v>
                      </c:pt>
                      <c:pt idx="73" formatCode="General">
                        <c:v>4</c:v>
                      </c:pt>
                      <c:pt idx="74" formatCode="General">
                        <c:v>6</c:v>
                      </c:pt>
                      <c:pt idx="75" formatCode="General">
                        <c:v>4</c:v>
                      </c:pt>
                      <c:pt idx="76" formatCode="General">
                        <c:v>4</c:v>
                      </c:pt>
                      <c:pt idx="77" formatCode="General">
                        <c:v>4</c:v>
                      </c:pt>
                      <c:pt idx="78" formatCode="General">
                        <c:v>5</c:v>
                      </c:pt>
                      <c:pt idx="79" formatCode="General">
                        <c:v>4</c:v>
                      </c:pt>
                      <c:pt idx="80" formatCode="General">
                        <c:v>3</c:v>
                      </c:pt>
                      <c:pt idx="81" formatCode="General">
                        <c:v>3</c:v>
                      </c:pt>
                      <c:pt idx="82" formatCode="General">
                        <c:v>3</c:v>
                      </c:pt>
                      <c:pt idx="83" formatCode="General">
                        <c:v>1</c:v>
                      </c:pt>
                      <c:pt idx="84" formatCode="General">
                        <c:v>1</c:v>
                      </c:pt>
                      <c:pt idx="85" formatCode="General">
                        <c:v>3</c:v>
                      </c:pt>
                      <c:pt idx="86" formatCode="General">
                        <c:v>2</c:v>
                      </c:pt>
                      <c:pt idx="87" formatCode="General">
                        <c:v>2</c:v>
                      </c:pt>
                    </c:numCache>
                  </c:numRef>
                </c:val>
                <c:extLst xmlns:c15="http://schemas.microsoft.com/office/drawing/2012/chart">
                  <c:ext xmlns:c16="http://schemas.microsoft.com/office/drawing/2014/chart" uri="{C3380CC4-5D6E-409C-BE32-E72D297353CC}">
                    <c16:uniqueId val="{00000043-97F4-45A6-87EA-AB9105C5388D}"/>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24-25 '!$A$69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'!$B$69:$DB$69</c15:sqref>
                        </c15:formulaRef>
                      </c:ext>
                    </c:extLst>
                    <c:numCache>
                      <c:formatCode>0</c:formatCode>
                      <c:ptCount val="105"/>
                      <c:pt idx="0">
                        <c:v>32</c:v>
                      </c:pt>
                      <c:pt idx="1">
                        <c:v>31</c:v>
                      </c:pt>
                      <c:pt idx="2">
                        <c:v>26</c:v>
                      </c:pt>
                      <c:pt idx="3">
                        <c:v>25</c:v>
                      </c:pt>
                      <c:pt idx="4">
                        <c:v>29</c:v>
                      </c:pt>
                      <c:pt idx="5">
                        <c:v>21</c:v>
                      </c:pt>
                      <c:pt idx="6">
                        <c:v>21</c:v>
                      </c:pt>
                      <c:pt idx="7">
                        <c:v>25</c:v>
                      </c:pt>
                      <c:pt idx="8">
                        <c:v>26</c:v>
                      </c:pt>
                      <c:pt idx="9">
                        <c:v>29</c:v>
                      </c:pt>
                      <c:pt idx="10">
                        <c:v>27</c:v>
                      </c:pt>
                      <c:pt idx="11">
                        <c:v>29</c:v>
                      </c:pt>
                      <c:pt idx="12">
                        <c:v>29</c:v>
                      </c:pt>
                      <c:pt idx="13">
                        <c:v>28</c:v>
                      </c:pt>
                      <c:pt idx="14">
                        <c:v>24</c:v>
                      </c:pt>
                      <c:pt idx="15">
                        <c:v>26</c:v>
                      </c:pt>
                      <c:pt idx="16">
                        <c:v>27</c:v>
                      </c:pt>
                      <c:pt idx="17">
                        <c:v>25</c:v>
                      </c:pt>
                      <c:pt idx="18">
                        <c:v>28</c:v>
                      </c:pt>
                      <c:pt idx="19">
                        <c:v>28</c:v>
                      </c:pt>
                      <c:pt idx="20">
                        <c:v>33</c:v>
                      </c:pt>
                      <c:pt idx="21">
                        <c:v>18</c:v>
                      </c:pt>
                      <c:pt idx="22">
                        <c:v>22</c:v>
                      </c:pt>
                      <c:pt idx="23">
                        <c:v>23</c:v>
                      </c:pt>
                      <c:pt idx="24">
                        <c:v>28</c:v>
                      </c:pt>
                      <c:pt idx="25">
                        <c:v>25</c:v>
                      </c:pt>
                      <c:pt idx="26">
                        <c:v>23</c:v>
                      </c:pt>
                      <c:pt idx="27">
                        <c:v>20</c:v>
                      </c:pt>
                      <c:pt idx="28">
                        <c:v>16</c:v>
                      </c:pt>
                      <c:pt idx="29">
                        <c:v>13</c:v>
                      </c:pt>
                      <c:pt idx="30">
                        <c:v>18</c:v>
                      </c:pt>
                      <c:pt idx="31">
                        <c:v>15</c:v>
                      </c:pt>
                      <c:pt idx="32">
                        <c:v>17</c:v>
                      </c:pt>
                      <c:pt idx="33">
                        <c:v>17</c:v>
                      </c:pt>
                      <c:pt idx="34">
                        <c:v>19</c:v>
                      </c:pt>
                      <c:pt idx="35">
                        <c:v>15</c:v>
                      </c:pt>
                      <c:pt idx="36">
                        <c:v>12</c:v>
                      </c:pt>
                      <c:pt idx="37">
                        <c:v>10</c:v>
                      </c:pt>
                      <c:pt idx="38">
                        <c:v>8</c:v>
                      </c:pt>
                      <c:pt idx="39">
                        <c:v>11</c:v>
                      </c:pt>
                      <c:pt idx="40">
                        <c:v>13</c:v>
                      </c:pt>
                      <c:pt idx="41">
                        <c:v>14</c:v>
                      </c:pt>
                      <c:pt idx="42">
                        <c:v>17</c:v>
                      </c:pt>
                      <c:pt idx="43" formatCode="General">
                        <c:v>15</c:v>
                      </c:pt>
                      <c:pt idx="44">
                        <c:v>15</c:v>
                      </c:pt>
                      <c:pt idx="45">
                        <c:v>15</c:v>
                      </c:pt>
                      <c:pt idx="46">
                        <c:v>15</c:v>
                      </c:pt>
                      <c:pt idx="47">
                        <c:v>13</c:v>
                      </c:pt>
                      <c:pt idx="48">
                        <c:v>19</c:v>
                      </c:pt>
                      <c:pt idx="49">
                        <c:v>21</c:v>
                      </c:pt>
                      <c:pt idx="50">
                        <c:v>20</c:v>
                      </c:pt>
                      <c:pt idx="51">
                        <c:v>22</c:v>
                      </c:pt>
                      <c:pt idx="52">
                        <c:v>21</c:v>
                      </c:pt>
                      <c:pt idx="53" formatCode="General">
                        <c:v>17</c:v>
                      </c:pt>
                      <c:pt idx="54" formatCode="General">
                        <c:v>13</c:v>
                      </c:pt>
                      <c:pt idx="55" formatCode="General">
                        <c:v>10</c:v>
                      </c:pt>
                      <c:pt idx="56" formatCode="General">
                        <c:v>9</c:v>
                      </c:pt>
                      <c:pt idx="57" formatCode="General">
                        <c:v>11</c:v>
                      </c:pt>
                      <c:pt idx="58" formatCode="General">
                        <c:v>12</c:v>
                      </c:pt>
                      <c:pt idx="59" formatCode="General">
                        <c:v>14</c:v>
                      </c:pt>
                      <c:pt idx="60" formatCode="General">
                        <c:v>18</c:v>
                      </c:pt>
                      <c:pt idx="61" formatCode="General">
                        <c:v>16</c:v>
                      </c:pt>
                      <c:pt idx="62" formatCode="General">
                        <c:v>18</c:v>
                      </c:pt>
                      <c:pt idx="63" formatCode="General">
                        <c:v>18</c:v>
                      </c:pt>
                      <c:pt idx="64" formatCode="General">
                        <c:v>19</c:v>
                      </c:pt>
                      <c:pt idx="65" formatCode="General">
                        <c:v>24</c:v>
                      </c:pt>
                      <c:pt idx="66" formatCode="General">
                        <c:v>25</c:v>
                      </c:pt>
                      <c:pt idx="67" formatCode="General">
                        <c:v>22</c:v>
                      </c:pt>
                      <c:pt idx="68" formatCode="General">
                        <c:v>25</c:v>
                      </c:pt>
                      <c:pt idx="69" formatCode="General">
                        <c:v>10</c:v>
                      </c:pt>
                      <c:pt idx="70" formatCode="General">
                        <c:v>22</c:v>
                      </c:pt>
                      <c:pt idx="71" formatCode="General">
                        <c:v>21</c:v>
                      </c:pt>
                      <c:pt idx="72" formatCode="General">
                        <c:v>20</c:v>
                      </c:pt>
                      <c:pt idx="73" formatCode="General">
                        <c:v>24</c:v>
                      </c:pt>
                      <c:pt idx="74" formatCode="General">
                        <c:v>25</c:v>
                      </c:pt>
                      <c:pt idx="75" formatCode="General">
                        <c:v>23</c:v>
                      </c:pt>
                      <c:pt idx="76" formatCode="General">
                        <c:v>21</c:v>
                      </c:pt>
                      <c:pt idx="77" formatCode="General">
                        <c:v>19</c:v>
                      </c:pt>
                      <c:pt idx="78" formatCode="General">
                        <c:v>23</c:v>
                      </c:pt>
                      <c:pt idx="79" formatCode="General">
                        <c:v>21</c:v>
                      </c:pt>
                      <c:pt idx="80" formatCode="General">
                        <c:v>19</c:v>
                      </c:pt>
                      <c:pt idx="81" formatCode="General">
                        <c:v>19</c:v>
                      </c:pt>
                      <c:pt idx="82" formatCode="General">
                        <c:v>21</c:v>
                      </c:pt>
                      <c:pt idx="83" formatCode="General">
                        <c:v>19</c:v>
                      </c:pt>
                      <c:pt idx="84" formatCode="General">
                        <c:v>19</c:v>
                      </c:pt>
                      <c:pt idx="85" formatCode="General">
                        <c:v>16</c:v>
                      </c:pt>
                      <c:pt idx="86" formatCode="General">
                        <c:v>13</c:v>
                      </c:pt>
                      <c:pt idx="87" formatCode="General">
                        <c:v>14</c:v>
                      </c:pt>
                    </c:numCache>
                  </c:numRef>
                </c:val>
                <c:extLst xmlns:c15="http://schemas.microsoft.com/office/drawing/2012/chart">
                  <c:ext xmlns:c16="http://schemas.microsoft.com/office/drawing/2014/chart" uri="{C3380CC4-5D6E-409C-BE32-E72D297353CC}">
                    <c16:uniqueId val="{00000044-97F4-45A6-87EA-AB9105C5388D}"/>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24-25 '!$A$70</c15:sqref>
                        </c15:formulaRef>
                      </c:ext>
                    </c:extLst>
                    <c:strCache>
                      <c:ptCount val="1"/>
                      <c:pt idx="0">
                        <c:v>Lung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'!$B$70:$DB$70</c15:sqref>
                        </c15:formulaRef>
                      </c:ext>
                    </c:extLst>
                    <c:numCache>
                      <c:formatCode>0</c:formatCode>
                      <c:ptCount val="105"/>
                      <c:pt idx="0">
                        <c:v>9</c:v>
                      </c:pt>
                      <c:pt idx="1">
                        <c:v>7</c:v>
                      </c:pt>
                      <c:pt idx="2">
                        <c:v>7</c:v>
                      </c:pt>
                      <c:pt idx="3">
                        <c:v>7</c:v>
                      </c:pt>
                      <c:pt idx="4">
                        <c:v>7</c:v>
                      </c:pt>
                      <c:pt idx="5">
                        <c:v>7</c:v>
                      </c:pt>
                      <c:pt idx="6">
                        <c:v>9</c:v>
                      </c:pt>
                      <c:pt idx="7">
                        <c:v>10</c:v>
                      </c:pt>
                      <c:pt idx="8">
                        <c:v>15</c:v>
                      </c:pt>
                      <c:pt idx="9">
                        <c:v>18</c:v>
                      </c:pt>
                      <c:pt idx="10">
                        <c:v>22</c:v>
                      </c:pt>
                      <c:pt idx="11">
                        <c:v>24</c:v>
                      </c:pt>
                      <c:pt idx="12">
                        <c:v>24</c:v>
                      </c:pt>
                      <c:pt idx="13">
                        <c:v>20</c:v>
                      </c:pt>
                      <c:pt idx="14">
                        <c:v>16</c:v>
                      </c:pt>
                      <c:pt idx="15">
                        <c:v>15</c:v>
                      </c:pt>
                      <c:pt idx="16">
                        <c:v>13</c:v>
                      </c:pt>
                      <c:pt idx="17">
                        <c:v>12</c:v>
                      </c:pt>
                      <c:pt idx="18">
                        <c:v>12</c:v>
                      </c:pt>
                      <c:pt idx="19">
                        <c:v>10</c:v>
                      </c:pt>
                      <c:pt idx="20">
                        <c:v>10</c:v>
                      </c:pt>
                      <c:pt idx="21">
                        <c:v>12</c:v>
                      </c:pt>
                      <c:pt idx="22">
                        <c:v>12</c:v>
                      </c:pt>
                      <c:pt idx="23">
                        <c:v>10</c:v>
                      </c:pt>
                      <c:pt idx="24">
                        <c:v>9</c:v>
                      </c:pt>
                      <c:pt idx="25">
                        <c:v>7</c:v>
                      </c:pt>
                      <c:pt idx="26">
                        <c:v>7</c:v>
                      </c:pt>
                      <c:pt idx="27">
                        <c:v>7</c:v>
                      </c:pt>
                      <c:pt idx="28">
                        <c:v>8</c:v>
                      </c:pt>
                      <c:pt idx="29">
                        <c:v>8</c:v>
                      </c:pt>
                      <c:pt idx="30">
                        <c:v>6</c:v>
                      </c:pt>
                      <c:pt idx="31">
                        <c:v>6</c:v>
                      </c:pt>
                      <c:pt idx="32">
                        <c:v>9</c:v>
                      </c:pt>
                      <c:pt idx="33">
                        <c:v>8</c:v>
                      </c:pt>
                      <c:pt idx="34">
                        <c:v>9</c:v>
                      </c:pt>
                      <c:pt idx="35">
                        <c:v>8</c:v>
                      </c:pt>
                      <c:pt idx="36">
                        <c:v>9</c:v>
                      </c:pt>
                      <c:pt idx="37">
                        <c:v>12</c:v>
                      </c:pt>
                      <c:pt idx="38">
                        <c:v>15</c:v>
                      </c:pt>
                      <c:pt idx="39">
                        <c:v>14</c:v>
                      </c:pt>
                      <c:pt idx="40">
                        <c:v>10</c:v>
                      </c:pt>
                      <c:pt idx="41">
                        <c:v>10</c:v>
                      </c:pt>
                      <c:pt idx="42">
                        <c:v>15</c:v>
                      </c:pt>
                      <c:pt idx="43" formatCode="General">
                        <c:v>13</c:v>
                      </c:pt>
                      <c:pt idx="44">
                        <c:v>10</c:v>
                      </c:pt>
                      <c:pt idx="45">
                        <c:v>11</c:v>
                      </c:pt>
                      <c:pt idx="46">
                        <c:v>10</c:v>
                      </c:pt>
                      <c:pt idx="47">
                        <c:v>10</c:v>
                      </c:pt>
                      <c:pt idx="48">
                        <c:v>10</c:v>
                      </c:pt>
                      <c:pt idx="49">
                        <c:v>10</c:v>
                      </c:pt>
                      <c:pt idx="50">
                        <c:v>11</c:v>
                      </c:pt>
                      <c:pt idx="51">
                        <c:v>11</c:v>
                      </c:pt>
                      <c:pt idx="52">
                        <c:v>10</c:v>
                      </c:pt>
                      <c:pt idx="53" formatCode="General">
                        <c:v>8</c:v>
                      </c:pt>
                      <c:pt idx="54" formatCode="General">
                        <c:v>8</c:v>
                      </c:pt>
                      <c:pt idx="55" formatCode="General">
                        <c:v>8</c:v>
                      </c:pt>
                      <c:pt idx="56" formatCode="General">
                        <c:v>8</c:v>
                      </c:pt>
                      <c:pt idx="57" formatCode="General">
                        <c:v>8</c:v>
                      </c:pt>
                      <c:pt idx="58" formatCode="General">
                        <c:v>9</c:v>
                      </c:pt>
                      <c:pt idx="59" formatCode="General">
                        <c:v>9</c:v>
                      </c:pt>
                      <c:pt idx="60" formatCode="General">
                        <c:v>8</c:v>
                      </c:pt>
                      <c:pt idx="61" formatCode="General">
                        <c:v>9</c:v>
                      </c:pt>
                      <c:pt idx="62" formatCode="General">
                        <c:v>8</c:v>
                      </c:pt>
                      <c:pt idx="63" formatCode="General">
                        <c:v>7</c:v>
                      </c:pt>
                      <c:pt idx="64" formatCode="General">
                        <c:v>8</c:v>
                      </c:pt>
                      <c:pt idx="65" formatCode="General">
                        <c:v>5</c:v>
                      </c:pt>
                      <c:pt idx="66" formatCode="General">
                        <c:v>4</c:v>
                      </c:pt>
                      <c:pt idx="67" formatCode="General">
                        <c:v>3</c:v>
                      </c:pt>
                      <c:pt idx="68" formatCode="General">
                        <c:v>6</c:v>
                      </c:pt>
                      <c:pt idx="69" formatCode="General">
                        <c:v>19</c:v>
                      </c:pt>
                      <c:pt idx="70" formatCode="General">
                        <c:v>4</c:v>
                      </c:pt>
                      <c:pt idx="71" formatCode="General">
                        <c:v>4</c:v>
                      </c:pt>
                      <c:pt idx="72" formatCode="General">
                        <c:v>7</c:v>
                      </c:pt>
                      <c:pt idx="73" formatCode="General">
                        <c:v>6</c:v>
                      </c:pt>
                      <c:pt idx="74" formatCode="General">
                        <c:v>8</c:v>
                      </c:pt>
                      <c:pt idx="75" formatCode="General">
                        <c:v>7</c:v>
                      </c:pt>
                      <c:pt idx="76" formatCode="General">
                        <c:v>7</c:v>
                      </c:pt>
                      <c:pt idx="77" formatCode="General">
                        <c:v>6</c:v>
                      </c:pt>
                      <c:pt idx="78" formatCode="General">
                        <c:v>9</c:v>
                      </c:pt>
                      <c:pt idx="79" formatCode="General">
                        <c:v>7</c:v>
                      </c:pt>
                      <c:pt idx="80" formatCode="General">
                        <c:v>6</c:v>
                      </c:pt>
                      <c:pt idx="81" formatCode="General">
                        <c:v>4</c:v>
                      </c:pt>
                      <c:pt idx="82" formatCode="General">
                        <c:v>5</c:v>
                      </c:pt>
                      <c:pt idx="83" formatCode="General">
                        <c:v>4</c:v>
                      </c:pt>
                      <c:pt idx="84" formatCode="General">
                        <c:v>5</c:v>
                      </c:pt>
                      <c:pt idx="85" formatCode="General">
                        <c:v>3</c:v>
                      </c:pt>
                      <c:pt idx="86" formatCode="General">
                        <c:v>5</c:v>
                      </c:pt>
                      <c:pt idx="87" formatCode="General">
                        <c:v>5</c:v>
                      </c:pt>
                    </c:numCache>
                  </c:numRef>
                </c:val>
                <c:extLst xmlns:c15="http://schemas.microsoft.com/office/drawing/2012/chart">
                  <c:ext xmlns:c16="http://schemas.microsoft.com/office/drawing/2014/chart" uri="{C3380CC4-5D6E-409C-BE32-E72D297353CC}">
                    <c16:uniqueId val="{00000045-97F4-45A6-87EA-AB9105C5388D}"/>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24-25 '!$A$71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'!$B$71:$DB$71</c15:sqref>
                        </c15:formulaRef>
                      </c:ext>
                    </c:extLst>
                    <c:numCache>
                      <c:formatCode>0</c:formatCode>
                      <c:ptCount val="105"/>
                      <c:pt idx="0">
                        <c:v>2</c:v>
                      </c:pt>
                      <c:pt idx="1">
                        <c:v>7</c:v>
                      </c:pt>
                      <c:pt idx="2">
                        <c:v>0</c:v>
                      </c:pt>
                      <c:pt idx="3">
                        <c:v>1</c:v>
                      </c:pt>
                      <c:pt idx="4">
                        <c:v>0</c:v>
                      </c:pt>
                      <c:pt idx="5">
                        <c:v>1</c:v>
                      </c:pt>
                      <c:pt idx="6">
                        <c:v>1</c:v>
                      </c:pt>
                      <c:pt idx="7">
                        <c:v>1</c:v>
                      </c:pt>
                      <c:pt idx="8">
                        <c:v>1</c:v>
                      </c:pt>
                      <c:pt idx="9">
                        <c:v>2</c:v>
                      </c:pt>
                      <c:pt idx="10">
                        <c:v>2</c:v>
                      </c:pt>
                      <c:pt idx="11">
                        <c:v>4</c:v>
                      </c:pt>
                      <c:pt idx="12">
                        <c:v>1</c:v>
                      </c:pt>
                      <c:pt idx="13">
                        <c:v>1</c:v>
                      </c:pt>
                      <c:pt idx="14">
                        <c:v>1</c:v>
                      </c:pt>
                      <c:pt idx="15">
                        <c:v>1</c:v>
                      </c:pt>
                      <c:pt idx="16">
                        <c:v>2</c:v>
                      </c:pt>
                      <c:pt idx="17">
                        <c:v>2</c:v>
                      </c:pt>
                      <c:pt idx="18">
                        <c:v>2</c:v>
                      </c:pt>
                      <c:pt idx="19">
                        <c:v>1</c:v>
                      </c:pt>
                      <c:pt idx="20">
                        <c:v>1</c:v>
                      </c:pt>
                      <c:pt idx="21">
                        <c:v>1</c:v>
                      </c:pt>
                      <c:pt idx="22">
                        <c:v>0</c:v>
                      </c:pt>
                      <c:pt idx="23">
                        <c:v>0</c:v>
                      </c:pt>
                      <c:pt idx="24">
                        <c:v>0</c:v>
                      </c:pt>
                      <c:pt idx="25">
                        <c:v>0</c:v>
                      </c:pt>
                      <c:pt idx="26">
                        <c:v>1</c:v>
                      </c:pt>
                      <c:pt idx="27">
                        <c:v>0</c:v>
                      </c:pt>
                      <c:pt idx="28">
                        <c:v>0</c:v>
                      </c:pt>
                      <c:pt idx="29">
                        <c:v>1</c:v>
                      </c:pt>
                      <c:pt idx="30">
                        <c:v>2</c:v>
                      </c:pt>
                      <c:pt idx="31">
                        <c:v>2</c:v>
                      </c:pt>
                      <c:pt idx="32">
                        <c:v>2</c:v>
                      </c:pt>
                      <c:pt idx="33">
                        <c:v>2</c:v>
                      </c:pt>
                      <c:pt idx="34">
                        <c:v>1</c:v>
                      </c:pt>
                      <c:pt idx="35">
                        <c:v>1</c:v>
                      </c:pt>
                      <c:pt idx="36">
                        <c:v>1</c:v>
                      </c:pt>
                      <c:pt idx="37">
                        <c:v>1</c:v>
                      </c:pt>
                      <c:pt idx="38">
                        <c:v>1</c:v>
                      </c:pt>
                      <c:pt idx="39">
                        <c:v>1</c:v>
                      </c:pt>
                      <c:pt idx="40">
                        <c:v>1</c:v>
                      </c:pt>
                      <c:pt idx="41">
                        <c:v>0</c:v>
                      </c:pt>
                      <c:pt idx="42">
                        <c:v>0</c:v>
                      </c:pt>
                      <c:pt idx="43" formatCode="General">
                        <c:v>0</c:v>
                      </c:pt>
                      <c:pt idx="44">
                        <c:v>0</c:v>
                      </c:pt>
                      <c:pt idx="45">
                        <c:v>0</c:v>
                      </c:pt>
                      <c:pt idx="46">
                        <c:v>1</c:v>
                      </c:pt>
                      <c:pt idx="47">
                        <c:v>0</c:v>
                      </c:pt>
                      <c:pt idx="48">
                        <c:v>0</c:v>
                      </c:pt>
                      <c:pt idx="49">
                        <c:v>0</c:v>
                      </c:pt>
                      <c:pt idx="50">
                        <c:v>0</c:v>
                      </c:pt>
                      <c:pt idx="51">
                        <c:v>0</c:v>
                      </c:pt>
                      <c:pt idx="52">
                        <c:v>0</c:v>
                      </c:pt>
                      <c:pt idx="53" formatCode="General">
                        <c:v>0</c:v>
                      </c:pt>
                      <c:pt idx="54" formatCode="General">
                        <c:v>0</c:v>
                      </c:pt>
                      <c:pt idx="55" formatCode="General">
                        <c:v>0</c:v>
                      </c:pt>
                      <c:pt idx="56" formatCode="General">
                        <c:v>0</c:v>
                      </c:pt>
                      <c:pt idx="57" formatCode="General">
                        <c:v>1</c:v>
                      </c:pt>
                      <c:pt idx="58" formatCode="General">
                        <c:v>1</c:v>
                      </c:pt>
                      <c:pt idx="59" formatCode="General">
                        <c:v>1</c:v>
                      </c:pt>
                      <c:pt idx="60" formatCode="General">
                        <c:v>1</c:v>
                      </c:pt>
                      <c:pt idx="61" formatCode="General">
                        <c:v>2</c:v>
                      </c:pt>
                      <c:pt idx="62" formatCode="General">
                        <c:v>1</c:v>
                      </c:pt>
                      <c:pt idx="63" formatCode="General">
                        <c:v>2</c:v>
                      </c:pt>
                      <c:pt idx="64" formatCode="General">
                        <c:v>0</c:v>
                      </c:pt>
                      <c:pt idx="65" formatCode="General">
                        <c:v>1</c:v>
                      </c:pt>
                      <c:pt idx="66" formatCode="General">
                        <c:v>1</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1</c:v>
                      </c:pt>
                      <c:pt idx="77" formatCode="General">
                        <c:v>0</c:v>
                      </c:pt>
                      <c:pt idx="78" formatCode="General">
                        <c:v>0</c:v>
                      </c:pt>
                      <c:pt idx="79" formatCode="General">
                        <c:v>0</c:v>
                      </c:pt>
                      <c:pt idx="80" formatCode="General">
                        <c:v>0</c:v>
                      </c:pt>
                      <c:pt idx="81" formatCode="General">
                        <c:v>1</c:v>
                      </c:pt>
                      <c:pt idx="82" formatCode="General">
                        <c:v>1</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6-97F4-45A6-87EA-AB9105C5388D}"/>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24-25 '!$A$72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'!$B$72:$DB$72</c15:sqref>
                        </c15:formulaRef>
                      </c:ext>
                    </c:extLst>
                    <c:numCache>
                      <c:formatCode>0</c:formatCode>
                      <c:ptCount val="105"/>
                      <c:pt idx="0">
                        <c:v>3</c:v>
                      </c:pt>
                      <c:pt idx="1">
                        <c:v>4</c:v>
                      </c:pt>
                      <c:pt idx="2">
                        <c:v>3</c:v>
                      </c:pt>
                      <c:pt idx="3">
                        <c:v>2</c:v>
                      </c:pt>
                      <c:pt idx="4">
                        <c:v>1</c:v>
                      </c:pt>
                      <c:pt idx="5">
                        <c:v>1</c:v>
                      </c:pt>
                      <c:pt idx="6">
                        <c:v>1</c:v>
                      </c:pt>
                      <c:pt idx="7">
                        <c:v>0</c:v>
                      </c:pt>
                      <c:pt idx="8">
                        <c:v>1</c:v>
                      </c:pt>
                      <c:pt idx="9">
                        <c:v>1</c:v>
                      </c:pt>
                      <c:pt idx="10">
                        <c:v>1</c:v>
                      </c:pt>
                      <c:pt idx="11">
                        <c:v>2</c:v>
                      </c:pt>
                      <c:pt idx="12">
                        <c:v>2</c:v>
                      </c:pt>
                      <c:pt idx="13">
                        <c:v>2</c:v>
                      </c:pt>
                      <c:pt idx="14">
                        <c:v>0</c:v>
                      </c:pt>
                      <c:pt idx="15">
                        <c:v>0</c:v>
                      </c:pt>
                      <c:pt idx="16">
                        <c:v>2</c:v>
                      </c:pt>
                      <c:pt idx="17">
                        <c:v>5</c:v>
                      </c:pt>
                      <c:pt idx="18">
                        <c:v>3</c:v>
                      </c:pt>
                      <c:pt idx="19">
                        <c:v>3</c:v>
                      </c:pt>
                      <c:pt idx="20">
                        <c:v>3</c:v>
                      </c:pt>
                      <c:pt idx="21">
                        <c:v>2</c:v>
                      </c:pt>
                      <c:pt idx="22">
                        <c:v>2</c:v>
                      </c:pt>
                      <c:pt idx="23">
                        <c:v>1</c:v>
                      </c:pt>
                      <c:pt idx="24">
                        <c:v>0</c:v>
                      </c:pt>
                      <c:pt idx="25">
                        <c:v>0</c:v>
                      </c:pt>
                      <c:pt idx="26">
                        <c:v>1</c:v>
                      </c:pt>
                      <c:pt idx="27">
                        <c:v>1</c:v>
                      </c:pt>
                      <c:pt idx="28">
                        <c:v>2</c:v>
                      </c:pt>
                      <c:pt idx="29">
                        <c:v>1</c:v>
                      </c:pt>
                      <c:pt idx="30">
                        <c:v>0</c:v>
                      </c:pt>
                      <c:pt idx="31">
                        <c:v>0</c:v>
                      </c:pt>
                      <c:pt idx="32">
                        <c:v>0</c:v>
                      </c:pt>
                      <c:pt idx="33">
                        <c:v>0</c:v>
                      </c:pt>
                      <c:pt idx="34">
                        <c:v>1</c:v>
                      </c:pt>
                      <c:pt idx="35">
                        <c:v>1</c:v>
                      </c:pt>
                      <c:pt idx="36">
                        <c:v>2</c:v>
                      </c:pt>
                      <c:pt idx="37">
                        <c:v>2</c:v>
                      </c:pt>
                      <c:pt idx="38">
                        <c:v>2</c:v>
                      </c:pt>
                      <c:pt idx="39">
                        <c:v>3</c:v>
                      </c:pt>
                      <c:pt idx="40">
                        <c:v>1</c:v>
                      </c:pt>
                      <c:pt idx="41">
                        <c:v>2</c:v>
                      </c:pt>
                      <c:pt idx="42">
                        <c:v>5</c:v>
                      </c:pt>
                      <c:pt idx="43" formatCode="General">
                        <c:v>4</c:v>
                      </c:pt>
                      <c:pt idx="44">
                        <c:v>4</c:v>
                      </c:pt>
                      <c:pt idx="45">
                        <c:v>4</c:v>
                      </c:pt>
                      <c:pt idx="46">
                        <c:v>3</c:v>
                      </c:pt>
                      <c:pt idx="47">
                        <c:v>2</c:v>
                      </c:pt>
                      <c:pt idx="48">
                        <c:v>2</c:v>
                      </c:pt>
                      <c:pt idx="49">
                        <c:v>2</c:v>
                      </c:pt>
                      <c:pt idx="50">
                        <c:v>2</c:v>
                      </c:pt>
                      <c:pt idx="51">
                        <c:v>2</c:v>
                      </c:pt>
                      <c:pt idx="52">
                        <c:v>2</c:v>
                      </c:pt>
                      <c:pt idx="53" formatCode="General">
                        <c:v>1</c:v>
                      </c:pt>
                      <c:pt idx="54" formatCode="General">
                        <c:v>1</c:v>
                      </c:pt>
                      <c:pt idx="55" formatCode="General">
                        <c:v>1</c:v>
                      </c:pt>
                      <c:pt idx="56" formatCode="General">
                        <c:v>0</c:v>
                      </c:pt>
                      <c:pt idx="57" formatCode="General">
                        <c:v>0</c:v>
                      </c:pt>
                      <c:pt idx="58" formatCode="General">
                        <c:v>1</c:v>
                      </c:pt>
                      <c:pt idx="59" formatCode="General">
                        <c:v>1</c:v>
                      </c:pt>
                      <c:pt idx="60" formatCode="General">
                        <c:v>1</c:v>
                      </c:pt>
                      <c:pt idx="61" formatCode="General">
                        <c:v>2</c:v>
                      </c:pt>
                      <c:pt idx="62" formatCode="General">
                        <c:v>3</c:v>
                      </c:pt>
                      <c:pt idx="63" formatCode="General">
                        <c:v>3</c:v>
                      </c:pt>
                      <c:pt idx="64" formatCode="General">
                        <c:v>2</c:v>
                      </c:pt>
                      <c:pt idx="65" formatCode="General">
                        <c:v>0</c:v>
                      </c:pt>
                      <c:pt idx="66" formatCode="General">
                        <c:v>2</c:v>
                      </c:pt>
                      <c:pt idx="67" formatCode="General">
                        <c:v>3</c:v>
                      </c:pt>
                      <c:pt idx="68" formatCode="General">
                        <c:v>2</c:v>
                      </c:pt>
                      <c:pt idx="69" formatCode="General">
                        <c:v>4</c:v>
                      </c:pt>
                      <c:pt idx="70" formatCode="General">
                        <c:v>2</c:v>
                      </c:pt>
                      <c:pt idx="71" formatCode="General">
                        <c:v>2</c:v>
                      </c:pt>
                      <c:pt idx="72" formatCode="General">
                        <c:v>2</c:v>
                      </c:pt>
                      <c:pt idx="73" formatCode="General">
                        <c:v>2</c:v>
                      </c:pt>
                      <c:pt idx="74" formatCode="General">
                        <c:v>0</c:v>
                      </c:pt>
                      <c:pt idx="75" formatCode="General">
                        <c:v>1</c:v>
                      </c:pt>
                      <c:pt idx="76" formatCode="General">
                        <c:v>1</c:v>
                      </c:pt>
                      <c:pt idx="77" formatCode="General">
                        <c:v>1</c:v>
                      </c:pt>
                      <c:pt idx="78" formatCode="General">
                        <c:v>0</c:v>
                      </c:pt>
                      <c:pt idx="79" formatCode="General">
                        <c:v>0</c:v>
                      </c:pt>
                      <c:pt idx="80" formatCode="General">
                        <c:v>4</c:v>
                      </c:pt>
                      <c:pt idx="81" formatCode="General">
                        <c:v>0</c:v>
                      </c:pt>
                      <c:pt idx="82" formatCode="General">
                        <c:v>0</c:v>
                      </c:pt>
                      <c:pt idx="83"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7-97F4-45A6-87EA-AB9105C5388D}"/>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24-25 '!$A$73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'!$B$73:$DB$73</c15:sqref>
                        </c15:formulaRef>
                      </c:ext>
                    </c:extLst>
                    <c:numCache>
                      <c:formatCode>0</c:formatCode>
                      <c:ptCount val="105"/>
                      <c:pt idx="0">
                        <c:v>8</c:v>
                      </c:pt>
                      <c:pt idx="1">
                        <c:v>7</c:v>
                      </c:pt>
                      <c:pt idx="2">
                        <c:v>5</c:v>
                      </c:pt>
                      <c:pt idx="3">
                        <c:v>5</c:v>
                      </c:pt>
                      <c:pt idx="4">
                        <c:v>4</c:v>
                      </c:pt>
                      <c:pt idx="5">
                        <c:v>2</c:v>
                      </c:pt>
                      <c:pt idx="6">
                        <c:v>3</c:v>
                      </c:pt>
                      <c:pt idx="7">
                        <c:v>3</c:v>
                      </c:pt>
                      <c:pt idx="8">
                        <c:v>4</c:v>
                      </c:pt>
                      <c:pt idx="9">
                        <c:v>3</c:v>
                      </c:pt>
                      <c:pt idx="10">
                        <c:v>4</c:v>
                      </c:pt>
                      <c:pt idx="11">
                        <c:v>2</c:v>
                      </c:pt>
                      <c:pt idx="12">
                        <c:v>3</c:v>
                      </c:pt>
                      <c:pt idx="13">
                        <c:v>6</c:v>
                      </c:pt>
                      <c:pt idx="14">
                        <c:v>5</c:v>
                      </c:pt>
                      <c:pt idx="15">
                        <c:v>5</c:v>
                      </c:pt>
                      <c:pt idx="16">
                        <c:v>2</c:v>
                      </c:pt>
                      <c:pt idx="17">
                        <c:v>3</c:v>
                      </c:pt>
                      <c:pt idx="18">
                        <c:v>1</c:v>
                      </c:pt>
                      <c:pt idx="19">
                        <c:v>2</c:v>
                      </c:pt>
                      <c:pt idx="20">
                        <c:v>5</c:v>
                      </c:pt>
                      <c:pt idx="21">
                        <c:v>6</c:v>
                      </c:pt>
                      <c:pt idx="22">
                        <c:v>8</c:v>
                      </c:pt>
                      <c:pt idx="23">
                        <c:v>8</c:v>
                      </c:pt>
                      <c:pt idx="24">
                        <c:v>7</c:v>
                      </c:pt>
                      <c:pt idx="25">
                        <c:v>10</c:v>
                      </c:pt>
                      <c:pt idx="26">
                        <c:v>9</c:v>
                      </c:pt>
                      <c:pt idx="27">
                        <c:v>8</c:v>
                      </c:pt>
                      <c:pt idx="28">
                        <c:v>6</c:v>
                      </c:pt>
                      <c:pt idx="29">
                        <c:v>7</c:v>
                      </c:pt>
                      <c:pt idx="30">
                        <c:v>6</c:v>
                      </c:pt>
                      <c:pt idx="31">
                        <c:v>12</c:v>
                      </c:pt>
                      <c:pt idx="32">
                        <c:v>7</c:v>
                      </c:pt>
                      <c:pt idx="33">
                        <c:v>9</c:v>
                      </c:pt>
                      <c:pt idx="34">
                        <c:v>9</c:v>
                      </c:pt>
                      <c:pt idx="35">
                        <c:v>8</c:v>
                      </c:pt>
                      <c:pt idx="36">
                        <c:v>6</c:v>
                      </c:pt>
                      <c:pt idx="37">
                        <c:v>6</c:v>
                      </c:pt>
                      <c:pt idx="38">
                        <c:v>8</c:v>
                      </c:pt>
                      <c:pt idx="39">
                        <c:v>8</c:v>
                      </c:pt>
                      <c:pt idx="40">
                        <c:v>8</c:v>
                      </c:pt>
                      <c:pt idx="41">
                        <c:v>9</c:v>
                      </c:pt>
                      <c:pt idx="42">
                        <c:v>6</c:v>
                      </c:pt>
                      <c:pt idx="43" formatCode="General">
                        <c:v>5</c:v>
                      </c:pt>
                      <c:pt idx="44">
                        <c:v>5</c:v>
                      </c:pt>
                      <c:pt idx="45">
                        <c:v>4</c:v>
                      </c:pt>
                      <c:pt idx="46">
                        <c:v>4</c:v>
                      </c:pt>
                      <c:pt idx="47">
                        <c:v>4</c:v>
                      </c:pt>
                      <c:pt idx="48">
                        <c:v>3</c:v>
                      </c:pt>
                      <c:pt idx="49">
                        <c:v>1</c:v>
                      </c:pt>
                      <c:pt idx="50">
                        <c:v>5</c:v>
                      </c:pt>
                      <c:pt idx="51">
                        <c:v>7</c:v>
                      </c:pt>
                      <c:pt idx="52">
                        <c:v>7</c:v>
                      </c:pt>
                      <c:pt idx="53" formatCode="General">
                        <c:v>5</c:v>
                      </c:pt>
                      <c:pt idx="54" formatCode="General">
                        <c:v>3</c:v>
                      </c:pt>
                      <c:pt idx="55" formatCode="General">
                        <c:v>3</c:v>
                      </c:pt>
                      <c:pt idx="56" formatCode="General">
                        <c:v>3</c:v>
                      </c:pt>
                      <c:pt idx="57" formatCode="General">
                        <c:v>2</c:v>
                      </c:pt>
                      <c:pt idx="58" formatCode="General">
                        <c:v>3</c:v>
                      </c:pt>
                      <c:pt idx="59" formatCode="General">
                        <c:v>4</c:v>
                      </c:pt>
                      <c:pt idx="60" formatCode="General">
                        <c:v>4</c:v>
                      </c:pt>
                      <c:pt idx="61" formatCode="General">
                        <c:v>6</c:v>
                      </c:pt>
                      <c:pt idx="62" formatCode="General">
                        <c:v>5</c:v>
                      </c:pt>
                      <c:pt idx="63" formatCode="General">
                        <c:v>3</c:v>
                      </c:pt>
                      <c:pt idx="64" formatCode="General">
                        <c:v>3</c:v>
                      </c:pt>
                      <c:pt idx="65" formatCode="General">
                        <c:v>2</c:v>
                      </c:pt>
                      <c:pt idx="66" formatCode="General">
                        <c:v>3</c:v>
                      </c:pt>
                      <c:pt idx="67" formatCode="General">
                        <c:v>2</c:v>
                      </c:pt>
                      <c:pt idx="68" formatCode="General">
                        <c:v>3</c:v>
                      </c:pt>
                      <c:pt idx="69" formatCode="General">
                        <c:v>4</c:v>
                      </c:pt>
                      <c:pt idx="70" formatCode="General">
                        <c:v>3</c:v>
                      </c:pt>
                      <c:pt idx="71" formatCode="General">
                        <c:v>6</c:v>
                      </c:pt>
                      <c:pt idx="72" formatCode="General">
                        <c:v>5</c:v>
                      </c:pt>
                      <c:pt idx="73" formatCode="General">
                        <c:v>6</c:v>
                      </c:pt>
                      <c:pt idx="74" formatCode="General">
                        <c:v>5</c:v>
                      </c:pt>
                      <c:pt idx="75" formatCode="General">
                        <c:v>4</c:v>
                      </c:pt>
                      <c:pt idx="76" formatCode="General">
                        <c:v>5</c:v>
                      </c:pt>
                      <c:pt idx="77" formatCode="General">
                        <c:v>3</c:v>
                      </c:pt>
                      <c:pt idx="78" formatCode="General">
                        <c:v>5</c:v>
                      </c:pt>
                      <c:pt idx="79" formatCode="General">
                        <c:v>5</c:v>
                      </c:pt>
                      <c:pt idx="80" formatCode="General">
                        <c:v>1</c:v>
                      </c:pt>
                      <c:pt idx="81" formatCode="General">
                        <c:v>8</c:v>
                      </c:pt>
                      <c:pt idx="82" formatCode="General">
                        <c:v>10</c:v>
                      </c:pt>
                      <c:pt idx="83" formatCode="General">
                        <c:v>9</c:v>
                      </c:pt>
                      <c:pt idx="84" formatCode="General">
                        <c:v>8</c:v>
                      </c:pt>
                      <c:pt idx="85" formatCode="General">
                        <c:v>8</c:v>
                      </c:pt>
                      <c:pt idx="86" formatCode="General">
                        <c:v>14</c:v>
                      </c:pt>
                      <c:pt idx="87" formatCode="General">
                        <c:v>15</c:v>
                      </c:pt>
                    </c:numCache>
                  </c:numRef>
                </c:val>
                <c:extLst xmlns:c15="http://schemas.microsoft.com/office/drawing/2012/chart">
                  <c:ext xmlns:c16="http://schemas.microsoft.com/office/drawing/2014/chart" uri="{C3380CC4-5D6E-409C-BE32-E72D297353CC}">
                    <c16:uniqueId val="{00000048-97F4-45A6-87EA-AB9105C5388D}"/>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24-25 '!$A$74</c15:sqref>
                        </c15:formulaRef>
                      </c:ext>
                    </c:extLst>
                    <c:strCache>
                      <c:ptCount val="1"/>
                      <c:pt idx="0">
                        <c:v>Upper Gastrointestinal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'!$B$74:$DB$74</c15:sqref>
                        </c15:formulaRef>
                      </c:ext>
                    </c:extLst>
                    <c:numCache>
                      <c:formatCode>0</c:formatCode>
                      <c:ptCount val="105"/>
                      <c:pt idx="0">
                        <c:v>20</c:v>
                      </c:pt>
                      <c:pt idx="1">
                        <c:v>18</c:v>
                      </c:pt>
                      <c:pt idx="2">
                        <c:v>13</c:v>
                      </c:pt>
                      <c:pt idx="3">
                        <c:v>15</c:v>
                      </c:pt>
                      <c:pt idx="4">
                        <c:v>19</c:v>
                      </c:pt>
                      <c:pt idx="5">
                        <c:v>22</c:v>
                      </c:pt>
                      <c:pt idx="6">
                        <c:v>18</c:v>
                      </c:pt>
                      <c:pt idx="7">
                        <c:v>19</c:v>
                      </c:pt>
                      <c:pt idx="8">
                        <c:v>17</c:v>
                      </c:pt>
                      <c:pt idx="9">
                        <c:v>17</c:v>
                      </c:pt>
                      <c:pt idx="10">
                        <c:v>10</c:v>
                      </c:pt>
                      <c:pt idx="11">
                        <c:v>12</c:v>
                      </c:pt>
                      <c:pt idx="12">
                        <c:v>12</c:v>
                      </c:pt>
                      <c:pt idx="13">
                        <c:v>15</c:v>
                      </c:pt>
                      <c:pt idx="14">
                        <c:v>10</c:v>
                      </c:pt>
                      <c:pt idx="15">
                        <c:v>16</c:v>
                      </c:pt>
                      <c:pt idx="16">
                        <c:v>15</c:v>
                      </c:pt>
                      <c:pt idx="17">
                        <c:v>13</c:v>
                      </c:pt>
                      <c:pt idx="18">
                        <c:v>13</c:v>
                      </c:pt>
                      <c:pt idx="19">
                        <c:v>13</c:v>
                      </c:pt>
                      <c:pt idx="20">
                        <c:v>12</c:v>
                      </c:pt>
                      <c:pt idx="21">
                        <c:v>14</c:v>
                      </c:pt>
                      <c:pt idx="22">
                        <c:v>11</c:v>
                      </c:pt>
                      <c:pt idx="23">
                        <c:v>12</c:v>
                      </c:pt>
                      <c:pt idx="24">
                        <c:v>15</c:v>
                      </c:pt>
                      <c:pt idx="25">
                        <c:v>16</c:v>
                      </c:pt>
                      <c:pt idx="26">
                        <c:v>17</c:v>
                      </c:pt>
                      <c:pt idx="27">
                        <c:v>20</c:v>
                      </c:pt>
                      <c:pt idx="28">
                        <c:v>16</c:v>
                      </c:pt>
                      <c:pt idx="29">
                        <c:v>17</c:v>
                      </c:pt>
                      <c:pt idx="30">
                        <c:v>17</c:v>
                      </c:pt>
                      <c:pt idx="31">
                        <c:v>18</c:v>
                      </c:pt>
                      <c:pt idx="32">
                        <c:v>15</c:v>
                      </c:pt>
                      <c:pt idx="33">
                        <c:v>17</c:v>
                      </c:pt>
                      <c:pt idx="34">
                        <c:v>17</c:v>
                      </c:pt>
                      <c:pt idx="35">
                        <c:v>19</c:v>
                      </c:pt>
                      <c:pt idx="36">
                        <c:v>17</c:v>
                      </c:pt>
                      <c:pt idx="37">
                        <c:v>17</c:v>
                      </c:pt>
                      <c:pt idx="38">
                        <c:v>15</c:v>
                      </c:pt>
                      <c:pt idx="39">
                        <c:v>15</c:v>
                      </c:pt>
                      <c:pt idx="40">
                        <c:v>16</c:v>
                      </c:pt>
                      <c:pt idx="41">
                        <c:v>13</c:v>
                      </c:pt>
                      <c:pt idx="42">
                        <c:v>13</c:v>
                      </c:pt>
                      <c:pt idx="43" formatCode="General">
                        <c:v>12</c:v>
                      </c:pt>
                      <c:pt idx="44">
                        <c:v>15</c:v>
                      </c:pt>
                      <c:pt idx="45">
                        <c:v>14</c:v>
                      </c:pt>
                      <c:pt idx="46">
                        <c:v>12</c:v>
                      </c:pt>
                      <c:pt idx="47">
                        <c:v>11</c:v>
                      </c:pt>
                      <c:pt idx="48">
                        <c:v>8</c:v>
                      </c:pt>
                      <c:pt idx="49">
                        <c:v>7</c:v>
                      </c:pt>
                      <c:pt idx="50">
                        <c:v>9</c:v>
                      </c:pt>
                      <c:pt idx="51">
                        <c:v>8</c:v>
                      </c:pt>
                      <c:pt idx="52">
                        <c:v>9</c:v>
                      </c:pt>
                      <c:pt idx="53" formatCode="General">
                        <c:v>7</c:v>
                      </c:pt>
                      <c:pt idx="54" formatCode="General">
                        <c:v>7</c:v>
                      </c:pt>
                      <c:pt idx="55" formatCode="General">
                        <c:v>8</c:v>
                      </c:pt>
                      <c:pt idx="56" formatCode="General">
                        <c:v>11</c:v>
                      </c:pt>
                      <c:pt idx="57" formatCode="General">
                        <c:v>12</c:v>
                      </c:pt>
                      <c:pt idx="58" formatCode="General">
                        <c:v>12</c:v>
                      </c:pt>
                      <c:pt idx="59" formatCode="General">
                        <c:v>7</c:v>
                      </c:pt>
                      <c:pt idx="60" formatCode="General">
                        <c:v>7</c:v>
                      </c:pt>
                      <c:pt idx="61" formatCode="General">
                        <c:v>8</c:v>
                      </c:pt>
                      <c:pt idx="62" formatCode="General">
                        <c:v>6</c:v>
                      </c:pt>
                      <c:pt idx="63" formatCode="General">
                        <c:v>5</c:v>
                      </c:pt>
                      <c:pt idx="64" formatCode="General">
                        <c:v>4</c:v>
                      </c:pt>
                      <c:pt idx="65" formatCode="General">
                        <c:v>7</c:v>
                      </c:pt>
                      <c:pt idx="66" formatCode="General">
                        <c:v>7</c:v>
                      </c:pt>
                      <c:pt idx="67" formatCode="General">
                        <c:v>5</c:v>
                      </c:pt>
                      <c:pt idx="68" formatCode="General">
                        <c:v>4</c:v>
                      </c:pt>
                      <c:pt idx="69" formatCode="General">
                        <c:v>7</c:v>
                      </c:pt>
                      <c:pt idx="70" formatCode="General">
                        <c:v>6</c:v>
                      </c:pt>
                      <c:pt idx="71" formatCode="General">
                        <c:v>6</c:v>
                      </c:pt>
                      <c:pt idx="72" formatCode="General">
                        <c:v>7</c:v>
                      </c:pt>
                      <c:pt idx="73" formatCode="General">
                        <c:v>8</c:v>
                      </c:pt>
                      <c:pt idx="74" formatCode="General">
                        <c:v>9</c:v>
                      </c:pt>
                      <c:pt idx="75" formatCode="General">
                        <c:v>8</c:v>
                      </c:pt>
                      <c:pt idx="76" formatCode="General">
                        <c:v>11</c:v>
                      </c:pt>
                      <c:pt idx="77" formatCode="General">
                        <c:v>10</c:v>
                      </c:pt>
                      <c:pt idx="78" formatCode="General">
                        <c:v>10</c:v>
                      </c:pt>
                      <c:pt idx="79" formatCode="General">
                        <c:v>9</c:v>
                      </c:pt>
                      <c:pt idx="80" formatCode="General">
                        <c:v>13</c:v>
                      </c:pt>
                      <c:pt idx="81" formatCode="General">
                        <c:v>14</c:v>
                      </c:pt>
                      <c:pt idx="82" formatCode="General">
                        <c:v>14</c:v>
                      </c:pt>
                      <c:pt idx="83" formatCode="General">
                        <c:v>12</c:v>
                      </c:pt>
                      <c:pt idx="84" formatCode="General">
                        <c:v>8</c:v>
                      </c:pt>
                      <c:pt idx="85" formatCode="General">
                        <c:v>6</c:v>
                      </c:pt>
                      <c:pt idx="86" formatCode="General">
                        <c:v>8</c:v>
                      </c:pt>
                      <c:pt idx="87" formatCode="General">
                        <c:v>9</c:v>
                      </c:pt>
                    </c:numCache>
                  </c:numRef>
                </c:val>
                <c:extLst xmlns:c15="http://schemas.microsoft.com/office/drawing/2012/chart">
                  <c:ext xmlns:c16="http://schemas.microsoft.com/office/drawing/2014/chart" uri="{C3380CC4-5D6E-409C-BE32-E72D297353CC}">
                    <c16:uniqueId val="{00000049-97F4-45A6-87EA-AB9105C5388D}"/>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24-25 '!$A$75</c15:sqref>
                        </c15:formulaRef>
                      </c:ext>
                    </c:extLst>
                    <c:strCache>
                      <c:ptCount val="1"/>
                      <c:pt idx="0">
                        <c:v>Urological - Reported &gt;103 days</c:v>
                      </c:pt>
                    </c:strCache>
                  </c:strRef>
                </c:tx>
                <c:spPr>
                  <a:solidFill>
                    <a:schemeClr val="accent5">
                      <a:lumMod val="20000"/>
                      <a:lumOff val="80000"/>
                    </a:schemeClr>
                  </a:solidFill>
                  <a:ln w="31750">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'!$B$75:$DB$75</c15:sqref>
                        </c15:formulaRef>
                      </c:ext>
                    </c:extLst>
                    <c:numCache>
                      <c:formatCode>0</c:formatCode>
                      <c:ptCount val="105"/>
                      <c:pt idx="0">
                        <c:v>25</c:v>
                      </c:pt>
                      <c:pt idx="1">
                        <c:v>23</c:v>
                      </c:pt>
                      <c:pt idx="2">
                        <c:v>24</c:v>
                      </c:pt>
                      <c:pt idx="3">
                        <c:v>20</c:v>
                      </c:pt>
                      <c:pt idx="4">
                        <c:v>19</c:v>
                      </c:pt>
                      <c:pt idx="5">
                        <c:v>21</c:v>
                      </c:pt>
                      <c:pt idx="6">
                        <c:v>19</c:v>
                      </c:pt>
                      <c:pt idx="7">
                        <c:v>21</c:v>
                      </c:pt>
                      <c:pt idx="8">
                        <c:v>19</c:v>
                      </c:pt>
                      <c:pt idx="9">
                        <c:v>22</c:v>
                      </c:pt>
                      <c:pt idx="10">
                        <c:v>24</c:v>
                      </c:pt>
                      <c:pt idx="11">
                        <c:v>24</c:v>
                      </c:pt>
                      <c:pt idx="12">
                        <c:v>23</c:v>
                      </c:pt>
                      <c:pt idx="13">
                        <c:v>22</c:v>
                      </c:pt>
                      <c:pt idx="14">
                        <c:v>21</c:v>
                      </c:pt>
                      <c:pt idx="15">
                        <c:v>20</c:v>
                      </c:pt>
                      <c:pt idx="16">
                        <c:v>20</c:v>
                      </c:pt>
                      <c:pt idx="17">
                        <c:v>19</c:v>
                      </c:pt>
                      <c:pt idx="18">
                        <c:v>20</c:v>
                      </c:pt>
                      <c:pt idx="19">
                        <c:v>16</c:v>
                      </c:pt>
                      <c:pt idx="20">
                        <c:v>13</c:v>
                      </c:pt>
                      <c:pt idx="21">
                        <c:v>17</c:v>
                      </c:pt>
                      <c:pt idx="22">
                        <c:v>19</c:v>
                      </c:pt>
                      <c:pt idx="23">
                        <c:v>21</c:v>
                      </c:pt>
                      <c:pt idx="24">
                        <c:v>22</c:v>
                      </c:pt>
                      <c:pt idx="25">
                        <c:v>23</c:v>
                      </c:pt>
                      <c:pt idx="26">
                        <c:v>24</c:v>
                      </c:pt>
                      <c:pt idx="27">
                        <c:v>21</c:v>
                      </c:pt>
                      <c:pt idx="28">
                        <c:v>24</c:v>
                      </c:pt>
                      <c:pt idx="29">
                        <c:v>26</c:v>
                      </c:pt>
                      <c:pt idx="30">
                        <c:v>25</c:v>
                      </c:pt>
                      <c:pt idx="31">
                        <c:v>23</c:v>
                      </c:pt>
                      <c:pt idx="32">
                        <c:v>26</c:v>
                      </c:pt>
                      <c:pt idx="33">
                        <c:v>24</c:v>
                      </c:pt>
                      <c:pt idx="34">
                        <c:v>20</c:v>
                      </c:pt>
                      <c:pt idx="35">
                        <c:v>19</c:v>
                      </c:pt>
                      <c:pt idx="36">
                        <c:v>20</c:v>
                      </c:pt>
                      <c:pt idx="37">
                        <c:v>19</c:v>
                      </c:pt>
                      <c:pt idx="38">
                        <c:v>24</c:v>
                      </c:pt>
                      <c:pt idx="39">
                        <c:v>27</c:v>
                      </c:pt>
                      <c:pt idx="40">
                        <c:v>25</c:v>
                      </c:pt>
                      <c:pt idx="41">
                        <c:v>28</c:v>
                      </c:pt>
                      <c:pt idx="42">
                        <c:v>24</c:v>
                      </c:pt>
                      <c:pt idx="43" formatCode="General">
                        <c:v>23</c:v>
                      </c:pt>
                      <c:pt idx="44">
                        <c:v>23</c:v>
                      </c:pt>
                      <c:pt idx="45">
                        <c:v>21</c:v>
                      </c:pt>
                      <c:pt idx="46">
                        <c:v>22</c:v>
                      </c:pt>
                      <c:pt idx="47">
                        <c:v>23</c:v>
                      </c:pt>
                      <c:pt idx="48">
                        <c:v>26</c:v>
                      </c:pt>
                      <c:pt idx="49">
                        <c:v>21</c:v>
                      </c:pt>
                      <c:pt idx="50">
                        <c:v>20</c:v>
                      </c:pt>
                      <c:pt idx="51">
                        <c:v>20</c:v>
                      </c:pt>
                      <c:pt idx="52">
                        <c:v>21</c:v>
                      </c:pt>
                      <c:pt idx="53" formatCode="General">
                        <c:v>20</c:v>
                      </c:pt>
                      <c:pt idx="54" formatCode="General">
                        <c:v>20</c:v>
                      </c:pt>
                      <c:pt idx="55" formatCode="General">
                        <c:v>18</c:v>
                      </c:pt>
                      <c:pt idx="56" formatCode="General">
                        <c:v>19</c:v>
                      </c:pt>
                      <c:pt idx="57" formatCode="General">
                        <c:v>18</c:v>
                      </c:pt>
                      <c:pt idx="58" formatCode="General">
                        <c:v>19</c:v>
                      </c:pt>
                      <c:pt idx="59" formatCode="General">
                        <c:v>17</c:v>
                      </c:pt>
                      <c:pt idx="60" formatCode="General">
                        <c:v>18</c:v>
                      </c:pt>
                      <c:pt idx="61" formatCode="General">
                        <c:v>19</c:v>
                      </c:pt>
                      <c:pt idx="62" formatCode="General">
                        <c:v>20</c:v>
                      </c:pt>
                      <c:pt idx="63" formatCode="General">
                        <c:v>16</c:v>
                      </c:pt>
                      <c:pt idx="64" formatCode="General">
                        <c:v>14</c:v>
                      </c:pt>
                      <c:pt idx="65" formatCode="General">
                        <c:v>13</c:v>
                      </c:pt>
                      <c:pt idx="66" formatCode="General">
                        <c:v>10</c:v>
                      </c:pt>
                      <c:pt idx="67" formatCode="General">
                        <c:v>9</c:v>
                      </c:pt>
                      <c:pt idx="68" formatCode="General">
                        <c:v>14</c:v>
                      </c:pt>
                      <c:pt idx="69" formatCode="General">
                        <c:v>12</c:v>
                      </c:pt>
                      <c:pt idx="70" formatCode="General">
                        <c:v>14</c:v>
                      </c:pt>
                      <c:pt idx="71" formatCode="General">
                        <c:v>16</c:v>
                      </c:pt>
                      <c:pt idx="72" formatCode="General">
                        <c:v>16</c:v>
                      </c:pt>
                      <c:pt idx="73" formatCode="General">
                        <c:v>13</c:v>
                      </c:pt>
                      <c:pt idx="74" formatCode="General">
                        <c:v>14</c:v>
                      </c:pt>
                      <c:pt idx="75" formatCode="General">
                        <c:v>14</c:v>
                      </c:pt>
                      <c:pt idx="76" formatCode="General">
                        <c:v>12</c:v>
                      </c:pt>
                      <c:pt idx="77" formatCode="General">
                        <c:v>12</c:v>
                      </c:pt>
                      <c:pt idx="78" formatCode="General">
                        <c:v>15</c:v>
                      </c:pt>
                      <c:pt idx="79" formatCode="General">
                        <c:v>15</c:v>
                      </c:pt>
                      <c:pt idx="80" formatCode="General">
                        <c:v>12</c:v>
                      </c:pt>
                      <c:pt idx="81" formatCode="General">
                        <c:v>13</c:v>
                      </c:pt>
                      <c:pt idx="82" formatCode="General">
                        <c:v>15</c:v>
                      </c:pt>
                      <c:pt idx="83" formatCode="General">
                        <c:v>15</c:v>
                      </c:pt>
                      <c:pt idx="84" formatCode="General">
                        <c:v>14</c:v>
                      </c:pt>
                      <c:pt idx="85" formatCode="General">
                        <c:v>9</c:v>
                      </c:pt>
                      <c:pt idx="86" formatCode="General">
                        <c:v>7</c:v>
                      </c:pt>
                      <c:pt idx="87" formatCode="General">
                        <c:v>6</c:v>
                      </c:pt>
                    </c:numCache>
                  </c:numRef>
                </c:val>
                <c:extLst xmlns:c15="http://schemas.microsoft.com/office/drawing/2012/chart">
                  <c:ext xmlns:c16="http://schemas.microsoft.com/office/drawing/2014/chart" uri="{C3380CC4-5D6E-409C-BE32-E72D297353CC}">
                    <c16:uniqueId val="{0000004A-97F4-45A6-87EA-AB9105C5388D}"/>
                  </c:ext>
                </c:extLst>
              </c15:ser>
            </c15:filteredBarSeries>
            <c15:filteredBarSeries>
              <c15:ser>
                <c:idx val="74"/>
                <c:order val="74"/>
                <c:tx>
                  <c:strRef>
                    <c:extLst xmlns:c15="http://schemas.microsoft.com/office/drawing/2012/chart">
                      <c:ext xmlns:c15="http://schemas.microsoft.com/office/drawing/2012/chart" uri="{02D57815-91ED-43cb-92C2-25804820EDAC}">
                        <c15:formulaRef>
                          <c15:sqref>'Table for graphs 24-25 '!$A$76</c15:sqref>
                        </c15:formulaRef>
                      </c:ext>
                    </c:extLst>
                    <c:strCache>
                      <c:ptCount val="1"/>
                      <c:pt idx="0">
                        <c:v>Reported &gt;103 days All Sites</c:v>
                      </c:pt>
                    </c:strCache>
                  </c:strRef>
                </c:tx>
                <c:spPr>
                  <a:solidFill>
                    <a:schemeClr val="accent5">
                      <a:lumMod val="20000"/>
                      <a:lumOff val="80000"/>
                    </a:schemeClr>
                  </a:solidFill>
                  <a:ln w="28575">
                    <a:solidFill>
                      <a:schemeClr val="accent5">
                        <a:lumMod val="20000"/>
                        <a:lumOff val="8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'!$B$76:$DB$76</c15:sqref>
                        </c15:formulaRef>
                      </c:ext>
                    </c:extLst>
                    <c:numCache>
                      <c:formatCode>0</c:formatCode>
                      <c:ptCount val="105"/>
                      <c:pt idx="0">
                        <c:v>159</c:v>
                      </c:pt>
                      <c:pt idx="1">
                        <c:v>158</c:v>
                      </c:pt>
                      <c:pt idx="2">
                        <c:v>122</c:v>
                      </c:pt>
                      <c:pt idx="3">
                        <c:v>125</c:v>
                      </c:pt>
                      <c:pt idx="4">
                        <c:v>141</c:v>
                      </c:pt>
                      <c:pt idx="5">
                        <c:v>134</c:v>
                      </c:pt>
                      <c:pt idx="6">
                        <c:v>133</c:v>
                      </c:pt>
                      <c:pt idx="7">
                        <c:v>134</c:v>
                      </c:pt>
                      <c:pt idx="8">
                        <c:v>139</c:v>
                      </c:pt>
                      <c:pt idx="9">
                        <c:v>138</c:v>
                      </c:pt>
                      <c:pt idx="10">
                        <c:v>134</c:v>
                      </c:pt>
                      <c:pt idx="11">
                        <c:v>145</c:v>
                      </c:pt>
                      <c:pt idx="12">
                        <c:v>136</c:v>
                      </c:pt>
                      <c:pt idx="13">
                        <c:v>139</c:v>
                      </c:pt>
                      <c:pt idx="14">
                        <c:v>119</c:v>
                      </c:pt>
                      <c:pt idx="15">
                        <c:v>128</c:v>
                      </c:pt>
                      <c:pt idx="16">
                        <c:v>120</c:v>
                      </c:pt>
                      <c:pt idx="17">
                        <c:v>117</c:v>
                      </c:pt>
                      <c:pt idx="18">
                        <c:v>112</c:v>
                      </c:pt>
                      <c:pt idx="19">
                        <c:v>101</c:v>
                      </c:pt>
                      <c:pt idx="20">
                        <c:v>110</c:v>
                      </c:pt>
                      <c:pt idx="21">
                        <c:v>105</c:v>
                      </c:pt>
                      <c:pt idx="22">
                        <c:v>113</c:v>
                      </c:pt>
                      <c:pt idx="23">
                        <c:v>117</c:v>
                      </c:pt>
                      <c:pt idx="24">
                        <c:v>124</c:v>
                      </c:pt>
                      <c:pt idx="25">
                        <c:v>117</c:v>
                      </c:pt>
                      <c:pt idx="26">
                        <c:v>122</c:v>
                      </c:pt>
                      <c:pt idx="27">
                        <c:v>117</c:v>
                      </c:pt>
                      <c:pt idx="28">
                        <c:v>117</c:v>
                      </c:pt>
                      <c:pt idx="29">
                        <c:v>120</c:v>
                      </c:pt>
                      <c:pt idx="30">
                        <c:v>119</c:v>
                      </c:pt>
                      <c:pt idx="31">
                        <c:v>121</c:v>
                      </c:pt>
                      <c:pt idx="32">
                        <c:v>115</c:v>
                      </c:pt>
                      <c:pt idx="33">
                        <c:v>118</c:v>
                      </c:pt>
                      <c:pt idx="34">
                        <c:v>116</c:v>
                      </c:pt>
                      <c:pt idx="35">
                        <c:v>107</c:v>
                      </c:pt>
                      <c:pt idx="36">
                        <c:v>97</c:v>
                      </c:pt>
                      <c:pt idx="37">
                        <c:v>99</c:v>
                      </c:pt>
                      <c:pt idx="38">
                        <c:v>106</c:v>
                      </c:pt>
                      <c:pt idx="39">
                        <c:v>117</c:v>
                      </c:pt>
                      <c:pt idx="40">
                        <c:v>110</c:v>
                      </c:pt>
                      <c:pt idx="41">
                        <c:v>106</c:v>
                      </c:pt>
                      <c:pt idx="42">
                        <c:v>115</c:v>
                      </c:pt>
                      <c:pt idx="43">
                        <c:v>109</c:v>
                      </c:pt>
                      <c:pt idx="44">
                        <c:v>110</c:v>
                      </c:pt>
                      <c:pt idx="45">
                        <c:v>110</c:v>
                      </c:pt>
                      <c:pt idx="46">
                        <c:v>105</c:v>
                      </c:pt>
                      <c:pt idx="47">
                        <c:v>99</c:v>
                      </c:pt>
                      <c:pt idx="48">
                        <c:v>101</c:v>
                      </c:pt>
                      <c:pt idx="49">
                        <c:v>93</c:v>
                      </c:pt>
                      <c:pt idx="50">
                        <c:v>92</c:v>
                      </c:pt>
                      <c:pt idx="51">
                        <c:v>90</c:v>
                      </c:pt>
                      <c:pt idx="52">
                        <c:v>92</c:v>
                      </c:pt>
                      <c:pt idx="53">
                        <c:v>74</c:v>
                      </c:pt>
                      <c:pt idx="54">
                        <c:v>68</c:v>
                      </c:pt>
                      <c:pt idx="55">
                        <c:v>63</c:v>
                      </c:pt>
                      <c:pt idx="56">
                        <c:v>66</c:v>
                      </c:pt>
                      <c:pt idx="57">
                        <c:v>68</c:v>
                      </c:pt>
                      <c:pt idx="58">
                        <c:v>75</c:v>
                      </c:pt>
                      <c:pt idx="59">
                        <c:v>67</c:v>
                      </c:pt>
                      <c:pt idx="60">
                        <c:v>76</c:v>
                      </c:pt>
                      <c:pt idx="61">
                        <c:v>83</c:v>
                      </c:pt>
                      <c:pt idx="62">
                        <c:v>86</c:v>
                      </c:pt>
                      <c:pt idx="63">
                        <c:v>81</c:v>
                      </c:pt>
                      <c:pt idx="64">
                        <c:v>76</c:v>
                      </c:pt>
                      <c:pt idx="65">
                        <c:v>75</c:v>
                      </c:pt>
                      <c:pt idx="66">
                        <c:v>71</c:v>
                      </c:pt>
                      <c:pt idx="67">
                        <c:v>64</c:v>
                      </c:pt>
                      <c:pt idx="68">
                        <c:v>75</c:v>
                      </c:pt>
                      <c:pt idx="69">
                        <c:v>75</c:v>
                      </c:pt>
                      <c:pt idx="70">
                        <c:v>74</c:v>
                      </c:pt>
                      <c:pt idx="71">
                        <c:v>79</c:v>
                      </c:pt>
                      <c:pt idx="72">
                        <c:v>78</c:v>
                      </c:pt>
                      <c:pt idx="73">
                        <c:v>78</c:v>
                      </c:pt>
                      <c:pt idx="74">
                        <c:v>84</c:v>
                      </c:pt>
                      <c:pt idx="75">
                        <c:v>77</c:v>
                      </c:pt>
                      <c:pt idx="76">
                        <c:v>77</c:v>
                      </c:pt>
                      <c:pt idx="77">
                        <c:v>72</c:v>
                      </c:pt>
                      <c:pt idx="78">
                        <c:v>85</c:v>
                      </c:pt>
                      <c:pt idx="79">
                        <c:v>76</c:v>
                      </c:pt>
                      <c:pt idx="80">
                        <c:v>68</c:v>
                      </c:pt>
                      <c:pt idx="81">
                        <c:v>75</c:v>
                      </c:pt>
                      <c:pt idx="82">
                        <c:v>80</c:v>
                      </c:pt>
                      <c:pt idx="83">
                        <c:v>75</c:v>
                      </c:pt>
                      <c:pt idx="84">
                        <c:v>67</c:v>
                      </c:pt>
                      <c:pt idx="85">
                        <c:v>60</c:v>
                      </c:pt>
                      <c:pt idx="86">
                        <c:v>62</c:v>
                      </c:pt>
                      <c:pt idx="87">
                        <c:v>65</c:v>
                      </c:pt>
                    </c:numCache>
                  </c:numRef>
                </c:val>
                <c:extLst xmlns:c15="http://schemas.microsoft.com/office/drawing/2012/chart">
                  <c:ext xmlns:c16="http://schemas.microsoft.com/office/drawing/2014/chart" uri="{C3380CC4-5D6E-409C-BE32-E72D297353CC}">
                    <c16:uniqueId val="{0000004B-97F4-45A6-87EA-AB9105C5388D}"/>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24-25 '!$A$77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'!$B$77:$DB$77</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1</c:v>
                      </c:pt>
                      <c:pt idx="43">
                        <c:v>1</c:v>
                      </c:pt>
                      <c:pt idx="44">
                        <c:v>0</c:v>
                      </c:pt>
                      <c:pt idx="45">
                        <c:v>0</c:v>
                      </c:pt>
                      <c:pt idx="46">
                        <c:v>0</c:v>
                      </c:pt>
                      <c:pt idx="47">
                        <c:v>0</c:v>
                      </c:pt>
                      <c:pt idx="48">
                        <c:v>1</c:v>
                      </c:pt>
                      <c:pt idx="49">
                        <c:v>0</c:v>
                      </c:pt>
                      <c:pt idx="50">
                        <c:v>0</c:v>
                      </c:pt>
                      <c:pt idx="51">
                        <c:v>0</c:v>
                      </c:pt>
                      <c:pt idx="52">
                        <c:v>0</c:v>
                      </c:pt>
                      <c:pt idx="53">
                        <c:v>0</c:v>
                      </c:pt>
                      <c:pt idx="54">
                        <c:v>0</c:v>
                      </c:pt>
                      <c:pt idx="55">
                        <c:v>1</c:v>
                      </c:pt>
                      <c:pt idx="56">
                        <c:v>1</c:v>
                      </c:pt>
                      <c:pt idx="57">
                        <c:v>1</c:v>
                      </c:pt>
                      <c:pt idx="58">
                        <c:v>1</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C-97F4-45A6-87EA-AB9105C5388D}"/>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24-25 '!$A$78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'!$B$78:$DB$78</c15:sqref>
                        </c15:formulaRef>
                      </c:ext>
                    </c:extLst>
                    <c:numCache>
                      <c:formatCode>0</c:formatCode>
                      <c:ptCount val="105"/>
                      <c:pt idx="0">
                        <c:v>2</c:v>
                      </c:pt>
                      <c:pt idx="1">
                        <c:v>1</c:v>
                      </c:pt>
                      <c:pt idx="2">
                        <c:v>1</c:v>
                      </c:pt>
                      <c:pt idx="3">
                        <c:v>1</c:v>
                      </c:pt>
                      <c:pt idx="4">
                        <c:v>1</c:v>
                      </c:pt>
                      <c:pt idx="5">
                        <c:v>1</c:v>
                      </c:pt>
                      <c:pt idx="6">
                        <c:v>2</c:v>
                      </c:pt>
                      <c:pt idx="7">
                        <c:v>3</c:v>
                      </c:pt>
                      <c:pt idx="8">
                        <c:v>3</c:v>
                      </c:pt>
                      <c:pt idx="9">
                        <c:v>2</c:v>
                      </c:pt>
                      <c:pt idx="10">
                        <c:v>2</c:v>
                      </c:pt>
                      <c:pt idx="11">
                        <c:v>3</c:v>
                      </c:pt>
                      <c:pt idx="12">
                        <c:v>3</c:v>
                      </c:pt>
                      <c:pt idx="13">
                        <c:v>2</c:v>
                      </c:pt>
                      <c:pt idx="14">
                        <c:v>1</c:v>
                      </c:pt>
                      <c:pt idx="15">
                        <c:v>1</c:v>
                      </c:pt>
                      <c:pt idx="16">
                        <c:v>1</c:v>
                      </c:pt>
                      <c:pt idx="17">
                        <c:v>1</c:v>
                      </c:pt>
                      <c:pt idx="18">
                        <c:v>2</c:v>
                      </c:pt>
                      <c:pt idx="19">
                        <c:v>2</c:v>
                      </c:pt>
                      <c:pt idx="20">
                        <c:v>2</c:v>
                      </c:pt>
                      <c:pt idx="21">
                        <c:v>1</c:v>
                      </c:pt>
                      <c:pt idx="22">
                        <c:v>1</c:v>
                      </c:pt>
                      <c:pt idx="23">
                        <c:v>1</c:v>
                      </c:pt>
                      <c:pt idx="24">
                        <c:v>1</c:v>
                      </c:pt>
                      <c:pt idx="25">
                        <c:v>0</c:v>
                      </c:pt>
                      <c:pt idx="26">
                        <c:v>2</c:v>
                      </c:pt>
                      <c:pt idx="27">
                        <c:v>2</c:v>
                      </c:pt>
                      <c:pt idx="28">
                        <c:v>2</c:v>
                      </c:pt>
                      <c:pt idx="29">
                        <c:v>1</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1</c:v>
                      </c:pt>
                      <c:pt idx="73" formatCode="General">
                        <c:v>1</c:v>
                      </c:pt>
                      <c:pt idx="74" formatCode="General">
                        <c:v>0</c:v>
                      </c:pt>
                      <c:pt idx="75" formatCode="General">
                        <c:v>0</c:v>
                      </c:pt>
                      <c:pt idx="76" formatCode="General">
                        <c:v>0</c:v>
                      </c:pt>
                      <c:pt idx="77" formatCode="General">
                        <c:v>0</c:v>
                      </c:pt>
                      <c:pt idx="78" formatCode="General">
                        <c:v>0</c:v>
                      </c:pt>
                      <c:pt idx="79" formatCode="General">
                        <c:v>1</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numCache>
                  </c:numRef>
                </c:val>
                <c:extLst xmlns:c15="http://schemas.microsoft.com/office/drawing/2012/chart">
                  <c:ext xmlns:c16="http://schemas.microsoft.com/office/drawing/2014/chart" uri="{C3380CC4-5D6E-409C-BE32-E72D297353CC}">
                    <c16:uniqueId val="{0000004D-97F4-45A6-87EA-AB9105C5388D}"/>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24-25 '!$A$80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'!$B$80:$DB$80</c15:sqref>
                        </c15:formulaRef>
                      </c:ext>
                    </c:extLst>
                    <c:numCache>
                      <c:formatCode>0</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c:v>
                      </c:pt>
                      <c:pt idx="22">
                        <c:v>0</c:v>
                      </c:pt>
                      <c:pt idx="23">
                        <c:v>1</c:v>
                      </c:pt>
                      <c:pt idx="24">
                        <c:v>1</c:v>
                      </c:pt>
                      <c:pt idx="25">
                        <c:v>2</c:v>
                      </c:pt>
                      <c:pt idx="26">
                        <c:v>0</c:v>
                      </c:pt>
                      <c:pt idx="27">
                        <c:v>0</c:v>
                      </c:pt>
                      <c:pt idx="28">
                        <c:v>0</c:v>
                      </c:pt>
                      <c:pt idx="29">
                        <c:v>0</c:v>
                      </c:pt>
                      <c:pt idx="30">
                        <c:v>0</c:v>
                      </c:pt>
                      <c:pt idx="31">
                        <c:v>0</c:v>
                      </c:pt>
                      <c:pt idx="32">
                        <c:v>0</c:v>
                      </c:pt>
                      <c:pt idx="33">
                        <c:v>1</c:v>
                      </c:pt>
                      <c:pt idx="34">
                        <c:v>0</c:v>
                      </c:pt>
                      <c:pt idx="35">
                        <c:v>1</c:v>
                      </c:pt>
                      <c:pt idx="36">
                        <c:v>1</c:v>
                      </c:pt>
                      <c:pt idx="37">
                        <c:v>1</c:v>
                      </c:pt>
                      <c:pt idx="38">
                        <c:v>1</c:v>
                      </c:pt>
                      <c:pt idx="39">
                        <c:v>0</c:v>
                      </c:pt>
                      <c:pt idx="40">
                        <c:v>0</c:v>
                      </c:pt>
                      <c:pt idx="41">
                        <c:v>0</c:v>
                      </c:pt>
                      <c:pt idx="42">
                        <c:v>0</c:v>
                      </c:pt>
                      <c:pt idx="43">
                        <c:v>0</c:v>
                      </c:pt>
                      <c:pt idx="44">
                        <c:v>0</c:v>
                      </c:pt>
                      <c:pt idx="45">
                        <c:v>0</c:v>
                      </c:pt>
                      <c:pt idx="46">
                        <c:v>0</c:v>
                      </c:pt>
                      <c:pt idx="47">
                        <c:v>1</c:v>
                      </c:pt>
                      <c:pt idx="48">
                        <c:v>1</c:v>
                      </c:pt>
                      <c:pt idx="49">
                        <c:v>1</c:v>
                      </c:pt>
                      <c:pt idx="50">
                        <c:v>1</c:v>
                      </c:pt>
                      <c:pt idx="51">
                        <c:v>0</c:v>
                      </c:pt>
                      <c:pt idx="52">
                        <c:v>0</c:v>
                      </c:pt>
                      <c:pt idx="53">
                        <c:v>0</c:v>
                      </c:pt>
                      <c:pt idx="54">
                        <c:v>0</c:v>
                      </c:pt>
                      <c:pt idx="55">
                        <c:v>0</c:v>
                      </c:pt>
                      <c:pt idx="56">
                        <c:v>1</c:v>
                      </c:pt>
                      <c:pt idx="57">
                        <c:v>0</c:v>
                      </c:pt>
                      <c:pt idx="58">
                        <c:v>0</c:v>
                      </c:pt>
                      <c:pt idx="59">
                        <c:v>0</c:v>
                      </c:pt>
                      <c:pt idx="60">
                        <c:v>0</c:v>
                      </c:pt>
                      <c:pt idx="61">
                        <c:v>0</c:v>
                      </c:pt>
                      <c:pt idx="62">
                        <c:v>0</c:v>
                      </c:pt>
                      <c:pt idx="63">
                        <c:v>0</c:v>
                      </c:pt>
                      <c:pt idx="64" formatCode="General">
                        <c:v>0</c:v>
                      </c:pt>
                      <c:pt idx="65" formatCode="General">
                        <c:v>1</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1</c:v>
                      </c:pt>
                      <c:pt idx="76" formatCode="General">
                        <c:v>1</c:v>
                      </c:pt>
                      <c:pt idx="77" formatCode="General">
                        <c:v>1</c:v>
                      </c:pt>
                      <c:pt idx="78" formatCode="General">
                        <c:v>3</c:v>
                      </c:pt>
                      <c:pt idx="79" formatCode="General">
                        <c:v>3</c:v>
                      </c:pt>
                      <c:pt idx="80" formatCode="General">
                        <c:v>3</c:v>
                      </c:pt>
                      <c:pt idx="81" formatCode="General">
                        <c:v>3</c:v>
                      </c:pt>
                      <c:pt idx="82" formatCode="General">
                        <c:v>3</c:v>
                      </c:pt>
                      <c:pt idx="83" formatCode="General">
                        <c:v>2</c:v>
                      </c:pt>
                      <c:pt idx="84" formatCode="General">
                        <c:v>1</c:v>
                      </c:pt>
                      <c:pt idx="85" formatCode="General">
                        <c:v>2</c:v>
                      </c:pt>
                      <c:pt idx="86" formatCode="General">
                        <c:v>1</c:v>
                      </c:pt>
                      <c:pt idx="87" formatCode="General">
                        <c:v>1</c:v>
                      </c:pt>
                    </c:numCache>
                  </c:numRef>
                </c:val>
                <c:extLst xmlns:c15="http://schemas.microsoft.com/office/drawing/2012/chart">
                  <c:ext xmlns:c16="http://schemas.microsoft.com/office/drawing/2014/chart" uri="{C3380CC4-5D6E-409C-BE32-E72D297353CC}">
                    <c16:uniqueId val="{0000004E-97F4-45A6-87EA-AB9105C5388D}"/>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24-25 '!$A$84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'!$B$84:$DB$84</c15:sqref>
                        </c15:formulaRef>
                      </c:ext>
                    </c:extLst>
                    <c:numCache>
                      <c:formatCode>0</c:formatCode>
                      <c:ptCount val="105"/>
                      <c:pt idx="0">
                        <c:v>77</c:v>
                      </c:pt>
                      <c:pt idx="1">
                        <c:v>82</c:v>
                      </c:pt>
                      <c:pt idx="2">
                        <c:v>85</c:v>
                      </c:pt>
                      <c:pt idx="3">
                        <c:v>81</c:v>
                      </c:pt>
                      <c:pt idx="4">
                        <c:v>79</c:v>
                      </c:pt>
                      <c:pt idx="5">
                        <c:v>69</c:v>
                      </c:pt>
                      <c:pt idx="6">
                        <c:v>69</c:v>
                      </c:pt>
                      <c:pt idx="7">
                        <c:v>68</c:v>
                      </c:pt>
                      <c:pt idx="8">
                        <c:v>71</c:v>
                      </c:pt>
                      <c:pt idx="9">
                        <c:v>77</c:v>
                      </c:pt>
                      <c:pt idx="10">
                        <c:v>73</c:v>
                      </c:pt>
                      <c:pt idx="11">
                        <c:v>65</c:v>
                      </c:pt>
                      <c:pt idx="12">
                        <c:v>68</c:v>
                      </c:pt>
                      <c:pt idx="13">
                        <c:v>59</c:v>
                      </c:pt>
                      <c:pt idx="14">
                        <c:v>55</c:v>
                      </c:pt>
                      <c:pt idx="15">
                        <c:v>51</c:v>
                      </c:pt>
                      <c:pt idx="16">
                        <c:v>62</c:v>
                      </c:pt>
                      <c:pt idx="17">
                        <c:v>66</c:v>
                      </c:pt>
                      <c:pt idx="18">
                        <c:v>71</c:v>
                      </c:pt>
                      <c:pt idx="19">
                        <c:v>75</c:v>
                      </c:pt>
                      <c:pt idx="20">
                        <c:v>74</c:v>
                      </c:pt>
                      <c:pt idx="21">
                        <c:v>58</c:v>
                      </c:pt>
                      <c:pt idx="22">
                        <c:v>67</c:v>
                      </c:pt>
                      <c:pt idx="23">
                        <c:v>77</c:v>
                      </c:pt>
                      <c:pt idx="24">
                        <c:v>76</c:v>
                      </c:pt>
                      <c:pt idx="25">
                        <c:v>69</c:v>
                      </c:pt>
                      <c:pt idx="26">
                        <c:v>60</c:v>
                      </c:pt>
                      <c:pt idx="27">
                        <c:v>49</c:v>
                      </c:pt>
                      <c:pt idx="28">
                        <c:v>47</c:v>
                      </c:pt>
                      <c:pt idx="29">
                        <c:v>45</c:v>
                      </c:pt>
                      <c:pt idx="30">
                        <c:v>47</c:v>
                      </c:pt>
                      <c:pt idx="31">
                        <c:v>40</c:v>
                      </c:pt>
                      <c:pt idx="32">
                        <c:v>37</c:v>
                      </c:pt>
                      <c:pt idx="33">
                        <c:v>37</c:v>
                      </c:pt>
                      <c:pt idx="34">
                        <c:v>40</c:v>
                      </c:pt>
                      <c:pt idx="35">
                        <c:v>37</c:v>
                      </c:pt>
                      <c:pt idx="36">
                        <c:v>36</c:v>
                      </c:pt>
                      <c:pt idx="37">
                        <c:v>34</c:v>
                      </c:pt>
                      <c:pt idx="38">
                        <c:v>43</c:v>
                      </c:pt>
                      <c:pt idx="39">
                        <c:v>54</c:v>
                      </c:pt>
                      <c:pt idx="40">
                        <c:v>52</c:v>
                      </c:pt>
                      <c:pt idx="41">
                        <c:v>53</c:v>
                      </c:pt>
                      <c:pt idx="42">
                        <c:v>53</c:v>
                      </c:pt>
                      <c:pt idx="43">
                        <c:v>60</c:v>
                      </c:pt>
                      <c:pt idx="44">
                        <c:v>52</c:v>
                      </c:pt>
                      <c:pt idx="45">
                        <c:v>43</c:v>
                      </c:pt>
                      <c:pt idx="46">
                        <c:v>43</c:v>
                      </c:pt>
                      <c:pt idx="47">
                        <c:v>41</c:v>
                      </c:pt>
                      <c:pt idx="48">
                        <c:v>40</c:v>
                      </c:pt>
                      <c:pt idx="49">
                        <c:v>40</c:v>
                      </c:pt>
                      <c:pt idx="50">
                        <c:v>36</c:v>
                      </c:pt>
                      <c:pt idx="51">
                        <c:v>43</c:v>
                      </c:pt>
                      <c:pt idx="52">
                        <c:v>41</c:v>
                      </c:pt>
                      <c:pt idx="53">
                        <c:v>38</c:v>
                      </c:pt>
                      <c:pt idx="54">
                        <c:v>35</c:v>
                      </c:pt>
                      <c:pt idx="55">
                        <c:v>32</c:v>
                      </c:pt>
                      <c:pt idx="56">
                        <c:v>30</c:v>
                      </c:pt>
                      <c:pt idx="57">
                        <c:v>52</c:v>
                      </c:pt>
                      <c:pt idx="58">
                        <c:v>60</c:v>
                      </c:pt>
                      <c:pt idx="59">
                        <c:v>54</c:v>
                      </c:pt>
                      <c:pt idx="60">
                        <c:v>61</c:v>
                      </c:pt>
                      <c:pt idx="61">
                        <c:v>59</c:v>
                      </c:pt>
                      <c:pt idx="62">
                        <c:v>56</c:v>
                      </c:pt>
                      <c:pt idx="63">
                        <c:v>49</c:v>
                      </c:pt>
                      <c:pt idx="64" formatCode="General">
                        <c:v>62</c:v>
                      </c:pt>
                      <c:pt idx="65" formatCode="General">
                        <c:v>62</c:v>
                      </c:pt>
                      <c:pt idx="66" formatCode="General">
                        <c:v>69</c:v>
                      </c:pt>
                      <c:pt idx="67" formatCode="General">
                        <c:v>66</c:v>
                      </c:pt>
                      <c:pt idx="68" formatCode="General">
                        <c:v>62</c:v>
                      </c:pt>
                      <c:pt idx="69" formatCode="General">
                        <c:v>69</c:v>
                      </c:pt>
                      <c:pt idx="70" formatCode="General">
                        <c:v>63</c:v>
                      </c:pt>
                      <c:pt idx="71" formatCode="General">
                        <c:v>58</c:v>
                      </c:pt>
                      <c:pt idx="72" formatCode="General">
                        <c:v>63</c:v>
                      </c:pt>
                      <c:pt idx="73" formatCode="General">
                        <c:v>69</c:v>
                      </c:pt>
                      <c:pt idx="74" formatCode="General">
                        <c:v>69</c:v>
                      </c:pt>
                      <c:pt idx="75" formatCode="General">
                        <c:v>65</c:v>
                      </c:pt>
                      <c:pt idx="76" formatCode="General">
                        <c:v>60</c:v>
                      </c:pt>
                      <c:pt idx="77" formatCode="General">
                        <c:v>58</c:v>
                      </c:pt>
                      <c:pt idx="78" formatCode="General">
                        <c:v>47</c:v>
                      </c:pt>
                      <c:pt idx="79" formatCode="General">
                        <c:v>47</c:v>
                      </c:pt>
                      <c:pt idx="80" formatCode="General">
                        <c:v>47</c:v>
                      </c:pt>
                      <c:pt idx="81" formatCode="General">
                        <c:v>49</c:v>
                      </c:pt>
                      <c:pt idx="82" formatCode="General">
                        <c:v>58</c:v>
                      </c:pt>
                      <c:pt idx="83" formatCode="General">
                        <c:v>55</c:v>
                      </c:pt>
                      <c:pt idx="84" formatCode="General">
                        <c:v>51</c:v>
                      </c:pt>
                      <c:pt idx="85" formatCode="General">
                        <c:v>44</c:v>
                      </c:pt>
                      <c:pt idx="86" formatCode="General">
                        <c:v>45</c:v>
                      </c:pt>
                      <c:pt idx="87" formatCode="General">
                        <c:v>40</c:v>
                      </c:pt>
                    </c:numCache>
                  </c:numRef>
                </c:val>
                <c:extLst xmlns:c15="http://schemas.microsoft.com/office/drawing/2012/chart">
                  <c:ext xmlns:c16="http://schemas.microsoft.com/office/drawing/2014/chart" uri="{C3380CC4-5D6E-409C-BE32-E72D297353CC}">
                    <c16:uniqueId val="{00000052-97F4-45A6-87EA-AB9105C5388D}"/>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24-25 '!$A$86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'!$B$86:$DB$86</c15:sqref>
                        </c15:formulaRef>
                      </c:ext>
                    </c:extLst>
                    <c:numCache>
                      <c:formatCode>0</c:formatCode>
                      <c:ptCount val="105"/>
                      <c:pt idx="0">
                        <c:v>3</c:v>
                      </c:pt>
                      <c:pt idx="1">
                        <c:v>9</c:v>
                      </c:pt>
                      <c:pt idx="2">
                        <c:v>1</c:v>
                      </c:pt>
                      <c:pt idx="3">
                        <c:v>2</c:v>
                      </c:pt>
                      <c:pt idx="4">
                        <c:v>4</c:v>
                      </c:pt>
                      <c:pt idx="5">
                        <c:v>3</c:v>
                      </c:pt>
                      <c:pt idx="6">
                        <c:v>5</c:v>
                      </c:pt>
                      <c:pt idx="7">
                        <c:v>4</c:v>
                      </c:pt>
                      <c:pt idx="8">
                        <c:v>5</c:v>
                      </c:pt>
                      <c:pt idx="9">
                        <c:v>5</c:v>
                      </c:pt>
                      <c:pt idx="10">
                        <c:v>6</c:v>
                      </c:pt>
                      <c:pt idx="11">
                        <c:v>5</c:v>
                      </c:pt>
                      <c:pt idx="12">
                        <c:v>4</c:v>
                      </c:pt>
                      <c:pt idx="13">
                        <c:v>6</c:v>
                      </c:pt>
                      <c:pt idx="14">
                        <c:v>4</c:v>
                      </c:pt>
                      <c:pt idx="15">
                        <c:v>3</c:v>
                      </c:pt>
                      <c:pt idx="16">
                        <c:v>5</c:v>
                      </c:pt>
                      <c:pt idx="17">
                        <c:v>4</c:v>
                      </c:pt>
                      <c:pt idx="18">
                        <c:v>2</c:v>
                      </c:pt>
                      <c:pt idx="19">
                        <c:v>2</c:v>
                      </c:pt>
                      <c:pt idx="20">
                        <c:v>2</c:v>
                      </c:pt>
                      <c:pt idx="21">
                        <c:v>2</c:v>
                      </c:pt>
                      <c:pt idx="22">
                        <c:v>1</c:v>
                      </c:pt>
                      <c:pt idx="23">
                        <c:v>4</c:v>
                      </c:pt>
                      <c:pt idx="24">
                        <c:v>4</c:v>
                      </c:pt>
                      <c:pt idx="25">
                        <c:v>5</c:v>
                      </c:pt>
                      <c:pt idx="26">
                        <c:v>3</c:v>
                      </c:pt>
                      <c:pt idx="27">
                        <c:v>3</c:v>
                      </c:pt>
                      <c:pt idx="28">
                        <c:v>3</c:v>
                      </c:pt>
                      <c:pt idx="29">
                        <c:v>2</c:v>
                      </c:pt>
                      <c:pt idx="30">
                        <c:v>3</c:v>
                      </c:pt>
                      <c:pt idx="31">
                        <c:v>3</c:v>
                      </c:pt>
                      <c:pt idx="32">
                        <c:v>5</c:v>
                      </c:pt>
                      <c:pt idx="33">
                        <c:v>3</c:v>
                      </c:pt>
                      <c:pt idx="34">
                        <c:v>1</c:v>
                      </c:pt>
                      <c:pt idx="35">
                        <c:v>1</c:v>
                      </c:pt>
                      <c:pt idx="36">
                        <c:v>1</c:v>
                      </c:pt>
                      <c:pt idx="37">
                        <c:v>1</c:v>
                      </c:pt>
                      <c:pt idx="38">
                        <c:v>1</c:v>
                      </c:pt>
                      <c:pt idx="39">
                        <c:v>1</c:v>
                      </c:pt>
                      <c:pt idx="40">
                        <c:v>3</c:v>
                      </c:pt>
                      <c:pt idx="41">
                        <c:v>1</c:v>
                      </c:pt>
                      <c:pt idx="42">
                        <c:v>1</c:v>
                      </c:pt>
                      <c:pt idx="43">
                        <c:v>2</c:v>
                      </c:pt>
                      <c:pt idx="44">
                        <c:v>0</c:v>
                      </c:pt>
                      <c:pt idx="45">
                        <c:v>1</c:v>
                      </c:pt>
                      <c:pt idx="46">
                        <c:v>2</c:v>
                      </c:pt>
                      <c:pt idx="47">
                        <c:v>1</c:v>
                      </c:pt>
                      <c:pt idx="48">
                        <c:v>3</c:v>
                      </c:pt>
                      <c:pt idx="49">
                        <c:v>2</c:v>
                      </c:pt>
                      <c:pt idx="50">
                        <c:v>2</c:v>
                      </c:pt>
                      <c:pt idx="51">
                        <c:v>0</c:v>
                      </c:pt>
                      <c:pt idx="52">
                        <c:v>0</c:v>
                      </c:pt>
                      <c:pt idx="53">
                        <c:v>0</c:v>
                      </c:pt>
                      <c:pt idx="54">
                        <c:v>0</c:v>
                      </c:pt>
                      <c:pt idx="55">
                        <c:v>0</c:v>
                      </c:pt>
                      <c:pt idx="56">
                        <c:v>1</c:v>
                      </c:pt>
                      <c:pt idx="57">
                        <c:v>2</c:v>
                      </c:pt>
                      <c:pt idx="58">
                        <c:v>2</c:v>
                      </c:pt>
                      <c:pt idx="59">
                        <c:v>4</c:v>
                      </c:pt>
                      <c:pt idx="60">
                        <c:v>3</c:v>
                      </c:pt>
                      <c:pt idx="61">
                        <c:v>4</c:v>
                      </c:pt>
                      <c:pt idx="62">
                        <c:v>3</c:v>
                      </c:pt>
                      <c:pt idx="63">
                        <c:v>3</c:v>
                      </c:pt>
                      <c:pt idx="64" formatCode="General">
                        <c:v>1</c:v>
                      </c:pt>
                      <c:pt idx="65" formatCode="General">
                        <c:v>1</c:v>
                      </c:pt>
                      <c:pt idx="66" formatCode="General">
                        <c:v>3</c:v>
                      </c:pt>
                      <c:pt idx="67" formatCode="General">
                        <c:v>1</c:v>
                      </c:pt>
                      <c:pt idx="68" formatCode="General">
                        <c:v>2</c:v>
                      </c:pt>
                      <c:pt idx="69" formatCode="General">
                        <c:v>2</c:v>
                      </c:pt>
                      <c:pt idx="70" formatCode="General">
                        <c:v>5</c:v>
                      </c:pt>
                      <c:pt idx="71" formatCode="General">
                        <c:v>0</c:v>
                      </c:pt>
                      <c:pt idx="72" formatCode="General">
                        <c:v>0</c:v>
                      </c:pt>
                      <c:pt idx="73" formatCode="General">
                        <c:v>1</c:v>
                      </c:pt>
                      <c:pt idx="74" formatCode="General">
                        <c:v>1</c:v>
                      </c:pt>
                      <c:pt idx="75" formatCode="General">
                        <c:v>1</c:v>
                      </c:pt>
                      <c:pt idx="76" formatCode="General">
                        <c:v>1</c:v>
                      </c:pt>
                      <c:pt idx="77" formatCode="General">
                        <c:v>2</c:v>
                      </c:pt>
                      <c:pt idx="78" formatCode="General">
                        <c:v>1</c:v>
                      </c:pt>
                      <c:pt idx="79" formatCode="General">
                        <c:v>1</c:v>
                      </c:pt>
                      <c:pt idx="80" formatCode="General">
                        <c:v>1</c:v>
                      </c:pt>
                      <c:pt idx="81" formatCode="General">
                        <c:v>3</c:v>
                      </c:pt>
                      <c:pt idx="82" formatCode="General">
                        <c:v>3</c:v>
                      </c:pt>
                      <c:pt idx="83" formatCode="General">
                        <c:v>3</c:v>
                      </c:pt>
                      <c:pt idx="84" formatCode="General">
                        <c:v>3</c:v>
                      </c:pt>
                      <c:pt idx="85" formatCode="General">
                        <c:v>3</c:v>
                      </c:pt>
                      <c:pt idx="86" formatCode="General">
                        <c:v>3</c:v>
                      </c:pt>
                      <c:pt idx="87" formatCode="General">
                        <c:v>2</c:v>
                      </c:pt>
                    </c:numCache>
                  </c:numRef>
                </c:val>
                <c:extLst xmlns:c15="http://schemas.microsoft.com/office/drawing/2012/chart">
                  <c:ext xmlns:c16="http://schemas.microsoft.com/office/drawing/2014/chart" uri="{C3380CC4-5D6E-409C-BE32-E72D297353CC}">
                    <c16:uniqueId val="{00000054-97F4-45A6-87EA-AB9105C5388D}"/>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24-25 '!$A$87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'!$B$87:$DB$87</c15:sqref>
                        </c15:formulaRef>
                      </c:ext>
                    </c:extLst>
                    <c:numCache>
                      <c:formatCode>0</c:formatCode>
                      <c:ptCount val="105"/>
                      <c:pt idx="0">
                        <c:v>6</c:v>
                      </c:pt>
                      <c:pt idx="1">
                        <c:v>8</c:v>
                      </c:pt>
                      <c:pt idx="2">
                        <c:v>7</c:v>
                      </c:pt>
                      <c:pt idx="3">
                        <c:v>5</c:v>
                      </c:pt>
                      <c:pt idx="4">
                        <c:v>4</c:v>
                      </c:pt>
                      <c:pt idx="5">
                        <c:v>3</c:v>
                      </c:pt>
                      <c:pt idx="6">
                        <c:v>2</c:v>
                      </c:pt>
                      <c:pt idx="7">
                        <c:v>2</c:v>
                      </c:pt>
                      <c:pt idx="8">
                        <c:v>3</c:v>
                      </c:pt>
                      <c:pt idx="9">
                        <c:v>2</c:v>
                      </c:pt>
                      <c:pt idx="10">
                        <c:v>4</c:v>
                      </c:pt>
                      <c:pt idx="11">
                        <c:v>4</c:v>
                      </c:pt>
                      <c:pt idx="12">
                        <c:v>5</c:v>
                      </c:pt>
                      <c:pt idx="13">
                        <c:v>5</c:v>
                      </c:pt>
                      <c:pt idx="14">
                        <c:v>4</c:v>
                      </c:pt>
                      <c:pt idx="15">
                        <c:v>4</c:v>
                      </c:pt>
                      <c:pt idx="16">
                        <c:v>6</c:v>
                      </c:pt>
                      <c:pt idx="17">
                        <c:v>8</c:v>
                      </c:pt>
                      <c:pt idx="18">
                        <c:v>7</c:v>
                      </c:pt>
                      <c:pt idx="19">
                        <c:v>5</c:v>
                      </c:pt>
                      <c:pt idx="20">
                        <c:v>6</c:v>
                      </c:pt>
                      <c:pt idx="21">
                        <c:v>7</c:v>
                      </c:pt>
                      <c:pt idx="22">
                        <c:v>6</c:v>
                      </c:pt>
                      <c:pt idx="23">
                        <c:v>5</c:v>
                      </c:pt>
                      <c:pt idx="24">
                        <c:v>3</c:v>
                      </c:pt>
                      <c:pt idx="25">
                        <c:v>6</c:v>
                      </c:pt>
                      <c:pt idx="26">
                        <c:v>6</c:v>
                      </c:pt>
                      <c:pt idx="27">
                        <c:v>4</c:v>
                      </c:pt>
                      <c:pt idx="28">
                        <c:v>4</c:v>
                      </c:pt>
                      <c:pt idx="29">
                        <c:v>4</c:v>
                      </c:pt>
                      <c:pt idx="30">
                        <c:v>2</c:v>
                      </c:pt>
                      <c:pt idx="31">
                        <c:v>2</c:v>
                      </c:pt>
                      <c:pt idx="32">
                        <c:v>2</c:v>
                      </c:pt>
                      <c:pt idx="33">
                        <c:v>2</c:v>
                      </c:pt>
                      <c:pt idx="34">
                        <c:v>1</c:v>
                      </c:pt>
                      <c:pt idx="35">
                        <c:v>1</c:v>
                      </c:pt>
                      <c:pt idx="36">
                        <c:v>5</c:v>
                      </c:pt>
                      <c:pt idx="37">
                        <c:v>6</c:v>
                      </c:pt>
                      <c:pt idx="38">
                        <c:v>7</c:v>
                      </c:pt>
                      <c:pt idx="39">
                        <c:v>8</c:v>
                      </c:pt>
                      <c:pt idx="40">
                        <c:v>7</c:v>
                      </c:pt>
                      <c:pt idx="41">
                        <c:v>6</c:v>
                      </c:pt>
                      <c:pt idx="42">
                        <c:v>6</c:v>
                      </c:pt>
                      <c:pt idx="43">
                        <c:v>4</c:v>
                      </c:pt>
                      <c:pt idx="44">
                        <c:v>5</c:v>
                      </c:pt>
                      <c:pt idx="45">
                        <c:v>4</c:v>
                      </c:pt>
                      <c:pt idx="46">
                        <c:v>5</c:v>
                      </c:pt>
                      <c:pt idx="47">
                        <c:v>5</c:v>
                      </c:pt>
                      <c:pt idx="48">
                        <c:v>5</c:v>
                      </c:pt>
                      <c:pt idx="49">
                        <c:v>5</c:v>
                      </c:pt>
                      <c:pt idx="50">
                        <c:v>4</c:v>
                      </c:pt>
                      <c:pt idx="51">
                        <c:v>2</c:v>
                      </c:pt>
                      <c:pt idx="52">
                        <c:v>2</c:v>
                      </c:pt>
                      <c:pt idx="53">
                        <c:v>2</c:v>
                      </c:pt>
                      <c:pt idx="54">
                        <c:v>3</c:v>
                      </c:pt>
                      <c:pt idx="55">
                        <c:v>3</c:v>
                      </c:pt>
                      <c:pt idx="56">
                        <c:v>1</c:v>
                      </c:pt>
                      <c:pt idx="57">
                        <c:v>2</c:v>
                      </c:pt>
                      <c:pt idx="58">
                        <c:v>3</c:v>
                      </c:pt>
                      <c:pt idx="59">
                        <c:v>4</c:v>
                      </c:pt>
                      <c:pt idx="60">
                        <c:v>3</c:v>
                      </c:pt>
                      <c:pt idx="61">
                        <c:v>4</c:v>
                      </c:pt>
                      <c:pt idx="62">
                        <c:v>6</c:v>
                      </c:pt>
                      <c:pt idx="63">
                        <c:v>8</c:v>
                      </c:pt>
                      <c:pt idx="64" formatCode="General">
                        <c:v>6</c:v>
                      </c:pt>
                      <c:pt idx="65" formatCode="General">
                        <c:v>5</c:v>
                      </c:pt>
                      <c:pt idx="66" formatCode="General">
                        <c:v>9</c:v>
                      </c:pt>
                      <c:pt idx="67" formatCode="General">
                        <c:v>7</c:v>
                      </c:pt>
                      <c:pt idx="68" formatCode="General">
                        <c:v>7</c:v>
                      </c:pt>
                      <c:pt idx="69" formatCode="General">
                        <c:v>5</c:v>
                      </c:pt>
                      <c:pt idx="70" formatCode="General">
                        <c:v>16</c:v>
                      </c:pt>
                      <c:pt idx="71" formatCode="General">
                        <c:v>2</c:v>
                      </c:pt>
                      <c:pt idx="72" formatCode="General">
                        <c:v>2</c:v>
                      </c:pt>
                      <c:pt idx="73" formatCode="General">
                        <c:v>3</c:v>
                      </c:pt>
                      <c:pt idx="74" formatCode="General">
                        <c:v>2</c:v>
                      </c:pt>
                      <c:pt idx="75" formatCode="General">
                        <c:v>2</c:v>
                      </c:pt>
                      <c:pt idx="76" formatCode="General">
                        <c:v>4</c:v>
                      </c:pt>
                      <c:pt idx="77" formatCode="General">
                        <c:v>4</c:v>
                      </c:pt>
                      <c:pt idx="78" formatCode="General">
                        <c:v>2</c:v>
                      </c:pt>
                      <c:pt idx="79" formatCode="General">
                        <c:v>1</c:v>
                      </c:pt>
                      <c:pt idx="80" formatCode="General">
                        <c:v>1</c:v>
                      </c:pt>
                      <c:pt idx="81" formatCode="General">
                        <c:v>0</c:v>
                      </c:pt>
                      <c:pt idx="82" formatCode="General">
                        <c:v>2</c:v>
                      </c:pt>
                      <c:pt idx="83" formatCode="General">
                        <c:v>1</c:v>
                      </c:pt>
                      <c:pt idx="84" formatCode="General">
                        <c:v>2</c:v>
                      </c:pt>
                      <c:pt idx="85" formatCode="General">
                        <c:v>2</c:v>
                      </c:pt>
                      <c:pt idx="86" formatCode="General">
                        <c:v>2</c:v>
                      </c:pt>
                      <c:pt idx="87" formatCode="General">
                        <c:v>1</c:v>
                      </c:pt>
                    </c:numCache>
                  </c:numRef>
                </c:val>
                <c:extLst xmlns:c15="http://schemas.microsoft.com/office/drawing/2012/chart">
                  <c:ext xmlns:c16="http://schemas.microsoft.com/office/drawing/2014/chart" uri="{C3380CC4-5D6E-409C-BE32-E72D297353CC}">
                    <c16:uniqueId val="{00000055-97F4-45A6-87EA-AB9105C5388D}"/>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24-25 '!$A$88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'!$B$88:$DB$88</c15:sqref>
                        </c15:formulaRef>
                      </c:ext>
                    </c:extLst>
                    <c:numCache>
                      <c:formatCode>0</c:formatCode>
                      <c:ptCount val="105"/>
                      <c:pt idx="0">
                        <c:v>21</c:v>
                      </c:pt>
                      <c:pt idx="1">
                        <c:v>23</c:v>
                      </c:pt>
                      <c:pt idx="2">
                        <c:v>14</c:v>
                      </c:pt>
                      <c:pt idx="3">
                        <c:v>18</c:v>
                      </c:pt>
                      <c:pt idx="4">
                        <c:v>20</c:v>
                      </c:pt>
                      <c:pt idx="5">
                        <c:v>14</c:v>
                      </c:pt>
                      <c:pt idx="6">
                        <c:v>16</c:v>
                      </c:pt>
                      <c:pt idx="7">
                        <c:v>14</c:v>
                      </c:pt>
                      <c:pt idx="8">
                        <c:v>16</c:v>
                      </c:pt>
                      <c:pt idx="9">
                        <c:v>19</c:v>
                      </c:pt>
                      <c:pt idx="10">
                        <c:v>19</c:v>
                      </c:pt>
                      <c:pt idx="11">
                        <c:v>16</c:v>
                      </c:pt>
                      <c:pt idx="12">
                        <c:v>12</c:v>
                      </c:pt>
                      <c:pt idx="13">
                        <c:v>18</c:v>
                      </c:pt>
                      <c:pt idx="14">
                        <c:v>17</c:v>
                      </c:pt>
                      <c:pt idx="15">
                        <c:v>18</c:v>
                      </c:pt>
                      <c:pt idx="16">
                        <c:v>16</c:v>
                      </c:pt>
                      <c:pt idx="17">
                        <c:v>15</c:v>
                      </c:pt>
                      <c:pt idx="18">
                        <c:v>15</c:v>
                      </c:pt>
                      <c:pt idx="19">
                        <c:v>29</c:v>
                      </c:pt>
                      <c:pt idx="20">
                        <c:v>35</c:v>
                      </c:pt>
                      <c:pt idx="21">
                        <c:v>37</c:v>
                      </c:pt>
                      <c:pt idx="22">
                        <c:v>44</c:v>
                      </c:pt>
                      <c:pt idx="23">
                        <c:v>36</c:v>
                      </c:pt>
                      <c:pt idx="24">
                        <c:v>31</c:v>
                      </c:pt>
                      <c:pt idx="25">
                        <c:v>38</c:v>
                      </c:pt>
                      <c:pt idx="26">
                        <c:v>50</c:v>
                      </c:pt>
                      <c:pt idx="27">
                        <c:v>45</c:v>
                      </c:pt>
                      <c:pt idx="28">
                        <c:v>42</c:v>
                      </c:pt>
                      <c:pt idx="29">
                        <c:v>43</c:v>
                      </c:pt>
                      <c:pt idx="30">
                        <c:v>42</c:v>
                      </c:pt>
                      <c:pt idx="31">
                        <c:v>42</c:v>
                      </c:pt>
                      <c:pt idx="32">
                        <c:v>35</c:v>
                      </c:pt>
                      <c:pt idx="33">
                        <c:v>38</c:v>
                      </c:pt>
                      <c:pt idx="34">
                        <c:v>36</c:v>
                      </c:pt>
                      <c:pt idx="35">
                        <c:v>30</c:v>
                      </c:pt>
                      <c:pt idx="36">
                        <c:v>19</c:v>
                      </c:pt>
                      <c:pt idx="37">
                        <c:v>22</c:v>
                      </c:pt>
                      <c:pt idx="38">
                        <c:v>24</c:v>
                      </c:pt>
                      <c:pt idx="39">
                        <c:v>26</c:v>
                      </c:pt>
                      <c:pt idx="40">
                        <c:v>20</c:v>
                      </c:pt>
                      <c:pt idx="41">
                        <c:v>20</c:v>
                      </c:pt>
                      <c:pt idx="42">
                        <c:v>17</c:v>
                      </c:pt>
                      <c:pt idx="43">
                        <c:v>13</c:v>
                      </c:pt>
                      <c:pt idx="44">
                        <c:v>14</c:v>
                      </c:pt>
                      <c:pt idx="45">
                        <c:v>16</c:v>
                      </c:pt>
                      <c:pt idx="46">
                        <c:v>13</c:v>
                      </c:pt>
                      <c:pt idx="47">
                        <c:v>13</c:v>
                      </c:pt>
                      <c:pt idx="48">
                        <c:v>12</c:v>
                      </c:pt>
                      <c:pt idx="49">
                        <c:v>9</c:v>
                      </c:pt>
                      <c:pt idx="50">
                        <c:v>13</c:v>
                      </c:pt>
                      <c:pt idx="51">
                        <c:v>14</c:v>
                      </c:pt>
                      <c:pt idx="52">
                        <c:v>19</c:v>
                      </c:pt>
                      <c:pt idx="53">
                        <c:v>17</c:v>
                      </c:pt>
                      <c:pt idx="54">
                        <c:v>18</c:v>
                      </c:pt>
                      <c:pt idx="55">
                        <c:v>18</c:v>
                      </c:pt>
                      <c:pt idx="56">
                        <c:v>20</c:v>
                      </c:pt>
                      <c:pt idx="57">
                        <c:v>22</c:v>
                      </c:pt>
                      <c:pt idx="58">
                        <c:v>19</c:v>
                      </c:pt>
                      <c:pt idx="59">
                        <c:v>17</c:v>
                      </c:pt>
                      <c:pt idx="60">
                        <c:v>21</c:v>
                      </c:pt>
                      <c:pt idx="61">
                        <c:v>21</c:v>
                      </c:pt>
                      <c:pt idx="62">
                        <c:v>17</c:v>
                      </c:pt>
                      <c:pt idx="63">
                        <c:v>12</c:v>
                      </c:pt>
                      <c:pt idx="64" formatCode="General">
                        <c:v>19</c:v>
                      </c:pt>
                      <c:pt idx="65" formatCode="General">
                        <c:v>21</c:v>
                      </c:pt>
                      <c:pt idx="66" formatCode="General">
                        <c:v>24</c:v>
                      </c:pt>
                      <c:pt idx="67" formatCode="General">
                        <c:v>28</c:v>
                      </c:pt>
                      <c:pt idx="68" formatCode="General">
                        <c:v>30</c:v>
                      </c:pt>
                      <c:pt idx="69" formatCode="General">
                        <c:v>38</c:v>
                      </c:pt>
                      <c:pt idx="70" formatCode="General">
                        <c:v>54</c:v>
                      </c:pt>
                      <c:pt idx="71" formatCode="General">
                        <c:v>47</c:v>
                      </c:pt>
                      <c:pt idx="72" formatCode="General">
                        <c:v>37</c:v>
                      </c:pt>
                      <c:pt idx="73" formatCode="General">
                        <c:v>43</c:v>
                      </c:pt>
                      <c:pt idx="74" formatCode="General">
                        <c:v>75</c:v>
                      </c:pt>
                      <c:pt idx="75" formatCode="General">
                        <c:v>100</c:v>
                      </c:pt>
                      <c:pt idx="76" formatCode="General">
                        <c:v>110</c:v>
                      </c:pt>
                      <c:pt idx="77" formatCode="General">
                        <c:v>115</c:v>
                      </c:pt>
                      <c:pt idx="78" formatCode="General">
                        <c:v>140</c:v>
                      </c:pt>
                      <c:pt idx="79" formatCode="General">
                        <c:v>143</c:v>
                      </c:pt>
                      <c:pt idx="80" formatCode="General">
                        <c:v>143</c:v>
                      </c:pt>
                      <c:pt idx="81" formatCode="General">
                        <c:v>103</c:v>
                      </c:pt>
                      <c:pt idx="82" formatCode="General">
                        <c:v>115</c:v>
                      </c:pt>
                      <c:pt idx="83" formatCode="General">
                        <c:v>116</c:v>
                      </c:pt>
                      <c:pt idx="84" formatCode="General">
                        <c:v>128</c:v>
                      </c:pt>
                      <c:pt idx="85" formatCode="General">
                        <c:v>75</c:v>
                      </c:pt>
                      <c:pt idx="86" formatCode="General">
                        <c:v>87</c:v>
                      </c:pt>
                      <c:pt idx="87" formatCode="General">
                        <c:v>108</c:v>
                      </c:pt>
                    </c:numCache>
                  </c:numRef>
                </c:val>
                <c:extLst xmlns:c15="http://schemas.microsoft.com/office/drawing/2012/chart">
                  <c:ext xmlns:c16="http://schemas.microsoft.com/office/drawing/2014/chart" uri="{C3380CC4-5D6E-409C-BE32-E72D297353CC}">
                    <c16:uniqueId val="{00000056-97F4-45A6-87EA-AB9105C5388D}"/>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24-25 '!$A$92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'!$B$92:$DB$92</c15:sqref>
                        </c15:formulaRef>
                      </c:ext>
                    </c:extLst>
                    <c:numCache>
                      <c:formatCode>General</c:formatCode>
                      <c:ptCount val="105"/>
                      <c:pt idx="53" formatCode="0">
                        <c:v>-0.40000000000000568</c:v>
                      </c:pt>
                      <c:pt idx="54" formatCode="0">
                        <c:v>13.147500000000008</c:v>
                      </c:pt>
                      <c:pt idx="55" formatCode="0">
                        <c:v>15.991500000000002</c:v>
                      </c:pt>
                      <c:pt idx="56" formatCode="0">
                        <c:v>11.540999999999997</c:v>
                      </c:pt>
                      <c:pt idx="57" formatCode="0">
                        <c:v>43.991243750000024</c:v>
                      </c:pt>
                      <c:pt idx="58" formatCode="0">
                        <c:v>65.970468750000009</c:v>
                      </c:pt>
                      <c:pt idx="59" formatCode="0">
                        <c:v>41.322505625000019</c:v>
                      </c:pt>
                      <c:pt idx="60" formatCode="0">
                        <c:v>50.016827437500012</c:v>
                      </c:pt>
                      <c:pt idx="61" formatCode="0">
                        <c:v>39.749267056250005</c:v>
                      </c:pt>
                      <c:pt idx="62" formatCode="0">
                        <c:v>44.927315636874994</c:v>
                      </c:pt>
                      <c:pt idx="63" formatCode="0">
                        <c:v>29.271283513062485</c:v>
                      </c:pt>
                      <c:pt idx="64" formatCode="0">
                        <c:v>37.516565545618732</c:v>
                      </c:pt>
                      <c:pt idx="65" formatCode="0">
                        <c:v>47.612631358962801</c:v>
                      </c:pt>
                      <c:pt idx="66" formatCode="0">
                        <c:v>74.626545513691525</c:v>
                      </c:pt>
                      <c:pt idx="67" formatCode="0">
                        <c:v>78.199420513691535</c:v>
                      </c:pt>
                      <c:pt idx="68" formatCode="0">
                        <c:v>75.766511451381973</c:v>
                      </c:pt>
                      <c:pt idx="69" formatCode="0">
                        <c:v>103.14728208458786</c:v>
                      </c:pt>
                      <c:pt idx="70" formatCode="0">
                        <c:v>74.335175663601234</c:v>
                      </c:pt>
                      <c:pt idx="71" formatCode="0">
                        <c:v>68.044227294121981</c:v>
                      </c:pt>
                      <c:pt idx="72" formatCode="0">
                        <c:v>67.230396481749239</c:v>
                      </c:pt>
                      <c:pt idx="73" formatCode="0">
                        <c:v>76.489781108027444</c:v>
                      </c:pt>
                      <c:pt idx="74" formatCode="0">
                        <c:v>98.738031662398214</c:v>
                      </c:pt>
                      <c:pt idx="75" formatCode="0">
                        <c:v>95.436515344070528</c:v>
                      </c:pt>
                      <c:pt idx="76" formatCode="0">
                        <c:v>131.79477326997622</c:v>
                      </c:pt>
                      <c:pt idx="77" formatCode="0">
                        <c:v>140.79687736238975</c:v>
                      </c:pt>
                      <c:pt idx="78" formatCode="0">
                        <c:v>154.98679686351176</c:v>
                      </c:pt>
                      <c:pt idx="79" formatCode="0">
                        <c:v>160.46337329602025</c:v>
                      </c:pt>
                      <c:pt idx="80" formatCode="0">
                        <c:v>118.77805851269073</c:v>
                      </c:pt>
                      <c:pt idx="81" formatCode="0">
                        <c:v>122.59124758843672</c:v>
                      </c:pt>
                      <c:pt idx="82" formatCode="0">
                        <c:v>171.0680901462012</c:v>
                      </c:pt>
                      <c:pt idx="83" formatCode="0">
                        <c:v>146.77891446369739</c:v>
                      </c:pt>
                      <c:pt idx="84" formatCode="0">
                        <c:v>151.60653208665374</c:v>
                      </c:pt>
                      <c:pt idx="85" formatCode="0">
                        <c:v>93.245628202668769</c:v>
                      </c:pt>
                      <c:pt idx="86" formatCode="0">
                        <c:v>117.67013701936673</c:v>
                      </c:pt>
                      <c:pt idx="87" formatCode="0">
                        <c:v>142.8278178444113</c:v>
                      </c:pt>
                    </c:numCache>
                  </c:numRef>
                </c:val>
                <c:extLst xmlns:c15="http://schemas.microsoft.com/office/drawing/2012/chart">
                  <c:ext xmlns:c16="http://schemas.microsoft.com/office/drawing/2014/chart" uri="{C3380CC4-5D6E-409C-BE32-E72D297353CC}">
                    <c16:uniqueId val="{0000005A-97F4-45A6-87EA-AB9105C5388D}"/>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24-25 '!$A$93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'!$B$93:$DB$93</c15:sqref>
                        </c15:formulaRef>
                      </c:ext>
                    </c:extLst>
                    <c:numCache>
                      <c:formatCode>General</c:formatCode>
                      <c:ptCount val="105"/>
                      <c:pt idx="53" formatCode="0%">
                        <c:v>-1.9665683382497821E-3</c:v>
                      </c:pt>
                      <c:pt idx="54" formatCode="0%">
                        <c:v>6.7474115035732196E-2</c:v>
                      </c:pt>
                      <c:pt idx="55" formatCode="0%">
                        <c:v>8.2426800887589982E-2</c:v>
                      </c:pt>
                      <c:pt idx="56" formatCode="0%">
                        <c:v>6.0595718763618397E-2</c:v>
                      </c:pt>
                      <c:pt idx="57" formatCode="0%">
                        <c:v>0.2377792524076818</c:v>
                      </c:pt>
                      <c:pt idx="58" formatCode="0%">
                        <c:v>0.36644248469652119</c:v>
                      </c:pt>
                      <c:pt idx="59" formatCode="0%">
                        <c:v>0.23126866519783557</c:v>
                      </c:pt>
                      <c:pt idx="60" formatCode="0%">
                        <c:v>0.25784106310244487</c:v>
                      </c:pt>
                      <c:pt idx="61" formatCode="0%">
                        <c:v>0.20151644793931034</c:v>
                      </c:pt>
                      <c:pt idx="62" formatCode="0%">
                        <c:v>0.23031064438137039</c:v>
                      </c:pt>
                      <c:pt idx="63" formatCode="0%">
                        <c:v>0.15427966865035828</c:v>
                      </c:pt>
                      <c:pt idx="64" formatCode="0%">
                        <c:v>0.19799390724391247</c:v>
                      </c:pt>
                      <c:pt idx="65" formatCode="0%">
                        <c:v>0.26249143871306418</c:v>
                      </c:pt>
                      <c:pt idx="66" formatCode="0%">
                        <c:v>0.4380174466656051</c:v>
                      </c:pt>
                      <c:pt idx="67" formatCode="0%">
                        <c:v>0.45784048712762171</c:v>
                      </c:pt>
                      <c:pt idx="68" formatCode="0%">
                        <c:v>0.44247484585861085</c:v>
                      </c:pt>
                      <c:pt idx="69" formatCode="0%">
                        <c:v>0.60727483993488951</c:v>
                      </c:pt>
                      <c:pt idx="70" formatCode="0%">
                        <c:v>0.42803818186928699</c:v>
                      </c:pt>
                      <c:pt idx="71" formatCode="0%">
                        <c:v>0.360106634053659</c:v>
                      </c:pt>
                      <c:pt idx="72" formatCode="0%">
                        <c:v>0.35241671231610733</c:v>
                      </c:pt>
                      <c:pt idx="73" formatCode="0%">
                        <c:v>0.39123162738767736</c:v>
                      </c:pt>
                      <c:pt idx="74" formatCode="0%">
                        <c:v>0.47870207221521099</c:v>
                      </c:pt>
                      <c:pt idx="75" formatCode="0%">
                        <c:v>0.44068609025061461</c:v>
                      </c:pt>
                      <c:pt idx="76" formatCode="0%">
                        <c:v>0.66160298820167651</c:v>
                      </c:pt>
                      <c:pt idx="77" formatCode="0%">
                        <c:v>0.74024482568904448</c:v>
                      </c:pt>
                      <c:pt idx="78" formatCode="0%">
                        <c:v>0.83770668382609781</c:v>
                      </c:pt>
                      <c:pt idx="79" formatCode="0%">
                        <c:v>0.92466573969851351</c:v>
                      </c:pt>
                      <c:pt idx="80" formatCode="0%">
                        <c:v>0.69778347887981362</c:v>
                      </c:pt>
                      <c:pt idx="81" formatCode="0%">
                        <c:v>0.75483153320318463</c:v>
                      </c:pt>
                      <c:pt idx="82" formatCode="0%">
                        <c:v>1.1334123467456778</c:v>
                      </c:pt>
                      <c:pt idx="83" formatCode="0%">
                        <c:v>0.9335828840197512</c:v>
                      </c:pt>
                      <c:pt idx="84" formatCode="0%">
                        <c:v>1.0285837916221932</c:v>
                      </c:pt>
                      <c:pt idx="85" formatCode="0%">
                        <c:v>0.63974498365184607</c:v>
                      </c:pt>
                      <c:pt idx="86" formatCode="0%">
                        <c:v>0.85684303810862306</c:v>
                      </c:pt>
                      <c:pt idx="87" formatCode="0%">
                        <c:v>1.1595785293792553</c:v>
                      </c:pt>
                    </c:numCache>
                  </c:numRef>
                </c:val>
                <c:extLst xmlns:c15="http://schemas.microsoft.com/office/drawing/2012/chart">
                  <c:ext xmlns:c16="http://schemas.microsoft.com/office/drawing/2014/chart" uri="{C3380CC4-5D6E-409C-BE32-E72D297353CC}">
                    <c16:uniqueId val="{0000005B-97F4-45A6-87EA-AB9105C5388D}"/>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24-25 '!$A$94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'!$B$94:$DB$94</c15:sqref>
                        </c15:formulaRef>
                      </c:ext>
                    </c:extLst>
                    <c:numCache>
                      <c:formatCode>0</c:formatCode>
                      <c:ptCount val="105"/>
                      <c:pt idx="1">
                        <c:v>46</c:v>
                      </c:pt>
                      <c:pt idx="2">
                        <c:v>-47</c:v>
                      </c:pt>
                      <c:pt idx="3">
                        <c:v>-3</c:v>
                      </c:pt>
                      <c:pt idx="4">
                        <c:v>22</c:v>
                      </c:pt>
                      <c:pt idx="5">
                        <c:v>2</c:v>
                      </c:pt>
                      <c:pt idx="6">
                        <c:v>-17</c:v>
                      </c:pt>
                      <c:pt idx="7">
                        <c:v>-6</c:v>
                      </c:pt>
                      <c:pt idx="8">
                        <c:v>26</c:v>
                      </c:pt>
                      <c:pt idx="9">
                        <c:v>0</c:v>
                      </c:pt>
                      <c:pt idx="10">
                        <c:v>-12</c:v>
                      </c:pt>
                      <c:pt idx="11">
                        <c:v>-17</c:v>
                      </c:pt>
                      <c:pt idx="12">
                        <c:v>-5</c:v>
                      </c:pt>
                      <c:pt idx="13">
                        <c:v>-27</c:v>
                      </c:pt>
                      <c:pt idx="14">
                        <c:v>-28</c:v>
                      </c:pt>
                      <c:pt idx="15">
                        <c:v>3</c:v>
                      </c:pt>
                      <c:pt idx="16">
                        <c:v>5</c:v>
                      </c:pt>
                      <c:pt idx="17">
                        <c:v>-10</c:v>
                      </c:pt>
                      <c:pt idx="18">
                        <c:v>8</c:v>
                      </c:pt>
                      <c:pt idx="19">
                        <c:v>26</c:v>
                      </c:pt>
                      <c:pt idx="20">
                        <c:v>8</c:v>
                      </c:pt>
                      <c:pt idx="21">
                        <c:v>3</c:v>
                      </c:pt>
                      <c:pt idx="22">
                        <c:v>20</c:v>
                      </c:pt>
                      <c:pt idx="23">
                        <c:v>29</c:v>
                      </c:pt>
                      <c:pt idx="24">
                        <c:v>-38</c:v>
                      </c:pt>
                      <c:pt idx="25">
                        <c:v>-17</c:v>
                      </c:pt>
                      <c:pt idx="26">
                        <c:v>-2</c:v>
                      </c:pt>
                      <c:pt idx="27">
                        <c:v>-31</c:v>
                      </c:pt>
                      <c:pt idx="28">
                        <c:v>-2</c:v>
                      </c:pt>
                      <c:pt idx="29">
                        <c:v>5</c:v>
                      </c:pt>
                      <c:pt idx="30">
                        <c:v>-16</c:v>
                      </c:pt>
                      <c:pt idx="31">
                        <c:v>-12</c:v>
                      </c:pt>
                      <c:pt idx="32">
                        <c:v>-13</c:v>
                      </c:pt>
                      <c:pt idx="33">
                        <c:v>7</c:v>
                      </c:pt>
                      <c:pt idx="34">
                        <c:v>-13</c:v>
                      </c:pt>
                      <c:pt idx="35">
                        <c:v>-22</c:v>
                      </c:pt>
                      <c:pt idx="36">
                        <c:v>-4</c:v>
                      </c:pt>
                      <c:pt idx="37">
                        <c:v>5</c:v>
                      </c:pt>
                      <c:pt idx="38">
                        <c:v>10</c:v>
                      </c:pt>
                      <c:pt idx="39">
                        <c:v>31</c:v>
                      </c:pt>
                      <c:pt idx="40">
                        <c:v>-3</c:v>
                      </c:pt>
                      <c:pt idx="41">
                        <c:v>-10</c:v>
                      </c:pt>
                      <c:pt idx="42">
                        <c:v>5</c:v>
                      </c:pt>
                      <c:pt idx="43">
                        <c:v>4</c:v>
                      </c:pt>
                      <c:pt idx="44">
                        <c:v>-22</c:v>
                      </c:pt>
                      <c:pt idx="45">
                        <c:v>-18</c:v>
                      </c:pt>
                      <c:pt idx="46">
                        <c:v>-9</c:v>
                      </c:pt>
                      <c:pt idx="47">
                        <c:v>-7</c:v>
                      </c:pt>
                      <c:pt idx="48">
                        <c:v>-23</c:v>
                      </c:pt>
                      <c:pt idx="49">
                        <c:v>-26</c:v>
                      </c:pt>
                      <c:pt idx="50">
                        <c:v>-2</c:v>
                      </c:pt>
                      <c:pt idx="51">
                        <c:v>12</c:v>
                      </c:pt>
                      <c:pt idx="52">
                        <c:v>3</c:v>
                      </c:pt>
                      <c:pt idx="53">
                        <c:v>-6</c:v>
                      </c:pt>
                      <c:pt idx="54">
                        <c:v>5</c:v>
                      </c:pt>
                      <c:pt idx="55">
                        <c:v>2</c:v>
                      </c:pt>
                      <c:pt idx="56">
                        <c:v>-8</c:v>
                      </c:pt>
                      <c:pt idx="57">
                        <c:v>27</c:v>
                      </c:pt>
                      <c:pt idx="58">
                        <c:v>17</c:v>
                      </c:pt>
                      <c:pt idx="59">
                        <c:v>-26</c:v>
                      </c:pt>
                      <c:pt idx="60">
                        <c:v>24</c:v>
                      </c:pt>
                      <c:pt idx="61">
                        <c:v>-7</c:v>
                      </c:pt>
                      <c:pt idx="62">
                        <c:v>3</c:v>
                      </c:pt>
                      <c:pt idx="63">
                        <c:v>-21</c:v>
                      </c:pt>
                      <c:pt idx="64">
                        <c:v>8</c:v>
                      </c:pt>
                      <c:pt idx="65">
                        <c:v>2</c:v>
                      </c:pt>
                      <c:pt idx="66">
                        <c:v>16</c:v>
                      </c:pt>
                      <c:pt idx="67">
                        <c:v>4</c:v>
                      </c:pt>
                      <c:pt idx="68">
                        <c:v>-2</c:v>
                      </c:pt>
                      <c:pt idx="69">
                        <c:v>26</c:v>
                      </c:pt>
                      <c:pt idx="70">
                        <c:v>-25</c:v>
                      </c:pt>
                      <c:pt idx="71">
                        <c:v>9</c:v>
                      </c:pt>
                      <c:pt idx="72">
                        <c:v>1</c:v>
                      </c:pt>
                      <c:pt idx="73">
                        <c:v>14</c:v>
                      </c:pt>
                      <c:pt idx="74">
                        <c:v>33</c:v>
                      </c:pt>
                      <c:pt idx="75">
                        <c:v>7</c:v>
                      </c:pt>
                      <c:pt idx="76">
                        <c:v>19</c:v>
                      </c:pt>
                      <c:pt idx="77">
                        <c:v>0</c:v>
                      </c:pt>
                      <c:pt idx="78">
                        <c:v>9</c:v>
                      </c:pt>
                      <c:pt idx="79">
                        <c:v>-6</c:v>
                      </c:pt>
                      <c:pt idx="80">
                        <c:v>-45</c:v>
                      </c:pt>
                      <c:pt idx="81">
                        <c:v>-4</c:v>
                      </c:pt>
                      <c:pt idx="82">
                        <c:v>37</c:v>
                      </c:pt>
                      <c:pt idx="83">
                        <c:v>-18</c:v>
                      </c:pt>
                      <c:pt idx="84">
                        <c:v>-5</c:v>
                      </c:pt>
                      <c:pt idx="85">
                        <c:v>-60</c:v>
                      </c:pt>
                      <c:pt idx="86">
                        <c:v>16</c:v>
                      </c:pt>
                      <c:pt idx="87">
                        <c:v>11</c:v>
                      </c:pt>
                    </c:numCache>
                  </c:numRef>
                </c:val>
                <c:extLst xmlns:c15="http://schemas.microsoft.com/office/drawing/2012/chart">
                  <c:ext xmlns:c16="http://schemas.microsoft.com/office/drawing/2014/chart" uri="{C3380CC4-5D6E-409C-BE32-E72D297353CC}">
                    <c16:uniqueId val="{0000005C-97F4-45A6-87EA-AB9105C5388D}"/>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24-25 '!$A$95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'!$B$95:$DB$95</c15:sqref>
                        </c15:formulaRef>
                      </c:ext>
                    </c:extLst>
                    <c:numCache>
                      <c:formatCode>0%</c:formatCode>
                      <c:ptCount val="105"/>
                      <c:pt idx="1">
                        <c:v>0.11764705882352941</c:v>
                      </c:pt>
                      <c:pt idx="2">
                        <c:v>-0.10755148741418764</c:v>
                      </c:pt>
                      <c:pt idx="3">
                        <c:v>-7.6923076923076927E-3</c:v>
                      </c:pt>
                      <c:pt idx="4">
                        <c:v>5.6847545219638244E-2</c:v>
                      </c:pt>
                      <c:pt idx="5">
                        <c:v>4.8899755501222494E-3</c:v>
                      </c:pt>
                      <c:pt idx="6">
                        <c:v>-4.1362530413625302E-2</c:v>
                      </c:pt>
                      <c:pt idx="7">
                        <c:v>-1.5228426395939087E-2</c:v>
                      </c:pt>
                      <c:pt idx="8">
                        <c:v>6.7010309278350513E-2</c:v>
                      </c:pt>
                      <c:pt idx="9">
                        <c:v>0</c:v>
                      </c:pt>
                      <c:pt idx="10">
                        <c:v>-2.8985507246376812E-2</c:v>
                      </c:pt>
                      <c:pt idx="11">
                        <c:v>-4.228855721393035E-2</c:v>
                      </c:pt>
                      <c:pt idx="12">
                        <c:v>-1.2987012987012988E-2</c:v>
                      </c:pt>
                      <c:pt idx="13">
                        <c:v>-7.1052631578947367E-2</c:v>
                      </c:pt>
                      <c:pt idx="14">
                        <c:v>-7.9320113314447591E-2</c:v>
                      </c:pt>
                      <c:pt idx="15">
                        <c:v>9.2307692307692316E-3</c:v>
                      </c:pt>
                      <c:pt idx="16">
                        <c:v>1.524390243902439E-2</c:v>
                      </c:pt>
                      <c:pt idx="17">
                        <c:v>-3.003003003003003E-2</c:v>
                      </c:pt>
                      <c:pt idx="18">
                        <c:v>2.4767801857585141E-2</c:v>
                      </c:pt>
                      <c:pt idx="19">
                        <c:v>7.8549848942598186E-2</c:v>
                      </c:pt>
                      <c:pt idx="20">
                        <c:v>2.2408963585434174E-2</c:v>
                      </c:pt>
                      <c:pt idx="21">
                        <c:v>8.21917808219178E-3</c:v>
                      </c:pt>
                      <c:pt idx="22">
                        <c:v>5.434782608695652E-2</c:v>
                      </c:pt>
                      <c:pt idx="23">
                        <c:v>7.4742268041237112E-2</c:v>
                      </c:pt>
                      <c:pt idx="24">
                        <c:v>-9.1127098321342928E-2</c:v>
                      </c:pt>
                      <c:pt idx="25">
                        <c:v>-4.4854881266490766E-2</c:v>
                      </c:pt>
                      <c:pt idx="26">
                        <c:v>-5.5248618784530384E-3</c:v>
                      </c:pt>
                      <c:pt idx="27">
                        <c:v>-8.611111111111111E-2</c:v>
                      </c:pt>
                      <c:pt idx="28">
                        <c:v>-6.0790273556231003E-3</c:v>
                      </c:pt>
                      <c:pt idx="29">
                        <c:v>1.5290519877675841E-2</c:v>
                      </c:pt>
                      <c:pt idx="30">
                        <c:v>-4.8192771084337352E-2</c:v>
                      </c:pt>
                      <c:pt idx="31">
                        <c:v>-3.7974683544303799E-2</c:v>
                      </c:pt>
                      <c:pt idx="32">
                        <c:v>-4.2763157894736843E-2</c:v>
                      </c:pt>
                      <c:pt idx="33">
                        <c:v>2.4054982817869417E-2</c:v>
                      </c:pt>
                      <c:pt idx="34">
                        <c:v>-4.3624161073825503E-2</c:v>
                      </c:pt>
                      <c:pt idx="35">
                        <c:v>-7.7192982456140355E-2</c:v>
                      </c:pt>
                      <c:pt idx="36">
                        <c:v>-1.5209125475285171E-2</c:v>
                      </c:pt>
                      <c:pt idx="37">
                        <c:v>1.9305019305019305E-2</c:v>
                      </c:pt>
                      <c:pt idx="38">
                        <c:v>3.787878787878788E-2</c:v>
                      </c:pt>
                      <c:pt idx="39">
                        <c:v>0.11313868613138686</c:v>
                      </c:pt>
                      <c:pt idx="40">
                        <c:v>-9.8360655737704927E-3</c:v>
                      </c:pt>
                      <c:pt idx="41">
                        <c:v>-3.3112582781456956E-2</c:v>
                      </c:pt>
                      <c:pt idx="42">
                        <c:v>1.7123287671232876E-2</c:v>
                      </c:pt>
                      <c:pt idx="43">
                        <c:v>1.3468013468013467E-2</c:v>
                      </c:pt>
                      <c:pt idx="44">
                        <c:v>-7.3089700996677748E-2</c:v>
                      </c:pt>
                      <c:pt idx="45">
                        <c:v>-6.4516129032258063E-2</c:v>
                      </c:pt>
                      <c:pt idx="46">
                        <c:v>-3.4482758620689655E-2</c:v>
                      </c:pt>
                      <c:pt idx="47">
                        <c:v>-2.7777777777777776E-2</c:v>
                      </c:pt>
                      <c:pt idx="48">
                        <c:v>-9.3877551020408165E-2</c:v>
                      </c:pt>
                      <c:pt idx="49">
                        <c:v>-0.11711711711711711</c:v>
                      </c:pt>
                      <c:pt idx="50">
                        <c:v>-1.020408163265306E-2</c:v>
                      </c:pt>
                      <c:pt idx="51">
                        <c:v>6.1855670103092786E-2</c:v>
                      </c:pt>
                      <c:pt idx="52">
                        <c:v>1.4563106796116505E-2</c:v>
                      </c:pt>
                      <c:pt idx="53">
                        <c:v>-2.8708133971291867E-2</c:v>
                      </c:pt>
                      <c:pt idx="54">
                        <c:v>2.4630541871921183E-2</c:v>
                      </c:pt>
                      <c:pt idx="55">
                        <c:v>9.6153846153846159E-3</c:v>
                      </c:pt>
                      <c:pt idx="56">
                        <c:v>-3.8095238095238099E-2</c:v>
                      </c:pt>
                      <c:pt idx="57">
                        <c:v>0.13366336633663367</c:v>
                      </c:pt>
                      <c:pt idx="58">
                        <c:v>7.4235807860262015E-2</c:v>
                      </c:pt>
                      <c:pt idx="59">
                        <c:v>-0.10569105691056911</c:v>
                      </c:pt>
                      <c:pt idx="60">
                        <c:v>0.10909090909090909</c:v>
                      </c:pt>
                      <c:pt idx="61">
                        <c:v>-2.8688524590163935E-2</c:v>
                      </c:pt>
                      <c:pt idx="62">
                        <c:v>1.2658227848101266E-2</c:v>
                      </c:pt>
                      <c:pt idx="63">
                        <c:v>-8.7499999999999994E-2</c:v>
                      </c:pt>
                      <c:pt idx="64">
                        <c:v>3.6529680365296802E-2</c:v>
                      </c:pt>
                      <c:pt idx="65">
                        <c:v>8.8105726872246704E-3</c:v>
                      </c:pt>
                      <c:pt idx="66">
                        <c:v>6.9868995633187769E-2</c:v>
                      </c:pt>
                      <c:pt idx="67">
                        <c:v>1.6326530612244899E-2</c:v>
                      </c:pt>
                      <c:pt idx="68">
                        <c:v>-8.0321285140562242E-3</c:v>
                      </c:pt>
                      <c:pt idx="69">
                        <c:v>0.10526315789473684</c:v>
                      </c:pt>
                      <c:pt idx="70">
                        <c:v>-9.1575091575091569E-2</c:v>
                      </c:pt>
                      <c:pt idx="71">
                        <c:v>3.6290322580645164E-2</c:v>
                      </c:pt>
                      <c:pt idx="72">
                        <c:v>3.8910505836575876E-3</c:v>
                      </c:pt>
                      <c:pt idx="73">
                        <c:v>5.4263565891472867E-2</c:v>
                      </c:pt>
                      <c:pt idx="74">
                        <c:v>0.12132352941176471</c:v>
                      </c:pt>
                      <c:pt idx="75">
                        <c:v>2.2950819672131147E-2</c:v>
                      </c:pt>
                      <c:pt idx="76">
                        <c:v>6.0897435897435896E-2</c:v>
                      </c:pt>
                      <c:pt idx="77">
                        <c:v>0</c:v>
                      </c:pt>
                      <c:pt idx="78">
                        <c:v>2.7190332326283987E-2</c:v>
                      </c:pt>
                      <c:pt idx="79">
                        <c:v>-1.7647058823529412E-2</c:v>
                      </c:pt>
                      <c:pt idx="80">
                        <c:v>-0.1347305389221557</c:v>
                      </c:pt>
                      <c:pt idx="81">
                        <c:v>-1.384083044982699E-2</c:v>
                      </c:pt>
                      <c:pt idx="82">
                        <c:v>0.12982456140350876</c:v>
                      </c:pt>
                      <c:pt idx="83">
                        <c:v>-5.5900621118012424E-2</c:v>
                      </c:pt>
                      <c:pt idx="84">
                        <c:v>-1.6447368421052631E-2</c:v>
                      </c:pt>
                      <c:pt idx="85">
                        <c:v>-0.20066889632107024</c:v>
                      </c:pt>
                      <c:pt idx="86">
                        <c:v>6.6945606694560664E-2</c:v>
                      </c:pt>
                      <c:pt idx="87">
                        <c:v>4.3137254901960784E-2</c:v>
                      </c:pt>
                    </c:numCache>
                  </c:numRef>
                </c:val>
                <c:extLst xmlns:c15="http://schemas.microsoft.com/office/drawing/2012/chart">
                  <c:ext xmlns:c16="http://schemas.microsoft.com/office/drawing/2014/chart" uri="{C3380CC4-5D6E-409C-BE32-E72D297353CC}">
                    <c16:uniqueId val="{0000005D-97F4-45A6-87EA-AB9105C5388D}"/>
                  </c:ext>
                </c:extLst>
              </c15:ser>
            </c15:filteredBarSeries>
          </c:ext>
        </c:extLst>
      </c:barChart>
      <c:lineChart>
        <c:grouping val="standard"/>
        <c:varyColors val="0"/>
        <c:ser>
          <c:idx val="77"/>
          <c:order val="77"/>
          <c:tx>
            <c:strRef>
              <c:f>'Table for graphs 24-25 '!$A$79</c:f>
              <c:strCache>
                <c:ptCount val="1"/>
                <c:pt idx="0">
                  <c:v>Breast - Reported Backlog Total</c:v>
                </c:pt>
              </c:strCache>
            </c:strRef>
          </c:tx>
          <c:spPr>
            <a:ln w="28575" cap="rnd">
              <a:solidFill>
                <a:schemeClr val="accent2"/>
              </a:solidFill>
              <a:round/>
            </a:ln>
            <a:effectLst/>
          </c:spPr>
          <c:marker>
            <c:symbol val="none"/>
          </c:marker>
          <c:dLbls>
            <c:dLbl>
              <c:idx val="39"/>
              <c:layout>
                <c:manualLayout>
                  <c:x val="-2.6326190476190475E-2"/>
                  <c:y val="6.7691081332429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2C-4621-A73F-E7B5016355F6}"/>
                </c:ext>
              </c:extLst>
            </c:dLbl>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'!$B$79:$DB$79</c:f>
              <c:numCache>
                <c:formatCode>0</c:formatCode>
                <c:ptCount val="105"/>
                <c:pt idx="0">
                  <c:v>11</c:v>
                </c:pt>
                <c:pt idx="1">
                  <c:v>11</c:v>
                </c:pt>
                <c:pt idx="2">
                  <c:v>7</c:v>
                </c:pt>
                <c:pt idx="3">
                  <c:v>10</c:v>
                </c:pt>
                <c:pt idx="4">
                  <c:v>13</c:v>
                </c:pt>
                <c:pt idx="5">
                  <c:v>13</c:v>
                </c:pt>
                <c:pt idx="6">
                  <c:v>19</c:v>
                </c:pt>
                <c:pt idx="7">
                  <c:v>17</c:v>
                </c:pt>
                <c:pt idx="8">
                  <c:v>21</c:v>
                </c:pt>
                <c:pt idx="9">
                  <c:v>20</c:v>
                </c:pt>
                <c:pt idx="10">
                  <c:v>19</c:v>
                </c:pt>
                <c:pt idx="11">
                  <c:v>21</c:v>
                </c:pt>
                <c:pt idx="12">
                  <c:v>17</c:v>
                </c:pt>
                <c:pt idx="13">
                  <c:v>14</c:v>
                </c:pt>
                <c:pt idx="14">
                  <c:v>13</c:v>
                </c:pt>
                <c:pt idx="15">
                  <c:v>14</c:v>
                </c:pt>
                <c:pt idx="16">
                  <c:v>14</c:v>
                </c:pt>
                <c:pt idx="17">
                  <c:v>9</c:v>
                </c:pt>
                <c:pt idx="18">
                  <c:v>10</c:v>
                </c:pt>
                <c:pt idx="19">
                  <c:v>14</c:v>
                </c:pt>
                <c:pt idx="20">
                  <c:v>16</c:v>
                </c:pt>
                <c:pt idx="21">
                  <c:v>16</c:v>
                </c:pt>
                <c:pt idx="22">
                  <c:v>20</c:v>
                </c:pt>
                <c:pt idx="23">
                  <c:v>20</c:v>
                </c:pt>
                <c:pt idx="24">
                  <c:v>18</c:v>
                </c:pt>
                <c:pt idx="25">
                  <c:v>17</c:v>
                </c:pt>
                <c:pt idx="26">
                  <c:v>16</c:v>
                </c:pt>
                <c:pt idx="27">
                  <c:v>20</c:v>
                </c:pt>
                <c:pt idx="28">
                  <c:v>26</c:v>
                </c:pt>
                <c:pt idx="29">
                  <c:v>29</c:v>
                </c:pt>
                <c:pt idx="30">
                  <c:v>27</c:v>
                </c:pt>
                <c:pt idx="31">
                  <c:v>29</c:v>
                </c:pt>
                <c:pt idx="32">
                  <c:v>28</c:v>
                </c:pt>
                <c:pt idx="33">
                  <c:v>29</c:v>
                </c:pt>
                <c:pt idx="34">
                  <c:v>32</c:v>
                </c:pt>
                <c:pt idx="35">
                  <c:v>26</c:v>
                </c:pt>
                <c:pt idx="36">
                  <c:v>27</c:v>
                </c:pt>
                <c:pt idx="37">
                  <c:v>22</c:v>
                </c:pt>
                <c:pt idx="38">
                  <c:v>18</c:v>
                </c:pt>
                <c:pt idx="39">
                  <c:v>19</c:v>
                </c:pt>
                <c:pt idx="40">
                  <c:v>18</c:v>
                </c:pt>
                <c:pt idx="41">
                  <c:v>24</c:v>
                </c:pt>
                <c:pt idx="42">
                  <c:v>26</c:v>
                </c:pt>
                <c:pt idx="43">
                  <c:v>26</c:v>
                </c:pt>
                <c:pt idx="44">
                  <c:v>24</c:v>
                </c:pt>
                <c:pt idx="45">
                  <c:v>21</c:v>
                </c:pt>
                <c:pt idx="46">
                  <c:v>22</c:v>
                </c:pt>
                <c:pt idx="47">
                  <c:v>18</c:v>
                </c:pt>
                <c:pt idx="48">
                  <c:v>17</c:v>
                </c:pt>
                <c:pt idx="49">
                  <c:v>16</c:v>
                </c:pt>
                <c:pt idx="50">
                  <c:v>16</c:v>
                </c:pt>
                <c:pt idx="51">
                  <c:v>22</c:v>
                </c:pt>
                <c:pt idx="52">
                  <c:v>16</c:v>
                </c:pt>
                <c:pt idx="53">
                  <c:v>11</c:v>
                </c:pt>
                <c:pt idx="54">
                  <c:v>12</c:v>
                </c:pt>
                <c:pt idx="55">
                  <c:v>10</c:v>
                </c:pt>
                <c:pt idx="56">
                  <c:v>8</c:v>
                </c:pt>
                <c:pt idx="57">
                  <c:v>13</c:v>
                </c:pt>
                <c:pt idx="58">
                  <c:v>23</c:v>
                </c:pt>
                <c:pt idx="59">
                  <c:v>18</c:v>
                </c:pt>
                <c:pt idx="60">
                  <c:v>23</c:v>
                </c:pt>
                <c:pt idx="61">
                  <c:v>19</c:v>
                </c:pt>
                <c:pt idx="62">
                  <c:v>17</c:v>
                </c:pt>
                <c:pt idx="63">
                  <c:v>18</c:v>
                </c:pt>
                <c:pt idx="64" formatCode="General">
                  <c:v>13</c:v>
                </c:pt>
                <c:pt idx="65" formatCode="General">
                  <c:v>14</c:v>
                </c:pt>
                <c:pt idx="66" formatCode="General">
                  <c:v>14</c:v>
                </c:pt>
                <c:pt idx="67" formatCode="General">
                  <c:v>15</c:v>
                </c:pt>
                <c:pt idx="68" formatCode="General">
                  <c:v>15</c:v>
                </c:pt>
                <c:pt idx="69" formatCode="General">
                  <c:v>13</c:v>
                </c:pt>
                <c:pt idx="70" formatCode="General">
                  <c:v>29</c:v>
                </c:pt>
                <c:pt idx="71" formatCode="General">
                  <c:v>17</c:v>
                </c:pt>
                <c:pt idx="72" formatCode="General">
                  <c:v>13</c:v>
                </c:pt>
                <c:pt idx="73" formatCode="General">
                  <c:v>13</c:v>
                </c:pt>
                <c:pt idx="74" formatCode="General">
                  <c:v>7</c:v>
                </c:pt>
                <c:pt idx="75" formatCode="General">
                  <c:v>10</c:v>
                </c:pt>
                <c:pt idx="76" formatCode="General">
                  <c:v>13</c:v>
                </c:pt>
                <c:pt idx="77" formatCode="General">
                  <c:v>7</c:v>
                </c:pt>
                <c:pt idx="78" formatCode="General">
                  <c:v>2</c:v>
                </c:pt>
                <c:pt idx="79" formatCode="General">
                  <c:v>4</c:v>
                </c:pt>
                <c:pt idx="80" formatCode="General">
                  <c:v>4</c:v>
                </c:pt>
                <c:pt idx="81" formatCode="General">
                  <c:v>4</c:v>
                </c:pt>
                <c:pt idx="82" formatCode="General">
                  <c:v>3</c:v>
                </c:pt>
                <c:pt idx="83" formatCode="General">
                  <c:v>4</c:v>
                </c:pt>
                <c:pt idx="84" formatCode="General">
                  <c:v>6</c:v>
                </c:pt>
                <c:pt idx="85" formatCode="General">
                  <c:v>6</c:v>
                </c:pt>
                <c:pt idx="86" formatCode="General">
                  <c:v>6</c:v>
                </c:pt>
                <c:pt idx="87" formatCode="General">
                  <c:v>2</c:v>
                </c:pt>
              </c:numCache>
            </c:numRef>
          </c:val>
          <c:smooth val="0"/>
          <c:extLst>
            <c:ext xmlns:c16="http://schemas.microsoft.com/office/drawing/2014/chart" uri="{C3380CC4-5D6E-409C-BE32-E72D297353CC}">
              <c16:uniqueId val="{00000002-97F4-45A6-87EA-AB9105C5388D}"/>
            </c:ext>
          </c:extLst>
        </c:ser>
        <c:ser>
          <c:idx val="32"/>
          <c:order val="32"/>
          <c:tx>
            <c:strRef>
              <c:f>'Table for graphs 24-25 '!$A$34</c:f>
              <c:strCache>
                <c:ptCount val="1"/>
                <c:pt idx="0">
                  <c:v>Breast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24-25 '!$B$1:$DB$1</c:f>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f>'Table for graphs 24-25 '!$B$34:$DB$34</c:f>
              <c:numCache>
                <c:formatCode>General</c:formatCode>
                <c:ptCount val="105"/>
                <c:pt idx="53" formatCode="0">
                  <c:v>16</c:v>
                </c:pt>
                <c:pt idx="54" formatCode="0">
                  <c:v>15.25</c:v>
                </c:pt>
                <c:pt idx="55" formatCode="0">
                  <c:v>15.287500000000001</c:v>
                </c:pt>
                <c:pt idx="56" formatCode="0">
                  <c:v>14.235625000000001</c:v>
                </c:pt>
                <c:pt idx="57" formatCode="0">
                  <c:v>13.025625000000002</c:v>
                </c:pt>
                <c:pt idx="58" formatCode="0">
                  <c:v>13.025625000000002</c:v>
                </c:pt>
                <c:pt idx="59" formatCode="0">
                  <c:v>13.025625000000002</c:v>
                </c:pt>
                <c:pt idx="60" formatCode="0">
                  <c:v>16.250250000000001</c:v>
                </c:pt>
                <c:pt idx="61" formatCode="0">
                  <c:v>17.448150000000002</c:v>
                </c:pt>
                <c:pt idx="62" formatCode="0">
                  <c:v>16.130460000000003</c:v>
                </c:pt>
                <c:pt idx="63" formatCode="0">
                  <c:v>14.944539000000002</c:v>
                </c:pt>
                <c:pt idx="64" formatCode="0">
                  <c:v>14.944539000000002</c:v>
                </c:pt>
                <c:pt idx="65" formatCode="0">
                  <c:v>13.877210100000003</c:v>
                </c:pt>
                <c:pt idx="66" formatCode="0">
                  <c:v>12.916614090000003</c:v>
                </c:pt>
                <c:pt idx="67" formatCode="0">
                  <c:v>13.343739090000003</c:v>
                </c:pt>
                <c:pt idx="68" formatCode="0">
                  <c:v>14.208275499000003</c:v>
                </c:pt>
                <c:pt idx="69" formatCode="0">
                  <c:v>15.159265548900006</c:v>
                </c:pt>
                <c:pt idx="70" formatCode="0">
                  <c:v>15.159265548900006</c:v>
                </c:pt>
                <c:pt idx="71" formatCode="0">
                  <c:v>17.668074131235006</c:v>
                </c:pt>
                <c:pt idx="72" formatCode="0">
                  <c:v>16.465071718111506</c:v>
                </c:pt>
                <c:pt idx="73" formatCode="0">
                  <c:v>17.592681718111507</c:v>
                </c:pt>
                <c:pt idx="74" formatCode="0">
                  <c:v>18.675383889922657</c:v>
                </c:pt>
                <c:pt idx="75" formatCode="0">
                  <c:v>20.542922278914922</c:v>
                </c:pt>
                <c:pt idx="76" formatCode="0">
                  <c:v>17.833595237077684</c:v>
                </c:pt>
                <c:pt idx="77" formatCode="0">
                  <c:v>16.050235713369915</c:v>
                </c:pt>
                <c:pt idx="78" formatCode="0">
                  <c:v>15.447415407369917</c:v>
                </c:pt>
                <c:pt idx="79" formatCode="0">
                  <c:v>14.362338856569917</c:v>
                </c:pt>
                <c:pt idx="80" formatCode="0">
                  <c:v>14.362338856569917</c:v>
                </c:pt>
                <c:pt idx="81" formatCode="0">
                  <c:v>14.362338856569917</c:v>
                </c:pt>
                <c:pt idx="82" formatCode="0">
                  <c:v>13.360135591232925</c:v>
                </c:pt>
                <c:pt idx="83" formatCode="0">
                  <c:v>13.360135591232925</c:v>
                </c:pt>
                <c:pt idx="84" formatCode="0">
                  <c:v>12.458152652429632</c:v>
                </c:pt>
                <c:pt idx="85" formatCode="0">
                  <c:v>12.458152652429632</c:v>
                </c:pt>
                <c:pt idx="86" formatCode="0">
                  <c:v>10.372414444405187</c:v>
                </c:pt>
                <c:pt idx="87" formatCode="0">
                  <c:v>8.8165522777444103</c:v>
                </c:pt>
                <c:pt idx="88" formatCode="0">
                  <c:v>8.8165522777444103</c:v>
                </c:pt>
                <c:pt idx="89" formatCode="0">
                  <c:v>9.6963238866796715</c:v>
                </c:pt>
                <c:pt idx="90" formatCode="0">
                  <c:v>11.045307020380406</c:v>
                </c:pt>
                <c:pt idx="91" formatCode="0">
                  <c:v>13.716293625107859</c:v>
                </c:pt>
                <c:pt idx="92" formatCode="0">
                  <c:v>17.145367031384826</c:v>
                </c:pt>
                <c:pt idx="93" formatCode="0">
                  <c:v>13.716293625107859</c:v>
                </c:pt>
                <c:pt idx="94" formatCode="0">
                  <c:v>13.716293625107859</c:v>
                </c:pt>
                <c:pt idx="95" formatCode="0">
                  <c:v>12.049523440779474</c:v>
                </c:pt>
                <c:pt idx="96" formatCode="0">
                  <c:v>9.4157006235732741</c:v>
                </c:pt>
                <c:pt idx="97" formatCode="0">
                  <c:v>8.5921868899429867</c:v>
                </c:pt>
                <c:pt idx="98" formatCode="0">
                  <c:v>8.5921868899429867</c:v>
                </c:pt>
                <c:pt idx="99" formatCode="0">
                  <c:v>8.5921868899429867</c:v>
                </c:pt>
                <c:pt idx="100" formatCode="0">
                  <c:v>9.3333492502102455</c:v>
                </c:pt>
                <c:pt idx="101" formatCode="0">
                  <c:v>6.5222287703518766</c:v>
                </c:pt>
                <c:pt idx="102" formatCode="0">
                  <c:v>5.870005893316689</c:v>
                </c:pt>
                <c:pt idx="103" formatCode="0">
                  <c:v>5.2830053039850204</c:v>
                </c:pt>
                <c:pt idx="104" formatCode="0">
                  <c:v>6.6037566299812758</c:v>
                </c:pt>
              </c:numCache>
            </c:numRef>
          </c:val>
          <c:smooth val="0"/>
          <c:extLst>
            <c:ext xmlns:c16="http://schemas.microsoft.com/office/drawing/2014/chart" uri="{C3380CC4-5D6E-409C-BE32-E72D297353CC}">
              <c16:uniqueId val="{00000003-97F4-45A6-87EA-AB9105C5388D}"/>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24-25 '!$A$2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c:ext uri="{02D57815-91ED-43cb-92C2-25804820EDAC}">
                        <c15:formulaRef>
                          <c15:sqref>'Table for graphs 24-25 '!$B$2:$DB$2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c:ext xmlns:c16="http://schemas.microsoft.com/office/drawing/2014/chart" uri="{C3380CC4-5D6E-409C-BE32-E72D297353CC}">
                    <c16:uniqueId val="{00000004-97F4-45A6-87EA-AB9105C5388D}"/>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24-25 '!$A$3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'!$B$3:$DB$3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5-97F4-45A6-87EA-AB9105C5388D}"/>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24-25 '!$A$4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'!$B$4:$DB$4</c15:sqref>
                        </c15:formulaRef>
                      </c:ext>
                    </c:extLst>
                    <c:numCache>
                      <c:formatCode>General</c:formatCode>
                      <c:ptCount val="105"/>
                      <c:pt idx="53" formatCode="0">
                        <c:v>11</c:v>
                      </c:pt>
                      <c:pt idx="54" formatCode="0">
                        <c:v>11</c:v>
                      </c:pt>
                      <c:pt idx="55" formatCode="0">
                        <c:v>12.100000000000001</c:v>
                      </c:pt>
                      <c:pt idx="56" formatCode="0">
                        <c:v>12.100000000000001</c:v>
                      </c:pt>
                      <c:pt idx="57" formatCode="0">
                        <c:v>10.890000000000002</c:v>
                      </c:pt>
                      <c:pt idx="58" formatCode="0">
                        <c:v>10.890000000000002</c:v>
                      </c:pt>
                      <c:pt idx="59" formatCode="0">
                        <c:v>10.890000000000002</c:v>
                      </c:pt>
                      <c:pt idx="60" formatCode="0">
                        <c:v>11.979000000000003</c:v>
                      </c:pt>
                      <c:pt idx="61" formatCode="0">
                        <c:v>13.176900000000003</c:v>
                      </c:pt>
                      <c:pt idx="62" formatCode="0">
                        <c:v>11.859210000000003</c:v>
                      </c:pt>
                      <c:pt idx="63" formatCode="0">
                        <c:v>10.673289000000002</c:v>
                      </c:pt>
                      <c:pt idx="64" formatCode="0">
                        <c:v>10.673289000000002</c:v>
                      </c:pt>
                      <c:pt idx="65" formatCode="0">
                        <c:v>9.6059601000000026</c:v>
                      </c:pt>
                      <c:pt idx="66" formatCode="0">
                        <c:v>8.6453640900000028</c:v>
                      </c:pt>
                      <c:pt idx="67" formatCode="0">
                        <c:v>8.6453640900000028</c:v>
                      </c:pt>
                      <c:pt idx="68" formatCode="0">
                        <c:v>9.509900499000004</c:v>
                      </c:pt>
                      <c:pt idx="69" formatCode="0">
                        <c:v>10.460890548900005</c:v>
                      </c:pt>
                      <c:pt idx="70" formatCode="0">
                        <c:v>10.460890548900005</c:v>
                      </c:pt>
                      <c:pt idx="71" formatCode="0">
                        <c:v>12.030024131235006</c:v>
                      </c:pt>
                      <c:pt idx="72" formatCode="0">
                        <c:v>10.827021718111506</c:v>
                      </c:pt>
                      <c:pt idx="73" formatCode="0">
                        <c:v>10.827021718111506</c:v>
                      </c:pt>
                      <c:pt idx="74" formatCode="0">
                        <c:v>11.909723889922658</c:v>
                      </c:pt>
                      <c:pt idx="75" formatCode="0">
                        <c:v>13.100696278914924</c:v>
                      </c:pt>
                      <c:pt idx="76" formatCode="0">
                        <c:v>11.135591837077685</c:v>
                      </c:pt>
                      <c:pt idx="77" formatCode="0">
                        <c:v>10.022032653369918</c:v>
                      </c:pt>
                      <c:pt idx="78" formatCode="0">
                        <c:v>10.022032653369918</c:v>
                      </c:pt>
                      <c:pt idx="79" formatCode="0">
                        <c:v>10.022032653369918</c:v>
                      </c:pt>
                      <c:pt idx="80" formatCode="0">
                        <c:v>10.022032653369918</c:v>
                      </c:pt>
                      <c:pt idx="81" formatCode="0">
                        <c:v>10.022032653369918</c:v>
                      </c:pt>
                      <c:pt idx="82" formatCode="0">
                        <c:v>9.0198293880329263</c:v>
                      </c:pt>
                      <c:pt idx="83" formatCode="0">
                        <c:v>9.0198293880329263</c:v>
                      </c:pt>
                      <c:pt idx="84" formatCode="0">
                        <c:v>8.1178464492296332</c:v>
                      </c:pt>
                      <c:pt idx="85" formatCode="0">
                        <c:v>8.1178464492296332</c:v>
                      </c:pt>
                      <c:pt idx="86" formatCode="0">
                        <c:v>6.9001694818451877</c:v>
                      </c:pt>
                      <c:pt idx="87" formatCode="0">
                        <c:v>5.8651440595684097</c:v>
                      </c:pt>
                      <c:pt idx="88" formatCode="0">
                        <c:v>5.8651440595684097</c:v>
                      </c:pt>
                      <c:pt idx="89" formatCode="0">
                        <c:v>6.7449156685036709</c:v>
                      </c:pt>
                      <c:pt idx="90" formatCode="0">
                        <c:v>8.0938988022044054</c:v>
                      </c:pt>
                      <c:pt idx="91" formatCode="0">
                        <c:v>10.76488540693186</c:v>
                      </c:pt>
                      <c:pt idx="92" formatCode="0">
                        <c:v>13.456106758664825</c:v>
                      </c:pt>
                      <c:pt idx="93" formatCode="0">
                        <c:v>10.76488540693186</c:v>
                      </c:pt>
                      <c:pt idx="94" formatCode="0">
                        <c:v>9.6883968662386746</c:v>
                      </c:pt>
                      <c:pt idx="95" formatCode="0">
                        <c:v>9.6883968662386746</c:v>
                      </c:pt>
                      <c:pt idx="96" formatCode="0">
                        <c:v>8.2351373363028735</c:v>
                      </c:pt>
                      <c:pt idx="97" formatCode="0">
                        <c:v>7.4116236026725861</c:v>
                      </c:pt>
                      <c:pt idx="98" formatCode="0">
                        <c:v>7.4116236026725861</c:v>
                      </c:pt>
                      <c:pt idx="99" formatCode="0">
                        <c:v>7.4116236026725861</c:v>
                      </c:pt>
                      <c:pt idx="100" formatCode="0">
                        <c:v>8.1527859629398449</c:v>
                      </c:pt>
                      <c:pt idx="101" formatCode="0">
                        <c:v>6.5222287703518766</c:v>
                      </c:pt>
                      <c:pt idx="102" formatCode="0">
                        <c:v>5.870005893316689</c:v>
                      </c:pt>
                      <c:pt idx="103" formatCode="0">
                        <c:v>5.2830053039850204</c:v>
                      </c:pt>
                      <c:pt idx="104" formatCode="0">
                        <c:v>6.6037566299812758</c:v>
                      </c:pt>
                    </c:numCache>
                  </c:numRef>
                </c:val>
                <c:smooth val="0"/>
                <c:extLst xmlns:c15="http://schemas.microsoft.com/office/drawing/2012/chart">
                  <c:ext xmlns:c16="http://schemas.microsoft.com/office/drawing/2014/chart" uri="{C3380CC4-5D6E-409C-BE32-E72D297353CC}">
                    <c16:uniqueId val="{00000006-97F4-45A6-87EA-AB9105C5388D}"/>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24-25 '!$A$5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'!$B$5:$DB$5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7-97F4-45A6-87EA-AB9105C5388D}"/>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24-25 '!$A$6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'!$B$6:$DB$6</c15:sqref>
                        </c15:formulaRef>
                      </c:ext>
                    </c:extLst>
                    <c:numCache>
                      <c:formatCode>General</c:formatCode>
                      <c:ptCount val="105"/>
                      <c:pt idx="53" formatCode="0">
                        <c:v>19</c:v>
                      </c:pt>
                      <c:pt idx="54" formatCode="0">
                        <c:v>18.05</c:v>
                      </c:pt>
                      <c:pt idx="55" formatCode="0">
                        <c:v>18.952500000000001</c:v>
                      </c:pt>
                      <c:pt idx="56" formatCode="0">
                        <c:v>18.004874999999998</c:v>
                      </c:pt>
                      <c:pt idx="57" formatCode="0">
                        <c:v>17.104631249999997</c:v>
                      </c:pt>
                      <c:pt idx="58" formatCode="0">
                        <c:v>17.104631249999997</c:v>
                      </c:pt>
                      <c:pt idx="59" formatCode="0">
                        <c:v>18.815094374999997</c:v>
                      </c:pt>
                      <c:pt idx="60" formatCode="0">
                        <c:v>20.696603812499998</c:v>
                      </c:pt>
                      <c:pt idx="61" formatCode="0">
                        <c:v>22.766264193750001</c:v>
                      </c:pt>
                      <c:pt idx="62" formatCode="0">
                        <c:v>25.042890613125003</c:v>
                      </c:pt>
                      <c:pt idx="63" formatCode="0">
                        <c:v>27.547179674437505</c:v>
                      </c:pt>
                      <c:pt idx="64" formatCode="0">
                        <c:v>30.301897641881258</c:v>
                      </c:pt>
                      <c:pt idx="65" formatCode="0">
                        <c:v>28.786802759787193</c:v>
                      </c:pt>
                      <c:pt idx="66" formatCode="0">
                        <c:v>25.908122483808473</c:v>
                      </c:pt>
                      <c:pt idx="67" formatCode="0">
                        <c:v>25.908122483808473</c:v>
                      </c:pt>
                      <c:pt idx="68" formatCode="0">
                        <c:v>24.612716359618048</c:v>
                      </c:pt>
                      <c:pt idx="69" formatCode="0">
                        <c:v>23.382080541637144</c:v>
                      </c:pt>
                      <c:pt idx="70" formatCode="0">
                        <c:v>24.083542957886259</c:v>
                      </c:pt>
                      <c:pt idx="71" formatCode="0">
                        <c:v>26.491897253674885</c:v>
                      </c:pt>
                      <c:pt idx="72" formatCode="0">
                        <c:v>27.816492116358631</c:v>
                      </c:pt>
                      <c:pt idx="73" formatCode="0">
                        <c:v>27.816492116358631</c:v>
                      </c:pt>
                      <c:pt idx="74" formatCode="0">
                        <c:v>29.207316722176564</c:v>
                      </c:pt>
                      <c:pt idx="75" formatCode="0">
                        <c:v>30.667682558285392</c:v>
                      </c:pt>
                      <c:pt idx="76" formatCode="0">
                        <c:v>29.134298430371121</c:v>
                      </c:pt>
                      <c:pt idx="77" formatCode="0">
                        <c:v>27.677583508852564</c:v>
                      </c:pt>
                      <c:pt idx="78" formatCode="0">
                        <c:v>27.677583508852564</c:v>
                      </c:pt>
                      <c:pt idx="79" formatCode="0">
                        <c:v>26.293704333409934</c:v>
                      </c:pt>
                      <c:pt idx="80" formatCode="0">
                        <c:v>24.979019116739437</c:v>
                      </c:pt>
                      <c:pt idx="81" formatCode="0">
                        <c:v>22.481117205065495</c:v>
                      </c:pt>
                      <c:pt idx="82" formatCode="0">
                        <c:v>20.233005484558944</c:v>
                      </c:pt>
                      <c:pt idx="83" formatCode="0">
                        <c:v>21.244655758786891</c:v>
                      </c:pt>
                      <c:pt idx="84" formatCode="0">
                        <c:v>19.120190182908203</c:v>
                      </c:pt>
                      <c:pt idx="85" formatCode="0">
                        <c:v>19.120190182908203</c:v>
                      </c:pt>
                      <c:pt idx="86" formatCode="0">
                        <c:v>18.164180673762793</c:v>
                      </c:pt>
                      <c:pt idx="87" formatCode="0">
                        <c:v>16.347762606386514</c:v>
                      </c:pt>
                      <c:pt idx="88" formatCode="0">
                        <c:v>16.347762606386514</c:v>
                      </c:pt>
                      <c:pt idx="89" formatCode="0">
                        <c:v>16.347762606386514</c:v>
                      </c:pt>
                      <c:pt idx="90" formatCode="0">
                        <c:v>17.16515073670584</c:v>
                      </c:pt>
                      <c:pt idx="91" formatCode="0">
                        <c:v>18.881665810376425</c:v>
                      </c:pt>
                      <c:pt idx="92" formatCode="0">
                        <c:v>19.825749100895248</c:v>
                      </c:pt>
                      <c:pt idx="93" formatCode="0">
                        <c:v>17.843174190805723</c:v>
                      </c:pt>
                      <c:pt idx="94" formatCode="0">
                        <c:v>17.843174190805723</c:v>
                      </c:pt>
                      <c:pt idx="95" formatCode="0">
                        <c:v>17.843174190805723</c:v>
                      </c:pt>
                      <c:pt idx="96" formatCode="0">
                        <c:v>16.951015481265436</c:v>
                      </c:pt>
                      <c:pt idx="97" formatCode="0">
                        <c:v>16.951015481265436</c:v>
                      </c:pt>
                      <c:pt idx="98" formatCode="0">
                        <c:v>13.560812385012349</c:v>
                      </c:pt>
                      <c:pt idx="99" formatCode="0">
                        <c:v>12.882771765761731</c:v>
                      </c:pt>
                      <c:pt idx="100" formatCode="0">
                        <c:v>14.815187530625989</c:v>
                      </c:pt>
                      <c:pt idx="101" formatCode="0">
                        <c:v>13.333668777563391</c:v>
                      </c:pt>
                      <c:pt idx="102" formatCode="0">
                        <c:v>12.000301899807052</c:v>
                      </c:pt>
                      <c:pt idx="103" formatCode="0">
                        <c:v>12.000301899807052</c:v>
                      </c:pt>
                      <c:pt idx="104" formatCode="0">
                        <c:v>12.000301899807052</c:v>
                      </c:pt>
                    </c:numCache>
                  </c:numRef>
                </c:val>
                <c:smooth val="0"/>
                <c:extLst xmlns:c15="http://schemas.microsoft.com/office/drawing/2012/chart">
                  <c:ext xmlns:c16="http://schemas.microsoft.com/office/drawing/2014/chart" uri="{C3380CC4-5D6E-409C-BE32-E72D297353CC}">
                    <c16:uniqueId val="{00000008-97F4-45A6-87EA-AB9105C5388D}"/>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24-25 '!$A$7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'!$B$7:$DB$7</c15:sqref>
                        </c15:formulaRef>
                      </c:ext>
                    </c:extLst>
                    <c:numCache>
                      <c:formatCode>General</c:formatCode>
                      <c:ptCount val="105"/>
                      <c:pt idx="53" formatCode="0">
                        <c:v>4</c:v>
                      </c:pt>
                      <c:pt idx="54" formatCode="0">
                        <c:v>4</c:v>
                      </c:pt>
                      <c:pt idx="55" formatCode="0">
                        <c:v>4</c:v>
                      </c:pt>
                      <c:pt idx="56" formatCode="0">
                        <c:v>3.6</c:v>
                      </c:pt>
                      <c:pt idx="57" formatCode="0">
                        <c:v>3.9600000000000004</c:v>
                      </c:pt>
                      <c:pt idx="58" formatCode="0">
                        <c:v>2.97</c:v>
                      </c:pt>
                      <c:pt idx="59" formatCode="0">
                        <c:v>2.97</c:v>
                      </c:pt>
                      <c:pt idx="60" formatCode="0">
                        <c:v>3.5640000000000001</c:v>
                      </c:pt>
                      <c:pt idx="61" formatCode="0">
                        <c:v>3.5640000000000001</c:v>
                      </c:pt>
                      <c:pt idx="62" formatCode="0">
                        <c:v>3.5640000000000001</c:v>
                      </c:pt>
                      <c:pt idx="63" formatCode="0">
                        <c:v>4.0985999999999994</c:v>
                      </c:pt>
                      <c:pt idx="64" formatCode="0">
                        <c:v>4.0985999999999994</c:v>
                      </c:pt>
                      <c:pt idx="65" formatCode="0">
                        <c:v>3.0739499999999995</c:v>
                      </c:pt>
                      <c:pt idx="66" formatCode="0">
                        <c:v>3.0739499999999995</c:v>
                      </c:pt>
                      <c:pt idx="67" formatCode="0">
                        <c:v>3.0739499999999995</c:v>
                      </c:pt>
                      <c:pt idx="68" formatCode="0">
                        <c:v>3.0739499999999995</c:v>
                      </c:pt>
                      <c:pt idx="69" formatCode="0">
                        <c:v>4.6109249999999991</c:v>
                      </c:pt>
                      <c:pt idx="70" formatCode="0">
                        <c:v>5.5331099999999989</c:v>
                      </c:pt>
                      <c:pt idx="71" formatCode="0">
                        <c:v>6.6397319999999986</c:v>
                      </c:pt>
                      <c:pt idx="72" formatCode="0">
                        <c:v>6.6397319999999986</c:v>
                      </c:pt>
                      <c:pt idx="73" formatCode="0">
                        <c:v>5.9757587999999986</c:v>
                      </c:pt>
                      <c:pt idx="74" formatCode="0">
                        <c:v>6.5733346799999985</c:v>
                      </c:pt>
                      <c:pt idx="75" formatCode="0">
                        <c:v>6.5733346799999985</c:v>
                      </c:pt>
                      <c:pt idx="76" formatCode="0">
                        <c:v>6.5733346799999985</c:v>
                      </c:pt>
                      <c:pt idx="77" formatCode="0">
                        <c:v>6.5733346799999985</c:v>
                      </c:pt>
                      <c:pt idx="78" formatCode="0">
                        <c:v>6.5733346799999985</c:v>
                      </c:pt>
                      <c:pt idx="79" formatCode="0">
                        <c:v>5.9160012119999985</c:v>
                      </c:pt>
                      <c:pt idx="80" formatCode="0">
                        <c:v>5.9160012119999985</c:v>
                      </c:pt>
                      <c:pt idx="81" formatCode="0">
                        <c:v>5.9160012119999985</c:v>
                      </c:pt>
                      <c:pt idx="82" formatCode="0">
                        <c:v>5.9160012119999985</c:v>
                      </c:pt>
                      <c:pt idx="83" formatCode="0">
                        <c:v>5.9160012119999985</c:v>
                      </c:pt>
                      <c:pt idx="84" formatCode="0">
                        <c:v>5.6202011513999981</c:v>
                      </c:pt>
                      <c:pt idx="85" formatCode="0">
                        <c:v>5.3391910938299976</c:v>
                      </c:pt>
                      <c:pt idx="86" formatCode="0">
                        <c:v>5.0722315391384978</c:v>
                      </c:pt>
                      <c:pt idx="87" formatCode="0">
                        <c:v>4.8186199621815726</c:v>
                      </c:pt>
                      <c:pt idx="88" formatCode="0">
                        <c:v>4.577688964072494</c:v>
                      </c:pt>
                      <c:pt idx="89" formatCode="0">
                        <c:v>4.577688964072494</c:v>
                      </c:pt>
                      <c:pt idx="90" formatCode="0">
                        <c:v>5.493226756886993</c:v>
                      </c:pt>
                      <c:pt idx="91" formatCode="0">
                        <c:v>7.1411947839530914</c:v>
                      </c:pt>
                      <c:pt idx="92" formatCode="0">
                        <c:v>6.0700155663601274</c:v>
                      </c:pt>
                      <c:pt idx="93" formatCode="0">
                        <c:v>6.0700155663601274</c:v>
                      </c:pt>
                      <c:pt idx="94" formatCode="0">
                        <c:v>6.0700155663601274</c:v>
                      </c:pt>
                      <c:pt idx="95" formatCode="0">
                        <c:v>6.0700155663601274</c:v>
                      </c:pt>
                      <c:pt idx="96" formatCode="0">
                        <c:v>4.8560124530881019</c:v>
                      </c:pt>
                      <c:pt idx="97" formatCode="0">
                        <c:v>4.8560124530881019</c:v>
                      </c:pt>
                      <c:pt idx="98" formatCode="0">
                        <c:v>4.8560124530881019</c:v>
                      </c:pt>
                      <c:pt idx="99" formatCode="0">
                        <c:v>4.8560124530881019</c:v>
                      </c:pt>
                      <c:pt idx="100" formatCode="0">
                        <c:v>5.8272149437057221</c:v>
                      </c:pt>
                      <c:pt idx="101" formatCode="0">
                        <c:v>5.8272149437057221</c:v>
                      </c:pt>
                      <c:pt idx="102" formatCode="0">
                        <c:v>5.8272149437057221</c:v>
                      </c:pt>
                      <c:pt idx="103" formatCode="0">
                        <c:v>5.8272149437057221</c:v>
                      </c:pt>
                      <c:pt idx="104" formatCode="0">
                        <c:v>6.9926579324468667</c:v>
                      </c:pt>
                    </c:numCache>
                  </c:numRef>
                </c:val>
                <c:smooth val="0"/>
                <c:extLst xmlns:c15="http://schemas.microsoft.com/office/drawing/2012/chart">
                  <c:ext xmlns:c16="http://schemas.microsoft.com/office/drawing/2014/chart" uri="{C3380CC4-5D6E-409C-BE32-E72D297353CC}">
                    <c16:uniqueId val="{00000009-97F4-45A6-87EA-AB9105C5388D}"/>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24-25 '!$A$8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'!$B$8:$DB$8</c15:sqref>
                        </c15:formulaRef>
                      </c:ext>
                    </c:extLst>
                    <c:numCache>
                      <c:formatCode>General</c:formatCode>
                      <c:ptCount val="105"/>
                      <c:pt idx="53" formatCode="0">
                        <c:v>6</c:v>
                      </c:pt>
                      <c:pt idx="54" formatCode="0">
                        <c:v>4.8000000000000007</c:v>
                      </c:pt>
                      <c:pt idx="55" formatCode="0">
                        <c:v>6.0000000000000009</c:v>
                      </c:pt>
                      <c:pt idx="56" formatCode="0">
                        <c:v>4.8000000000000007</c:v>
                      </c:pt>
                      <c:pt idx="57" formatCode="0">
                        <c:v>4.8000000000000007</c:v>
                      </c:pt>
                      <c:pt idx="58" formatCode="0">
                        <c:v>4.8000000000000007</c:v>
                      </c:pt>
                      <c:pt idx="59" formatCode="0">
                        <c:v>4.8000000000000007</c:v>
                      </c:pt>
                      <c:pt idx="60" formatCode="0">
                        <c:v>6.0000000000000009</c:v>
                      </c:pt>
                      <c:pt idx="61" formatCode="0">
                        <c:v>6.0000000000000009</c:v>
                      </c:pt>
                      <c:pt idx="62" formatCode="0">
                        <c:v>6.0000000000000009</c:v>
                      </c:pt>
                      <c:pt idx="63" formatCode="0">
                        <c:v>4.8000000000000007</c:v>
                      </c:pt>
                      <c:pt idx="64" formatCode="0">
                        <c:v>4.8000000000000007</c:v>
                      </c:pt>
                      <c:pt idx="65" formatCode="0">
                        <c:v>4.3200000000000012</c:v>
                      </c:pt>
                      <c:pt idx="66" formatCode="0">
                        <c:v>4.3200000000000012</c:v>
                      </c:pt>
                      <c:pt idx="67" formatCode="0">
                        <c:v>4.3200000000000012</c:v>
                      </c:pt>
                      <c:pt idx="68" formatCode="0">
                        <c:v>4.7520000000000016</c:v>
                      </c:pt>
                      <c:pt idx="69" formatCode="0">
                        <c:v>4.7520000000000016</c:v>
                      </c:pt>
                      <c:pt idx="70" formatCode="0">
                        <c:v>4.7520000000000016</c:v>
                      </c:pt>
                      <c:pt idx="71" formatCode="0">
                        <c:v>5.2272000000000025</c:v>
                      </c:pt>
                      <c:pt idx="72" formatCode="0">
                        <c:v>6.2726400000000027</c:v>
                      </c:pt>
                      <c:pt idx="73" formatCode="0">
                        <c:v>6.2726400000000027</c:v>
                      </c:pt>
                      <c:pt idx="74" formatCode="0">
                        <c:v>6.2726400000000027</c:v>
                      </c:pt>
                      <c:pt idx="75" formatCode="0">
                        <c:v>7.2135360000000022</c:v>
                      </c:pt>
                      <c:pt idx="76" formatCode="0">
                        <c:v>5.7708288000000021</c:v>
                      </c:pt>
                      <c:pt idx="77" formatCode="0">
                        <c:v>4.9052044800000019</c:v>
                      </c:pt>
                      <c:pt idx="78" formatCode="0">
                        <c:v>5.3957249280000026</c:v>
                      </c:pt>
                      <c:pt idx="79" formatCode="0">
                        <c:v>4.8561524352000021</c:v>
                      </c:pt>
                      <c:pt idx="80" formatCode="0">
                        <c:v>4.8561524352000021</c:v>
                      </c:pt>
                      <c:pt idx="81" formatCode="0">
                        <c:v>4.8561524352000021</c:v>
                      </c:pt>
                      <c:pt idx="82" formatCode="0">
                        <c:v>4.1277295699200014</c:v>
                      </c:pt>
                      <c:pt idx="83" formatCode="0">
                        <c:v>4.5405025269120021</c:v>
                      </c:pt>
                      <c:pt idx="84" formatCode="0">
                        <c:v>4.086452274220802</c:v>
                      </c:pt>
                      <c:pt idx="85" formatCode="0">
                        <c:v>4.086452274220802</c:v>
                      </c:pt>
                      <c:pt idx="86" formatCode="0">
                        <c:v>4.086452274220802</c:v>
                      </c:pt>
                      <c:pt idx="87" formatCode="0">
                        <c:v>3.2691618193766416</c:v>
                      </c:pt>
                      <c:pt idx="88" formatCode="0">
                        <c:v>3.2691618193766416</c:v>
                      </c:pt>
                      <c:pt idx="89" formatCode="0">
                        <c:v>3.2691618193766416</c:v>
                      </c:pt>
                      <c:pt idx="90" formatCode="0">
                        <c:v>3.7595360922831378</c:v>
                      </c:pt>
                      <c:pt idx="91" formatCode="0">
                        <c:v>4.6994201153539219</c:v>
                      </c:pt>
                      <c:pt idx="92" formatCode="0">
                        <c:v>5.6393041384247065</c:v>
                      </c:pt>
                      <c:pt idx="93" formatCode="0">
                        <c:v>4.7934085176610006</c:v>
                      </c:pt>
                      <c:pt idx="94" formatCode="0">
                        <c:v>5.5124197953101506</c:v>
                      </c:pt>
                      <c:pt idx="95" formatCode="0">
                        <c:v>5.5124197953101506</c:v>
                      </c:pt>
                      <c:pt idx="96" formatCode="0">
                        <c:v>4.961177815779136</c:v>
                      </c:pt>
                      <c:pt idx="97" formatCode="0">
                        <c:v>4.4650600342012225</c:v>
                      </c:pt>
                      <c:pt idx="98" formatCode="0">
                        <c:v>3.572048027360978</c:v>
                      </c:pt>
                      <c:pt idx="99" formatCode="0">
                        <c:v>2.5004336191526844</c:v>
                      </c:pt>
                      <c:pt idx="100" formatCode="0">
                        <c:v>2.5004336191526844</c:v>
                      </c:pt>
                      <c:pt idx="101" formatCode="0">
                        <c:v>2.2503902572374161</c:v>
                      </c:pt>
                      <c:pt idx="102" formatCode="0">
                        <c:v>2.0253512315136746</c:v>
                      </c:pt>
                      <c:pt idx="103" formatCode="0">
                        <c:v>2.0253512315136746</c:v>
                      </c:pt>
                      <c:pt idx="104" formatCode="0">
                        <c:v>2.227886354665042</c:v>
                      </c:pt>
                    </c:numCache>
                  </c:numRef>
                </c:val>
                <c:smooth val="0"/>
                <c:extLst xmlns:c15="http://schemas.microsoft.com/office/drawing/2012/chart">
                  <c:ext xmlns:c16="http://schemas.microsoft.com/office/drawing/2014/chart" uri="{C3380CC4-5D6E-409C-BE32-E72D297353CC}">
                    <c16:uniqueId val="{0000000A-97F4-45A6-87EA-AB9105C5388D}"/>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24-25 '!$A$9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'!$B$9:$DB$9</c15:sqref>
                        </c15:formulaRef>
                      </c:ext>
                    </c:extLst>
                    <c:numCache>
                      <c:formatCode>General</c:formatCode>
                      <c:ptCount val="105"/>
                      <c:pt idx="53" formatCode="0">
                        <c:v>20</c:v>
                      </c:pt>
                      <c:pt idx="54" formatCode="0">
                        <c:v>20</c:v>
                      </c:pt>
                      <c:pt idx="55" formatCode="0">
                        <c:v>19</c:v>
                      </c:pt>
                      <c:pt idx="56" formatCode="0">
                        <c:v>18.05</c:v>
                      </c:pt>
                      <c:pt idx="57" formatCode="0">
                        <c:v>18.05</c:v>
                      </c:pt>
                      <c:pt idx="58" formatCode="0">
                        <c:v>18.05</c:v>
                      </c:pt>
                      <c:pt idx="59" formatCode="0">
                        <c:v>18.05</c:v>
                      </c:pt>
                      <c:pt idx="60" formatCode="0">
                        <c:v>18.952500000000001</c:v>
                      </c:pt>
                      <c:pt idx="61" formatCode="0">
                        <c:v>18.952500000000001</c:v>
                      </c:pt>
                      <c:pt idx="62" formatCode="0">
                        <c:v>18.004874999999998</c:v>
                      </c:pt>
                      <c:pt idx="63" formatCode="0">
                        <c:v>18.004874999999998</c:v>
                      </c:pt>
                      <c:pt idx="64" formatCode="0">
                        <c:v>18.004874999999998</c:v>
                      </c:pt>
                      <c:pt idx="65" formatCode="0">
                        <c:v>17.104631249999997</c:v>
                      </c:pt>
                      <c:pt idx="66" formatCode="0">
                        <c:v>16.249399687499995</c:v>
                      </c:pt>
                      <c:pt idx="67" formatCode="0">
                        <c:v>16.249399687499995</c:v>
                      </c:pt>
                      <c:pt idx="68" formatCode="0">
                        <c:v>16.249399687499995</c:v>
                      </c:pt>
                      <c:pt idx="69" formatCode="0">
                        <c:v>16.249399687499995</c:v>
                      </c:pt>
                      <c:pt idx="70" formatCode="0">
                        <c:v>16.249399687499995</c:v>
                      </c:pt>
                      <c:pt idx="71" formatCode="0">
                        <c:v>17.874339656249997</c:v>
                      </c:pt>
                      <c:pt idx="72" formatCode="0">
                        <c:v>18.768056639062497</c:v>
                      </c:pt>
                      <c:pt idx="73" formatCode="0">
                        <c:v>18.768056639062497</c:v>
                      </c:pt>
                      <c:pt idx="74" formatCode="0">
                        <c:v>19.706459471015624</c:v>
                      </c:pt>
                      <c:pt idx="75" formatCode="0">
                        <c:v>21.677105418117186</c:v>
                      </c:pt>
                      <c:pt idx="76" formatCode="0">
                        <c:v>19.509394876305468</c:v>
                      </c:pt>
                      <c:pt idx="77" formatCode="0">
                        <c:v>18.533925132490193</c:v>
                      </c:pt>
                      <c:pt idx="78" formatCode="0">
                        <c:v>17.607228875865683</c:v>
                      </c:pt>
                      <c:pt idx="79" formatCode="0">
                        <c:v>15.846505988279116</c:v>
                      </c:pt>
                      <c:pt idx="80" formatCode="0">
                        <c:v>15.846505988279116</c:v>
                      </c:pt>
                      <c:pt idx="81" formatCode="0">
                        <c:v>15.846505988279116</c:v>
                      </c:pt>
                      <c:pt idx="82" formatCode="0">
                        <c:v>14.261855389451204</c:v>
                      </c:pt>
                      <c:pt idx="83" formatCode="0">
                        <c:v>14.974948158923766</c:v>
                      </c:pt>
                      <c:pt idx="84" formatCode="0">
                        <c:v>14.226200750977577</c:v>
                      </c:pt>
                      <c:pt idx="85" formatCode="0">
                        <c:v>14.226200750977577</c:v>
                      </c:pt>
                      <c:pt idx="86" formatCode="0">
                        <c:v>12.80358067587982</c:v>
                      </c:pt>
                      <c:pt idx="87" formatCode="0">
                        <c:v>10.883043574497847</c:v>
                      </c:pt>
                      <c:pt idx="88" formatCode="0">
                        <c:v>10.338891395772954</c:v>
                      </c:pt>
                      <c:pt idx="89" formatCode="0">
                        <c:v>10.338891395772954</c:v>
                      </c:pt>
                      <c:pt idx="90" formatCode="0">
                        <c:v>12.406669674927544</c:v>
                      </c:pt>
                      <c:pt idx="91" formatCode="0">
                        <c:v>13.647336642420299</c:v>
                      </c:pt>
                      <c:pt idx="92" formatCode="0">
                        <c:v>15.012070306662331</c:v>
                      </c:pt>
                      <c:pt idx="93" formatCode="0">
                        <c:v>15.012070306662331</c:v>
                      </c:pt>
                      <c:pt idx="94" formatCode="0">
                        <c:v>14.261466791329214</c:v>
                      </c:pt>
                      <c:pt idx="95" formatCode="0">
                        <c:v>12.835320112196293</c:v>
                      </c:pt>
                      <c:pt idx="96" formatCode="0">
                        <c:v>12.835320112196293</c:v>
                      </c:pt>
                      <c:pt idx="97" formatCode="0">
                        <c:v>12.193554106586477</c:v>
                      </c:pt>
                      <c:pt idx="98" formatCode="0">
                        <c:v>11.583876401257152</c:v>
                      </c:pt>
                      <c:pt idx="99" formatCode="0">
                        <c:v>10.77300505316915</c:v>
                      </c:pt>
                      <c:pt idx="100" formatCode="0">
                        <c:v>12.92760606380298</c:v>
                      </c:pt>
                      <c:pt idx="101" formatCode="0">
                        <c:v>10.988465154232532</c:v>
                      </c:pt>
                      <c:pt idx="102" formatCode="0">
                        <c:v>10.988465154232532</c:v>
                      </c:pt>
                      <c:pt idx="103" formatCode="0">
                        <c:v>9.8896186388092797</c:v>
                      </c:pt>
                      <c:pt idx="104" formatCode="0">
                        <c:v>10.878580502690209</c:v>
                      </c:pt>
                    </c:numCache>
                  </c:numRef>
                </c:val>
                <c:smooth val="0"/>
                <c:extLst xmlns:c15="http://schemas.microsoft.com/office/drawing/2012/chart">
                  <c:ext xmlns:c16="http://schemas.microsoft.com/office/drawing/2014/chart" uri="{C3380CC4-5D6E-409C-BE32-E72D297353CC}">
                    <c16:uniqueId val="{0000000B-97F4-45A6-87EA-AB9105C5388D}"/>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24-25 '!$A$10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'!$B$10:$DB$10</c15:sqref>
                        </c15:formulaRef>
                      </c:ext>
                    </c:extLst>
                    <c:numCache>
                      <c:formatCode>General</c:formatCode>
                      <c:ptCount val="105"/>
                      <c:pt idx="53" formatCode="0">
                        <c:v>7.2</c:v>
                      </c:pt>
                      <c:pt idx="54" formatCode="0">
                        <c:v>7.2</c:v>
                      </c:pt>
                      <c:pt idx="55" formatCode="0">
                        <c:v>7.9200000000000008</c:v>
                      </c:pt>
                      <c:pt idx="56" formatCode="0">
                        <c:v>7.9200000000000008</c:v>
                      </c:pt>
                      <c:pt idx="57" formatCode="0">
                        <c:v>7.9200000000000008</c:v>
                      </c:pt>
                      <c:pt idx="58" formatCode="0">
                        <c:v>7.128000000000001</c:v>
                      </c:pt>
                      <c:pt idx="59" formatCode="0">
                        <c:v>7.128000000000001</c:v>
                      </c:pt>
                      <c:pt idx="60" formatCode="0">
                        <c:v>7.8408000000000015</c:v>
                      </c:pt>
                      <c:pt idx="61" formatCode="0">
                        <c:v>7.8408000000000015</c:v>
                      </c:pt>
                      <c:pt idx="62" formatCode="0">
                        <c:v>7.8408000000000015</c:v>
                      </c:pt>
                      <c:pt idx="63" formatCode="0">
                        <c:v>7.0567200000000012</c:v>
                      </c:pt>
                      <c:pt idx="64" formatCode="0">
                        <c:v>7.0567200000000012</c:v>
                      </c:pt>
                      <c:pt idx="65" formatCode="0">
                        <c:v>6.3510480000000014</c:v>
                      </c:pt>
                      <c:pt idx="66" formatCode="0">
                        <c:v>6.3510480000000014</c:v>
                      </c:pt>
                      <c:pt idx="67" formatCode="0">
                        <c:v>6.3510480000000014</c:v>
                      </c:pt>
                      <c:pt idx="68" formatCode="0">
                        <c:v>6.3510480000000014</c:v>
                      </c:pt>
                      <c:pt idx="69" formatCode="0">
                        <c:v>6.3510480000000014</c:v>
                      </c:pt>
                      <c:pt idx="70" formatCode="0">
                        <c:v>6.3510480000000014</c:v>
                      </c:pt>
                      <c:pt idx="71" formatCode="0">
                        <c:v>6.9861528000000019</c:v>
                      </c:pt>
                      <c:pt idx="72" formatCode="0">
                        <c:v>7.6847680800000031</c:v>
                      </c:pt>
                      <c:pt idx="73" formatCode="0">
                        <c:v>7.6847680800000031</c:v>
                      </c:pt>
                      <c:pt idx="74" formatCode="0">
                        <c:v>8.453244888000004</c:v>
                      </c:pt>
                      <c:pt idx="75" formatCode="0">
                        <c:v>8.453244888000004</c:v>
                      </c:pt>
                      <c:pt idx="76" formatCode="0">
                        <c:v>8.453244888000004</c:v>
                      </c:pt>
                      <c:pt idx="77" formatCode="0">
                        <c:v>7.6079203992000037</c:v>
                      </c:pt>
                      <c:pt idx="78" formatCode="0">
                        <c:v>7.6079203992000037</c:v>
                      </c:pt>
                      <c:pt idx="79" formatCode="0">
                        <c:v>6.8471283592800036</c:v>
                      </c:pt>
                      <c:pt idx="80" formatCode="0">
                        <c:v>6.8471283592800036</c:v>
                      </c:pt>
                      <c:pt idx="81" formatCode="0">
                        <c:v>7.5318411952080044</c:v>
                      </c:pt>
                      <c:pt idx="82" formatCode="0">
                        <c:v>6.778657075687204</c:v>
                      </c:pt>
                      <c:pt idx="83" formatCode="0">
                        <c:v>8.1343884908246444</c:v>
                      </c:pt>
                      <c:pt idx="84" formatCode="0">
                        <c:v>7.7276690662834122</c:v>
                      </c:pt>
                      <c:pt idx="85" formatCode="0">
                        <c:v>8.5004359729117542</c:v>
                      </c:pt>
                      <c:pt idx="86" formatCode="0">
                        <c:v>8.5004359729117542</c:v>
                      </c:pt>
                      <c:pt idx="87" formatCode="0">
                        <c:v>7.6503923756205792</c:v>
                      </c:pt>
                      <c:pt idx="88" formatCode="0">
                        <c:v>7.6503923756205792</c:v>
                      </c:pt>
                      <c:pt idx="89" formatCode="0">
                        <c:v>9.1804708507446939</c:v>
                      </c:pt>
                      <c:pt idx="90" formatCode="0">
                        <c:v>10.098517935819164</c:v>
                      </c:pt>
                      <c:pt idx="91" formatCode="0">
                        <c:v>11.108369729401081</c:v>
                      </c:pt>
                      <c:pt idx="92" formatCode="0">
                        <c:v>12.219206702341191</c:v>
                      </c:pt>
                      <c:pt idx="93" formatCode="0">
                        <c:v>11.608246367224131</c:v>
                      </c:pt>
                      <c:pt idx="94" formatCode="0">
                        <c:v>11.608246367224131</c:v>
                      </c:pt>
                      <c:pt idx="95" formatCode="0">
                        <c:v>11.608246367224131</c:v>
                      </c:pt>
                      <c:pt idx="96" formatCode="0">
                        <c:v>10.447421730501718</c:v>
                      </c:pt>
                      <c:pt idx="97" formatCode="0">
                        <c:v>9.4026795574515472</c:v>
                      </c:pt>
                      <c:pt idx="98" formatCode="0">
                        <c:v>8.4624116017063926</c:v>
                      </c:pt>
                      <c:pt idx="99" formatCode="0">
                        <c:v>8.4624116017063926</c:v>
                      </c:pt>
                      <c:pt idx="100" formatCode="0">
                        <c:v>9.3086527618770329</c:v>
                      </c:pt>
                      <c:pt idx="101" formatCode="0">
                        <c:v>6.9814895714077743</c:v>
                      </c:pt>
                      <c:pt idx="102" formatCode="0">
                        <c:v>6.9814895714077743</c:v>
                      </c:pt>
                      <c:pt idx="103" formatCode="0">
                        <c:v>6.9814895714077743</c:v>
                      </c:pt>
                      <c:pt idx="104" formatCode="0">
                        <c:v>7.6796385285485522</c:v>
                      </c:pt>
                    </c:numCache>
                  </c:numRef>
                </c:val>
                <c:smooth val="0"/>
                <c:extLst xmlns:c15="http://schemas.microsoft.com/office/drawing/2012/chart">
                  <c:ext xmlns:c16="http://schemas.microsoft.com/office/drawing/2014/chart" uri="{C3380CC4-5D6E-409C-BE32-E72D297353CC}">
                    <c16:uniqueId val="{0000000C-97F4-45A6-87EA-AB9105C5388D}"/>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24-25 '!$A$11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'!$B$11:$DB$11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0D-97F4-45A6-87EA-AB9105C5388D}"/>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24-25 '!$A$12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'!$B$12:$DB$12</c15:sqref>
                        </c15:formulaRef>
                      </c:ext>
                    </c:extLst>
                    <c:numCache>
                      <c:formatCode>General</c:formatCode>
                      <c:ptCount val="105"/>
                      <c:pt idx="53" formatCode="0">
                        <c:v>0</c:v>
                      </c:pt>
                      <c:pt idx="54" formatCode="0">
                        <c:v>1</c:v>
                      </c:pt>
                      <c:pt idx="55" formatCode="0">
                        <c:v>1</c:v>
                      </c:pt>
                      <c:pt idx="56" formatCode="0">
                        <c:v>2</c:v>
                      </c:pt>
                      <c:pt idx="57" formatCode="0">
                        <c:v>2</c:v>
                      </c:pt>
                      <c:pt idx="58" formatCode="0">
                        <c:v>2</c:v>
                      </c:pt>
                      <c:pt idx="59" formatCode="0">
                        <c:v>2</c:v>
                      </c:pt>
                      <c:pt idx="60" formatCode="0">
                        <c:v>3</c:v>
                      </c:pt>
                      <c:pt idx="61" formatCode="0">
                        <c:v>3</c:v>
                      </c:pt>
                      <c:pt idx="62" formatCode="0">
                        <c:v>2</c:v>
                      </c:pt>
                      <c:pt idx="63" formatCode="0">
                        <c:v>1</c:v>
                      </c:pt>
                      <c:pt idx="64" formatCode="0">
                        <c:v>1</c:v>
                      </c:pt>
                      <c:pt idx="65" formatCode="0">
                        <c:v>1</c:v>
                      </c:pt>
                      <c:pt idx="66" formatCode="0">
                        <c:v>1</c:v>
                      </c:pt>
                      <c:pt idx="67" formatCode="0">
                        <c:v>1</c:v>
                      </c:pt>
                      <c:pt idx="68" formatCode="0">
                        <c:v>1</c:v>
                      </c:pt>
                      <c:pt idx="69" formatCode="0">
                        <c:v>2</c:v>
                      </c:pt>
                      <c:pt idx="70" formatCode="0">
                        <c:v>2</c:v>
                      </c:pt>
                      <c:pt idx="71" formatCode="0">
                        <c:v>2</c:v>
                      </c:pt>
                      <c:pt idx="72" formatCode="0">
                        <c:v>2</c:v>
                      </c:pt>
                      <c:pt idx="73" formatCode="0">
                        <c:v>2</c:v>
                      </c:pt>
                      <c:pt idx="74" formatCode="0">
                        <c:v>3</c:v>
                      </c:pt>
                      <c:pt idx="75" formatCode="0">
                        <c:v>4</c:v>
                      </c:pt>
                      <c:pt idx="76" formatCode="0">
                        <c:v>4</c:v>
                      </c:pt>
                      <c:pt idx="77" formatCode="0">
                        <c:v>4</c:v>
                      </c:pt>
                      <c:pt idx="78" formatCode="0">
                        <c:v>4</c:v>
                      </c:pt>
                      <c:pt idx="79" formatCode="0">
                        <c:v>3</c:v>
                      </c:pt>
                      <c:pt idx="80" formatCode="0">
                        <c:v>3</c:v>
                      </c:pt>
                      <c:pt idx="81" formatCode="0">
                        <c:v>3</c:v>
                      </c:pt>
                      <c:pt idx="82" formatCode="0">
                        <c:v>3</c:v>
                      </c:pt>
                      <c:pt idx="83" formatCode="0">
                        <c:v>4</c:v>
                      </c:pt>
                      <c:pt idx="84" formatCode="0">
                        <c:v>4</c:v>
                      </c:pt>
                      <c:pt idx="85" formatCode="0">
                        <c:v>4</c:v>
                      </c:pt>
                      <c:pt idx="86" formatCode="0">
                        <c:v>4</c:v>
                      </c:pt>
                      <c:pt idx="87" formatCode="0">
                        <c:v>4</c:v>
                      </c:pt>
                      <c:pt idx="88" formatCode="0">
                        <c:v>4</c:v>
                      </c:pt>
                      <c:pt idx="89" formatCode="0">
                        <c:v>4</c:v>
                      </c:pt>
                      <c:pt idx="90" formatCode="0">
                        <c:v>4</c:v>
                      </c:pt>
                      <c:pt idx="91" formatCode="0">
                        <c:v>5</c:v>
                      </c:pt>
                      <c:pt idx="92" formatCode="0">
                        <c:v>6</c:v>
                      </c:pt>
                      <c:pt idx="93" formatCode="0">
                        <c:v>5</c:v>
                      </c:pt>
                      <c:pt idx="94" formatCode="0">
                        <c:v>5</c:v>
                      </c:pt>
                      <c:pt idx="95" formatCode="0">
                        <c:v>5</c:v>
                      </c:pt>
                      <c:pt idx="96" formatCode="0">
                        <c:v>4</c:v>
                      </c:pt>
                      <c:pt idx="97" formatCode="0">
                        <c:v>3</c:v>
                      </c:pt>
                      <c:pt idx="98" formatCode="0">
                        <c:v>3</c:v>
                      </c:pt>
                      <c:pt idx="99" formatCode="0">
                        <c:v>3</c:v>
                      </c:pt>
                      <c:pt idx="100" formatCode="0">
                        <c:v>4</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0E-97F4-45A6-87EA-AB9105C5388D}"/>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24-25 '!$A$13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'!$B$13:$DB$13</c15:sqref>
                        </c15:formulaRef>
                      </c:ext>
                    </c:extLst>
                    <c:numCache>
                      <c:formatCode>General</c:formatCode>
                      <c:ptCount val="105"/>
                      <c:pt idx="53" formatCode="0">
                        <c:v>11</c:v>
                      </c:pt>
                      <c:pt idx="54" formatCode="0">
                        <c:v>10</c:v>
                      </c:pt>
                      <c:pt idx="55" formatCode="0">
                        <c:v>10</c:v>
                      </c:pt>
                      <c:pt idx="56" formatCode="0">
                        <c:v>11</c:v>
                      </c:pt>
                      <c:pt idx="57" formatCode="0">
                        <c:v>10</c:v>
                      </c:pt>
                      <c:pt idx="58" formatCode="0">
                        <c:v>9</c:v>
                      </c:pt>
                      <c:pt idx="59" formatCode="0">
                        <c:v>9</c:v>
                      </c:pt>
                      <c:pt idx="60" formatCode="0">
                        <c:v>10</c:v>
                      </c:pt>
                      <c:pt idx="61" formatCode="0">
                        <c:v>10</c:v>
                      </c:pt>
                      <c:pt idx="62" formatCode="0">
                        <c:v>10</c:v>
                      </c:pt>
                      <c:pt idx="63" formatCode="0">
                        <c:v>9</c:v>
                      </c:pt>
                      <c:pt idx="64" formatCode="0">
                        <c:v>8</c:v>
                      </c:pt>
                      <c:pt idx="65" formatCode="0">
                        <c:v>8</c:v>
                      </c:pt>
                      <c:pt idx="66" formatCode="0">
                        <c:v>8</c:v>
                      </c:pt>
                      <c:pt idx="67" formatCode="0">
                        <c:v>9</c:v>
                      </c:pt>
                      <c:pt idx="68" formatCode="0">
                        <c:v>10</c:v>
                      </c:pt>
                      <c:pt idx="69" formatCode="0">
                        <c:v>11</c:v>
                      </c:pt>
                      <c:pt idx="70" formatCode="0">
                        <c:v>11</c:v>
                      </c:pt>
                      <c:pt idx="71" formatCode="0">
                        <c:v>13</c:v>
                      </c:pt>
                      <c:pt idx="72" formatCode="0">
                        <c:v>12</c:v>
                      </c:pt>
                      <c:pt idx="73" formatCode="0">
                        <c:v>13</c:v>
                      </c:pt>
                      <c:pt idx="74" formatCode="0">
                        <c:v>11</c:v>
                      </c:pt>
                      <c:pt idx="75" formatCode="0">
                        <c:v>10</c:v>
                      </c:pt>
                      <c:pt idx="76" formatCode="0">
                        <c:v>11</c:v>
                      </c:pt>
                      <c:pt idx="77" formatCode="0">
                        <c:v>11</c:v>
                      </c:pt>
                      <c:pt idx="78" formatCode="0">
                        <c:v>11</c:v>
                      </c:pt>
                      <c:pt idx="79" formatCode="0">
                        <c:v>11</c:v>
                      </c:pt>
                      <c:pt idx="80" formatCode="0">
                        <c:v>11</c:v>
                      </c:pt>
                      <c:pt idx="81" formatCode="0">
                        <c:v>10</c:v>
                      </c:pt>
                      <c:pt idx="82" formatCode="0">
                        <c:v>9</c:v>
                      </c:pt>
                      <c:pt idx="83" formatCode="0">
                        <c:v>9</c:v>
                      </c:pt>
                      <c:pt idx="84" formatCode="0">
                        <c:v>9</c:v>
                      </c:pt>
                      <c:pt idx="85" formatCode="0">
                        <c:v>9</c:v>
                      </c:pt>
                      <c:pt idx="86" formatCode="0">
                        <c:v>9</c:v>
                      </c:pt>
                      <c:pt idx="87" formatCode="0">
                        <c:v>9</c:v>
                      </c:pt>
                      <c:pt idx="88" formatCode="0">
                        <c:v>9</c:v>
                      </c:pt>
                      <c:pt idx="89" formatCode="0">
                        <c:v>10</c:v>
                      </c:pt>
                      <c:pt idx="90" formatCode="0">
                        <c:v>11</c:v>
                      </c:pt>
                      <c:pt idx="91" formatCode="0">
                        <c:v>12</c:v>
                      </c:pt>
                      <c:pt idx="92" formatCode="0">
                        <c:v>13</c:v>
                      </c:pt>
                      <c:pt idx="93" formatCode="0">
                        <c:v>11</c:v>
                      </c:pt>
                      <c:pt idx="94" formatCode="0">
                        <c:v>10</c:v>
                      </c:pt>
                      <c:pt idx="95" formatCode="0">
                        <c:v>9</c:v>
                      </c:pt>
                      <c:pt idx="96" formatCode="0">
                        <c:v>9</c:v>
                      </c:pt>
                      <c:pt idx="97" formatCode="0">
                        <c:v>9</c:v>
                      </c:pt>
                      <c:pt idx="98" formatCode="0">
                        <c:v>9</c:v>
                      </c:pt>
                      <c:pt idx="99" formatCode="0">
                        <c:v>9</c:v>
                      </c:pt>
                      <c:pt idx="100" formatCode="0">
                        <c:v>9</c:v>
                      </c:pt>
                      <c:pt idx="101" formatCode="0">
                        <c:v>9</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0F-97F4-45A6-87EA-AB9105C5388D}"/>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24-25 '!$A$14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'!$B$14:$DB$14</c15:sqref>
                        </c15:formulaRef>
                      </c:ext>
                    </c:extLst>
                    <c:numCache>
                      <c:formatCode>General</c:formatCode>
                      <c:ptCount val="105"/>
                      <c:pt idx="53" formatCode="0">
                        <c:v>11</c:v>
                      </c:pt>
                      <c:pt idx="54" formatCode="0">
                        <c:v>11</c:v>
                      </c:pt>
                      <c:pt idx="55" formatCode="0">
                        <c:v>11</c:v>
                      </c:pt>
                      <c:pt idx="56" formatCode="0">
                        <c:v>11</c:v>
                      </c:pt>
                      <c:pt idx="57" formatCode="0">
                        <c:v>11</c:v>
                      </c:pt>
                      <c:pt idx="58" formatCode="0">
                        <c:v>10</c:v>
                      </c:pt>
                      <c:pt idx="59" formatCode="0">
                        <c:v>10</c:v>
                      </c:pt>
                      <c:pt idx="60" formatCode="0">
                        <c:v>11</c:v>
                      </c:pt>
                      <c:pt idx="61" formatCode="0">
                        <c:v>11</c:v>
                      </c:pt>
                      <c:pt idx="62" formatCode="0">
                        <c:v>10</c:v>
                      </c:pt>
                      <c:pt idx="63" formatCode="0">
                        <c:v>9</c:v>
                      </c:pt>
                      <c:pt idx="64" formatCode="0">
                        <c:v>9</c:v>
                      </c:pt>
                      <c:pt idx="65" formatCode="0">
                        <c:v>9</c:v>
                      </c:pt>
                      <c:pt idx="66" formatCode="0">
                        <c:v>9</c:v>
                      </c:pt>
                      <c:pt idx="67" formatCode="0">
                        <c:v>10</c:v>
                      </c:pt>
                      <c:pt idx="68" formatCode="0">
                        <c:v>10</c:v>
                      </c:pt>
                      <c:pt idx="69" formatCode="0">
                        <c:v>10</c:v>
                      </c:pt>
                      <c:pt idx="70" formatCode="0">
                        <c:v>10</c:v>
                      </c:pt>
                      <c:pt idx="71" formatCode="0">
                        <c:v>11</c:v>
                      </c:pt>
                      <c:pt idx="72" formatCode="0">
                        <c:v>10</c:v>
                      </c:pt>
                      <c:pt idx="73" formatCode="0">
                        <c:v>11</c:v>
                      </c:pt>
                      <c:pt idx="74" formatCode="0">
                        <c:v>11</c:v>
                      </c:pt>
                      <c:pt idx="75" formatCode="0">
                        <c:v>10</c:v>
                      </c:pt>
                      <c:pt idx="76" formatCode="0">
                        <c:v>11</c:v>
                      </c:pt>
                      <c:pt idx="77" formatCode="0">
                        <c:v>12</c:v>
                      </c:pt>
                      <c:pt idx="78" formatCode="0">
                        <c:v>10</c:v>
                      </c:pt>
                      <c:pt idx="79" formatCode="0">
                        <c:v>9</c:v>
                      </c:pt>
                      <c:pt idx="80" formatCode="0">
                        <c:v>9</c:v>
                      </c:pt>
                      <c:pt idx="81" formatCode="0">
                        <c:v>8</c:v>
                      </c:pt>
                      <c:pt idx="82" formatCode="0">
                        <c:v>8</c:v>
                      </c:pt>
                      <c:pt idx="83" formatCode="0">
                        <c:v>8</c:v>
                      </c:pt>
                      <c:pt idx="84" formatCode="0">
                        <c:v>8</c:v>
                      </c:pt>
                      <c:pt idx="85" formatCode="0">
                        <c:v>8</c:v>
                      </c:pt>
                      <c:pt idx="86" formatCode="0">
                        <c:v>7</c:v>
                      </c:pt>
                      <c:pt idx="87" formatCode="0">
                        <c:v>7</c:v>
                      </c:pt>
                      <c:pt idx="88" formatCode="0">
                        <c:v>6</c:v>
                      </c:pt>
                      <c:pt idx="89" formatCode="0">
                        <c:v>6</c:v>
                      </c:pt>
                      <c:pt idx="90" formatCode="0">
                        <c:v>7</c:v>
                      </c:pt>
                      <c:pt idx="91" formatCode="0">
                        <c:v>8</c:v>
                      </c:pt>
                      <c:pt idx="92" formatCode="0">
                        <c:v>8</c:v>
                      </c:pt>
                      <c:pt idx="93" formatCode="0">
                        <c:v>8</c:v>
                      </c:pt>
                      <c:pt idx="94" formatCode="0">
                        <c:v>8</c:v>
                      </c:pt>
                      <c:pt idx="95" formatCode="0">
                        <c:v>7</c:v>
                      </c:pt>
                      <c:pt idx="96" formatCode="0">
                        <c:v>6</c:v>
                      </c:pt>
                      <c:pt idx="97" formatCode="0">
                        <c:v>6</c:v>
                      </c:pt>
                      <c:pt idx="98" formatCode="0">
                        <c:v>6</c:v>
                      </c:pt>
                      <c:pt idx="99" formatCode="0">
                        <c:v>6</c:v>
                      </c:pt>
                      <c:pt idx="100" formatCode="0">
                        <c:v>7</c:v>
                      </c:pt>
                      <c:pt idx="101" formatCode="0">
                        <c:v>7</c:v>
                      </c:pt>
                      <c:pt idx="102" formatCode="0">
                        <c:v>7</c:v>
                      </c:pt>
                      <c:pt idx="103" formatCode="0">
                        <c:v>7</c:v>
                      </c:pt>
                      <c:pt idx="104" formatCode="0">
                        <c:v>8</c:v>
                      </c:pt>
                    </c:numCache>
                  </c:numRef>
                </c:val>
                <c:smooth val="0"/>
                <c:extLst xmlns:c15="http://schemas.microsoft.com/office/drawing/2012/chart">
                  <c:ext xmlns:c16="http://schemas.microsoft.com/office/drawing/2014/chart" uri="{C3380CC4-5D6E-409C-BE32-E72D297353CC}">
                    <c16:uniqueId val="{00000010-97F4-45A6-87EA-AB9105C5388D}"/>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24-25 '!$A$15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'!$B$15:$DB$15</c15:sqref>
                        </c15:formulaRef>
                      </c:ext>
                    </c:extLst>
                    <c:numCache>
                      <c:formatCode>General</c:formatCode>
                      <c:ptCount val="105"/>
                      <c:pt idx="53" formatCode="0">
                        <c:v>24</c:v>
                      </c:pt>
                      <c:pt idx="54" formatCode="0">
                        <c:v>24</c:v>
                      </c:pt>
                      <c:pt idx="55" formatCode="0">
                        <c:v>24</c:v>
                      </c:pt>
                      <c:pt idx="56" formatCode="0">
                        <c:v>24</c:v>
                      </c:pt>
                      <c:pt idx="57" formatCode="0">
                        <c:v>23</c:v>
                      </c:pt>
                      <c:pt idx="58" formatCode="0">
                        <c:v>23</c:v>
                      </c:pt>
                      <c:pt idx="59" formatCode="0">
                        <c:v>22</c:v>
                      </c:pt>
                      <c:pt idx="60" formatCode="0">
                        <c:v>22</c:v>
                      </c:pt>
                      <c:pt idx="61" formatCode="0">
                        <c:v>22</c:v>
                      </c:pt>
                      <c:pt idx="62" formatCode="0">
                        <c:v>21</c:v>
                      </c:pt>
                      <c:pt idx="63" formatCode="0">
                        <c:v>21</c:v>
                      </c:pt>
                      <c:pt idx="64" formatCode="0">
                        <c:v>20</c:v>
                      </c:pt>
                      <c:pt idx="65" formatCode="0">
                        <c:v>20</c:v>
                      </c:pt>
                      <c:pt idx="66" formatCode="0">
                        <c:v>20</c:v>
                      </c:pt>
                      <c:pt idx="67" formatCode="0">
                        <c:v>20</c:v>
                      </c:pt>
                      <c:pt idx="68" formatCode="0">
                        <c:v>21</c:v>
                      </c:pt>
                      <c:pt idx="69" formatCode="0">
                        <c:v>20</c:v>
                      </c:pt>
                      <c:pt idx="70" formatCode="0">
                        <c:v>20</c:v>
                      </c:pt>
                      <c:pt idx="71" formatCode="0">
                        <c:v>21</c:v>
                      </c:pt>
                      <c:pt idx="72" formatCode="0">
                        <c:v>20</c:v>
                      </c:pt>
                      <c:pt idx="73" formatCode="0">
                        <c:v>21</c:v>
                      </c:pt>
                      <c:pt idx="74" formatCode="0">
                        <c:v>21</c:v>
                      </c:pt>
                      <c:pt idx="75" formatCode="0">
                        <c:v>23</c:v>
                      </c:pt>
                      <c:pt idx="76" formatCode="0">
                        <c:v>22</c:v>
                      </c:pt>
                      <c:pt idx="77" formatCode="0">
                        <c:v>21</c:v>
                      </c:pt>
                      <c:pt idx="78" formatCode="0">
                        <c:v>20</c:v>
                      </c:pt>
                      <c:pt idx="79" formatCode="0">
                        <c:v>20</c:v>
                      </c:pt>
                      <c:pt idx="80" formatCode="0">
                        <c:v>20</c:v>
                      </c:pt>
                      <c:pt idx="81" formatCode="0">
                        <c:v>18</c:v>
                      </c:pt>
                      <c:pt idx="82" formatCode="0">
                        <c:v>17</c:v>
                      </c:pt>
                      <c:pt idx="83" formatCode="0">
                        <c:v>17</c:v>
                      </c:pt>
                      <c:pt idx="84" formatCode="0">
                        <c:v>16</c:v>
                      </c:pt>
                      <c:pt idx="85" formatCode="0">
                        <c:v>15</c:v>
                      </c:pt>
                      <c:pt idx="86" formatCode="0">
                        <c:v>14</c:v>
                      </c:pt>
                      <c:pt idx="87" formatCode="0">
                        <c:v>12</c:v>
                      </c:pt>
                      <c:pt idx="88" formatCode="0">
                        <c:v>11</c:v>
                      </c:pt>
                      <c:pt idx="89" formatCode="0">
                        <c:v>11</c:v>
                      </c:pt>
                      <c:pt idx="90" formatCode="0">
                        <c:v>12</c:v>
                      </c:pt>
                      <c:pt idx="91" formatCode="0">
                        <c:v>14</c:v>
                      </c:pt>
                      <c:pt idx="92" formatCode="0">
                        <c:v>14</c:v>
                      </c:pt>
                      <c:pt idx="93" formatCode="0">
                        <c:v>14</c:v>
                      </c:pt>
                      <c:pt idx="94" formatCode="0">
                        <c:v>13</c:v>
                      </c:pt>
                      <c:pt idx="95" formatCode="0">
                        <c:v>13</c:v>
                      </c:pt>
                      <c:pt idx="96" formatCode="0">
                        <c:v>12</c:v>
                      </c:pt>
                      <c:pt idx="97" formatCode="0">
                        <c:v>11</c:v>
                      </c:pt>
                      <c:pt idx="98" formatCode="0">
                        <c:v>10</c:v>
                      </c:pt>
                      <c:pt idx="99" formatCode="0">
                        <c:v>10</c:v>
                      </c:pt>
                      <c:pt idx="100" formatCode="0">
                        <c:v>11</c:v>
                      </c:pt>
                      <c:pt idx="101" formatCode="0">
                        <c:v>9</c:v>
                      </c:pt>
                      <c:pt idx="102" formatCode="0">
                        <c:v>8</c:v>
                      </c:pt>
                      <c:pt idx="103" formatCode="0">
                        <c:v>7</c:v>
                      </c:pt>
                      <c:pt idx="104" formatCode="0">
                        <c:v>7</c:v>
                      </c:pt>
                    </c:numCache>
                  </c:numRef>
                </c:val>
                <c:smooth val="0"/>
                <c:extLst xmlns:c15="http://schemas.microsoft.com/office/drawing/2012/chart">
                  <c:ext xmlns:c16="http://schemas.microsoft.com/office/drawing/2014/chart" uri="{C3380CC4-5D6E-409C-BE32-E72D297353CC}">
                    <c16:uniqueId val="{00000011-97F4-45A6-87EA-AB9105C5388D}"/>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24-25 '!$A$16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'!$B$16:$DB$16</c15:sqref>
                        </c15:formulaRef>
                      </c:ext>
                    </c:extLst>
                    <c:numCache>
                      <c:formatCode>General</c:formatCode>
                      <c:ptCount val="105"/>
                      <c:pt idx="53" formatCode="0">
                        <c:v>113.2</c:v>
                      </c:pt>
                      <c:pt idx="54" formatCode="0">
                        <c:v>111.05</c:v>
                      </c:pt>
                      <c:pt idx="55" formatCode="0">
                        <c:v>113.9725</c:v>
                      </c:pt>
                      <c:pt idx="56" formatCode="0">
                        <c:v>112.474875</c:v>
                      </c:pt>
                      <c:pt idx="57" formatCode="0">
                        <c:v>108.72463125</c:v>
                      </c:pt>
                      <c:pt idx="58" formatCode="0">
                        <c:v>104.94263124999999</c:v>
                      </c:pt>
                      <c:pt idx="59" formatCode="0">
                        <c:v>105.65309437499999</c:v>
                      </c:pt>
                      <c:pt idx="60" formatCode="0">
                        <c:v>115.0329038125</c:v>
                      </c:pt>
                      <c:pt idx="61" formatCode="0">
                        <c:v>118.30046419375</c:v>
                      </c:pt>
                      <c:pt idx="62" formatCode="0">
                        <c:v>115.31177561312501</c:v>
                      </c:pt>
                      <c:pt idx="63" formatCode="0">
                        <c:v>112.1806636744375</c:v>
                      </c:pt>
                      <c:pt idx="64" formatCode="0">
                        <c:v>112.93538164188125</c:v>
                      </c:pt>
                      <c:pt idx="65" formatCode="0">
                        <c:v>108.24239210978719</c:v>
                      </c:pt>
                      <c:pt idx="66" formatCode="0">
                        <c:v>103.54788426130847</c:v>
                      </c:pt>
                      <c:pt idx="67" formatCode="0">
                        <c:v>104.54788426130847</c:v>
                      </c:pt>
                      <c:pt idx="68" formatCode="0">
                        <c:v>106.54901454611804</c:v>
                      </c:pt>
                      <c:pt idx="69" formatCode="0">
                        <c:v>108.80634377803715</c:v>
                      </c:pt>
                      <c:pt idx="70" formatCode="0">
                        <c:v>110.42999119428626</c:v>
                      </c:pt>
                      <c:pt idx="71" formatCode="0">
                        <c:v>122.24934584115988</c:v>
                      </c:pt>
                      <c:pt idx="72" formatCode="0">
                        <c:v>122.00871055353264</c:v>
                      </c:pt>
                      <c:pt idx="73" formatCode="0">
                        <c:v>124.34473735353264</c:v>
                      </c:pt>
                      <c:pt idx="74" formatCode="0">
                        <c:v>128.12271965111483</c:v>
                      </c:pt>
                      <c:pt idx="75" formatCode="0">
                        <c:v>134.68559982331752</c:v>
                      </c:pt>
                      <c:pt idx="76" formatCode="0">
                        <c:v>128.57669351175429</c:v>
                      </c:pt>
                      <c:pt idx="77" formatCode="0">
                        <c:v>123.32000085391267</c:v>
                      </c:pt>
                      <c:pt idx="78" formatCode="0">
                        <c:v>119.88382504528816</c:v>
                      </c:pt>
                      <c:pt idx="79" formatCode="0">
                        <c:v>112.78152498153898</c:v>
                      </c:pt>
                      <c:pt idx="80" formatCode="0">
                        <c:v>111.46683976486848</c:v>
                      </c:pt>
                      <c:pt idx="81" formatCode="0">
                        <c:v>105.65365068912253</c:v>
                      </c:pt>
                      <c:pt idx="82" formatCode="0">
                        <c:v>97.337078119650272</c:v>
                      </c:pt>
                      <c:pt idx="83" formatCode="0">
                        <c:v>101.83032553548023</c:v>
                      </c:pt>
                      <c:pt idx="84" formatCode="0">
                        <c:v>95.898559875019629</c:v>
                      </c:pt>
                      <c:pt idx="85" formatCode="0">
                        <c:v>95.390316724077962</c:v>
                      </c:pt>
                      <c:pt idx="86" formatCode="0">
                        <c:v>89.52705061775886</c:v>
                      </c:pt>
                      <c:pt idx="87" formatCode="0">
                        <c:v>80.83412439763157</c:v>
                      </c:pt>
                      <c:pt idx="88" formatCode="0">
                        <c:v>78.049041220797591</c:v>
                      </c:pt>
                      <c:pt idx="89" formatCode="0">
                        <c:v>81.458891304856962</c:v>
                      </c:pt>
                      <c:pt idx="90" formatCode="0">
                        <c:v>91.016999998827089</c:v>
                      </c:pt>
                      <c:pt idx="91" formatCode="0">
                        <c:v>105.24287248843667</c:v>
                      </c:pt>
                      <c:pt idx="92" formatCode="0">
                        <c:v>113.22245257334843</c:v>
                      </c:pt>
                      <c:pt idx="93" formatCode="0">
                        <c:v>104.09180035564518</c:v>
                      </c:pt>
                      <c:pt idx="94" formatCode="0">
                        <c:v>100.98371957726802</c:v>
                      </c:pt>
                      <c:pt idx="95" formatCode="0">
                        <c:v>97.557572898135106</c:v>
                      </c:pt>
                      <c:pt idx="96" formatCode="0">
                        <c:v>89.286084929133551</c:v>
                      </c:pt>
                      <c:pt idx="97" formatCode="0">
                        <c:v>84.279945235265373</c:v>
                      </c:pt>
                      <c:pt idx="98" formatCode="0">
                        <c:v>77.446784471097558</c:v>
                      </c:pt>
                      <c:pt idx="99" formatCode="0">
                        <c:v>74.886258095550644</c:v>
                      </c:pt>
                      <c:pt idx="100" formatCode="0">
                        <c:v>84.531880882104247</c:v>
                      </c:pt>
                      <c:pt idx="101" formatCode="0">
                        <c:v>73.903457474498722</c:v>
                      </c:pt>
                      <c:pt idx="102" formatCode="0">
                        <c:v>71.692828693983444</c:v>
                      </c:pt>
                      <c:pt idx="103" formatCode="0">
                        <c:v>69.006981589228531</c:v>
                      </c:pt>
                      <c:pt idx="104" formatCode="0">
                        <c:v>75.382821848139002</c:v>
                      </c:pt>
                    </c:numCache>
                  </c:numRef>
                </c:val>
                <c:smooth val="0"/>
                <c:extLst xmlns:c15="http://schemas.microsoft.com/office/drawing/2012/chart">
                  <c:ext xmlns:c16="http://schemas.microsoft.com/office/drawing/2014/chart" uri="{C3380CC4-5D6E-409C-BE32-E72D297353CC}">
                    <c16:uniqueId val="{00000012-97F4-45A6-87EA-AB9105C5388D}"/>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24-25 '!$A$17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'!$B$17:$DB$17</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3-97F4-45A6-87EA-AB9105C5388D}"/>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24-25 '!$A$18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'!$B$18:$DB$18</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4-97F4-45A6-87EA-AB9105C5388D}"/>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24-25 '!$A$19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'!$B$19:$DB$19</c15:sqref>
                        </c15:formulaRef>
                      </c:ext>
                    </c:extLst>
                    <c:numCache>
                      <c:formatCode>General</c:formatCode>
                      <c:ptCount val="105"/>
                      <c:pt idx="53" formatCode="0">
                        <c:v>5</c:v>
                      </c:pt>
                      <c:pt idx="54" formatCode="0">
                        <c:v>4.25</c:v>
                      </c:pt>
                      <c:pt idx="55" formatCode="0">
                        <c:v>3.1875</c:v>
                      </c:pt>
                      <c:pt idx="56" formatCode="0">
                        <c:v>2.1356249999999997</c:v>
                      </c:pt>
                      <c:pt idx="57" formatCode="0">
                        <c:v>2.1356249999999997</c:v>
                      </c:pt>
                      <c:pt idx="58" formatCode="0">
                        <c:v>2.1356249999999997</c:v>
                      </c:pt>
                      <c:pt idx="59" formatCode="0">
                        <c:v>2.1356249999999997</c:v>
                      </c:pt>
                      <c:pt idx="60" formatCode="0">
                        <c:v>4.2712499999999993</c:v>
                      </c:pt>
                      <c:pt idx="61" formatCode="0">
                        <c:v>4.2712499999999993</c:v>
                      </c:pt>
                      <c:pt idx="62" formatCode="0">
                        <c:v>4.2712499999999993</c:v>
                      </c:pt>
                      <c:pt idx="63" formatCode="0">
                        <c:v>4.2712499999999993</c:v>
                      </c:pt>
                      <c:pt idx="64" formatCode="0">
                        <c:v>4.2712499999999993</c:v>
                      </c:pt>
                      <c:pt idx="65" formatCode="0">
                        <c:v>4.2712499999999993</c:v>
                      </c:pt>
                      <c:pt idx="66" formatCode="0">
                        <c:v>4.2712499999999993</c:v>
                      </c:pt>
                      <c:pt idx="67" formatCode="0">
                        <c:v>4.6983749999999995</c:v>
                      </c:pt>
                      <c:pt idx="68" formatCode="0">
                        <c:v>4.6983749999999995</c:v>
                      </c:pt>
                      <c:pt idx="69" formatCode="0">
                        <c:v>4.6983749999999995</c:v>
                      </c:pt>
                      <c:pt idx="70" formatCode="0">
                        <c:v>4.6983749999999995</c:v>
                      </c:pt>
                      <c:pt idx="71" formatCode="0">
                        <c:v>5.6380499999999989</c:v>
                      </c:pt>
                      <c:pt idx="72" formatCode="0">
                        <c:v>5.6380499999999989</c:v>
                      </c:pt>
                      <c:pt idx="73" formatCode="0">
                        <c:v>6.7656599999999987</c:v>
                      </c:pt>
                      <c:pt idx="74" formatCode="0">
                        <c:v>6.7656599999999987</c:v>
                      </c:pt>
                      <c:pt idx="75" formatCode="0">
                        <c:v>7.4422259999999989</c:v>
                      </c:pt>
                      <c:pt idx="76" formatCode="0">
                        <c:v>6.6980033999999993</c:v>
                      </c:pt>
                      <c:pt idx="77" formatCode="0">
                        <c:v>6.0282030599999992</c:v>
                      </c:pt>
                      <c:pt idx="78" formatCode="0">
                        <c:v>5.4253827539999993</c:v>
                      </c:pt>
                      <c:pt idx="79" formatCode="0">
                        <c:v>4.3403062031999999</c:v>
                      </c:pt>
                      <c:pt idx="80" formatCode="0">
                        <c:v>4.3403062031999999</c:v>
                      </c:pt>
                      <c:pt idx="81" formatCode="0">
                        <c:v>4.3403062031999999</c:v>
                      </c:pt>
                      <c:pt idx="82" formatCode="0">
                        <c:v>4.3403062031999999</c:v>
                      </c:pt>
                      <c:pt idx="83" formatCode="0">
                        <c:v>4.3403062031999999</c:v>
                      </c:pt>
                      <c:pt idx="84" formatCode="0">
                        <c:v>4.3403062031999999</c:v>
                      </c:pt>
                      <c:pt idx="85" formatCode="0">
                        <c:v>4.3403062031999999</c:v>
                      </c:pt>
                      <c:pt idx="86" formatCode="0">
                        <c:v>3.47224496256</c:v>
                      </c:pt>
                      <c:pt idx="87" formatCode="0">
                        <c:v>2.9514082181759997</c:v>
                      </c:pt>
                      <c:pt idx="88" formatCode="0">
                        <c:v>2.9514082181759997</c:v>
                      </c:pt>
                      <c:pt idx="89" formatCode="0">
                        <c:v>2.9514082181759997</c:v>
                      </c:pt>
                      <c:pt idx="90" formatCode="0">
                        <c:v>2.9514082181759997</c:v>
                      </c:pt>
                      <c:pt idx="91" formatCode="0">
                        <c:v>2.9514082181759997</c:v>
                      </c:pt>
                      <c:pt idx="92" formatCode="0">
                        <c:v>2.9514082181759997</c:v>
                      </c:pt>
                      <c:pt idx="93" formatCode="0">
                        <c:v>2.9514082181759997</c:v>
                      </c:pt>
                      <c:pt idx="94" formatCode="0">
                        <c:v>2.3611265745407999</c:v>
                      </c:pt>
                      <c:pt idx="95" formatCode="0">
                        <c:v>2.3611265745407999</c:v>
                      </c:pt>
                      <c:pt idx="96" formatCode="0">
                        <c:v>1.1805632872703999</c:v>
                      </c:pt>
                      <c:pt idx="97" formatCode="0">
                        <c:v>1.1805632872703999</c:v>
                      </c:pt>
                      <c:pt idx="98" formatCode="0">
                        <c:v>1.1805632872703999</c:v>
                      </c:pt>
                      <c:pt idx="99" formatCode="0">
                        <c:v>1.1805632872703999</c:v>
                      </c:pt>
                      <c:pt idx="100" formatCode="0">
                        <c:v>1.1805632872703999</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5-97F4-45A6-87EA-AB9105C5388D}"/>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24-25 '!$A$20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'!$B$20:$DB$20</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6-97F4-45A6-87EA-AB9105C5388D}"/>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24-25 '!$A$21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'!$B$21:$DB$21</c15:sqref>
                        </c15:formulaRef>
                      </c:ext>
                    </c:extLst>
                    <c:numCache>
                      <c:formatCode>General</c:formatCode>
                      <c:ptCount val="105"/>
                      <c:pt idx="53" formatCode="0">
                        <c:v>10</c:v>
                      </c:pt>
                      <c:pt idx="54" formatCode="0">
                        <c:v>9.8000000000000007</c:v>
                      </c:pt>
                      <c:pt idx="55" formatCode="0">
                        <c:v>9.9960000000000004</c:v>
                      </c:pt>
                      <c:pt idx="56" formatCode="0">
                        <c:v>9.9960000000000004</c:v>
                      </c:pt>
                      <c:pt idx="57" formatCode="0">
                        <c:v>9.9960000000000004</c:v>
                      </c:pt>
                      <c:pt idx="58" formatCode="0">
                        <c:v>8.9964000000000013</c:v>
                      </c:pt>
                      <c:pt idx="59" formatCode="0">
                        <c:v>8.9964000000000013</c:v>
                      </c:pt>
                      <c:pt idx="60" formatCode="0">
                        <c:v>8.9964000000000013</c:v>
                      </c:pt>
                      <c:pt idx="61" formatCode="0">
                        <c:v>8.9964000000000013</c:v>
                      </c:pt>
                      <c:pt idx="62" formatCode="0">
                        <c:v>9.8960400000000028</c:v>
                      </c:pt>
                      <c:pt idx="63" formatCode="0">
                        <c:v>9.8960400000000028</c:v>
                      </c:pt>
                      <c:pt idx="64" formatCode="0">
                        <c:v>9.8960400000000028</c:v>
                      </c:pt>
                      <c:pt idx="65" formatCode="0">
                        <c:v>9.8960400000000028</c:v>
                      </c:pt>
                      <c:pt idx="66" formatCode="0">
                        <c:v>9.8960400000000028</c:v>
                      </c:pt>
                      <c:pt idx="67" formatCode="0">
                        <c:v>9.8960400000000028</c:v>
                      </c:pt>
                      <c:pt idx="68" formatCode="0">
                        <c:v>8.9064360000000029</c:v>
                      </c:pt>
                      <c:pt idx="69" formatCode="0">
                        <c:v>8.9064360000000029</c:v>
                      </c:pt>
                      <c:pt idx="70" formatCode="0">
                        <c:v>9.7970796000000036</c:v>
                      </c:pt>
                      <c:pt idx="71" formatCode="0">
                        <c:v>9.7970796000000036</c:v>
                      </c:pt>
                      <c:pt idx="72" formatCode="0">
                        <c:v>9.7970796000000036</c:v>
                      </c:pt>
                      <c:pt idx="73" formatCode="0">
                        <c:v>9.7970796000000036</c:v>
                      </c:pt>
                      <c:pt idx="74" formatCode="0">
                        <c:v>10.776787560000004</c:v>
                      </c:pt>
                      <c:pt idx="75" formatCode="0">
                        <c:v>10.776787560000004</c:v>
                      </c:pt>
                      <c:pt idx="76" formatCode="0">
                        <c:v>9.6991088040000033</c:v>
                      </c:pt>
                      <c:pt idx="77" formatCode="0">
                        <c:v>9.1171622757600019</c:v>
                      </c:pt>
                      <c:pt idx="78" formatCode="0">
                        <c:v>9.1171622757600019</c:v>
                      </c:pt>
                      <c:pt idx="79" formatCode="0">
                        <c:v>8.2054460481840028</c:v>
                      </c:pt>
                      <c:pt idx="80" formatCode="0">
                        <c:v>8.2054460481840028</c:v>
                      </c:pt>
                      <c:pt idx="81" formatCode="0">
                        <c:v>8.2054460481840028</c:v>
                      </c:pt>
                      <c:pt idx="82" formatCode="0">
                        <c:v>7.9592826667384822</c:v>
                      </c:pt>
                      <c:pt idx="83" formatCode="0">
                        <c:v>8.7552109334123305</c:v>
                      </c:pt>
                      <c:pt idx="84" formatCode="0">
                        <c:v>8.7552109334123305</c:v>
                      </c:pt>
                      <c:pt idx="85" formatCode="0">
                        <c:v>8.7552109334123305</c:v>
                      </c:pt>
                      <c:pt idx="86" formatCode="0">
                        <c:v>8.7552109334123305</c:v>
                      </c:pt>
                      <c:pt idx="87" formatCode="0">
                        <c:v>7.879689840071098</c:v>
                      </c:pt>
                      <c:pt idx="88" formatCode="0">
                        <c:v>7.879689840071098</c:v>
                      </c:pt>
                      <c:pt idx="89" formatCode="0">
                        <c:v>8.6676588240782078</c:v>
                      </c:pt>
                      <c:pt idx="90" formatCode="0">
                        <c:v>8.6676588240782078</c:v>
                      </c:pt>
                      <c:pt idx="91" formatCode="0">
                        <c:v>9.5344247064860301</c:v>
                      </c:pt>
                      <c:pt idx="92" formatCode="0">
                        <c:v>9.5344247064860301</c:v>
                      </c:pt>
                      <c:pt idx="93" formatCode="0">
                        <c:v>9.5344247064860301</c:v>
                      </c:pt>
                      <c:pt idx="94" formatCode="0">
                        <c:v>8.5809822358374266</c:v>
                      </c:pt>
                      <c:pt idx="95" formatCode="0">
                        <c:v>8.5809822358374266</c:v>
                      </c:pt>
                      <c:pt idx="96" formatCode="0">
                        <c:v>8.5809822358374266</c:v>
                      </c:pt>
                      <c:pt idx="97" formatCode="0">
                        <c:v>7.7228840122536839</c:v>
                      </c:pt>
                      <c:pt idx="98" formatCode="0">
                        <c:v>7.7228840122536839</c:v>
                      </c:pt>
                      <c:pt idx="99" formatCode="0">
                        <c:v>7.7228840122536839</c:v>
                      </c:pt>
                      <c:pt idx="100" formatCode="0">
                        <c:v>7.7228840122536839</c:v>
                      </c:pt>
                      <c:pt idx="101" formatCode="0">
                        <c:v>6.9505956110283158</c:v>
                      </c:pt>
                      <c:pt idx="102" formatCode="0">
                        <c:v>6.9505956110283158</c:v>
                      </c:pt>
                      <c:pt idx="103" formatCode="0">
                        <c:v>6.2555360499254844</c:v>
                      </c:pt>
                      <c:pt idx="104" formatCode="0">
                        <c:v>5.3172056424366616</c:v>
                      </c:pt>
                    </c:numCache>
                  </c:numRef>
                </c:val>
                <c:smooth val="0"/>
                <c:extLst xmlns:c15="http://schemas.microsoft.com/office/drawing/2012/chart">
                  <c:ext xmlns:c16="http://schemas.microsoft.com/office/drawing/2014/chart" uri="{C3380CC4-5D6E-409C-BE32-E72D297353CC}">
                    <c16:uniqueId val="{00000017-97F4-45A6-87EA-AB9105C5388D}"/>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24-25 '!$A$22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'!$B$22:$DB$22</c15:sqref>
                        </c15:formulaRef>
                      </c:ext>
                    </c:extLst>
                    <c:numCache>
                      <c:formatCode>General</c:formatCode>
                      <c:ptCount val="105"/>
                      <c:pt idx="53" formatCode="0">
                        <c:v>4</c:v>
                      </c:pt>
                      <c:pt idx="54" formatCode="0">
                        <c:v>4</c:v>
                      </c:pt>
                      <c:pt idx="55" formatCode="0">
                        <c:v>4</c:v>
                      </c:pt>
                      <c:pt idx="56" formatCode="0">
                        <c:v>4</c:v>
                      </c:pt>
                      <c:pt idx="57" formatCode="0">
                        <c:v>3.4</c:v>
                      </c:pt>
                      <c:pt idx="58" formatCode="0">
                        <c:v>4.25</c:v>
                      </c:pt>
                      <c:pt idx="59" formatCode="0">
                        <c:v>3.1875</c:v>
                      </c:pt>
                      <c:pt idx="60" formatCode="0">
                        <c:v>3.1875</c:v>
                      </c:pt>
                      <c:pt idx="61" formatCode="0">
                        <c:v>3.1875</c:v>
                      </c:pt>
                      <c:pt idx="62" formatCode="0">
                        <c:v>3.1875</c:v>
                      </c:pt>
                      <c:pt idx="63" formatCode="0">
                        <c:v>2.5500000000000003</c:v>
                      </c:pt>
                      <c:pt idx="64" formatCode="0">
                        <c:v>2.5500000000000003</c:v>
                      </c:pt>
                      <c:pt idx="65" formatCode="0">
                        <c:v>3.8250000000000002</c:v>
                      </c:pt>
                      <c:pt idx="66" formatCode="0">
                        <c:v>2.8687500000000004</c:v>
                      </c:pt>
                      <c:pt idx="67" formatCode="0">
                        <c:v>2.8687500000000004</c:v>
                      </c:pt>
                      <c:pt idx="68" formatCode="0">
                        <c:v>2.8687500000000004</c:v>
                      </c:pt>
                      <c:pt idx="69" formatCode="0">
                        <c:v>1.9220625</c:v>
                      </c:pt>
                      <c:pt idx="70" formatCode="0">
                        <c:v>2.1142687500000004</c:v>
                      </c:pt>
                      <c:pt idx="71" formatCode="0">
                        <c:v>2.2199821875000003</c:v>
                      </c:pt>
                      <c:pt idx="72" formatCode="0">
                        <c:v>2.2199821875000003</c:v>
                      </c:pt>
                      <c:pt idx="73" formatCode="0">
                        <c:v>2.2199821875000003</c:v>
                      </c:pt>
                      <c:pt idx="74" formatCode="0">
                        <c:v>2.2199821875000003</c:v>
                      </c:pt>
                      <c:pt idx="75" formatCode="0">
                        <c:v>2.5529795156250001</c:v>
                      </c:pt>
                      <c:pt idx="76" formatCode="0">
                        <c:v>2.1700325882812499</c:v>
                      </c:pt>
                      <c:pt idx="77" formatCode="0">
                        <c:v>2.1700325882812499</c:v>
                      </c:pt>
                      <c:pt idx="78" formatCode="0">
                        <c:v>2.1700325882812499</c:v>
                      </c:pt>
                      <c:pt idx="79" formatCode="0">
                        <c:v>2.1700325882812499</c:v>
                      </c:pt>
                      <c:pt idx="80" formatCode="0">
                        <c:v>2.1700325882812499</c:v>
                      </c:pt>
                      <c:pt idx="81" formatCode="0">
                        <c:v>2.1700325882812499</c:v>
                      </c:pt>
                      <c:pt idx="82" formatCode="0">
                        <c:v>1.4539218341484372</c:v>
                      </c:pt>
                      <c:pt idx="83" formatCode="0">
                        <c:v>1.4539218341484372</c:v>
                      </c:pt>
                      <c:pt idx="84" formatCode="0">
                        <c:v>1.3085296507335935</c:v>
                      </c:pt>
                      <c:pt idx="85" formatCode="0">
                        <c:v>1.1776766856602341</c:v>
                      </c:pt>
                      <c:pt idx="86" formatCode="0">
                        <c:v>1.0599090170942107</c:v>
                      </c:pt>
                      <c:pt idx="87" formatCode="0">
                        <c:v>0.95391811538478966</c:v>
                      </c:pt>
                      <c:pt idx="88" formatCode="0">
                        <c:v>0.85852630384631068</c:v>
                      </c:pt>
                      <c:pt idx="89" formatCode="0">
                        <c:v>0.85852630384631068</c:v>
                      </c:pt>
                      <c:pt idx="90" formatCode="0">
                        <c:v>0.94437893423094177</c:v>
                      </c:pt>
                      <c:pt idx="91" formatCode="0">
                        <c:v>1.13325472107713</c:v>
                      </c:pt>
                      <c:pt idx="92" formatCode="0">
                        <c:v>0.56662736053856499</c:v>
                      </c:pt>
                      <c:pt idx="93" formatCode="0">
                        <c:v>0.56662736053856499</c:v>
                      </c:pt>
                      <c:pt idx="94" formatCode="0">
                        <c:v>0.56662736053856499</c:v>
                      </c:pt>
                      <c:pt idx="95" formatCode="0">
                        <c:v>0.56662736053856499</c:v>
                      </c:pt>
                      <c:pt idx="96" formatCode="0">
                        <c:v>0.56662736053856499</c:v>
                      </c:pt>
                      <c:pt idx="97" formatCode="0">
                        <c:v>0.56662736053856499</c:v>
                      </c:pt>
                      <c:pt idx="98" formatCode="0">
                        <c:v>0.56662736053856499</c:v>
                      </c:pt>
                      <c:pt idx="99" formatCode="0">
                        <c:v>0.56662736053856499</c:v>
                      </c:pt>
                      <c:pt idx="100" formatCode="0">
                        <c:v>1.13325472107713</c:v>
                      </c:pt>
                      <c:pt idx="101" formatCode="0">
                        <c:v>0.56662736053856499</c:v>
                      </c:pt>
                      <c:pt idx="102" formatCode="0">
                        <c:v>0.56662736053856499</c:v>
                      </c:pt>
                      <c:pt idx="103" formatCode="0">
                        <c:v>0.56662736053856499</c:v>
                      </c:pt>
                      <c:pt idx="104" formatCode="0">
                        <c:v>0.56662736053856499</c:v>
                      </c:pt>
                    </c:numCache>
                  </c:numRef>
                </c:val>
                <c:smooth val="0"/>
                <c:extLst xmlns:c15="http://schemas.microsoft.com/office/drawing/2012/chart">
                  <c:ext xmlns:c16="http://schemas.microsoft.com/office/drawing/2014/chart" uri="{C3380CC4-5D6E-409C-BE32-E72D297353CC}">
                    <c16:uniqueId val="{00000018-97F4-45A6-87EA-AB9105C5388D}"/>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24-25 '!$A$23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'!$B$23:$DB$23</c15:sqref>
                        </c15:formulaRef>
                      </c:ext>
                    </c:extLst>
                    <c:numCache>
                      <c:formatCode>General</c:formatCode>
                      <c:ptCount val="105"/>
                      <c:pt idx="53" formatCode="0">
                        <c:v>2.25</c:v>
                      </c:pt>
                      <c:pt idx="54" formatCode="0">
                        <c:v>1.8</c:v>
                      </c:pt>
                      <c:pt idx="55" formatCode="0">
                        <c:v>0.9</c:v>
                      </c:pt>
                      <c:pt idx="56" formatCode="0">
                        <c:v>0.9</c:v>
                      </c:pt>
                      <c:pt idx="57" formatCode="0">
                        <c:v>0.9</c:v>
                      </c:pt>
                      <c:pt idx="58" formatCode="0">
                        <c:v>1.8</c:v>
                      </c:pt>
                      <c:pt idx="59" formatCode="0">
                        <c:v>1.8</c:v>
                      </c:pt>
                      <c:pt idx="60" formatCode="0">
                        <c:v>2.7</c:v>
                      </c:pt>
                      <c:pt idx="61" formatCode="0">
                        <c:v>2.7</c:v>
                      </c:pt>
                      <c:pt idx="62" formatCode="0">
                        <c:v>2.7</c:v>
                      </c:pt>
                      <c:pt idx="63" formatCode="0">
                        <c:v>4.0500000000000007</c:v>
                      </c:pt>
                      <c:pt idx="64" formatCode="0">
                        <c:v>4.0500000000000007</c:v>
                      </c:pt>
                      <c:pt idx="65" formatCode="0">
                        <c:v>4.0500000000000007</c:v>
                      </c:pt>
                      <c:pt idx="66" formatCode="0">
                        <c:v>2.7135000000000002</c:v>
                      </c:pt>
                      <c:pt idx="67" formatCode="0">
                        <c:v>2.7135000000000002</c:v>
                      </c:pt>
                      <c:pt idx="68" formatCode="0">
                        <c:v>2.7135000000000002</c:v>
                      </c:pt>
                      <c:pt idx="69" formatCode="0">
                        <c:v>1.8180449999999999</c:v>
                      </c:pt>
                      <c:pt idx="70" formatCode="0">
                        <c:v>1.8180449999999999</c:v>
                      </c:pt>
                      <c:pt idx="71" formatCode="0">
                        <c:v>2.6361652499999999</c:v>
                      </c:pt>
                      <c:pt idx="72" formatCode="0">
                        <c:v>3.6906313499999994</c:v>
                      </c:pt>
                      <c:pt idx="73" formatCode="0">
                        <c:v>3.6906313499999994</c:v>
                      </c:pt>
                      <c:pt idx="74" formatCode="0">
                        <c:v>4.9823523224999997</c:v>
                      </c:pt>
                      <c:pt idx="75" formatCode="0">
                        <c:v>4.9823523224999997</c:v>
                      </c:pt>
                      <c:pt idx="76" formatCode="0">
                        <c:v>3.4876466257499996</c:v>
                      </c:pt>
                      <c:pt idx="77" formatCode="0">
                        <c:v>3.4876466257499996</c:v>
                      </c:pt>
                      <c:pt idx="78" formatCode="0">
                        <c:v>2.3367232392524997</c:v>
                      </c:pt>
                      <c:pt idx="79" formatCode="0">
                        <c:v>2.3367232392524997</c:v>
                      </c:pt>
                      <c:pt idx="80" formatCode="0">
                        <c:v>2.3367232392524997</c:v>
                      </c:pt>
                      <c:pt idx="81" formatCode="0">
                        <c:v>2.3367232392524997</c:v>
                      </c:pt>
                      <c:pt idx="82" formatCode="0">
                        <c:v>2.3367232392524997</c:v>
                      </c:pt>
                      <c:pt idx="83" formatCode="0">
                        <c:v>2.3367232392524997</c:v>
                      </c:pt>
                      <c:pt idx="84" formatCode="0">
                        <c:v>2.3367232392524997</c:v>
                      </c:pt>
                      <c:pt idx="85" formatCode="0">
                        <c:v>2.3367232392524997</c:v>
                      </c:pt>
                      <c:pt idx="86" formatCode="0">
                        <c:v>2.3367232392524997</c:v>
                      </c:pt>
                      <c:pt idx="87" formatCode="0">
                        <c:v>2.3367232392524997</c:v>
                      </c:pt>
                      <c:pt idx="88" formatCode="0">
                        <c:v>2.3367232392524997</c:v>
                      </c:pt>
                      <c:pt idx="89" formatCode="0">
                        <c:v>2.3367232392524997</c:v>
                      </c:pt>
                      <c:pt idx="90" formatCode="0">
                        <c:v>2.3367232392524997</c:v>
                      </c:pt>
                      <c:pt idx="91" formatCode="0">
                        <c:v>3.0377402110282499</c:v>
                      </c:pt>
                      <c:pt idx="92" formatCode="0">
                        <c:v>2.4301921688226003</c:v>
                      </c:pt>
                      <c:pt idx="93" formatCode="0">
                        <c:v>2.4301921688226003</c:v>
                      </c:pt>
                      <c:pt idx="94" formatCode="0">
                        <c:v>2.4301921688226003</c:v>
                      </c:pt>
                      <c:pt idx="95" formatCode="0">
                        <c:v>2.4301921688226003</c:v>
                      </c:pt>
                      <c:pt idx="96" formatCode="0">
                        <c:v>2.1871729519403402</c:v>
                      </c:pt>
                      <c:pt idx="97" formatCode="0">
                        <c:v>2.077814304343323</c:v>
                      </c:pt>
                      <c:pt idx="98" formatCode="0">
                        <c:v>1.9739235891261568</c:v>
                      </c:pt>
                      <c:pt idx="99" formatCode="0">
                        <c:v>1.9739235891261568</c:v>
                      </c:pt>
                      <c:pt idx="100" formatCode="0">
                        <c:v>1.9739235891261568</c:v>
                      </c:pt>
                      <c:pt idx="101" formatCode="0">
                        <c:v>1.9739235891261568</c:v>
                      </c:pt>
                      <c:pt idx="102" formatCode="0">
                        <c:v>1.9739235891261568</c:v>
                      </c:pt>
                      <c:pt idx="103" formatCode="0">
                        <c:v>1.9739235891261568</c:v>
                      </c:pt>
                      <c:pt idx="104" formatCode="0">
                        <c:v>1.9739235891261568</c:v>
                      </c:pt>
                    </c:numCache>
                  </c:numRef>
                </c:val>
                <c:smooth val="0"/>
                <c:extLst xmlns:c15="http://schemas.microsoft.com/office/drawing/2012/chart">
                  <c:ext xmlns:c16="http://schemas.microsoft.com/office/drawing/2014/chart" uri="{C3380CC4-5D6E-409C-BE32-E72D297353CC}">
                    <c16:uniqueId val="{00000019-97F4-45A6-87EA-AB9105C5388D}"/>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24-25 '!$A$24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'!$B$24:$DB$24</c15:sqref>
                        </c15:formulaRef>
                      </c:ext>
                    </c:extLst>
                    <c:numCache>
                      <c:formatCode>General</c:formatCode>
                      <c:ptCount val="105"/>
                      <c:pt idx="53" formatCode="0">
                        <c:v>19.95</c:v>
                      </c:pt>
                      <c:pt idx="54" formatCode="0">
                        <c:v>18.952499999999997</c:v>
                      </c:pt>
                      <c:pt idx="55" formatCode="0">
                        <c:v>18.952499999999997</c:v>
                      </c:pt>
                      <c:pt idx="56" formatCode="0">
                        <c:v>18.952499999999997</c:v>
                      </c:pt>
                      <c:pt idx="57" formatCode="0">
                        <c:v>18.952499999999997</c:v>
                      </c:pt>
                      <c:pt idx="58" formatCode="0">
                        <c:v>18.004874999999995</c:v>
                      </c:pt>
                      <c:pt idx="59" formatCode="0">
                        <c:v>18.004874999999995</c:v>
                      </c:pt>
                      <c:pt idx="60" formatCode="0">
                        <c:v>18.905118749999996</c:v>
                      </c:pt>
                      <c:pt idx="61" formatCode="0">
                        <c:v>18.905118749999996</c:v>
                      </c:pt>
                      <c:pt idx="62" formatCode="0">
                        <c:v>18.905118749999996</c:v>
                      </c:pt>
                      <c:pt idx="63" formatCode="0">
                        <c:v>17.959862812499995</c:v>
                      </c:pt>
                      <c:pt idx="64" formatCode="0">
                        <c:v>17.959862812499995</c:v>
                      </c:pt>
                      <c:pt idx="65" formatCode="0">
                        <c:v>16.163876531249997</c:v>
                      </c:pt>
                      <c:pt idx="66" formatCode="0">
                        <c:v>12.931101224999999</c:v>
                      </c:pt>
                      <c:pt idx="67" formatCode="0">
                        <c:v>12.931101224999999</c:v>
                      </c:pt>
                      <c:pt idx="68" formatCode="0">
                        <c:v>11.637991102499999</c:v>
                      </c:pt>
                      <c:pt idx="69" formatCode="0">
                        <c:v>11.056091547374999</c:v>
                      </c:pt>
                      <c:pt idx="70" formatCode="0">
                        <c:v>12.161700702112499</c:v>
                      </c:pt>
                      <c:pt idx="71" formatCode="0">
                        <c:v>12.769785737218125</c:v>
                      </c:pt>
                      <c:pt idx="72" formatCode="0">
                        <c:v>12.769785737218125</c:v>
                      </c:pt>
                      <c:pt idx="73" formatCode="0">
                        <c:v>14.046764310939938</c:v>
                      </c:pt>
                      <c:pt idx="74" formatCode="0">
                        <c:v>14.749102526486936</c:v>
                      </c:pt>
                      <c:pt idx="75" formatCode="0">
                        <c:v>14.749102526486936</c:v>
                      </c:pt>
                      <c:pt idx="76" formatCode="0">
                        <c:v>13.274192273838244</c:v>
                      </c:pt>
                      <c:pt idx="77" formatCode="0">
                        <c:v>12.610482660146332</c:v>
                      </c:pt>
                      <c:pt idx="78" formatCode="0">
                        <c:v>12.610482660146332</c:v>
                      </c:pt>
                      <c:pt idx="79" formatCode="0">
                        <c:v>11.979958527139015</c:v>
                      </c:pt>
                      <c:pt idx="80" formatCode="0">
                        <c:v>11.979958527139015</c:v>
                      </c:pt>
                      <c:pt idx="81" formatCode="0">
                        <c:v>11.979958527139015</c:v>
                      </c:pt>
                      <c:pt idx="82" formatCode="0">
                        <c:v>10.781962674425113</c:v>
                      </c:pt>
                      <c:pt idx="83" formatCode="0">
                        <c:v>10.781962674425113</c:v>
                      </c:pt>
                      <c:pt idx="84" formatCode="0">
                        <c:v>9.7037664069826022</c:v>
                      </c:pt>
                      <c:pt idx="85" formatCode="0">
                        <c:v>9.7037664069826022</c:v>
                      </c:pt>
                      <c:pt idx="86" formatCode="0">
                        <c:v>8.7333897662843416</c:v>
                      </c:pt>
                      <c:pt idx="87" formatCode="0">
                        <c:v>7.860050789655908</c:v>
                      </c:pt>
                      <c:pt idx="88" formatCode="0">
                        <c:v>7.0740457106903172</c:v>
                      </c:pt>
                      <c:pt idx="89" formatCode="0">
                        <c:v>7.0740457106903172</c:v>
                      </c:pt>
                      <c:pt idx="90" formatCode="0">
                        <c:v>7.0740457106903172</c:v>
                      </c:pt>
                      <c:pt idx="91" formatCode="0">
                        <c:v>8.1351525672938649</c:v>
                      </c:pt>
                      <c:pt idx="92" formatCode="0">
                        <c:v>8.0538010416209271</c:v>
                      </c:pt>
                      <c:pt idx="93" formatCode="0">
                        <c:v>8.0538010416209271</c:v>
                      </c:pt>
                      <c:pt idx="94" formatCode="0">
                        <c:v>8.0538010416209271</c:v>
                      </c:pt>
                      <c:pt idx="95" formatCode="0">
                        <c:v>8.0538010416209271</c:v>
                      </c:pt>
                      <c:pt idx="96" formatCode="0">
                        <c:v>6.4430408332967417</c:v>
                      </c:pt>
                      <c:pt idx="97" formatCode="0">
                        <c:v>5.1544326666373941</c:v>
                      </c:pt>
                      <c:pt idx="98" formatCode="0">
                        <c:v>5.1544326666373941</c:v>
                      </c:pt>
                      <c:pt idx="99" formatCode="0">
                        <c:v>5.1544326666373941</c:v>
                      </c:pt>
                      <c:pt idx="100" formatCode="0">
                        <c:v>5.1544326666373941</c:v>
                      </c:pt>
                      <c:pt idx="101" formatCode="0">
                        <c:v>5.1544326666373941</c:v>
                      </c:pt>
                      <c:pt idx="102" formatCode="0">
                        <c:v>4.381267766641785</c:v>
                      </c:pt>
                      <c:pt idx="103" formatCode="0">
                        <c:v>4.381267766641785</c:v>
                      </c:pt>
                      <c:pt idx="104" formatCode="0">
                        <c:v>4.381267766641785</c:v>
                      </c:pt>
                    </c:numCache>
                  </c:numRef>
                </c:val>
                <c:smooth val="0"/>
                <c:extLst xmlns:c15="http://schemas.microsoft.com/office/drawing/2012/chart">
                  <c:ext xmlns:c16="http://schemas.microsoft.com/office/drawing/2014/chart" uri="{C3380CC4-5D6E-409C-BE32-E72D297353CC}">
                    <c16:uniqueId val="{0000001A-97F4-45A6-87EA-AB9105C5388D}"/>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24-25 '!$A$25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'!$B$25:$DB$25</c15:sqref>
                        </c15:formulaRef>
                      </c:ext>
                    </c:extLst>
                    <c:numCache>
                      <c:formatCode>General</c:formatCode>
                      <c:ptCount val="105"/>
                      <c:pt idx="53" formatCode="0">
                        <c:v>10</c:v>
                      </c:pt>
                      <c:pt idx="54" formatCode="0">
                        <c:v>10</c:v>
                      </c:pt>
                      <c:pt idx="55" formatCode="0">
                        <c:v>10</c:v>
                      </c:pt>
                      <c:pt idx="56" formatCode="0">
                        <c:v>11</c:v>
                      </c:pt>
                      <c:pt idx="57" formatCode="0">
                        <c:v>9.9</c:v>
                      </c:pt>
                      <c:pt idx="58" formatCode="0">
                        <c:v>9.9</c:v>
                      </c:pt>
                      <c:pt idx="59" formatCode="0">
                        <c:v>9.9</c:v>
                      </c:pt>
                      <c:pt idx="60" formatCode="0">
                        <c:v>10.89</c:v>
                      </c:pt>
                      <c:pt idx="61" formatCode="0">
                        <c:v>10.89</c:v>
                      </c:pt>
                      <c:pt idx="62" formatCode="0">
                        <c:v>9.8010000000000002</c:v>
                      </c:pt>
                      <c:pt idx="63" formatCode="0">
                        <c:v>8.8209</c:v>
                      </c:pt>
                      <c:pt idx="64" formatCode="0">
                        <c:v>8.8209</c:v>
                      </c:pt>
                      <c:pt idx="65" formatCode="0">
                        <c:v>7.9388100000000001</c:v>
                      </c:pt>
                      <c:pt idx="66" formatCode="0">
                        <c:v>7.1449290000000003</c:v>
                      </c:pt>
                      <c:pt idx="67" formatCode="0">
                        <c:v>7.1449290000000003</c:v>
                      </c:pt>
                      <c:pt idx="68" formatCode="0">
                        <c:v>7.859421900000001</c:v>
                      </c:pt>
                      <c:pt idx="69" formatCode="0">
                        <c:v>8.6453640900000011</c:v>
                      </c:pt>
                      <c:pt idx="70" formatCode="0">
                        <c:v>8.6453640900000011</c:v>
                      </c:pt>
                      <c:pt idx="71" formatCode="0">
                        <c:v>8.6453640900000011</c:v>
                      </c:pt>
                      <c:pt idx="72" formatCode="0">
                        <c:v>8.6453640900000011</c:v>
                      </c:pt>
                      <c:pt idx="73" formatCode="0">
                        <c:v>8.6453640900000011</c:v>
                      </c:pt>
                      <c:pt idx="74" formatCode="0">
                        <c:v>8.6453640900000011</c:v>
                      </c:pt>
                      <c:pt idx="75" formatCode="0">
                        <c:v>10.374436908000002</c:v>
                      </c:pt>
                      <c:pt idx="76" formatCode="0">
                        <c:v>8.2995495264000017</c:v>
                      </c:pt>
                      <c:pt idx="77" formatCode="0">
                        <c:v>7.469594573760002</c:v>
                      </c:pt>
                      <c:pt idx="78" formatCode="0">
                        <c:v>7.469594573760002</c:v>
                      </c:pt>
                      <c:pt idx="79" formatCode="0">
                        <c:v>6.7226351163840024</c:v>
                      </c:pt>
                      <c:pt idx="80" formatCode="0">
                        <c:v>6.7226351163840024</c:v>
                      </c:pt>
                      <c:pt idx="81" formatCode="0">
                        <c:v>6.7226351163840024</c:v>
                      </c:pt>
                      <c:pt idx="82" formatCode="0">
                        <c:v>6.7226351163840024</c:v>
                      </c:pt>
                      <c:pt idx="83" formatCode="0">
                        <c:v>6.7226351163840024</c:v>
                      </c:pt>
                      <c:pt idx="84" formatCode="0">
                        <c:v>6.0503716047456022</c:v>
                      </c:pt>
                      <c:pt idx="85" formatCode="0">
                        <c:v>6.0503716047456022</c:v>
                      </c:pt>
                      <c:pt idx="86" formatCode="0">
                        <c:v>5.4453344442710421</c:v>
                      </c:pt>
                      <c:pt idx="87" formatCode="0">
                        <c:v>4.3562675554168342</c:v>
                      </c:pt>
                      <c:pt idx="88" formatCode="0">
                        <c:v>4.3562675554168342</c:v>
                      </c:pt>
                      <c:pt idx="89" formatCode="0">
                        <c:v>4.3562675554168342</c:v>
                      </c:pt>
                      <c:pt idx="90" formatCode="0">
                        <c:v>4.3562675554168342</c:v>
                      </c:pt>
                      <c:pt idx="91" formatCode="0">
                        <c:v>5.2275210665002012</c:v>
                      </c:pt>
                      <c:pt idx="92" formatCode="0">
                        <c:v>5.7502731731502221</c:v>
                      </c:pt>
                      <c:pt idx="93" formatCode="0">
                        <c:v>5.7502731731502221</c:v>
                      </c:pt>
                      <c:pt idx="94" formatCode="0">
                        <c:v>5.1752458558352004</c:v>
                      </c:pt>
                      <c:pt idx="95" formatCode="0">
                        <c:v>4.3989589774599205</c:v>
                      </c:pt>
                      <c:pt idx="96" formatCode="0">
                        <c:v>3.2992192330949406</c:v>
                      </c:pt>
                      <c:pt idx="97" formatCode="0">
                        <c:v>2.3094534631664581</c:v>
                      </c:pt>
                      <c:pt idx="98" formatCode="0">
                        <c:v>2.3094534631664581</c:v>
                      </c:pt>
                      <c:pt idx="99" formatCode="0">
                        <c:v>2.3094534631664581</c:v>
                      </c:pt>
                      <c:pt idx="100" formatCode="0">
                        <c:v>2.3094534631664581</c:v>
                      </c:pt>
                      <c:pt idx="101" formatCode="0">
                        <c:v>2.3094534631664581</c:v>
                      </c:pt>
                      <c:pt idx="102" formatCode="0">
                        <c:v>2.3094534631664581</c:v>
                      </c:pt>
                      <c:pt idx="103" formatCode="0">
                        <c:v>2.3094534631664581</c:v>
                      </c:pt>
                      <c:pt idx="104" formatCode="0">
                        <c:v>2.3094534631664581</c:v>
                      </c:pt>
                    </c:numCache>
                  </c:numRef>
                </c:val>
                <c:smooth val="0"/>
                <c:extLst xmlns:c15="http://schemas.microsoft.com/office/drawing/2012/chart">
                  <c:ext xmlns:c16="http://schemas.microsoft.com/office/drawing/2014/chart" uri="{C3380CC4-5D6E-409C-BE32-E72D297353CC}">
                    <c16:uniqueId val="{0000001B-97F4-45A6-87EA-AB9105C5388D}"/>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24-25 '!$A$26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'!$B$26:$DB$26</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1C-97F4-45A6-87EA-AB9105C5388D}"/>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24-25 '!$A$27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'!$B$27:$DB$27</c15:sqref>
                        </c15:formulaRef>
                      </c:ext>
                    </c:extLst>
                    <c:numCache>
                      <c:formatCode>General</c:formatCode>
                      <c:ptCount val="105"/>
                      <c:pt idx="53" formatCode="0">
                        <c:v>2</c:v>
                      </c:pt>
                      <c:pt idx="54" formatCode="0">
                        <c:v>1</c:v>
                      </c:pt>
                      <c:pt idx="55" formatCode="0">
                        <c:v>1</c:v>
                      </c:pt>
                      <c:pt idx="56" formatCode="0">
                        <c:v>1</c:v>
                      </c:pt>
                      <c:pt idx="57" formatCode="0">
                        <c:v>0</c:v>
                      </c:pt>
                      <c:pt idx="58" formatCode="0">
                        <c:v>0</c:v>
                      </c:pt>
                      <c:pt idx="59" formatCode="0">
                        <c:v>0</c:v>
                      </c:pt>
                      <c:pt idx="60" formatCode="0">
                        <c:v>0</c:v>
                      </c:pt>
                      <c:pt idx="61" formatCode="0">
                        <c:v>0</c:v>
                      </c:pt>
                      <c:pt idx="62" formatCode="0">
                        <c:v>1</c:v>
                      </c:pt>
                      <c:pt idx="63" formatCode="0">
                        <c:v>1</c:v>
                      </c:pt>
                      <c:pt idx="64" formatCode="0">
                        <c:v>1</c:v>
                      </c:pt>
                      <c:pt idx="65" formatCode="0">
                        <c:v>1</c:v>
                      </c:pt>
                      <c:pt idx="66" formatCode="0">
                        <c:v>1</c:v>
                      </c:pt>
                      <c:pt idx="67" formatCode="0">
                        <c:v>0</c:v>
                      </c:pt>
                      <c:pt idx="68" formatCode="0">
                        <c:v>0</c:v>
                      </c:pt>
                      <c:pt idx="69" formatCode="0">
                        <c:v>0</c:v>
                      </c:pt>
                      <c:pt idx="70" formatCode="0">
                        <c:v>0</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0</c:v>
                      </c:pt>
                      <c:pt idx="88" formatCode="0">
                        <c:v>0</c:v>
                      </c:pt>
                      <c:pt idx="89" formatCode="0">
                        <c:v>0</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D-97F4-45A6-87EA-AB9105C5388D}"/>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24-25 '!$A$28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'!$B$28:$DB$28</c15:sqref>
                        </c15:formulaRef>
                      </c:ext>
                    </c:extLst>
                    <c:numCache>
                      <c:formatCode>General</c:formatCode>
                      <c:ptCount val="105"/>
                      <c:pt idx="53" formatCode="0">
                        <c:v>7</c:v>
                      </c:pt>
                      <c:pt idx="54" formatCode="0">
                        <c:v>6</c:v>
                      </c:pt>
                      <c:pt idx="55" formatCode="0">
                        <c:v>5</c:v>
                      </c:pt>
                      <c:pt idx="56" formatCode="0">
                        <c:v>4</c:v>
                      </c:pt>
                      <c:pt idx="57" formatCode="0">
                        <c:v>4</c:v>
                      </c:pt>
                      <c:pt idx="58" formatCode="0">
                        <c:v>4</c:v>
                      </c:pt>
                      <c:pt idx="59" formatCode="0">
                        <c:v>3</c:v>
                      </c:pt>
                      <c:pt idx="60" formatCode="0">
                        <c:v>4</c:v>
                      </c:pt>
                      <c:pt idx="61" formatCode="0">
                        <c:v>4</c:v>
                      </c:pt>
                      <c:pt idx="62" formatCode="0">
                        <c:v>3</c:v>
                      </c:pt>
                      <c:pt idx="63" formatCode="0">
                        <c:v>3</c:v>
                      </c:pt>
                      <c:pt idx="64" formatCode="0">
                        <c:v>3</c:v>
                      </c:pt>
                      <c:pt idx="65" formatCode="0">
                        <c:v>3</c:v>
                      </c:pt>
                      <c:pt idx="66" formatCode="0">
                        <c:v>3</c:v>
                      </c:pt>
                      <c:pt idx="67" formatCode="0">
                        <c:v>3</c:v>
                      </c:pt>
                      <c:pt idx="68" formatCode="0">
                        <c:v>3</c:v>
                      </c:pt>
                      <c:pt idx="69" formatCode="0">
                        <c:v>2</c:v>
                      </c:pt>
                      <c:pt idx="70" formatCode="0">
                        <c:v>3</c:v>
                      </c:pt>
                      <c:pt idx="71" formatCode="0">
                        <c:v>3</c:v>
                      </c:pt>
                      <c:pt idx="72" formatCode="0">
                        <c:v>3</c:v>
                      </c:pt>
                      <c:pt idx="73" formatCode="0">
                        <c:v>3</c:v>
                      </c:pt>
                      <c:pt idx="74" formatCode="0">
                        <c:v>4</c:v>
                      </c:pt>
                      <c:pt idx="75" formatCode="0">
                        <c:v>4</c:v>
                      </c:pt>
                      <c:pt idx="76" formatCode="0">
                        <c:v>4</c:v>
                      </c:pt>
                      <c:pt idx="77" formatCode="0">
                        <c:v>4</c:v>
                      </c:pt>
                      <c:pt idx="78" formatCode="0">
                        <c:v>4</c:v>
                      </c:pt>
                      <c:pt idx="79" formatCode="0">
                        <c:v>4</c:v>
                      </c:pt>
                      <c:pt idx="80" formatCode="0">
                        <c:v>4</c:v>
                      </c:pt>
                      <c:pt idx="81" formatCode="0">
                        <c:v>4</c:v>
                      </c:pt>
                      <c:pt idx="82" formatCode="0">
                        <c:v>4</c:v>
                      </c:pt>
                      <c:pt idx="83" formatCode="0">
                        <c:v>4</c:v>
                      </c:pt>
                      <c:pt idx="84" formatCode="0">
                        <c:v>3</c:v>
                      </c:pt>
                      <c:pt idx="85" formatCode="0">
                        <c:v>2</c:v>
                      </c:pt>
                      <c:pt idx="86" formatCode="0">
                        <c:v>2</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2</c:v>
                      </c:pt>
                      <c:pt idx="102" formatCode="0">
                        <c:v>1</c:v>
                      </c:pt>
                      <c:pt idx="103" formatCode="0">
                        <c:v>1</c:v>
                      </c:pt>
                      <c:pt idx="104" formatCode="0">
                        <c:v>1</c:v>
                      </c:pt>
                    </c:numCache>
                  </c:numRef>
                </c:val>
                <c:smooth val="0"/>
                <c:extLst xmlns:c15="http://schemas.microsoft.com/office/drawing/2012/chart">
                  <c:ext xmlns:c16="http://schemas.microsoft.com/office/drawing/2014/chart" uri="{C3380CC4-5D6E-409C-BE32-E72D297353CC}">
                    <c16:uniqueId val="{0000001E-97F4-45A6-87EA-AB9105C5388D}"/>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24-25 '!$A$29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'!$B$29:$DB$29</c15:sqref>
                        </c15:formulaRef>
                      </c:ext>
                    </c:extLst>
                    <c:numCache>
                      <c:formatCode>General</c:formatCode>
                      <c:ptCount val="105"/>
                      <c:pt idx="53" formatCode="0">
                        <c:v>9</c:v>
                      </c:pt>
                      <c:pt idx="54" formatCode="0">
                        <c:v>8</c:v>
                      </c:pt>
                      <c:pt idx="55" formatCode="0">
                        <c:v>8</c:v>
                      </c:pt>
                      <c:pt idx="56" formatCode="0">
                        <c:v>7</c:v>
                      </c:pt>
                      <c:pt idx="57" formatCode="0">
                        <c:v>7</c:v>
                      </c:pt>
                      <c:pt idx="58" formatCode="0">
                        <c:v>7</c:v>
                      </c:pt>
                      <c:pt idx="59" formatCode="0">
                        <c:v>7</c:v>
                      </c:pt>
                      <c:pt idx="60" formatCode="0">
                        <c:v>7</c:v>
                      </c:pt>
                      <c:pt idx="61" formatCode="0">
                        <c:v>7</c:v>
                      </c:pt>
                      <c:pt idx="62" formatCode="0">
                        <c:v>8</c:v>
                      </c:pt>
                      <c:pt idx="63" formatCode="0">
                        <c:v>8</c:v>
                      </c:pt>
                      <c:pt idx="64" formatCode="0">
                        <c:v>7</c:v>
                      </c:pt>
                      <c:pt idx="65" formatCode="0">
                        <c:v>6</c:v>
                      </c:pt>
                      <c:pt idx="66" formatCode="0">
                        <c:v>6</c:v>
                      </c:pt>
                      <c:pt idx="67" formatCode="0">
                        <c:v>6</c:v>
                      </c:pt>
                      <c:pt idx="68" formatCode="0">
                        <c:v>6</c:v>
                      </c:pt>
                      <c:pt idx="69" formatCode="0">
                        <c:v>6</c:v>
                      </c:pt>
                      <c:pt idx="70" formatCode="0">
                        <c:v>6</c:v>
                      </c:pt>
                      <c:pt idx="71" formatCode="0">
                        <c:v>6</c:v>
                      </c:pt>
                      <c:pt idx="72" formatCode="0">
                        <c:v>7</c:v>
                      </c:pt>
                      <c:pt idx="73" formatCode="0">
                        <c:v>7</c:v>
                      </c:pt>
                      <c:pt idx="74" formatCode="0">
                        <c:v>7</c:v>
                      </c:pt>
                      <c:pt idx="75" formatCode="0">
                        <c:v>7</c:v>
                      </c:pt>
                      <c:pt idx="76" formatCode="0">
                        <c:v>7</c:v>
                      </c:pt>
                      <c:pt idx="77" formatCode="0">
                        <c:v>7</c:v>
                      </c:pt>
                      <c:pt idx="78" formatCode="0">
                        <c:v>7</c:v>
                      </c:pt>
                      <c:pt idx="79" formatCode="0">
                        <c:v>7</c:v>
                      </c:pt>
                      <c:pt idx="80" formatCode="0">
                        <c:v>6</c:v>
                      </c:pt>
                      <c:pt idx="81" formatCode="0">
                        <c:v>5</c:v>
                      </c:pt>
                      <c:pt idx="82" formatCode="0">
                        <c:v>5</c:v>
                      </c:pt>
                      <c:pt idx="83" formatCode="0">
                        <c:v>6</c:v>
                      </c:pt>
                      <c:pt idx="84" formatCode="0">
                        <c:v>6</c:v>
                      </c:pt>
                      <c:pt idx="85" formatCode="0">
                        <c:v>6</c:v>
                      </c:pt>
                      <c:pt idx="86" formatCode="0">
                        <c:v>6</c:v>
                      </c:pt>
                      <c:pt idx="87" formatCode="0">
                        <c:v>6</c:v>
                      </c:pt>
                      <c:pt idx="88" formatCode="0">
                        <c:v>6</c:v>
                      </c:pt>
                      <c:pt idx="89" formatCode="0">
                        <c:v>5</c:v>
                      </c:pt>
                      <c:pt idx="90" formatCode="0">
                        <c:v>6</c:v>
                      </c:pt>
                      <c:pt idx="91" formatCode="0">
                        <c:v>6</c:v>
                      </c:pt>
                      <c:pt idx="92" formatCode="0">
                        <c:v>4</c:v>
                      </c:pt>
                      <c:pt idx="93" formatCode="0">
                        <c:v>4</c:v>
                      </c:pt>
                      <c:pt idx="94" formatCode="0">
                        <c:v>4</c:v>
                      </c:pt>
                      <c:pt idx="95" formatCode="0">
                        <c:v>4</c:v>
                      </c:pt>
                      <c:pt idx="96" formatCode="0">
                        <c:v>4</c:v>
                      </c:pt>
                      <c:pt idx="97" formatCode="0">
                        <c:v>3</c:v>
                      </c:pt>
                      <c:pt idx="98" formatCode="0">
                        <c:v>3</c:v>
                      </c:pt>
                      <c:pt idx="99" formatCode="0">
                        <c:v>4</c:v>
                      </c:pt>
                      <c:pt idx="100" formatCode="0">
                        <c:v>3</c:v>
                      </c:pt>
                      <c:pt idx="101" formatCode="0">
                        <c:v>3</c:v>
                      </c:pt>
                      <c:pt idx="102" formatCode="0">
                        <c:v>3</c:v>
                      </c:pt>
                      <c:pt idx="103" formatCode="0">
                        <c:v>3</c:v>
                      </c:pt>
                      <c:pt idx="104" formatCode="0">
                        <c:v>3</c:v>
                      </c:pt>
                    </c:numCache>
                  </c:numRef>
                </c:val>
                <c:smooth val="0"/>
                <c:extLst xmlns:c15="http://schemas.microsoft.com/office/drawing/2012/chart">
                  <c:ext xmlns:c16="http://schemas.microsoft.com/office/drawing/2014/chart" uri="{C3380CC4-5D6E-409C-BE32-E72D297353CC}">
                    <c16:uniqueId val="{0000001F-97F4-45A6-87EA-AB9105C5388D}"/>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24-25 '!$A$30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'!$B$30:$DB$30</c15:sqref>
                        </c15:formulaRef>
                      </c:ext>
                    </c:extLst>
                    <c:numCache>
                      <c:formatCode>General</c:formatCode>
                      <c:ptCount val="105"/>
                      <c:pt idx="53" formatCode="0">
                        <c:v>21</c:v>
                      </c:pt>
                      <c:pt idx="54" formatCode="0">
                        <c:v>20</c:v>
                      </c:pt>
                      <c:pt idx="55" formatCode="0">
                        <c:v>19</c:v>
                      </c:pt>
                      <c:pt idx="56" formatCode="0">
                        <c:v>19</c:v>
                      </c:pt>
                      <c:pt idx="57" formatCode="0">
                        <c:v>20</c:v>
                      </c:pt>
                      <c:pt idx="58" formatCode="0">
                        <c:v>19</c:v>
                      </c:pt>
                      <c:pt idx="59" formatCode="0">
                        <c:v>19</c:v>
                      </c:pt>
                      <c:pt idx="60" formatCode="0">
                        <c:v>19</c:v>
                      </c:pt>
                      <c:pt idx="61" formatCode="0">
                        <c:v>19</c:v>
                      </c:pt>
                      <c:pt idx="62" formatCode="0">
                        <c:v>19</c:v>
                      </c:pt>
                      <c:pt idx="63" formatCode="0">
                        <c:v>18</c:v>
                      </c:pt>
                      <c:pt idx="64" formatCode="0">
                        <c:v>18</c:v>
                      </c:pt>
                      <c:pt idx="65" formatCode="0">
                        <c:v>17</c:v>
                      </c:pt>
                      <c:pt idx="66" formatCode="0">
                        <c:v>17</c:v>
                      </c:pt>
                      <c:pt idx="67" formatCode="0">
                        <c:v>17</c:v>
                      </c:pt>
                      <c:pt idx="68" formatCode="0">
                        <c:v>17</c:v>
                      </c:pt>
                      <c:pt idx="69" formatCode="0">
                        <c:v>16</c:v>
                      </c:pt>
                      <c:pt idx="70" formatCode="0">
                        <c:v>15</c:v>
                      </c:pt>
                      <c:pt idx="71" formatCode="0">
                        <c:v>15</c:v>
                      </c:pt>
                      <c:pt idx="72" formatCode="0">
                        <c:v>15</c:v>
                      </c:pt>
                      <c:pt idx="73" formatCode="0">
                        <c:v>15</c:v>
                      </c:pt>
                      <c:pt idx="74" formatCode="0">
                        <c:v>17</c:v>
                      </c:pt>
                      <c:pt idx="75" formatCode="0">
                        <c:v>18</c:v>
                      </c:pt>
                      <c:pt idx="76" formatCode="0">
                        <c:v>15</c:v>
                      </c:pt>
                      <c:pt idx="77" formatCode="0">
                        <c:v>14</c:v>
                      </c:pt>
                      <c:pt idx="78" formatCode="0">
                        <c:v>14</c:v>
                      </c:pt>
                      <c:pt idx="79" formatCode="0">
                        <c:v>13</c:v>
                      </c:pt>
                      <c:pt idx="80" formatCode="0">
                        <c:v>12</c:v>
                      </c:pt>
                      <c:pt idx="81" formatCode="0">
                        <c:v>11</c:v>
                      </c:pt>
                      <c:pt idx="82" formatCode="0">
                        <c:v>10</c:v>
                      </c:pt>
                      <c:pt idx="83" formatCode="0">
                        <c:v>10</c:v>
                      </c:pt>
                      <c:pt idx="84" formatCode="0">
                        <c:v>9</c:v>
                      </c:pt>
                      <c:pt idx="85" formatCode="0">
                        <c:v>9</c:v>
                      </c:pt>
                      <c:pt idx="86" formatCode="0">
                        <c:v>9</c:v>
                      </c:pt>
                      <c:pt idx="87" formatCode="0">
                        <c:v>9</c:v>
                      </c:pt>
                      <c:pt idx="88" formatCode="0">
                        <c:v>9</c:v>
                      </c:pt>
                      <c:pt idx="89" formatCode="0">
                        <c:v>9</c:v>
                      </c:pt>
                      <c:pt idx="90" formatCode="0">
                        <c:v>9</c:v>
                      </c:pt>
                      <c:pt idx="91" formatCode="0">
                        <c:v>10</c:v>
                      </c:pt>
                      <c:pt idx="92" formatCode="0">
                        <c:v>9</c:v>
                      </c:pt>
                      <c:pt idx="93" formatCode="0">
                        <c:v>9</c:v>
                      </c:pt>
                      <c:pt idx="94" formatCode="0">
                        <c:v>9</c:v>
                      </c:pt>
                      <c:pt idx="95" formatCode="0">
                        <c:v>9</c:v>
                      </c:pt>
                      <c:pt idx="96" formatCode="0">
                        <c:v>8</c:v>
                      </c:pt>
                      <c:pt idx="97" formatCode="0">
                        <c:v>8</c:v>
                      </c:pt>
                      <c:pt idx="98" formatCode="0">
                        <c:v>8</c:v>
                      </c:pt>
                      <c:pt idx="99" formatCode="0">
                        <c:v>7</c:v>
                      </c:pt>
                      <c:pt idx="100" formatCode="0">
                        <c:v>8</c:v>
                      </c:pt>
                      <c:pt idx="101" formatCode="0">
                        <c:v>7</c:v>
                      </c:pt>
                      <c:pt idx="102" formatCode="0">
                        <c:v>6</c:v>
                      </c:pt>
                      <c:pt idx="103" formatCode="0">
                        <c:v>6</c:v>
                      </c:pt>
                      <c:pt idx="104" formatCode="0">
                        <c:v>5</c:v>
                      </c:pt>
                    </c:numCache>
                  </c:numRef>
                </c:val>
                <c:smooth val="0"/>
                <c:extLst xmlns:c15="http://schemas.microsoft.com/office/drawing/2012/chart">
                  <c:ext xmlns:c16="http://schemas.microsoft.com/office/drawing/2014/chart" uri="{C3380CC4-5D6E-409C-BE32-E72D297353CC}">
                    <c16:uniqueId val="{00000020-97F4-45A6-87EA-AB9105C5388D}"/>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24-25 '!$A$31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'!$B$31:$DB$31</c15:sqref>
                        </c15:formulaRef>
                      </c:ext>
                    </c:extLst>
                    <c:numCache>
                      <c:formatCode>General</c:formatCode>
                      <c:ptCount val="105"/>
                      <c:pt idx="53" formatCode="0">
                        <c:v>90.2</c:v>
                      </c:pt>
                      <c:pt idx="54" formatCode="0">
                        <c:v>83.802499999999995</c:v>
                      </c:pt>
                      <c:pt idx="55" formatCode="0">
                        <c:v>80.036000000000001</c:v>
                      </c:pt>
                      <c:pt idx="56" formatCode="0">
                        <c:v>77.984124999999992</c:v>
                      </c:pt>
                      <c:pt idx="57" formatCode="0">
                        <c:v>76.284124999999989</c:v>
                      </c:pt>
                      <c:pt idx="58" formatCode="0">
                        <c:v>75.086899999999986</c:v>
                      </c:pt>
                      <c:pt idx="59" formatCode="0">
                        <c:v>73.024399999999986</c:v>
                      </c:pt>
                      <c:pt idx="60" formatCode="0">
                        <c:v>78.950268749999992</c:v>
                      </c:pt>
                      <c:pt idx="61" formatCode="0">
                        <c:v>78.950268749999992</c:v>
                      </c:pt>
                      <c:pt idx="62" formatCode="0">
                        <c:v>79.760908749999999</c:v>
                      </c:pt>
                      <c:pt idx="63" formatCode="0">
                        <c:v>77.548052812500003</c:v>
                      </c:pt>
                      <c:pt idx="64" formatCode="0">
                        <c:v>76.548052812500003</c:v>
                      </c:pt>
                      <c:pt idx="65" formatCode="0">
                        <c:v>73.144976531249995</c:v>
                      </c:pt>
                      <c:pt idx="66" formatCode="0">
                        <c:v>66.825570225000007</c:v>
                      </c:pt>
                      <c:pt idx="67" formatCode="0">
                        <c:v>66.252695224999997</c:v>
                      </c:pt>
                      <c:pt idx="68" formatCode="0">
                        <c:v>64.684474002499996</c:v>
                      </c:pt>
                      <c:pt idx="69" formatCode="0">
                        <c:v>61.046374137375004</c:v>
                      </c:pt>
                      <c:pt idx="70" formatCode="0">
                        <c:v>63.234833142112507</c:v>
                      </c:pt>
                      <c:pt idx="71" formatCode="0">
                        <c:v>66.706426864718139</c:v>
                      </c:pt>
                      <c:pt idx="72" formatCode="0">
                        <c:v>68.760892964718124</c:v>
                      </c:pt>
                      <c:pt idx="73" formatCode="0">
                        <c:v>71.165481538439934</c:v>
                      </c:pt>
                      <c:pt idx="74" formatCode="0">
                        <c:v>78.139248686486937</c:v>
                      </c:pt>
                      <c:pt idx="75" formatCode="0">
                        <c:v>81.87788483261194</c:v>
                      </c:pt>
                      <c:pt idx="76" formatCode="0">
                        <c:v>70.628533218269496</c:v>
                      </c:pt>
                      <c:pt idx="77" formatCode="0">
                        <c:v>66.88312178369759</c:v>
                      </c:pt>
                      <c:pt idx="78" formatCode="0">
                        <c:v>65.129378091200081</c:v>
                      </c:pt>
                      <c:pt idx="79" formatCode="0">
                        <c:v>60.75510172244077</c:v>
                      </c:pt>
                      <c:pt idx="80" formatCode="0">
                        <c:v>58.75510172244077</c:v>
                      </c:pt>
                      <c:pt idx="81" formatCode="0">
                        <c:v>56.75510172244077</c:v>
                      </c:pt>
                      <c:pt idx="82" formatCode="0">
                        <c:v>53.594831734148535</c:v>
                      </c:pt>
                      <c:pt idx="83" formatCode="0">
                        <c:v>55.390760000822382</c:v>
                      </c:pt>
                      <c:pt idx="84" formatCode="0">
                        <c:v>51.494908038326628</c:v>
                      </c:pt>
                      <c:pt idx="85" formatCode="0">
                        <c:v>50.364055073253269</c:v>
                      </c:pt>
                      <c:pt idx="86" formatCode="0">
                        <c:v>47.80281236287442</c:v>
                      </c:pt>
                      <c:pt idx="87" formatCode="0">
                        <c:v>42.338057757957131</c:v>
                      </c:pt>
                      <c:pt idx="88" formatCode="0">
                        <c:v>41.45666086745306</c:v>
                      </c:pt>
                      <c:pt idx="89" formatCode="0">
                        <c:v>41.244629851460175</c:v>
                      </c:pt>
                      <c:pt idx="90" formatCode="0">
                        <c:v>43.330482481844804</c:v>
                      </c:pt>
                      <c:pt idx="91" formatCode="0">
                        <c:v>48.019501490561481</c:v>
                      </c:pt>
                      <c:pt idx="92" formatCode="0">
                        <c:v>44.286726668794344</c:v>
                      </c:pt>
                      <c:pt idx="93" formatCode="0">
                        <c:v>44.286726668794344</c:v>
                      </c:pt>
                      <c:pt idx="94" formatCode="0">
                        <c:v>42.16797523719552</c:v>
                      </c:pt>
                      <c:pt idx="95" formatCode="0">
                        <c:v>41.39168835882024</c:v>
                      </c:pt>
                      <c:pt idx="96" formatCode="0">
                        <c:v>36.257605901978415</c:v>
                      </c:pt>
                      <c:pt idx="97" formatCode="0">
                        <c:v>32.011775094209824</c:v>
                      </c:pt>
                      <c:pt idx="98" formatCode="0">
                        <c:v>31.907884378992659</c:v>
                      </c:pt>
                      <c:pt idx="99" formatCode="0">
                        <c:v>31.907884378992659</c:v>
                      </c:pt>
                      <c:pt idx="100" formatCode="0">
                        <c:v>32.474511739531223</c:v>
                      </c:pt>
                      <c:pt idx="101" formatCode="0">
                        <c:v>29.955032690496889</c:v>
                      </c:pt>
                      <c:pt idx="102" formatCode="0">
                        <c:v>27.181867790501283</c:v>
                      </c:pt>
                      <c:pt idx="103" formatCode="0">
                        <c:v>26.486808229398449</c:v>
                      </c:pt>
                      <c:pt idx="104" formatCode="0">
                        <c:v>24.548477821909628</c:v>
                      </c:pt>
                    </c:numCache>
                  </c:numRef>
                </c:val>
                <c:smooth val="0"/>
                <c:extLst xmlns:c15="http://schemas.microsoft.com/office/drawing/2012/chart">
                  <c:ext xmlns:c16="http://schemas.microsoft.com/office/drawing/2014/chart" uri="{C3380CC4-5D6E-409C-BE32-E72D297353CC}">
                    <c16:uniqueId val="{00000021-97F4-45A6-87EA-AB9105C5388D}"/>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24-25 '!$A$32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'!$B$32:$DB$32</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2-97F4-45A6-87EA-AB9105C5388D}"/>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24-25 '!$A$33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'!$B$33:$DB$33</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3-97F4-45A6-87EA-AB9105C5388D}"/>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24-25 '!$A$35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'!$B$35:$DB$35</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4-97F4-45A6-87EA-AB9105C5388D}"/>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24-25 '!$A$36</c15:sqref>
                        </c15:formulaRef>
                      </c:ext>
                    </c:extLst>
                    <c:strCache>
                      <c:ptCount val="1"/>
                      <c:pt idx="0">
                        <c:v>Gynaecological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'!$B$36:$DB$36</c15:sqref>
                        </c15:formulaRef>
                      </c:ext>
                    </c:extLst>
                    <c:numCache>
                      <c:formatCode>General</c:formatCode>
                      <c:ptCount val="105"/>
                      <c:pt idx="53" formatCode="0">
                        <c:v>29</c:v>
                      </c:pt>
                      <c:pt idx="54" formatCode="0">
                        <c:v>27.85</c:v>
                      </c:pt>
                      <c:pt idx="55" formatCode="0">
                        <c:v>28.948500000000003</c:v>
                      </c:pt>
                      <c:pt idx="56" formatCode="0">
                        <c:v>28.000875000000001</c:v>
                      </c:pt>
                      <c:pt idx="57" formatCode="0">
                        <c:v>27.100631249999999</c:v>
                      </c:pt>
                      <c:pt idx="58" formatCode="0">
                        <c:v>26.101031249999998</c:v>
                      </c:pt>
                      <c:pt idx="59" formatCode="0">
                        <c:v>27.811494374999999</c:v>
                      </c:pt>
                      <c:pt idx="60" formatCode="0">
                        <c:v>29.693003812499999</c:v>
                      </c:pt>
                      <c:pt idx="61" formatCode="0">
                        <c:v>31.762664193750002</c:v>
                      </c:pt>
                      <c:pt idx="62" formatCode="0">
                        <c:v>34.938930613125009</c:v>
                      </c:pt>
                      <c:pt idx="63" formatCode="0">
                        <c:v>37.443219674437508</c:v>
                      </c:pt>
                      <c:pt idx="64" formatCode="0">
                        <c:v>40.197937641881261</c:v>
                      </c:pt>
                      <c:pt idx="65" formatCode="0">
                        <c:v>38.682842759787192</c:v>
                      </c:pt>
                      <c:pt idx="66" formatCode="0">
                        <c:v>35.804162483808476</c:v>
                      </c:pt>
                      <c:pt idx="67" formatCode="0">
                        <c:v>35.804162483808476</c:v>
                      </c:pt>
                      <c:pt idx="68" formatCode="0">
                        <c:v>33.519152359618047</c:v>
                      </c:pt>
                      <c:pt idx="69" formatCode="0">
                        <c:v>32.288516541637151</c:v>
                      </c:pt>
                      <c:pt idx="70" formatCode="0">
                        <c:v>33.880622557886262</c:v>
                      </c:pt>
                      <c:pt idx="71" formatCode="0">
                        <c:v>36.288976853674889</c:v>
                      </c:pt>
                      <c:pt idx="72" formatCode="0">
                        <c:v>37.613571716358635</c:v>
                      </c:pt>
                      <c:pt idx="73" formatCode="0">
                        <c:v>37.613571716358635</c:v>
                      </c:pt>
                      <c:pt idx="74" formatCode="0">
                        <c:v>39.984104282176567</c:v>
                      </c:pt>
                      <c:pt idx="75" formatCode="0">
                        <c:v>41.444470118285395</c:v>
                      </c:pt>
                      <c:pt idx="76" formatCode="0">
                        <c:v>38.833407234371123</c:v>
                      </c:pt>
                      <c:pt idx="77" formatCode="0">
                        <c:v>36.794745784612566</c:v>
                      </c:pt>
                      <c:pt idx="78" formatCode="0">
                        <c:v>36.794745784612566</c:v>
                      </c:pt>
                      <c:pt idx="79" formatCode="0">
                        <c:v>34.499150381593935</c:v>
                      </c:pt>
                      <c:pt idx="80" formatCode="0">
                        <c:v>33.184465164923438</c:v>
                      </c:pt>
                      <c:pt idx="81" formatCode="0">
                        <c:v>30.686563253249496</c:v>
                      </c:pt>
                      <c:pt idx="82" formatCode="0">
                        <c:v>28.192288151297426</c:v>
                      </c:pt>
                      <c:pt idx="83" formatCode="0">
                        <c:v>29.99986669219922</c:v>
                      </c:pt>
                      <c:pt idx="84" formatCode="0">
                        <c:v>27.875401116320532</c:v>
                      </c:pt>
                      <c:pt idx="85" formatCode="0">
                        <c:v>27.875401116320532</c:v>
                      </c:pt>
                      <c:pt idx="86" formatCode="0">
                        <c:v>26.919391607175122</c:v>
                      </c:pt>
                      <c:pt idx="87" formatCode="0">
                        <c:v>24.227452446457612</c:v>
                      </c:pt>
                      <c:pt idx="88" formatCode="0">
                        <c:v>24.227452446457612</c:v>
                      </c:pt>
                      <c:pt idx="89" formatCode="0">
                        <c:v>25.01542143046472</c:v>
                      </c:pt>
                      <c:pt idx="90" formatCode="0">
                        <c:v>25.83280956078405</c:v>
                      </c:pt>
                      <c:pt idx="91" formatCode="0">
                        <c:v>28.416090516862454</c:v>
                      </c:pt>
                      <c:pt idx="92" formatCode="0">
                        <c:v>29.36017380738128</c:v>
                      </c:pt>
                      <c:pt idx="93" formatCode="0">
                        <c:v>27.377598897291755</c:v>
                      </c:pt>
                      <c:pt idx="94" formatCode="0">
                        <c:v>27.377598897291755</c:v>
                      </c:pt>
                      <c:pt idx="95" formatCode="0">
                        <c:v>26.424156426643151</c:v>
                      </c:pt>
                      <c:pt idx="96" formatCode="0">
                        <c:v>25.531997717102861</c:v>
                      </c:pt>
                      <c:pt idx="97" formatCode="0">
                        <c:v>24.673899493519119</c:v>
                      </c:pt>
                      <c:pt idx="98" formatCode="0">
                        <c:v>21.283696397266034</c:v>
                      </c:pt>
                      <c:pt idx="99" formatCode="0">
                        <c:v>20.605655778015414</c:v>
                      </c:pt>
                      <c:pt idx="100" formatCode="0">
                        <c:v>22.538071542879674</c:v>
                      </c:pt>
                      <c:pt idx="101" formatCode="0">
                        <c:v>20.284264388591708</c:v>
                      </c:pt>
                      <c:pt idx="102" formatCode="0">
                        <c:v>18.950897510835368</c:v>
                      </c:pt>
                      <c:pt idx="103" formatCode="0">
                        <c:v>18.255837949732538</c:v>
                      </c:pt>
                      <c:pt idx="104" formatCode="0">
                        <c:v>17.317507542243714</c:v>
                      </c:pt>
                    </c:numCache>
                  </c:numRef>
                </c:val>
                <c:smooth val="0"/>
                <c:extLst xmlns:c15="http://schemas.microsoft.com/office/drawing/2012/chart">
                  <c:ext xmlns:c16="http://schemas.microsoft.com/office/drawing/2014/chart" uri="{C3380CC4-5D6E-409C-BE32-E72D297353CC}">
                    <c16:uniqueId val="{00000025-97F4-45A6-87EA-AB9105C5388D}"/>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24-25 '!$A$37</c15:sqref>
                        </c15:formulaRef>
                      </c:ext>
                    </c:extLst>
                    <c:strCache>
                      <c:ptCount val="1"/>
                      <c:pt idx="0">
                        <c:v>Haematological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'!$B$37:$DB$37</c15:sqref>
                        </c15:formulaRef>
                      </c:ext>
                    </c:extLst>
                    <c:numCache>
                      <c:formatCode>General</c:formatCode>
                      <c:ptCount val="105"/>
                      <c:pt idx="53" formatCode="0">
                        <c:v>8</c:v>
                      </c:pt>
                      <c:pt idx="54" formatCode="0">
                        <c:v>8</c:v>
                      </c:pt>
                      <c:pt idx="55" formatCode="0">
                        <c:v>8</c:v>
                      </c:pt>
                      <c:pt idx="56" formatCode="0">
                        <c:v>7.6</c:v>
                      </c:pt>
                      <c:pt idx="57" formatCode="0">
                        <c:v>7.36</c:v>
                      </c:pt>
                      <c:pt idx="58" formatCode="0">
                        <c:v>7.2200000000000006</c:v>
                      </c:pt>
                      <c:pt idx="59" formatCode="0">
                        <c:v>6.1575000000000006</c:v>
                      </c:pt>
                      <c:pt idx="60" formatCode="0">
                        <c:v>6.7515000000000001</c:v>
                      </c:pt>
                      <c:pt idx="61" formatCode="0">
                        <c:v>6.7515000000000001</c:v>
                      </c:pt>
                      <c:pt idx="62" formatCode="0">
                        <c:v>6.7515000000000001</c:v>
                      </c:pt>
                      <c:pt idx="63" formatCode="0">
                        <c:v>6.6486000000000001</c:v>
                      </c:pt>
                      <c:pt idx="64" formatCode="0">
                        <c:v>6.6486000000000001</c:v>
                      </c:pt>
                      <c:pt idx="65" formatCode="0">
                        <c:v>6.8989499999999992</c:v>
                      </c:pt>
                      <c:pt idx="66" formatCode="0">
                        <c:v>5.9427000000000003</c:v>
                      </c:pt>
                      <c:pt idx="67" formatCode="0">
                        <c:v>5.9427000000000003</c:v>
                      </c:pt>
                      <c:pt idx="68" formatCode="0">
                        <c:v>5.9427000000000003</c:v>
                      </c:pt>
                      <c:pt idx="69" formatCode="0">
                        <c:v>6.5329874999999991</c:v>
                      </c:pt>
                      <c:pt idx="70" formatCode="0">
                        <c:v>7.6473787499999997</c:v>
                      </c:pt>
                      <c:pt idx="71" formatCode="0">
                        <c:v>8.8597141874999998</c:v>
                      </c:pt>
                      <c:pt idx="72" formatCode="0">
                        <c:v>8.8597141874999998</c:v>
                      </c:pt>
                      <c:pt idx="73" formatCode="0">
                        <c:v>8.1957409874999989</c:v>
                      </c:pt>
                      <c:pt idx="74" formatCode="0">
                        <c:v>8.7933168674999997</c:v>
                      </c:pt>
                      <c:pt idx="75" formatCode="0">
                        <c:v>9.1263141956249996</c:v>
                      </c:pt>
                      <c:pt idx="76" formatCode="0">
                        <c:v>8.7433672682812489</c:v>
                      </c:pt>
                      <c:pt idx="77" formatCode="0">
                        <c:v>8.7433672682812489</c:v>
                      </c:pt>
                      <c:pt idx="78" formatCode="0">
                        <c:v>8.7433672682812489</c:v>
                      </c:pt>
                      <c:pt idx="79" formatCode="0">
                        <c:v>8.086033800281248</c:v>
                      </c:pt>
                      <c:pt idx="80" formatCode="0">
                        <c:v>8.086033800281248</c:v>
                      </c:pt>
                      <c:pt idx="81" formatCode="0">
                        <c:v>8.086033800281248</c:v>
                      </c:pt>
                      <c:pt idx="82" formatCode="0">
                        <c:v>7.3699230461484362</c:v>
                      </c:pt>
                      <c:pt idx="83" formatCode="0">
                        <c:v>7.3699230461484362</c:v>
                      </c:pt>
                      <c:pt idx="84" formatCode="0">
                        <c:v>6.9287308021335914</c:v>
                      </c:pt>
                      <c:pt idx="85" formatCode="0">
                        <c:v>6.5168677794902319</c:v>
                      </c:pt>
                      <c:pt idx="86" formatCode="0">
                        <c:v>6.1321405562327085</c:v>
                      </c:pt>
                      <c:pt idx="87" formatCode="0">
                        <c:v>5.7725380775663622</c:v>
                      </c:pt>
                      <c:pt idx="88" formatCode="0">
                        <c:v>5.4362152679188043</c:v>
                      </c:pt>
                      <c:pt idx="89" formatCode="0">
                        <c:v>5.4362152679188043</c:v>
                      </c:pt>
                      <c:pt idx="90" formatCode="0">
                        <c:v>6.4376056911179349</c:v>
                      </c:pt>
                      <c:pt idx="91" formatCode="0">
                        <c:v>8.2744495050302209</c:v>
                      </c:pt>
                      <c:pt idx="92" formatCode="0">
                        <c:v>7.2032702874372578</c:v>
                      </c:pt>
                      <c:pt idx="93" formatCode="0">
                        <c:v>6.6366429268986922</c:v>
                      </c:pt>
                      <c:pt idx="94" formatCode="0">
                        <c:v>6.6366429268986922</c:v>
                      </c:pt>
                      <c:pt idx="95" formatCode="0">
                        <c:v>6.6366429268986922</c:v>
                      </c:pt>
                      <c:pt idx="96" formatCode="0">
                        <c:v>5.4226398136266667</c:v>
                      </c:pt>
                      <c:pt idx="97" formatCode="0">
                        <c:v>5.4226398136266667</c:v>
                      </c:pt>
                      <c:pt idx="98" formatCode="0">
                        <c:v>5.4226398136266667</c:v>
                      </c:pt>
                      <c:pt idx="99" formatCode="0">
                        <c:v>5.4226398136266667</c:v>
                      </c:pt>
                      <c:pt idx="100" formatCode="0">
                        <c:v>6.9604696647828526</c:v>
                      </c:pt>
                      <c:pt idx="101" formatCode="0">
                        <c:v>6.3938423042442869</c:v>
                      </c:pt>
                      <c:pt idx="102" formatCode="0">
                        <c:v>6.3938423042442869</c:v>
                      </c:pt>
                      <c:pt idx="103" formatCode="0">
                        <c:v>6.3938423042442869</c:v>
                      </c:pt>
                      <c:pt idx="104" formatCode="0">
                        <c:v>7.5592852929854315</c:v>
                      </c:pt>
                    </c:numCache>
                  </c:numRef>
                </c:val>
                <c:smooth val="0"/>
                <c:extLst xmlns:c15="http://schemas.microsoft.com/office/drawing/2012/chart">
                  <c:ext xmlns:c16="http://schemas.microsoft.com/office/drawing/2014/chart" uri="{C3380CC4-5D6E-409C-BE32-E72D297353CC}">
                    <c16:uniqueId val="{00000026-97F4-45A6-87EA-AB9105C5388D}"/>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24-25 '!$A$38</c15:sqref>
                        </c15:formulaRef>
                      </c:ext>
                    </c:extLst>
                    <c:strCache>
                      <c:ptCount val="1"/>
                      <c:pt idx="0">
                        <c:v>Head and neck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'!$B$38:$DB$38</c15:sqref>
                        </c15:formulaRef>
                      </c:ext>
                    </c:extLst>
                    <c:numCache>
                      <c:formatCode>General</c:formatCode>
                      <c:ptCount val="105"/>
                      <c:pt idx="53" formatCode="0">
                        <c:v>8.25</c:v>
                      </c:pt>
                      <c:pt idx="54" formatCode="0">
                        <c:v>6.6000000000000005</c:v>
                      </c:pt>
                      <c:pt idx="55" formatCode="0">
                        <c:v>6.9000000000000012</c:v>
                      </c:pt>
                      <c:pt idx="56" formatCode="0">
                        <c:v>5.7000000000000011</c:v>
                      </c:pt>
                      <c:pt idx="57" formatCode="0">
                        <c:v>5.7000000000000011</c:v>
                      </c:pt>
                      <c:pt idx="58" formatCode="0">
                        <c:v>6.6000000000000005</c:v>
                      </c:pt>
                      <c:pt idx="59" formatCode="0">
                        <c:v>6.6000000000000005</c:v>
                      </c:pt>
                      <c:pt idx="60" formatCode="0">
                        <c:v>8.7000000000000011</c:v>
                      </c:pt>
                      <c:pt idx="61" formatCode="0">
                        <c:v>8.7000000000000011</c:v>
                      </c:pt>
                      <c:pt idx="62" formatCode="0">
                        <c:v>8.7000000000000011</c:v>
                      </c:pt>
                      <c:pt idx="63" formatCode="0">
                        <c:v>8.8500000000000014</c:v>
                      </c:pt>
                      <c:pt idx="64" formatCode="0">
                        <c:v>8.8500000000000014</c:v>
                      </c:pt>
                      <c:pt idx="65" formatCode="0">
                        <c:v>8.370000000000001</c:v>
                      </c:pt>
                      <c:pt idx="66" formatCode="0">
                        <c:v>7.0335000000000019</c:v>
                      </c:pt>
                      <c:pt idx="67" formatCode="0">
                        <c:v>7.0335000000000019</c:v>
                      </c:pt>
                      <c:pt idx="68" formatCode="0">
                        <c:v>7.4655000000000022</c:v>
                      </c:pt>
                      <c:pt idx="69" formatCode="0">
                        <c:v>6.5700450000000012</c:v>
                      </c:pt>
                      <c:pt idx="70" formatCode="0">
                        <c:v>6.5700450000000012</c:v>
                      </c:pt>
                      <c:pt idx="71" formatCode="0">
                        <c:v>7.8633652500000029</c:v>
                      </c:pt>
                      <c:pt idx="72" formatCode="0">
                        <c:v>9.963271350000003</c:v>
                      </c:pt>
                      <c:pt idx="73" formatCode="0">
                        <c:v>9.963271350000003</c:v>
                      </c:pt>
                      <c:pt idx="74" formatCode="0">
                        <c:v>11.254992322500001</c:v>
                      </c:pt>
                      <c:pt idx="75" formatCode="0">
                        <c:v>12.195888322500002</c:v>
                      </c:pt>
                      <c:pt idx="76" formatCode="0">
                        <c:v>9.2584754257500013</c:v>
                      </c:pt>
                      <c:pt idx="77" formatCode="0">
                        <c:v>8.392851105750001</c:v>
                      </c:pt>
                      <c:pt idx="78" formatCode="0">
                        <c:v>7.7324481672525023</c:v>
                      </c:pt>
                      <c:pt idx="79" formatCode="0">
                        <c:v>7.1928756744525018</c:v>
                      </c:pt>
                      <c:pt idx="80" formatCode="0">
                        <c:v>7.1928756744525018</c:v>
                      </c:pt>
                      <c:pt idx="81" formatCode="0">
                        <c:v>7.1928756744525018</c:v>
                      </c:pt>
                      <c:pt idx="82" formatCode="0">
                        <c:v>6.4644528091725011</c:v>
                      </c:pt>
                      <c:pt idx="83" formatCode="0">
                        <c:v>6.8772257661645018</c:v>
                      </c:pt>
                      <c:pt idx="84" formatCode="0">
                        <c:v>6.4231755134733017</c:v>
                      </c:pt>
                      <c:pt idx="85" formatCode="0">
                        <c:v>6.4231755134733017</c:v>
                      </c:pt>
                      <c:pt idx="86" formatCode="0">
                        <c:v>6.4231755134733017</c:v>
                      </c:pt>
                      <c:pt idx="87" formatCode="0">
                        <c:v>5.6058850586291413</c:v>
                      </c:pt>
                      <c:pt idx="88" formatCode="0">
                        <c:v>5.6058850586291413</c:v>
                      </c:pt>
                      <c:pt idx="89" formatCode="0">
                        <c:v>5.6058850586291413</c:v>
                      </c:pt>
                      <c:pt idx="90" formatCode="0">
                        <c:v>6.0962593315356379</c:v>
                      </c:pt>
                      <c:pt idx="91" formatCode="0">
                        <c:v>7.7371603263821722</c:v>
                      </c:pt>
                      <c:pt idx="92" formatCode="0">
                        <c:v>8.0694963072473058</c:v>
                      </c:pt>
                      <c:pt idx="93" formatCode="0">
                        <c:v>7.2236006864836009</c:v>
                      </c:pt>
                      <c:pt idx="94" formatCode="0">
                        <c:v>7.2236006864836009</c:v>
                      </c:pt>
                      <c:pt idx="95" formatCode="0">
                        <c:v>7.9426119641327508</c:v>
                      </c:pt>
                      <c:pt idx="96" formatCode="0">
                        <c:v>7.1483507677194762</c:v>
                      </c:pt>
                      <c:pt idx="97" formatCode="0">
                        <c:v>6.5428743385445456</c:v>
                      </c:pt>
                      <c:pt idx="98" formatCode="0">
                        <c:v>5.5459716164871349</c:v>
                      </c:pt>
                      <c:pt idx="99" formatCode="0">
                        <c:v>4.4743572082788408</c:v>
                      </c:pt>
                      <c:pt idx="100" formatCode="0">
                        <c:v>4.4743572082788408</c:v>
                      </c:pt>
                      <c:pt idx="101" formatCode="0">
                        <c:v>4.2243138463635734</c:v>
                      </c:pt>
                      <c:pt idx="102" formatCode="0">
                        <c:v>3.9992748206398314</c:v>
                      </c:pt>
                      <c:pt idx="103" formatCode="0">
                        <c:v>3.9992748206398314</c:v>
                      </c:pt>
                      <c:pt idx="104" formatCode="0">
                        <c:v>4.2018099437911989</c:v>
                      </c:pt>
                    </c:numCache>
                  </c:numRef>
                </c:val>
                <c:smooth val="0"/>
                <c:extLst xmlns:c15="http://schemas.microsoft.com/office/drawing/2012/chart">
                  <c:ext xmlns:c16="http://schemas.microsoft.com/office/drawing/2014/chart" uri="{C3380CC4-5D6E-409C-BE32-E72D297353CC}">
                    <c16:uniqueId val="{00000027-97F4-45A6-87EA-AB9105C5388D}"/>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24-25 '!$A$39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'!$B$39:$DB$39</c15:sqref>
                        </c15:formulaRef>
                      </c:ext>
                    </c:extLst>
                    <c:numCache>
                      <c:formatCode>General</c:formatCode>
                      <c:ptCount val="105"/>
                      <c:pt idx="53" formatCode="0">
                        <c:v>39.950000000000003</c:v>
                      </c:pt>
                      <c:pt idx="54" formatCode="0">
                        <c:v>38.952500000000001</c:v>
                      </c:pt>
                      <c:pt idx="55" formatCode="0">
                        <c:v>37.952500000000001</c:v>
                      </c:pt>
                      <c:pt idx="56" formatCode="0">
                        <c:v>37.002499999999998</c:v>
                      </c:pt>
                      <c:pt idx="57" formatCode="0">
                        <c:v>37.002499999999998</c:v>
                      </c:pt>
                      <c:pt idx="58" formatCode="0">
                        <c:v>36.054874999999996</c:v>
                      </c:pt>
                      <c:pt idx="59" formatCode="0">
                        <c:v>36.054874999999996</c:v>
                      </c:pt>
                      <c:pt idx="60" formatCode="0">
                        <c:v>37.85761875</c:v>
                      </c:pt>
                      <c:pt idx="61" formatCode="0">
                        <c:v>37.85761875</c:v>
                      </c:pt>
                      <c:pt idx="62" formatCode="0">
                        <c:v>36.909993749999998</c:v>
                      </c:pt>
                      <c:pt idx="63" formatCode="0">
                        <c:v>35.96473781249999</c:v>
                      </c:pt>
                      <c:pt idx="64" formatCode="0">
                        <c:v>35.96473781249999</c:v>
                      </c:pt>
                      <c:pt idx="65" formatCode="0">
                        <c:v>33.268507781249994</c:v>
                      </c:pt>
                      <c:pt idx="66" formatCode="0">
                        <c:v>29.180500912499994</c:v>
                      </c:pt>
                      <c:pt idx="67" formatCode="0">
                        <c:v>29.180500912499994</c:v>
                      </c:pt>
                      <c:pt idx="68" formatCode="0">
                        <c:v>27.887390789999994</c:v>
                      </c:pt>
                      <c:pt idx="69" formatCode="0">
                        <c:v>27.305491234874992</c:v>
                      </c:pt>
                      <c:pt idx="70" formatCode="0">
                        <c:v>28.411100389612493</c:v>
                      </c:pt>
                      <c:pt idx="71" formatCode="0">
                        <c:v>30.644125393468123</c:v>
                      </c:pt>
                      <c:pt idx="72" formatCode="0">
                        <c:v>31.537842376280622</c:v>
                      </c:pt>
                      <c:pt idx="73" formatCode="0">
                        <c:v>32.814820950002435</c:v>
                      </c:pt>
                      <c:pt idx="74" formatCode="0">
                        <c:v>34.455561997502556</c:v>
                      </c:pt>
                      <c:pt idx="75" formatCode="0">
                        <c:v>36.426207944604123</c:v>
                      </c:pt>
                      <c:pt idx="76" formatCode="0">
                        <c:v>32.78358715014371</c:v>
                      </c:pt>
                      <c:pt idx="77" formatCode="0">
                        <c:v>31.144407792636525</c:v>
                      </c:pt>
                      <c:pt idx="78" formatCode="0">
                        <c:v>30.217711536012015</c:v>
                      </c:pt>
                      <c:pt idx="79" formatCode="0">
                        <c:v>27.826464515418131</c:v>
                      </c:pt>
                      <c:pt idx="80" formatCode="0">
                        <c:v>27.826464515418131</c:v>
                      </c:pt>
                      <c:pt idx="81" formatCode="0">
                        <c:v>27.826464515418131</c:v>
                      </c:pt>
                      <c:pt idx="82" formatCode="0">
                        <c:v>25.043818063876316</c:v>
                      </c:pt>
                      <c:pt idx="83" formatCode="0">
                        <c:v>25.756910833348879</c:v>
                      </c:pt>
                      <c:pt idx="84" formatCode="0">
                        <c:v>23.929967157960178</c:v>
                      </c:pt>
                      <c:pt idx="85" formatCode="0">
                        <c:v>23.929967157960178</c:v>
                      </c:pt>
                      <c:pt idx="86" formatCode="0">
                        <c:v>21.536970442164161</c:v>
                      </c:pt>
                      <c:pt idx="87" formatCode="0">
                        <c:v>18.743094364153755</c:v>
                      </c:pt>
                      <c:pt idx="88" formatCode="0">
                        <c:v>17.412937106463271</c:v>
                      </c:pt>
                      <c:pt idx="89" formatCode="0">
                        <c:v>17.412937106463271</c:v>
                      </c:pt>
                      <c:pt idx="90" formatCode="0">
                        <c:v>19.480715385617863</c:v>
                      </c:pt>
                      <c:pt idx="91" formatCode="0">
                        <c:v>21.782489209714164</c:v>
                      </c:pt>
                      <c:pt idx="92" formatCode="0">
                        <c:v>23.960738130685584</c:v>
                      </c:pt>
                      <c:pt idx="93" formatCode="0">
                        <c:v>23.06587134828326</c:v>
                      </c:pt>
                      <c:pt idx="94" formatCode="0">
                        <c:v>23.06587134828326</c:v>
                      </c:pt>
                      <c:pt idx="95" formatCode="0">
                        <c:v>20.889121153817221</c:v>
                      </c:pt>
                      <c:pt idx="96" formatCode="0">
                        <c:v>19.278360945493034</c:v>
                      </c:pt>
                      <c:pt idx="97" formatCode="0">
                        <c:v>17.347986773223873</c:v>
                      </c:pt>
                      <c:pt idx="98" formatCode="0">
                        <c:v>16.738309067894548</c:v>
                      </c:pt>
                      <c:pt idx="99" formatCode="0">
                        <c:v>15.927437719806544</c:v>
                      </c:pt>
                      <c:pt idx="100" formatCode="0">
                        <c:v>18.082038730440374</c:v>
                      </c:pt>
                      <c:pt idx="101" formatCode="0">
                        <c:v>16.142897820869926</c:v>
                      </c:pt>
                      <c:pt idx="102" formatCode="0">
                        <c:v>15.369732920874316</c:v>
                      </c:pt>
                      <c:pt idx="103" formatCode="0">
                        <c:v>14.270886405451066</c:v>
                      </c:pt>
                      <c:pt idx="104" formatCode="0">
                        <c:v>15.259848269331993</c:v>
                      </c:pt>
                    </c:numCache>
                  </c:numRef>
                </c:val>
                <c:smooth val="0"/>
                <c:extLst xmlns:c15="http://schemas.microsoft.com/office/drawing/2012/chart">
                  <c:ext xmlns:c16="http://schemas.microsoft.com/office/drawing/2014/chart" uri="{C3380CC4-5D6E-409C-BE32-E72D297353CC}">
                    <c16:uniqueId val="{00000028-97F4-45A6-87EA-AB9105C5388D}"/>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24-25 '!$A$40</c15:sqref>
                        </c15:formulaRef>
                      </c:ext>
                    </c:extLst>
                    <c:strCache>
                      <c:ptCount val="1"/>
                      <c:pt idx="0">
                        <c:v>Lung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'!$B$40:$DB$40</c15:sqref>
                        </c15:formulaRef>
                      </c:ext>
                    </c:extLst>
                    <c:numCache>
                      <c:formatCode>General</c:formatCode>
                      <c:ptCount val="105"/>
                      <c:pt idx="53" formatCode="0">
                        <c:v>17.2</c:v>
                      </c:pt>
                      <c:pt idx="54" formatCode="0">
                        <c:v>17.2</c:v>
                      </c:pt>
                      <c:pt idx="55" formatCode="0">
                        <c:v>17.920000000000002</c:v>
                      </c:pt>
                      <c:pt idx="56" formatCode="0">
                        <c:v>18.920000000000002</c:v>
                      </c:pt>
                      <c:pt idx="57" formatCode="0">
                        <c:v>17.82</c:v>
                      </c:pt>
                      <c:pt idx="58" formatCode="0">
                        <c:v>17.028000000000002</c:v>
                      </c:pt>
                      <c:pt idx="59" formatCode="0">
                        <c:v>17.028000000000002</c:v>
                      </c:pt>
                      <c:pt idx="60" formatCode="0">
                        <c:v>18.730800000000002</c:v>
                      </c:pt>
                      <c:pt idx="61" formatCode="0">
                        <c:v>18.730800000000002</c:v>
                      </c:pt>
                      <c:pt idx="62" formatCode="0">
                        <c:v>17.641800000000003</c:v>
                      </c:pt>
                      <c:pt idx="63" formatCode="0">
                        <c:v>15.87762</c:v>
                      </c:pt>
                      <c:pt idx="64" formatCode="0">
                        <c:v>15.87762</c:v>
                      </c:pt>
                      <c:pt idx="65" formatCode="0">
                        <c:v>14.289858000000002</c:v>
                      </c:pt>
                      <c:pt idx="66" formatCode="0">
                        <c:v>13.495977000000002</c:v>
                      </c:pt>
                      <c:pt idx="67" formatCode="0">
                        <c:v>13.495977000000002</c:v>
                      </c:pt>
                      <c:pt idx="68" formatCode="0">
                        <c:v>14.210469900000003</c:v>
                      </c:pt>
                      <c:pt idx="69" formatCode="0">
                        <c:v>14.996412090000003</c:v>
                      </c:pt>
                      <c:pt idx="70" formatCode="0">
                        <c:v>14.996412090000003</c:v>
                      </c:pt>
                      <c:pt idx="71" formatCode="0">
                        <c:v>15.631516890000004</c:v>
                      </c:pt>
                      <c:pt idx="72" formatCode="0">
                        <c:v>16.330132170000006</c:v>
                      </c:pt>
                      <c:pt idx="73" formatCode="0">
                        <c:v>16.330132170000006</c:v>
                      </c:pt>
                      <c:pt idx="74" formatCode="0">
                        <c:v>17.098608978000005</c:v>
                      </c:pt>
                      <c:pt idx="75" formatCode="0">
                        <c:v>18.827681796000007</c:v>
                      </c:pt>
                      <c:pt idx="76" formatCode="0">
                        <c:v>16.752794414400007</c:v>
                      </c:pt>
                      <c:pt idx="77" formatCode="0">
                        <c:v>15.077514972960007</c:v>
                      </c:pt>
                      <c:pt idx="78" formatCode="0">
                        <c:v>15.077514972960007</c:v>
                      </c:pt>
                      <c:pt idx="79" formatCode="0">
                        <c:v>13.569763475664006</c:v>
                      </c:pt>
                      <c:pt idx="80" formatCode="0">
                        <c:v>13.569763475664006</c:v>
                      </c:pt>
                      <c:pt idx="81" formatCode="0">
                        <c:v>14.254476311592008</c:v>
                      </c:pt>
                      <c:pt idx="82" formatCode="0">
                        <c:v>13.501292192071206</c:v>
                      </c:pt>
                      <c:pt idx="83" formatCode="0">
                        <c:v>14.857023607208646</c:v>
                      </c:pt>
                      <c:pt idx="84" formatCode="0">
                        <c:v>13.778040671029014</c:v>
                      </c:pt>
                      <c:pt idx="85" formatCode="0">
                        <c:v>14.550807577657356</c:v>
                      </c:pt>
                      <c:pt idx="86" formatCode="0">
                        <c:v>13.945770417182796</c:v>
                      </c:pt>
                      <c:pt idx="87" formatCode="0">
                        <c:v>12.006659931037413</c:v>
                      </c:pt>
                      <c:pt idx="88" formatCode="0">
                        <c:v>12.006659931037413</c:v>
                      </c:pt>
                      <c:pt idx="89" formatCode="0">
                        <c:v>13.536738406161529</c:v>
                      </c:pt>
                      <c:pt idx="90" formatCode="0">
                        <c:v>14.454785491235999</c:v>
                      </c:pt>
                      <c:pt idx="91" formatCode="0">
                        <c:v>16.335890795901282</c:v>
                      </c:pt>
                      <c:pt idx="92" formatCode="0">
                        <c:v>17.969479875491412</c:v>
                      </c:pt>
                      <c:pt idx="93" formatCode="0">
                        <c:v>17.358519540374353</c:v>
                      </c:pt>
                      <c:pt idx="94" formatCode="0">
                        <c:v>17.358519540374353</c:v>
                      </c:pt>
                      <c:pt idx="95" formatCode="0">
                        <c:v>16.007205344684053</c:v>
                      </c:pt>
                      <c:pt idx="96" formatCode="0">
                        <c:v>13.746640963596658</c:v>
                      </c:pt>
                      <c:pt idx="97" formatCode="0">
                        <c:v>11.712133020618005</c:v>
                      </c:pt>
                      <c:pt idx="98" formatCode="0">
                        <c:v>10.77186506487285</c:v>
                      </c:pt>
                      <c:pt idx="99" formatCode="0">
                        <c:v>10.77186506487285</c:v>
                      </c:pt>
                      <c:pt idx="100" formatCode="0">
                        <c:v>11.618106225043491</c:v>
                      </c:pt>
                      <c:pt idx="101" formatCode="0">
                        <c:v>9.2909430345742319</c:v>
                      </c:pt>
                      <c:pt idx="102" formatCode="0">
                        <c:v>9.2909430345742319</c:v>
                      </c:pt>
                      <c:pt idx="103" formatCode="0">
                        <c:v>9.2909430345742319</c:v>
                      </c:pt>
                      <c:pt idx="104" formatCode="0">
                        <c:v>9.9890919917150107</c:v>
                      </c:pt>
                    </c:numCache>
                  </c:numRef>
                </c:val>
                <c:smooth val="0"/>
                <c:extLst xmlns:c15="http://schemas.microsoft.com/office/drawing/2012/chart">
                  <c:ext xmlns:c16="http://schemas.microsoft.com/office/drawing/2014/chart" uri="{C3380CC4-5D6E-409C-BE32-E72D297353CC}">
                    <c16:uniqueId val="{00000029-97F4-45A6-87EA-AB9105C5388D}"/>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24-25 '!$A$41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'!$B$41:$DB$41</c15:sqref>
                        </c15:formulaRef>
                      </c:ext>
                    </c:extLst>
                    <c:numCache>
                      <c:formatCode>General</c:formatCode>
                      <c:ptCount val="105"/>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1</c:v>
                      </c:pt>
                      <c:pt idx="66" formatCode="0">
                        <c:v>1</c:v>
                      </c:pt>
                      <c:pt idx="67" formatCode="0">
                        <c:v>0</c:v>
                      </c:pt>
                      <c:pt idx="68" formatCode="0">
                        <c:v>0</c:v>
                      </c:pt>
                      <c:pt idx="69" formatCode="0">
                        <c:v>0</c:v>
                      </c:pt>
                      <c:pt idx="70" formatCode="0">
                        <c:v>0</c:v>
                      </c:pt>
                      <c:pt idx="71" formatCode="0">
                        <c:v>0</c:v>
                      </c:pt>
                      <c:pt idx="72" formatCode="0">
                        <c:v>0</c:v>
                      </c:pt>
                      <c:pt idx="73" formatCode="0">
                        <c:v>0</c:v>
                      </c:pt>
                      <c:pt idx="74" formatCode="0">
                        <c:v>1</c:v>
                      </c:pt>
                      <c:pt idx="75" formatCode="0">
                        <c:v>1</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numCache>
                  </c:numRef>
                </c:val>
                <c:smooth val="0"/>
                <c:extLst xmlns:c15="http://schemas.microsoft.com/office/drawing/2012/chart">
                  <c:ext xmlns:c16="http://schemas.microsoft.com/office/drawing/2014/chart" uri="{C3380CC4-5D6E-409C-BE32-E72D297353CC}">
                    <c16:uniqueId val="{0000002A-97F4-45A6-87EA-AB9105C5388D}"/>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24-25 '!$A$42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'!$B$42:$DB$42</c15:sqref>
                        </c15:formulaRef>
                      </c:ext>
                    </c:extLst>
                    <c:numCache>
                      <c:formatCode>General</c:formatCode>
                      <c:ptCount val="105"/>
                      <c:pt idx="53" formatCode="0">
                        <c:v>2</c:v>
                      </c:pt>
                      <c:pt idx="54" formatCode="0">
                        <c:v>2</c:v>
                      </c:pt>
                      <c:pt idx="55" formatCode="0">
                        <c:v>2</c:v>
                      </c:pt>
                      <c:pt idx="56" formatCode="0">
                        <c:v>3</c:v>
                      </c:pt>
                      <c:pt idx="57" formatCode="0">
                        <c:v>2</c:v>
                      </c:pt>
                      <c:pt idx="58" formatCode="0">
                        <c:v>2</c:v>
                      </c:pt>
                      <c:pt idx="59" formatCode="0">
                        <c:v>2</c:v>
                      </c:pt>
                      <c:pt idx="60" formatCode="0">
                        <c:v>3</c:v>
                      </c:pt>
                      <c:pt idx="61" formatCode="0">
                        <c:v>3</c:v>
                      </c:pt>
                      <c:pt idx="62" formatCode="0">
                        <c:v>3</c:v>
                      </c:pt>
                      <c:pt idx="63" formatCode="0">
                        <c:v>2</c:v>
                      </c:pt>
                      <c:pt idx="64" formatCode="0">
                        <c:v>2</c:v>
                      </c:pt>
                      <c:pt idx="65" formatCode="0">
                        <c:v>2</c:v>
                      </c:pt>
                      <c:pt idx="66" formatCode="0">
                        <c:v>2</c:v>
                      </c:pt>
                      <c:pt idx="67" formatCode="0">
                        <c:v>1</c:v>
                      </c:pt>
                      <c:pt idx="68" formatCode="0">
                        <c:v>1</c:v>
                      </c:pt>
                      <c:pt idx="69" formatCode="0">
                        <c:v>2</c:v>
                      </c:pt>
                      <c:pt idx="70" formatCode="0">
                        <c:v>2</c:v>
                      </c:pt>
                      <c:pt idx="71" formatCode="0">
                        <c:v>3</c:v>
                      </c:pt>
                      <c:pt idx="72" formatCode="0">
                        <c:v>3</c:v>
                      </c:pt>
                      <c:pt idx="73" formatCode="0">
                        <c:v>3</c:v>
                      </c:pt>
                      <c:pt idx="74" formatCode="0">
                        <c:v>4</c:v>
                      </c:pt>
                      <c:pt idx="75" formatCode="0">
                        <c:v>5</c:v>
                      </c:pt>
                      <c:pt idx="76" formatCode="0">
                        <c:v>5</c:v>
                      </c:pt>
                      <c:pt idx="77" formatCode="0">
                        <c:v>5</c:v>
                      </c:pt>
                      <c:pt idx="78" formatCode="0">
                        <c:v>5</c:v>
                      </c:pt>
                      <c:pt idx="79" formatCode="0">
                        <c:v>4</c:v>
                      </c:pt>
                      <c:pt idx="80" formatCode="0">
                        <c:v>4</c:v>
                      </c:pt>
                      <c:pt idx="81" formatCode="0">
                        <c:v>4</c:v>
                      </c:pt>
                      <c:pt idx="82" formatCode="0">
                        <c:v>4</c:v>
                      </c:pt>
                      <c:pt idx="83" formatCode="0">
                        <c:v>5</c:v>
                      </c:pt>
                      <c:pt idx="84" formatCode="0">
                        <c:v>5</c:v>
                      </c:pt>
                      <c:pt idx="85" formatCode="0">
                        <c:v>5</c:v>
                      </c:pt>
                      <c:pt idx="86" formatCode="0">
                        <c:v>5</c:v>
                      </c:pt>
                      <c:pt idx="87" formatCode="0">
                        <c:v>4</c:v>
                      </c:pt>
                      <c:pt idx="88" formatCode="0">
                        <c:v>4</c:v>
                      </c:pt>
                      <c:pt idx="89" formatCode="0">
                        <c:v>4</c:v>
                      </c:pt>
                      <c:pt idx="90" formatCode="0">
                        <c:v>5</c:v>
                      </c:pt>
                      <c:pt idx="91" formatCode="0">
                        <c:v>6</c:v>
                      </c:pt>
                      <c:pt idx="92" formatCode="0">
                        <c:v>7</c:v>
                      </c:pt>
                      <c:pt idx="93" formatCode="0">
                        <c:v>6</c:v>
                      </c:pt>
                      <c:pt idx="94" formatCode="0">
                        <c:v>6</c:v>
                      </c:pt>
                      <c:pt idx="95" formatCode="0">
                        <c:v>6</c:v>
                      </c:pt>
                      <c:pt idx="96" formatCode="0">
                        <c:v>5</c:v>
                      </c:pt>
                      <c:pt idx="97" formatCode="0">
                        <c:v>4</c:v>
                      </c:pt>
                      <c:pt idx="98" formatCode="0">
                        <c:v>4</c:v>
                      </c:pt>
                      <c:pt idx="99" formatCode="0">
                        <c:v>4</c:v>
                      </c:pt>
                      <c:pt idx="100" formatCode="0">
                        <c:v>5</c:v>
                      </c:pt>
                      <c:pt idx="101" formatCode="0">
                        <c:v>4</c:v>
                      </c:pt>
                      <c:pt idx="102" formatCode="0">
                        <c:v>4</c:v>
                      </c:pt>
                      <c:pt idx="103" formatCode="0">
                        <c:v>4</c:v>
                      </c:pt>
                      <c:pt idx="104" formatCode="0">
                        <c:v>4</c:v>
                      </c:pt>
                    </c:numCache>
                  </c:numRef>
                </c:val>
                <c:smooth val="0"/>
                <c:extLst xmlns:c15="http://schemas.microsoft.com/office/drawing/2012/chart">
                  <c:ext xmlns:c16="http://schemas.microsoft.com/office/drawing/2014/chart" uri="{C3380CC4-5D6E-409C-BE32-E72D297353CC}">
                    <c16:uniqueId val="{0000002B-97F4-45A6-87EA-AB9105C5388D}"/>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24-25 '!$A$43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'!$B$43:$DB$43</c15:sqref>
                        </c15:formulaRef>
                      </c:ext>
                    </c:extLst>
                    <c:numCache>
                      <c:formatCode>General</c:formatCode>
                      <c:ptCount val="105"/>
                      <c:pt idx="53" formatCode="0">
                        <c:v>18</c:v>
                      </c:pt>
                      <c:pt idx="54" formatCode="0">
                        <c:v>16</c:v>
                      </c:pt>
                      <c:pt idx="55" formatCode="0">
                        <c:v>15</c:v>
                      </c:pt>
                      <c:pt idx="56" formatCode="0">
                        <c:v>15</c:v>
                      </c:pt>
                      <c:pt idx="57" formatCode="0">
                        <c:v>14</c:v>
                      </c:pt>
                      <c:pt idx="58" formatCode="0">
                        <c:v>13</c:v>
                      </c:pt>
                      <c:pt idx="59" formatCode="0">
                        <c:v>12</c:v>
                      </c:pt>
                      <c:pt idx="60" formatCode="0">
                        <c:v>14</c:v>
                      </c:pt>
                      <c:pt idx="61" formatCode="0">
                        <c:v>14</c:v>
                      </c:pt>
                      <c:pt idx="62" formatCode="0">
                        <c:v>13</c:v>
                      </c:pt>
                      <c:pt idx="63" formatCode="0">
                        <c:v>12</c:v>
                      </c:pt>
                      <c:pt idx="64" formatCode="0">
                        <c:v>11</c:v>
                      </c:pt>
                      <c:pt idx="65" formatCode="0">
                        <c:v>11</c:v>
                      </c:pt>
                      <c:pt idx="66" formatCode="0">
                        <c:v>11</c:v>
                      </c:pt>
                      <c:pt idx="67" formatCode="0">
                        <c:v>12</c:v>
                      </c:pt>
                      <c:pt idx="68" formatCode="0">
                        <c:v>13</c:v>
                      </c:pt>
                      <c:pt idx="69" formatCode="0">
                        <c:v>13</c:v>
                      </c:pt>
                      <c:pt idx="70" formatCode="0">
                        <c:v>14</c:v>
                      </c:pt>
                      <c:pt idx="71" formatCode="0">
                        <c:v>16</c:v>
                      </c:pt>
                      <c:pt idx="72" formatCode="0">
                        <c:v>15</c:v>
                      </c:pt>
                      <c:pt idx="73" formatCode="0">
                        <c:v>16</c:v>
                      </c:pt>
                      <c:pt idx="74" formatCode="0">
                        <c:v>15</c:v>
                      </c:pt>
                      <c:pt idx="75" formatCode="0">
                        <c:v>14</c:v>
                      </c:pt>
                      <c:pt idx="76" formatCode="0">
                        <c:v>15</c:v>
                      </c:pt>
                      <c:pt idx="77" formatCode="0">
                        <c:v>15</c:v>
                      </c:pt>
                      <c:pt idx="78" formatCode="0">
                        <c:v>15</c:v>
                      </c:pt>
                      <c:pt idx="79" formatCode="0">
                        <c:v>15</c:v>
                      </c:pt>
                      <c:pt idx="80" formatCode="0">
                        <c:v>15</c:v>
                      </c:pt>
                      <c:pt idx="81" formatCode="0">
                        <c:v>14</c:v>
                      </c:pt>
                      <c:pt idx="82" formatCode="0">
                        <c:v>13</c:v>
                      </c:pt>
                      <c:pt idx="83" formatCode="0">
                        <c:v>13</c:v>
                      </c:pt>
                      <c:pt idx="84" formatCode="0">
                        <c:v>12</c:v>
                      </c:pt>
                      <c:pt idx="85" formatCode="0">
                        <c:v>11</c:v>
                      </c:pt>
                      <c:pt idx="86" formatCode="0">
                        <c:v>11</c:v>
                      </c:pt>
                      <c:pt idx="87" formatCode="0">
                        <c:v>10</c:v>
                      </c:pt>
                      <c:pt idx="88" formatCode="0">
                        <c:v>10</c:v>
                      </c:pt>
                      <c:pt idx="89" formatCode="0">
                        <c:v>11</c:v>
                      </c:pt>
                      <c:pt idx="90" formatCode="0">
                        <c:v>12</c:v>
                      </c:pt>
                      <c:pt idx="91" formatCode="0">
                        <c:v>13</c:v>
                      </c:pt>
                      <c:pt idx="92" formatCode="0">
                        <c:v>15</c:v>
                      </c:pt>
                      <c:pt idx="93" formatCode="0">
                        <c:v>12</c:v>
                      </c:pt>
                      <c:pt idx="94" formatCode="0">
                        <c:v>12</c:v>
                      </c:pt>
                      <c:pt idx="95" formatCode="0">
                        <c:v>10</c:v>
                      </c:pt>
                      <c:pt idx="96" formatCode="0">
                        <c:v>10</c:v>
                      </c:pt>
                      <c:pt idx="97" formatCode="0">
                        <c:v>10</c:v>
                      </c:pt>
                      <c:pt idx="98" formatCode="0">
                        <c:v>10</c:v>
                      </c:pt>
                      <c:pt idx="99" formatCode="0">
                        <c:v>10</c:v>
                      </c:pt>
                      <c:pt idx="100" formatCode="0">
                        <c:v>10</c:v>
                      </c:pt>
                      <c:pt idx="101" formatCode="0">
                        <c:v>11</c:v>
                      </c:pt>
                      <c:pt idx="102" formatCode="0">
                        <c:v>11</c:v>
                      </c:pt>
                      <c:pt idx="103" formatCode="0">
                        <c:v>11</c:v>
                      </c:pt>
                      <c:pt idx="104" formatCode="0">
                        <c:v>12</c:v>
                      </c:pt>
                    </c:numCache>
                  </c:numRef>
                </c:val>
                <c:smooth val="0"/>
                <c:extLst xmlns:c15="http://schemas.microsoft.com/office/drawing/2012/chart">
                  <c:ext xmlns:c16="http://schemas.microsoft.com/office/drawing/2014/chart" uri="{C3380CC4-5D6E-409C-BE32-E72D297353CC}">
                    <c16:uniqueId val="{0000002C-97F4-45A6-87EA-AB9105C5388D}"/>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24-25 '!$A$44</c15:sqref>
                        </c15:formulaRef>
                      </c:ext>
                    </c:extLst>
                    <c:strCache>
                      <c:ptCount val="1"/>
                      <c:pt idx="0">
                        <c:v>Upper Gastrointestinal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'!$B$44:$DB$44</c15:sqref>
                        </c15:formulaRef>
                      </c:ext>
                    </c:extLst>
                    <c:numCache>
                      <c:formatCode>General</c:formatCode>
                      <c:ptCount val="105"/>
                      <c:pt idx="53" formatCode="0">
                        <c:v>20</c:v>
                      </c:pt>
                      <c:pt idx="54" formatCode="0">
                        <c:v>19</c:v>
                      </c:pt>
                      <c:pt idx="55" formatCode="0">
                        <c:v>19</c:v>
                      </c:pt>
                      <c:pt idx="56" formatCode="0">
                        <c:v>18</c:v>
                      </c:pt>
                      <c:pt idx="57" formatCode="0">
                        <c:v>18</c:v>
                      </c:pt>
                      <c:pt idx="58" formatCode="0">
                        <c:v>17</c:v>
                      </c:pt>
                      <c:pt idx="59" formatCode="0">
                        <c:v>17</c:v>
                      </c:pt>
                      <c:pt idx="60" formatCode="0">
                        <c:v>18</c:v>
                      </c:pt>
                      <c:pt idx="61" formatCode="0">
                        <c:v>18</c:v>
                      </c:pt>
                      <c:pt idx="62" formatCode="0">
                        <c:v>18</c:v>
                      </c:pt>
                      <c:pt idx="63" formatCode="0">
                        <c:v>17</c:v>
                      </c:pt>
                      <c:pt idx="64" formatCode="0">
                        <c:v>16</c:v>
                      </c:pt>
                      <c:pt idx="65" formatCode="0">
                        <c:v>15</c:v>
                      </c:pt>
                      <c:pt idx="66" formatCode="0">
                        <c:v>15</c:v>
                      </c:pt>
                      <c:pt idx="67" formatCode="0">
                        <c:v>16</c:v>
                      </c:pt>
                      <c:pt idx="68" formatCode="0">
                        <c:v>16</c:v>
                      </c:pt>
                      <c:pt idx="69" formatCode="0">
                        <c:v>16</c:v>
                      </c:pt>
                      <c:pt idx="70" formatCode="0">
                        <c:v>16</c:v>
                      </c:pt>
                      <c:pt idx="71" formatCode="0">
                        <c:v>17</c:v>
                      </c:pt>
                      <c:pt idx="72" formatCode="0">
                        <c:v>17</c:v>
                      </c:pt>
                      <c:pt idx="73" formatCode="0">
                        <c:v>18</c:v>
                      </c:pt>
                      <c:pt idx="74" formatCode="0">
                        <c:v>18</c:v>
                      </c:pt>
                      <c:pt idx="75" formatCode="0">
                        <c:v>17</c:v>
                      </c:pt>
                      <c:pt idx="76" formatCode="0">
                        <c:v>18</c:v>
                      </c:pt>
                      <c:pt idx="77" formatCode="0">
                        <c:v>19</c:v>
                      </c:pt>
                      <c:pt idx="78" formatCode="0">
                        <c:v>17</c:v>
                      </c:pt>
                      <c:pt idx="79" formatCode="0">
                        <c:v>16</c:v>
                      </c:pt>
                      <c:pt idx="80" formatCode="0">
                        <c:v>15</c:v>
                      </c:pt>
                      <c:pt idx="81" formatCode="0">
                        <c:v>13</c:v>
                      </c:pt>
                      <c:pt idx="82" formatCode="0">
                        <c:v>13</c:v>
                      </c:pt>
                      <c:pt idx="83" formatCode="0">
                        <c:v>14</c:v>
                      </c:pt>
                      <c:pt idx="84" formatCode="0">
                        <c:v>14</c:v>
                      </c:pt>
                      <c:pt idx="85" formatCode="0">
                        <c:v>14</c:v>
                      </c:pt>
                      <c:pt idx="86" formatCode="0">
                        <c:v>13</c:v>
                      </c:pt>
                      <c:pt idx="87" formatCode="0">
                        <c:v>13</c:v>
                      </c:pt>
                      <c:pt idx="88" formatCode="0">
                        <c:v>12</c:v>
                      </c:pt>
                      <c:pt idx="89" formatCode="0">
                        <c:v>11</c:v>
                      </c:pt>
                      <c:pt idx="90" formatCode="0">
                        <c:v>13</c:v>
                      </c:pt>
                      <c:pt idx="91" formatCode="0">
                        <c:v>14</c:v>
                      </c:pt>
                      <c:pt idx="92" formatCode="0">
                        <c:v>13</c:v>
                      </c:pt>
                      <c:pt idx="93" formatCode="0">
                        <c:v>12</c:v>
                      </c:pt>
                      <c:pt idx="94" formatCode="0">
                        <c:v>12</c:v>
                      </c:pt>
                      <c:pt idx="95" formatCode="0">
                        <c:v>11</c:v>
                      </c:pt>
                      <c:pt idx="96" formatCode="0">
                        <c:v>10</c:v>
                      </c:pt>
                      <c:pt idx="97" formatCode="0">
                        <c:v>9</c:v>
                      </c:pt>
                      <c:pt idx="98" formatCode="0">
                        <c:v>9</c:v>
                      </c:pt>
                      <c:pt idx="99" formatCode="0">
                        <c:v>10</c:v>
                      </c:pt>
                      <c:pt idx="100" formatCode="0">
                        <c:v>10</c:v>
                      </c:pt>
                      <c:pt idx="101" formatCode="0">
                        <c:v>10</c:v>
                      </c:pt>
                      <c:pt idx="102" formatCode="0">
                        <c:v>10</c:v>
                      </c:pt>
                      <c:pt idx="103" formatCode="0">
                        <c:v>10</c:v>
                      </c:pt>
                      <c:pt idx="104" formatCode="0">
                        <c:v>11</c:v>
                      </c:pt>
                    </c:numCache>
                  </c:numRef>
                </c:val>
                <c:smooth val="0"/>
                <c:extLst xmlns:c15="http://schemas.microsoft.com/office/drawing/2012/chart">
                  <c:ext xmlns:c16="http://schemas.microsoft.com/office/drawing/2014/chart" uri="{C3380CC4-5D6E-409C-BE32-E72D297353CC}">
                    <c16:uniqueId val="{0000002D-97F4-45A6-87EA-AB9105C5388D}"/>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24-25 '!$A$45</c15:sqref>
                        </c15:formulaRef>
                      </c:ext>
                    </c:extLst>
                    <c:strCache>
                      <c:ptCount val="1"/>
                      <c:pt idx="0">
                        <c:v>Urological - Trajectory Total</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'!$B$45:$DB$45</c15:sqref>
                        </c15:formulaRef>
                      </c:ext>
                    </c:extLst>
                    <c:numCache>
                      <c:formatCode>General</c:formatCode>
                      <c:ptCount val="105"/>
                      <c:pt idx="53" formatCode="0">
                        <c:v>45</c:v>
                      </c:pt>
                      <c:pt idx="54" formatCode="0">
                        <c:v>44</c:v>
                      </c:pt>
                      <c:pt idx="55" formatCode="0">
                        <c:v>43</c:v>
                      </c:pt>
                      <c:pt idx="56" formatCode="0">
                        <c:v>43</c:v>
                      </c:pt>
                      <c:pt idx="57" formatCode="0">
                        <c:v>43</c:v>
                      </c:pt>
                      <c:pt idx="58" formatCode="0">
                        <c:v>42</c:v>
                      </c:pt>
                      <c:pt idx="59" formatCode="0">
                        <c:v>41</c:v>
                      </c:pt>
                      <c:pt idx="60" formatCode="0">
                        <c:v>41</c:v>
                      </c:pt>
                      <c:pt idx="61" formatCode="0">
                        <c:v>41</c:v>
                      </c:pt>
                      <c:pt idx="62" formatCode="0">
                        <c:v>40</c:v>
                      </c:pt>
                      <c:pt idx="63" formatCode="0">
                        <c:v>39</c:v>
                      </c:pt>
                      <c:pt idx="64" formatCode="0">
                        <c:v>38</c:v>
                      </c:pt>
                      <c:pt idx="65" formatCode="0">
                        <c:v>37</c:v>
                      </c:pt>
                      <c:pt idx="66" formatCode="0">
                        <c:v>37</c:v>
                      </c:pt>
                      <c:pt idx="67" formatCode="0">
                        <c:v>37</c:v>
                      </c:pt>
                      <c:pt idx="68" formatCode="0">
                        <c:v>38</c:v>
                      </c:pt>
                      <c:pt idx="69" formatCode="0">
                        <c:v>36</c:v>
                      </c:pt>
                      <c:pt idx="70" formatCode="0">
                        <c:v>35</c:v>
                      </c:pt>
                      <c:pt idx="71" formatCode="0">
                        <c:v>36</c:v>
                      </c:pt>
                      <c:pt idx="72" formatCode="0">
                        <c:v>35</c:v>
                      </c:pt>
                      <c:pt idx="73" formatCode="0">
                        <c:v>36</c:v>
                      </c:pt>
                      <c:pt idx="74" formatCode="0">
                        <c:v>38</c:v>
                      </c:pt>
                      <c:pt idx="75" formatCode="0">
                        <c:v>41</c:v>
                      </c:pt>
                      <c:pt idx="76" formatCode="0">
                        <c:v>37</c:v>
                      </c:pt>
                      <c:pt idx="77" formatCode="0">
                        <c:v>35</c:v>
                      </c:pt>
                      <c:pt idx="78" formatCode="0">
                        <c:v>34</c:v>
                      </c:pt>
                      <c:pt idx="79" formatCode="0">
                        <c:v>33</c:v>
                      </c:pt>
                      <c:pt idx="80" formatCode="0">
                        <c:v>32</c:v>
                      </c:pt>
                      <c:pt idx="81" formatCode="0">
                        <c:v>29</c:v>
                      </c:pt>
                      <c:pt idx="82" formatCode="0">
                        <c:v>27</c:v>
                      </c:pt>
                      <c:pt idx="83" formatCode="0">
                        <c:v>27</c:v>
                      </c:pt>
                      <c:pt idx="84" formatCode="0">
                        <c:v>25</c:v>
                      </c:pt>
                      <c:pt idx="85" formatCode="0">
                        <c:v>24</c:v>
                      </c:pt>
                      <c:pt idx="86" formatCode="0">
                        <c:v>23</c:v>
                      </c:pt>
                      <c:pt idx="87" formatCode="0">
                        <c:v>21</c:v>
                      </c:pt>
                      <c:pt idx="88" formatCode="0">
                        <c:v>20</c:v>
                      </c:pt>
                      <c:pt idx="89" formatCode="0">
                        <c:v>20</c:v>
                      </c:pt>
                      <c:pt idx="90" formatCode="0">
                        <c:v>21</c:v>
                      </c:pt>
                      <c:pt idx="91" formatCode="0">
                        <c:v>24</c:v>
                      </c:pt>
                      <c:pt idx="92" formatCode="0">
                        <c:v>24</c:v>
                      </c:pt>
                      <c:pt idx="93" formatCode="0">
                        <c:v>23</c:v>
                      </c:pt>
                      <c:pt idx="94" formatCode="0">
                        <c:v>23</c:v>
                      </c:pt>
                      <c:pt idx="95" formatCode="0">
                        <c:v>22</c:v>
                      </c:pt>
                      <c:pt idx="96" formatCode="0">
                        <c:v>20</c:v>
                      </c:pt>
                      <c:pt idx="97" formatCode="0">
                        <c:v>19</c:v>
                      </c:pt>
                      <c:pt idx="98" formatCode="0">
                        <c:v>18</c:v>
                      </c:pt>
                      <c:pt idx="99" formatCode="0">
                        <c:v>17</c:v>
                      </c:pt>
                      <c:pt idx="100" formatCode="0">
                        <c:v>19</c:v>
                      </c:pt>
                      <c:pt idx="101" formatCode="0">
                        <c:v>16</c:v>
                      </c:pt>
                      <c:pt idx="102" formatCode="0">
                        <c:v>14</c:v>
                      </c:pt>
                      <c:pt idx="103" formatCode="0">
                        <c:v>13</c:v>
                      </c:pt>
                      <c:pt idx="104" formatCode="0">
                        <c:v>12</c:v>
                      </c:pt>
                    </c:numCache>
                  </c:numRef>
                </c:val>
                <c:smooth val="0"/>
                <c:extLst xmlns:c15="http://schemas.microsoft.com/office/drawing/2012/chart">
                  <c:ext xmlns:c16="http://schemas.microsoft.com/office/drawing/2014/chart" uri="{C3380CC4-5D6E-409C-BE32-E72D297353CC}">
                    <c16:uniqueId val="{0000002E-97F4-45A6-87EA-AB9105C5388D}"/>
                  </c:ext>
                </c:extLst>
              </c15:ser>
            </c15:filteredLineSeries>
            <c15:filteredLineSeries>
              <c15:ser>
                <c:idx val="44"/>
                <c:order val="44"/>
                <c:tx>
                  <c:strRef>
                    <c:extLst xmlns:c15="http://schemas.microsoft.com/office/drawing/2012/chart">
                      <c:ext xmlns:c15="http://schemas.microsoft.com/office/drawing/2012/chart" uri="{02D57815-91ED-43cb-92C2-25804820EDAC}">
                        <c15:formulaRef>
                          <c15:sqref>'Table for graphs 24-25 '!$A$46</c15:sqref>
                        </c15:formulaRef>
                      </c:ext>
                    </c:extLst>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'!$B$46:$DB$46</c15:sqref>
                        </c15:formulaRef>
                      </c:ext>
                    </c:extLst>
                    <c:numCache>
                      <c:formatCode>General</c:formatCode>
                      <c:ptCount val="105"/>
                      <c:pt idx="53" formatCode="0">
                        <c:v>203.4</c:v>
                      </c:pt>
                      <c:pt idx="54" formatCode="0">
                        <c:v>194.85249999999999</c:v>
                      </c:pt>
                      <c:pt idx="55" formatCode="0">
                        <c:v>194.0085</c:v>
                      </c:pt>
                      <c:pt idx="56" formatCode="0">
                        <c:v>190.459</c:v>
                      </c:pt>
                      <c:pt idx="57" formatCode="0">
                        <c:v>185.00875624999998</c:v>
                      </c:pt>
                      <c:pt idx="58" formatCode="0">
                        <c:v>180.02953124999999</c:v>
                      </c:pt>
                      <c:pt idx="59" formatCode="0">
                        <c:v>178.67749437499998</c:v>
                      </c:pt>
                      <c:pt idx="60" formatCode="0">
                        <c:v>193.98317256249999</c:v>
                      </c:pt>
                      <c:pt idx="61" formatCode="0">
                        <c:v>197.25073294374999</c:v>
                      </c:pt>
                      <c:pt idx="62" formatCode="0">
                        <c:v>195.07268436312501</c:v>
                      </c:pt>
                      <c:pt idx="63" formatCode="0">
                        <c:v>189.72871648693751</c:v>
                      </c:pt>
                      <c:pt idx="64" formatCode="0">
                        <c:v>189.48343445438127</c:v>
                      </c:pt>
                      <c:pt idx="65" formatCode="0">
                        <c:v>181.3873686410372</c:v>
                      </c:pt>
                      <c:pt idx="66" formatCode="0">
                        <c:v>170.37345448630847</c:v>
                      </c:pt>
                      <c:pt idx="67" formatCode="0">
                        <c:v>170.80057948630846</c:v>
                      </c:pt>
                      <c:pt idx="68" formatCode="0">
                        <c:v>171.23348854861803</c:v>
                      </c:pt>
                      <c:pt idx="69" formatCode="0">
                        <c:v>169.85271791541214</c:v>
                      </c:pt>
                      <c:pt idx="70" formatCode="0">
                        <c:v>173.66482433639877</c:v>
                      </c:pt>
                      <c:pt idx="71" formatCode="0">
                        <c:v>188.95577270587802</c:v>
                      </c:pt>
                      <c:pt idx="72" formatCode="0">
                        <c:v>190.76960351825076</c:v>
                      </c:pt>
                      <c:pt idx="73" formatCode="0">
                        <c:v>195.51021889197256</c:v>
                      </c:pt>
                      <c:pt idx="74" formatCode="0">
                        <c:v>206.26196833760179</c:v>
                      </c:pt>
                      <c:pt idx="75" formatCode="0">
                        <c:v>216.56348465592947</c:v>
                      </c:pt>
                      <c:pt idx="76" formatCode="0">
                        <c:v>199.20522673002378</c:v>
                      </c:pt>
                      <c:pt idx="77" formatCode="0">
                        <c:v>190.20312263761025</c:v>
                      </c:pt>
                      <c:pt idx="78" formatCode="0">
                        <c:v>185.01320313648824</c:v>
                      </c:pt>
                      <c:pt idx="79" formatCode="0">
                        <c:v>173.53662670397975</c:v>
                      </c:pt>
                      <c:pt idx="80" formatCode="0">
                        <c:v>170.22194148730927</c:v>
                      </c:pt>
                      <c:pt idx="81" formatCode="0">
                        <c:v>162.40875241156328</c:v>
                      </c:pt>
                      <c:pt idx="82" formatCode="0">
                        <c:v>150.9319098537988</c:v>
                      </c:pt>
                      <c:pt idx="83" formatCode="0">
                        <c:v>157.22108553630261</c:v>
                      </c:pt>
                      <c:pt idx="84" formatCode="0">
                        <c:v>147.39346791334626</c:v>
                      </c:pt>
                      <c:pt idx="85" formatCode="0">
                        <c:v>145.75437179733123</c:v>
                      </c:pt>
                      <c:pt idx="86" formatCode="0">
                        <c:v>137.32986298063327</c:v>
                      </c:pt>
                      <c:pt idx="87" formatCode="0">
                        <c:v>123.1721821555887</c:v>
                      </c:pt>
                      <c:pt idx="88" formatCode="0">
                        <c:v>119.50570208825064</c:v>
                      </c:pt>
                      <c:pt idx="89" formatCode="0">
                        <c:v>122.70352115631714</c:v>
                      </c:pt>
                      <c:pt idx="90" formatCode="0">
                        <c:v>134.34748248067189</c:v>
                      </c:pt>
                      <c:pt idx="91" formatCode="0">
                        <c:v>153.26237397899814</c:v>
                      </c:pt>
                      <c:pt idx="92" formatCode="0">
                        <c:v>162.70852543962766</c:v>
                      </c:pt>
                      <c:pt idx="93" formatCode="0">
                        <c:v>148.37852702443951</c:v>
                      </c:pt>
                      <c:pt idx="94" formatCode="0">
                        <c:v>148.37852702443951</c:v>
                      </c:pt>
                      <c:pt idx="95" formatCode="0">
                        <c:v>138.94926125695534</c:v>
                      </c:pt>
                      <c:pt idx="96" formatCode="0">
                        <c:v>125.54369083111197</c:v>
                      </c:pt>
                      <c:pt idx="97" formatCode="0">
                        <c:v>116.2917203294752</c:v>
                      </c:pt>
                      <c:pt idx="98" formatCode="0">
                        <c:v>109.35466885009022</c:v>
                      </c:pt>
                      <c:pt idx="99" formatCode="0">
                        <c:v>106.79414247454331</c:v>
                      </c:pt>
                      <c:pt idx="100" formatCode="0">
                        <c:v>117.00639262163547</c:v>
                      </c:pt>
                      <c:pt idx="101" formatCode="0">
                        <c:v>103.85849016499562</c:v>
                      </c:pt>
                      <c:pt idx="102" formatCode="0">
                        <c:v>98.87469648448473</c:v>
                      </c:pt>
                      <c:pt idx="103" formatCode="0">
                        <c:v>95.493789818626979</c:v>
                      </c:pt>
                      <c:pt idx="104" formatCode="0">
                        <c:v>99.931299670048631</c:v>
                      </c:pt>
                    </c:numCache>
                  </c:numRef>
                </c:val>
                <c:smooth val="0"/>
                <c:extLst xmlns:c15="http://schemas.microsoft.com/office/drawing/2012/chart">
                  <c:ext xmlns:c16="http://schemas.microsoft.com/office/drawing/2014/chart" uri="{C3380CC4-5D6E-409C-BE32-E72D297353CC}">
                    <c16:uniqueId val="{0000002F-97F4-45A6-87EA-AB9105C5388D}"/>
                  </c:ext>
                </c:extLst>
              </c15:ser>
            </c15:filteredLineSeries>
            <c15:filteredLineSeries>
              <c15:ser>
                <c:idx val="79"/>
                <c:order val="79"/>
                <c:tx>
                  <c:strRef>
                    <c:extLst xmlns:c15="http://schemas.microsoft.com/office/drawing/2012/chart">
                      <c:ext xmlns:c15="http://schemas.microsoft.com/office/drawing/2012/chart" uri="{02D57815-91ED-43cb-92C2-25804820EDAC}">
                        <c15:formulaRef>
                          <c15:sqref>'Table for graphs 24-25 '!$A$81</c15:sqref>
                        </c15:formulaRef>
                      </c:ext>
                    </c:extLst>
                    <c:strCache>
                      <c:ptCount val="1"/>
                      <c:pt idx="0">
                        <c:v>Gynaecological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'!$B$81:$DB$81</c15:sqref>
                        </c15:formulaRef>
                      </c:ext>
                    </c:extLst>
                    <c:numCache>
                      <c:formatCode>0</c:formatCode>
                      <c:ptCount val="105"/>
                      <c:pt idx="0">
                        <c:v>112</c:v>
                      </c:pt>
                      <c:pt idx="1">
                        <c:v>124</c:v>
                      </c:pt>
                      <c:pt idx="2">
                        <c:v>111</c:v>
                      </c:pt>
                      <c:pt idx="3">
                        <c:v>110</c:v>
                      </c:pt>
                      <c:pt idx="4">
                        <c:v>116</c:v>
                      </c:pt>
                      <c:pt idx="5">
                        <c:v>118</c:v>
                      </c:pt>
                      <c:pt idx="6">
                        <c:v>115</c:v>
                      </c:pt>
                      <c:pt idx="7">
                        <c:v>111</c:v>
                      </c:pt>
                      <c:pt idx="8">
                        <c:v>122</c:v>
                      </c:pt>
                      <c:pt idx="9">
                        <c:v>115</c:v>
                      </c:pt>
                      <c:pt idx="10">
                        <c:v>101</c:v>
                      </c:pt>
                      <c:pt idx="11">
                        <c:v>109</c:v>
                      </c:pt>
                      <c:pt idx="12">
                        <c:v>106</c:v>
                      </c:pt>
                      <c:pt idx="13">
                        <c:v>90</c:v>
                      </c:pt>
                      <c:pt idx="14">
                        <c:v>93</c:v>
                      </c:pt>
                      <c:pt idx="15">
                        <c:v>100</c:v>
                      </c:pt>
                      <c:pt idx="16">
                        <c:v>93</c:v>
                      </c:pt>
                      <c:pt idx="17">
                        <c:v>81</c:v>
                      </c:pt>
                      <c:pt idx="18">
                        <c:v>88</c:v>
                      </c:pt>
                      <c:pt idx="19">
                        <c:v>90</c:v>
                      </c:pt>
                      <c:pt idx="20">
                        <c:v>94</c:v>
                      </c:pt>
                      <c:pt idx="21">
                        <c:v>98</c:v>
                      </c:pt>
                      <c:pt idx="22">
                        <c:v>99</c:v>
                      </c:pt>
                      <c:pt idx="23">
                        <c:v>105</c:v>
                      </c:pt>
                      <c:pt idx="24">
                        <c:v>81</c:v>
                      </c:pt>
                      <c:pt idx="25">
                        <c:v>75</c:v>
                      </c:pt>
                      <c:pt idx="26">
                        <c:v>64</c:v>
                      </c:pt>
                      <c:pt idx="27">
                        <c:v>59</c:v>
                      </c:pt>
                      <c:pt idx="28">
                        <c:v>67</c:v>
                      </c:pt>
                      <c:pt idx="29">
                        <c:v>71</c:v>
                      </c:pt>
                      <c:pt idx="30">
                        <c:v>68</c:v>
                      </c:pt>
                      <c:pt idx="31">
                        <c:v>64</c:v>
                      </c:pt>
                      <c:pt idx="32">
                        <c:v>63</c:v>
                      </c:pt>
                      <c:pt idx="33">
                        <c:v>60</c:v>
                      </c:pt>
                      <c:pt idx="34">
                        <c:v>55</c:v>
                      </c:pt>
                      <c:pt idx="35">
                        <c:v>52</c:v>
                      </c:pt>
                      <c:pt idx="36">
                        <c:v>54</c:v>
                      </c:pt>
                      <c:pt idx="37">
                        <c:v>58</c:v>
                      </c:pt>
                      <c:pt idx="38">
                        <c:v>50</c:v>
                      </c:pt>
                      <c:pt idx="39">
                        <c:v>55</c:v>
                      </c:pt>
                      <c:pt idx="40">
                        <c:v>60</c:v>
                      </c:pt>
                      <c:pt idx="41">
                        <c:v>47</c:v>
                      </c:pt>
                      <c:pt idx="42">
                        <c:v>50</c:v>
                      </c:pt>
                      <c:pt idx="43">
                        <c:v>50</c:v>
                      </c:pt>
                      <c:pt idx="44">
                        <c:v>41</c:v>
                      </c:pt>
                      <c:pt idx="45">
                        <c:v>46</c:v>
                      </c:pt>
                      <c:pt idx="46">
                        <c:v>40</c:v>
                      </c:pt>
                      <c:pt idx="47">
                        <c:v>40</c:v>
                      </c:pt>
                      <c:pt idx="48">
                        <c:v>34</c:v>
                      </c:pt>
                      <c:pt idx="49">
                        <c:v>31</c:v>
                      </c:pt>
                      <c:pt idx="50">
                        <c:v>32</c:v>
                      </c:pt>
                      <c:pt idx="51">
                        <c:v>32</c:v>
                      </c:pt>
                      <c:pt idx="52">
                        <c:v>30</c:v>
                      </c:pt>
                      <c:pt idx="53">
                        <c:v>36</c:v>
                      </c:pt>
                      <c:pt idx="54">
                        <c:v>43</c:v>
                      </c:pt>
                      <c:pt idx="55">
                        <c:v>43</c:v>
                      </c:pt>
                      <c:pt idx="56">
                        <c:v>40</c:v>
                      </c:pt>
                      <c:pt idx="57">
                        <c:v>36</c:v>
                      </c:pt>
                      <c:pt idx="58">
                        <c:v>37</c:v>
                      </c:pt>
                      <c:pt idx="59">
                        <c:v>35</c:v>
                      </c:pt>
                      <c:pt idx="60">
                        <c:v>39</c:v>
                      </c:pt>
                      <c:pt idx="61">
                        <c:v>39</c:v>
                      </c:pt>
                      <c:pt idx="62">
                        <c:v>42</c:v>
                      </c:pt>
                      <c:pt idx="63">
                        <c:v>41</c:v>
                      </c:pt>
                      <c:pt idx="64" formatCode="General">
                        <c:v>43</c:v>
                      </c:pt>
                      <c:pt idx="65" formatCode="General">
                        <c:v>37</c:v>
                      </c:pt>
                      <c:pt idx="66" formatCode="General">
                        <c:v>38</c:v>
                      </c:pt>
                      <c:pt idx="67" formatCode="General">
                        <c:v>39</c:v>
                      </c:pt>
                      <c:pt idx="68" formatCode="General">
                        <c:v>35</c:v>
                      </c:pt>
                      <c:pt idx="69" formatCode="General">
                        <c:v>40</c:v>
                      </c:pt>
                      <c:pt idx="70" formatCode="General">
                        <c:v>73</c:v>
                      </c:pt>
                      <c:pt idx="71" formatCode="General">
                        <c:v>41</c:v>
                      </c:pt>
                      <c:pt idx="72" formatCode="General">
                        <c:v>42</c:v>
                      </c:pt>
                      <c:pt idx="73" formatCode="General">
                        <c:v>38</c:v>
                      </c:pt>
                      <c:pt idx="74" formatCode="General">
                        <c:v>38</c:v>
                      </c:pt>
                      <c:pt idx="75" formatCode="General">
                        <c:v>32</c:v>
                      </c:pt>
                      <c:pt idx="76" formatCode="General">
                        <c:v>30</c:v>
                      </c:pt>
                      <c:pt idx="77" formatCode="General">
                        <c:v>31</c:v>
                      </c:pt>
                      <c:pt idx="78" formatCode="General">
                        <c:v>33</c:v>
                      </c:pt>
                      <c:pt idx="79" formatCode="General">
                        <c:v>27</c:v>
                      </c:pt>
                      <c:pt idx="80" formatCode="General">
                        <c:v>27</c:v>
                      </c:pt>
                      <c:pt idx="81" formatCode="General">
                        <c:v>31</c:v>
                      </c:pt>
                      <c:pt idx="82" formatCode="General">
                        <c:v>35</c:v>
                      </c:pt>
                      <c:pt idx="83" formatCode="General">
                        <c:v>35</c:v>
                      </c:pt>
                      <c:pt idx="84" formatCode="General">
                        <c:v>34</c:v>
                      </c:pt>
                      <c:pt idx="85" formatCode="General">
                        <c:v>28</c:v>
                      </c:pt>
                      <c:pt idx="86" formatCode="General">
                        <c:v>32</c:v>
                      </c:pt>
                      <c:pt idx="87" formatCode="General">
                        <c:v>30</c:v>
                      </c:pt>
                    </c:numCache>
                  </c:numRef>
                </c:val>
                <c:smooth val="0"/>
                <c:extLst xmlns:c15="http://schemas.microsoft.com/office/drawing/2012/chart">
                  <c:ext xmlns:c16="http://schemas.microsoft.com/office/drawing/2014/chart" uri="{C3380CC4-5D6E-409C-BE32-E72D297353CC}">
                    <c16:uniqueId val="{0000004F-97F4-45A6-87EA-AB9105C5388D}"/>
                  </c:ext>
                </c:extLst>
              </c15:ser>
            </c15:filteredLineSeries>
            <c15:filteredLineSeries>
              <c15:ser>
                <c:idx val="80"/>
                <c:order val="80"/>
                <c:tx>
                  <c:strRef>
                    <c:extLst xmlns:c15="http://schemas.microsoft.com/office/drawing/2012/chart">
                      <c:ext xmlns:c15="http://schemas.microsoft.com/office/drawing/2012/chart" uri="{02D57815-91ED-43cb-92C2-25804820EDAC}">
                        <c15:formulaRef>
                          <c15:sqref>'Table for graphs 24-25 '!$A$82</c15:sqref>
                        </c15:formulaRef>
                      </c:ext>
                    </c:extLst>
                    <c:strCache>
                      <c:ptCount val="1"/>
                      <c:pt idx="0">
                        <c:v>Haematological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'!$B$82:$DB$82</c15:sqref>
                        </c15:formulaRef>
                      </c:ext>
                    </c:extLst>
                    <c:numCache>
                      <c:formatCode>0</c:formatCode>
                      <c:ptCount val="105"/>
                      <c:pt idx="0">
                        <c:v>17</c:v>
                      </c:pt>
                      <c:pt idx="1">
                        <c:v>21</c:v>
                      </c:pt>
                      <c:pt idx="2">
                        <c:v>18</c:v>
                      </c:pt>
                      <c:pt idx="3">
                        <c:v>20</c:v>
                      </c:pt>
                      <c:pt idx="4">
                        <c:v>20</c:v>
                      </c:pt>
                      <c:pt idx="5">
                        <c:v>22</c:v>
                      </c:pt>
                      <c:pt idx="6">
                        <c:v>19</c:v>
                      </c:pt>
                      <c:pt idx="7">
                        <c:v>18</c:v>
                      </c:pt>
                      <c:pt idx="8">
                        <c:v>20</c:v>
                      </c:pt>
                      <c:pt idx="9">
                        <c:v>13</c:v>
                      </c:pt>
                      <c:pt idx="10">
                        <c:v>14</c:v>
                      </c:pt>
                      <c:pt idx="11">
                        <c:v>12</c:v>
                      </c:pt>
                      <c:pt idx="12">
                        <c:v>13</c:v>
                      </c:pt>
                      <c:pt idx="13">
                        <c:v>15</c:v>
                      </c:pt>
                      <c:pt idx="14">
                        <c:v>12</c:v>
                      </c:pt>
                      <c:pt idx="15">
                        <c:v>14</c:v>
                      </c:pt>
                      <c:pt idx="16">
                        <c:v>13</c:v>
                      </c:pt>
                      <c:pt idx="17">
                        <c:v>14</c:v>
                      </c:pt>
                      <c:pt idx="18">
                        <c:v>12</c:v>
                      </c:pt>
                      <c:pt idx="19">
                        <c:v>12</c:v>
                      </c:pt>
                      <c:pt idx="20">
                        <c:v>12</c:v>
                      </c:pt>
                      <c:pt idx="21">
                        <c:v>12</c:v>
                      </c:pt>
                      <c:pt idx="22">
                        <c:v>9</c:v>
                      </c:pt>
                      <c:pt idx="23">
                        <c:v>10</c:v>
                      </c:pt>
                      <c:pt idx="24">
                        <c:v>9</c:v>
                      </c:pt>
                      <c:pt idx="25">
                        <c:v>10</c:v>
                      </c:pt>
                      <c:pt idx="26">
                        <c:v>14</c:v>
                      </c:pt>
                      <c:pt idx="27">
                        <c:v>13</c:v>
                      </c:pt>
                      <c:pt idx="28">
                        <c:v>14</c:v>
                      </c:pt>
                      <c:pt idx="29">
                        <c:v>15</c:v>
                      </c:pt>
                      <c:pt idx="30">
                        <c:v>13</c:v>
                      </c:pt>
                      <c:pt idx="31">
                        <c:v>13</c:v>
                      </c:pt>
                      <c:pt idx="32">
                        <c:v>12</c:v>
                      </c:pt>
                      <c:pt idx="33">
                        <c:v>15</c:v>
                      </c:pt>
                      <c:pt idx="34">
                        <c:v>13</c:v>
                      </c:pt>
                      <c:pt idx="35">
                        <c:v>10</c:v>
                      </c:pt>
                      <c:pt idx="36">
                        <c:v>11</c:v>
                      </c:pt>
                      <c:pt idx="37">
                        <c:v>10</c:v>
                      </c:pt>
                      <c:pt idx="38">
                        <c:v>11</c:v>
                      </c:pt>
                      <c:pt idx="39">
                        <c:v>10</c:v>
                      </c:pt>
                      <c:pt idx="40">
                        <c:v>14</c:v>
                      </c:pt>
                      <c:pt idx="41">
                        <c:v>11</c:v>
                      </c:pt>
                      <c:pt idx="42">
                        <c:v>9</c:v>
                      </c:pt>
                      <c:pt idx="43">
                        <c:v>8</c:v>
                      </c:pt>
                      <c:pt idx="44">
                        <c:v>8</c:v>
                      </c:pt>
                      <c:pt idx="45">
                        <c:v>7</c:v>
                      </c:pt>
                      <c:pt idx="46">
                        <c:v>8</c:v>
                      </c:pt>
                      <c:pt idx="47">
                        <c:v>11</c:v>
                      </c:pt>
                      <c:pt idx="48">
                        <c:v>7</c:v>
                      </c:pt>
                      <c:pt idx="49">
                        <c:v>9</c:v>
                      </c:pt>
                      <c:pt idx="50">
                        <c:v>7</c:v>
                      </c:pt>
                      <c:pt idx="51">
                        <c:v>7</c:v>
                      </c:pt>
                      <c:pt idx="52">
                        <c:v>8</c:v>
                      </c:pt>
                      <c:pt idx="53">
                        <c:v>9</c:v>
                      </c:pt>
                      <c:pt idx="54">
                        <c:v>6</c:v>
                      </c:pt>
                      <c:pt idx="55">
                        <c:v>7</c:v>
                      </c:pt>
                      <c:pt idx="56">
                        <c:v>7</c:v>
                      </c:pt>
                      <c:pt idx="57">
                        <c:v>8</c:v>
                      </c:pt>
                      <c:pt idx="58">
                        <c:v>8</c:v>
                      </c:pt>
                      <c:pt idx="59">
                        <c:v>6</c:v>
                      </c:pt>
                      <c:pt idx="60">
                        <c:v>7</c:v>
                      </c:pt>
                      <c:pt idx="61">
                        <c:v>7</c:v>
                      </c:pt>
                      <c:pt idx="62">
                        <c:v>6</c:v>
                      </c:pt>
                      <c:pt idx="63">
                        <c:v>4</c:v>
                      </c:pt>
                      <c:pt idx="64" formatCode="General">
                        <c:v>7</c:v>
                      </c:pt>
                      <c:pt idx="65" formatCode="General">
                        <c:v>6</c:v>
                      </c:pt>
                      <c:pt idx="66" formatCode="General">
                        <c:v>6</c:v>
                      </c:pt>
                      <c:pt idx="67" formatCode="General">
                        <c:v>11</c:v>
                      </c:pt>
                      <c:pt idx="68" formatCode="General">
                        <c:v>9</c:v>
                      </c:pt>
                      <c:pt idx="69" formatCode="General">
                        <c:v>10</c:v>
                      </c:pt>
                      <c:pt idx="70" formatCode="General">
                        <c:v>15</c:v>
                      </c:pt>
                      <c:pt idx="71" formatCode="General">
                        <c:v>9</c:v>
                      </c:pt>
                      <c:pt idx="72" formatCode="General">
                        <c:v>7</c:v>
                      </c:pt>
                      <c:pt idx="73" formatCode="General">
                        <c:v>6</c:v>
                      </c:pt>
                      <c:pt idx="74" formatCode="General">
                        <c:v>7</c:v>
                      </c:pt>
                      <c:pt idx="75" formatCode="General">
                        <c:v>8</c:v>
                      </c:pt>
                      <c:pt idx="76" formatCode="General">
                        <c:v>6</c:v>
                      </c:pt>
                      <c:pt idx="77" formatCode="General">
                        <c:v>8</c:v>
                      </c:pt>
                      <c:pt idx="78" formatCode="General">
                        <c:v>10</c:v>
                      </c:pt>
                      <c:pt idx="79" formatCode="General">
                        <c:v>8</c:v>
                      </c:pt>
                      <c:pt idx="80" formatCode="General">
                        <c:v>8</c:v>
                      </c:pt>
                      <c:pt idx="81" formatCode="General">
                        <c:v>7</c:v>
                      </c:pt>
                      <c:pt idx="82" formatCode="General">
                        <c:v>7</c:v>
                      </c:pt>
                      <c:pt idx="83" formatCode="General">
                        <c:v>6</c:v>
                      </c:pt>
                      <c:pt idx="84" formatCode="General">
                        <c:v>4</c:v>
                      </c:pt>
                      <c:pt idx="85" formatCode="General">
                        <c:v>7</c:v>
                      </c:pt>
                      <c:pt idx="86" formatCode="General">
                        <c:v>7</c:v>
                      </c:pt>
                      <c:pt idx="87" formatCode="General">
                        <c:v>6</c:v>
                      </c:pt>
                    </c:numCache>
                  </c:numRef>
                </c:val>
                <c:smooth val="0"/>
                <c:extLst xmlns:c15="http://schemas.microsoft.com/office/drawing/2012/chart">
                  <c:ext xmlns:c16="http://schemas.microsoft.com/office/drawing/2014/chart" uri="{C3380CC4-5D6E-409C-BE32-E72D297353CC}">
                    <c16:uniqueId val="{00000050-97F4-45A6-87EA-AB9105C5388D}"/>
                  </c:ext>
                </c:extLst>
              </c15:ser>
            </c15:filteredLineSeries>
            <c15:filteredLineSeries>
              <c15:ser>
                <c:idx val="81"/>
                <c:order val="81"/>
                <c:tx>
                  <c:strRef>
                    <c:extLst xmlns:c15="http://schemas.microsoft.com/office/drawing/2012/chart">
                      <c:ext xmlns:c15="http://schemas.microsoft.com/office/drawing/2012/chart" uri="{02D57815-91ED-43cb-92C2-25804820EDAC}">
                        <c15:formulaRef>
                          <c15:sqref>'Table for graphs 24-25 '!$A$83</c15:sqref>
                        </c15:formulaRef>
                      </c:ext>
                    </c:extLst>
                    <c:strCache>
                      <c:ptCount val="1"/>
                      <c:pt idx="0">
                        <c:v>Head and neck - Reported Backlog Total</c:v>
                      </c:pt>
                    </c:strCache>
                  </c:strRef>
                </c:tx>
                <c:spPr>
                  <a:ln w="31750"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'!$B$83:$DB$83</c15:sqref>
                        </c15:formulaRef>
                      </c:ext>
                    </c:extLst>
                    <c:numCache>
                      <c:formatCode>0</c:formatCode>
                      <c:ptCount val="105"/>
                      <c:pt idx="0">
                        <c:v>18</c:v>
                      </c:pt>
                      <c:pt idx="1">
                        <c:v>28</c:v>
                      </c:pt>
                      <c:pt idx="2">
                        <c:v>22</c:v>
                      </c:pt>
                      <c:pt idx="3">
                        <c:v>22</c:v>
                      </c:pt>
                      <c:pt idx="4">
                        <c:v>16</c:v>
                      </c:pt>
                      <c:pt idx="5">
                        <c:v>20</c:v>
                      </c:pt>
                      <c:pt idx="6">
                        <c:v>16</c:v>
                      </c:pt>
                      <c:pt idx="7">
                        <c:v>18</c:v>
                      </c:pt>
                      <c:pt idx="8">
                        <c:v>16</c:v>
                      </c:pt>
                      <c:pt idx="9">
                        <c:v>14</c:v>
                      </c:pt>
                      <c:pt idx="10">
                        <c:v>17</c:v>
                      </c:pt>
                      <c:pt idx="11">
                        <c:v>16</c:v>
                      </c:pt>
                      <c:pt idx="12">
                        <c:v>12</c:v>
                      </c:pt>
                      <c:pt idx="13">
                        <c:v>17</c:v>
                      </c:pt>
                      <c:pt idx="14">
                        <c:v>19</c:v>
                      </c:pt>
                      <c:pt idx="15">
                        <c:v>12</c:v>
                      </c:pt>
                      <c:pt idx="16">
                        <c:v>16</c:v>
                      </c:pt>
                      <c:pt idx="17">
                        <c:v>17</c:v>
                      </c:pt>
                      <c:pt idx="18">
                        <c:v>14</c:v>
                      </c:pt>
                      <c:pt idx="19">
                        <c:v>12</c:v>
                      </c:pt>
                      <c:pt idx="20">
                        <c:v>18</c:v>
                      </c:pt>
                      <c:pt idx="21">
                        <c:v>24</c:v>
                      </c:pt>
                      <c:pt idx="22">
                        <c:v>28</c:v>
                      </c:pt>
                      <c:pt idx="23">
                        <c:v>32</c:v>
                      </c:pt>
                      <c:pt idx="24">
                        <c:v>35</c:v>
                      </c:pt>
                      <c:pt idx="25">
                        <c:v>26</c:v>
                      </c:pt>
                      <c:pt idx="26">
                        <c:v>24</c:v>
                      </c:pt>
                      <c:pt idx="27">
                        <c:v>19</c:v>
                      </c:pt>
                      <c:pt idx="28">
                        <c:v>15</c:v>
                      </c:pt>
                      <c:pt idx="29">
                        <c:v>15</c:v>
                      </c:pt>
                      <c:pt idx="30">
                        <c:v>11</c:v>
                      </c:pt>
                      <c:pt idx="31">
                        <c:v>7</c:v>
                      </c:pt>
                      <c:pt idx="32">
                        <c:v>7</c:v>
                      </c:pt>
                      <c:pt idx="33">
                        <c:v>11</c:v>
                      </c:pt>
                      <c:pt idx="34">
                        <c:v>8</c:v>
                      </c:pt>
                      <c:pt idx="35">
                        <c:v>9</c:v>
                      </c:pt>
                      <c:pt idx="36">
                        <c:v>8</c:v>
                      </c:pt>
                      <c:pt idx="37">
                        <c:v>8</c:v>
                      </c:pt>
                      <c:pt idx="38">
                        <c:v>9</c:v>
                      </c:pt>
                      <c:pt idx="39">
                        <c:v>11</c:v>
                      </c:pt>
                      <c:pt idx="40">
                        <c:v>10</c:v>
                      </c:pt>
                      <c:pt idx="41">
                        <c:v>11</c:v>
                      </c:pt>
                      <c:pt idx="42">
                        <c:v>9</c:v>
                      </c:pt>
                      <c:pt idx="43">
                        <c:v>15</c:v>
                      </c:pt>
                      <c:pt idx="44">
                        <c:v>14</c:v>
                      </c:pt>
                      <c:pt idx="45">
                        <c:v>12</c:v>
                      </c:pt>
                      <c:pt idx="46">
                        <c:v>13</c:v>
                      </c:pt>
                      <c:pt idx="47">
                        <c:v>15</c:v>
                      </c:pt>
                      <c:pt idx="48">
                        <c:v>10</c:v>
                      </c:pt>
                      <c:pt idx="49">
                        <c:v>9</c:v>
                      </c:pt>
                      <c:pt idx="50">
                        <c:v>8</c:v>
                      </c:pt>
                      <c:pt idx="51">
                        <c:v>6</c:v>
                      </c:pt>
                      <c:pt idx="52">
                        <c:v>8</c:v>
                      </c:pt>
                      <c:pt idx="53">
                        <c:v>6</c:v>
                      </c:pt>
                      <c:pt idx="54">
                        <c:v>10</c:v>
                      </c:pt>
                      <c:pt idx="55">
                        <c:v>13</c:v>
                      </c:pt>
                      <c:pt idx="56">
                        <c:v>12</c:v>
                      </c:pt>
                      <c:pt idx="57">
                        <c:v>9</c:v>
                      </c:pt>
                      <c:pt idx="58">
                        <c:v>6</c:v>
                      </c:pt>
                      <c:pt idx="59">
                        <c:v>5</c:v>
                      </c:pt>
                      <c:pt idx="60">
                        <c:v>8</c:v>
                      </c:pt>
                      <c:pt idx="61">
                        <c:v>6</c:v>
                      </c:pt>
                      <c:pt idx="62">
                        <c:v>11</c:v>
                      </c:pt>
                      <c:pt idx="63">
                        <c:v>15</c:v>
                      </c:pt>
                      <c:pt idx="64" formatCode="General">
                        <c:v>11</c:v>
                      </c:pt>
                      <c:pt idx="65" formatCode="General">
                        <c:v>11</c:v>
                      </c:pt>
                      <c:pt idx="66" formatCode="General">
                        <c:v>11</c:v>
                      </c:pt>
                      <c:pt idx="67" formatCode="General">
                        <c:v>14</c:v>
                      </c:pt>
                      <c:pt idx="68" formatCode="General">
                        <c:v>16</c:v>
                      </c:pt>
                      <c:pt idx="69" formatCode="General">
                        <c:v>16</c:v>
                      </c:pt>
                      <c:pt idx="70" formatCode="General">
                        <c:v>27</c:v>
                      </c:pt>
                      <c:pt idx="71" formatCode="General">
                        <c:v>12</c:v>
                      </c:pt>
                      <c:pt idx="72" formatCode="General">
                        <c:v>14</c:v>
                      </c:pt>
                      <c:pt idx="73" formatCode="General">
                        <c:v>17</c:v>
                      </c:pt>
                      <c:pt idx="74" formatCode="General">
                        <c:v>18</c:v>
                      </c:pt>
                      <c:pt idx="75" formatCode="General">
                        <c:v>15</c:v>
                      </c:pt>
                      <c:pt idx="76" formatCode="General">
                        <c:v>16</c:v>
                      </c:pt>
                      <c:pt idx="77" formatCode="General">
                        <c:v>14</c:v>
                      </c:pt>
                      <c:pt idx="78" formatCode="General">
                        <c:v>13</c:v>
                      </c:pt>
                      <c:pt idx="79" formatCode="General">
                        <c:v>16</c:v>
                      </c:pt>
                      <c:pt idx="80" formatCode="General">
                        <c:v>16</c:v>
                      </c:pt>
                      <c:pt idx="81" formatCode="General">
                        <c:v>9</c:v>
                      </c:pt>
                      <c:pt idx="82" formatCode="General">
                        <c:v>13</c:v>
                      </c:pt>
                      <c:pt idx="83" formatCode="General">
                        <c:v>7</c:v>
                      </c:pt>
                      <c:pt idx="84" formatCode="General">
                        <c:v>7</c:v>
                      </c:pt>
                      <c:pt idx="85" formatCode="General">
                        <c:v>7</c:v>
                      </c:pt>
                      <c:pt idx="86" formatCode="General">
                        <c:v>7</c:v>
                      </c:pt>
                      <c:pt idx="87" formatCode="General">
                        <c:v>10</c:v>
                      </c:pt>
                    </c:numCache>
                  </c:numRef>
                </c:val>
                <c:smooth val="0"/>
                <c:extLst xmlns:c15="http://schemas.microsoft.com/office/drawing/2012/chart">
                  <c:ext xmlns:c16="http://schemas.microsoft.com/office/drawing/2014/chart" uri="{C3380CC4-5D6E-409C-BE32-E72D297353CC}">
                    <c16:uniqueId val="{00000051-97F4-45A6-87EA-AB9105C5388D}"/>
                  </c:ext>
                </c:extLst>
              </c15:ser>
            </c15:filteredLineSeries>
            <c15:filteredLineSeries>
              <c15:ser>
                <c:idx val="83"/>
                <c:order val="83"/>
                <c:tx>
                  <c:strRef>
                    <c:extLst xmlns:c15="http://schemas.microsoft.com/office/drawing/2012/chart">
                      <c:ext xmlns:c15="http://schemas.microsoft.com/office/drawing/2012/chart" uri="{02D57815-91ED-43cb-92C2-25804820EDAC}">
                        <c15:formulaRef>
                          <c15:sqref>'Table for graphs 24-25 '!$A$85</c15:sqref>
                        </c15:formulaRef>
                      </c:ext>
                    </c:extLst>
                    <c:strCache>
                      <c:ptCount val="1"/>
                      <c:pt idx="0">
                        <c:v>Lung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'!$B$85:$DB$85</c15:sqref>
                        </c15:formulaRef>
                      </c:ext>
                    </c:extLst>
                    <c:numCache>
                      <c:formatCode>0</c:formatCode>
                      <c:ptCount val="105"/>
                      <c:pt idx="0">
                        <c:v>26</c:v>
                      </c:pt>
                      <c:pt idx="1">
                        <c:v>28</c:v>
                      </c:pt>
                      <c:pt idx="2">
                        <c:v>27</c:v>
                      </c:pt>
                      <c:pt idx="3">
                        <c:v>28</c:v>
                      </c:pt>
                      <c:pt idx="4">
                        <c:v>35</c:v>
                      </c:pt>
                      <c:pt idx="5">
                        <c:v>32</c:v>
                      </c:pt>
                      <c:pt idx="6">
                        <c:v>37</c:v>
                      </c:pt>
                      <c:pt idx="7">
                        <c:v>34</c:v>
                      </c:pt>
                      <c:pt idx="8">
                        <c:v>38</c:v>
                      </c:pt>
                      <c:pt idx="9">
                        <c:v>42</c:v>
                      </c:pt>
                      <c:pt idx="10">
                        <c:v>47</c:v>
                      </c:pt>
                      <c:pt idx="11">
                        <c:v>46</c:v>
                      </c:pt>
                      <c:pt idx="12">
                        <c:v>44</c:v>
                      </c:pt>
                      <c:pt idx="13">
                        <c:v>32</c:v>
                      </c:pt>
                      <c:pt idx="14">
                        <c:v>26</c:v>
                      </c:pt>
                      <c:pt idx="15">
                        <c:v>29</c:v>
                      </c:pt>
                      <c:pt idx="16">
                        <c:v>30</c:v>
                      </c:pt>
                      <c:pt idx="17">
                        <c:v>27</c:v>
                      </c:pt>
                      <c:pt idx="18">
                        <c:v>29</c:v>
                      </c:pt>
                      <c:pt idx="19">
                        <c:v>27</c:v>
                      </c:pt>
                      <c:pt idx="20">
                        <c:v>24</c:v>
                      </c:pt>
                      <c:pt idx="21">
                        <c:v>26</c:v>
                      </c:pt>
                      <c:pt idx="22">
                        <c:v>25</c:v>
                      </c:pt>
                      <c:pt idx="23">
                        <c:v>24</c:v>
                      </c:pt>
                      <c:pt idx="24">
                        <c:v>22</c:v>
                      </c:pt>
                      <c:pt idx="25">
                        <c:v>20</c:v>
                      </c:pt>
                      <c:pt idx="26">
                        <c:v>23</c:v>
                      </c:pt>
                      <c:pt idx="27">
                        <c:v>19</c:v>
                      </c:pt>
                      <c:pt idx="28">
                        <c:v>19</c:v>
                      </c:pt>
                      <c:pt idx="29">
                        <c:v>18</c:v>
                      </c:pt>
                      <c:pt idx="30">
                        <c:v>21</c:v>
                      </c:pt>
                      <c:pt idx="31">
                        <c:v>23</c:v>
                      </c:pt>
                      <c:pt idx="32">
                        <c:v>24</c:v>
                      </c:pt>
                      <c:pt idx="33">
                        <c:v>25</c:v>
                      </c:pt>
                      <c:pt idx="34">
                        <c:v>25</c:v>
                      </c:pt>
                      <c:pt idx="35">
                        <c:v>19</c:v>
                      </c:pt>
                      <c:pt idx="36">
                        <c:v>24</c:v>
                      </c:pt>
                      <c:pt idx="37">
                        <c:v>25</c:v>
                      </c:pt>
                      <c:pt idx="38">
                        <c:v>25</c:v>
                      </c:pt>
                      <c:pt idx="39">
                        <c:v>26</c:v>
                      </c:pt>
                      <c:pt idx="40">
                        <c:v>25</c:v>
                      </c:pt>
                      <c:pt idx="41">
                        <c:v>23</c:v>
                      </c:pt>
                      <c:pt idx="42">
                        <c:v>27</c:v>
                      </c:pt>
                      <c:pt idx="43">
                        <c:v>26</c:v>
                      </c:pt>
                      <c:pt idx="44">
                        <c:v>27</c:v>
                      </c:pt>
                      <c:pt idx="45">
                        <c:v>22</c:v>
                      </c:pt>
                      <c:pt idx="46">
                        <c:v>24</c:v>
                      </c:pt>
                      <c:pt idx="47">
                        <c:v>22</c:v>
                      </c:pt>
                      <c:pt idx="48">
                        <c:v>20</c:v>
                      </c:pt>
                      <c:pt idx="49">
                        <c:v>17</c:v>
                      </c:pt>
                      <c:pt idx="50">
                        <c:v>18</c:v>
                      </c:pt>
                      <c:pt idx="51">
                        <c:v>18</c:v>
                      </c:pt>
                      <c:pt idx="52">
                        <c:v>18</c:v>
                      </c:pt>
                      <c:pt idx="53">
                        <c:v>19</c:v>
                      </c:pt>
                      <c:pt idx="54">
                        <c:v>21</c:v>
                      </c:pt>
                      <c:pt idx="55">
                        <c:v>24</c:v>
                      </c:pt>
                      <c:pt idx="56">
                        <c:v>21</c:v>
                      </c:pt>
                      <c:pt idx="57">
                        <c:v>19</c:v>
                      </c:pt>
                      <c:pt idx="58">
                        <c:v>19</c:v>
                      </c:pt>
                      <c:pt idx="59">
                        <c:v>15</c:v>
                      </c:pt>
                      <c:pt idx="60">
                        <c:v>16</c:v>
                      </c:pt>
                      <c:pt idx="61">
                        <c:v>18</c:v>
                      </c:pt>
                      <c:pt idx="62">
                        <c:v>19</c:v>
                      </c:pt>
                      <c:pt idx="63">
                        <c:v>15</c:v>
                      </c:pt>
                      <c:pt idx="64" formatCode="General">
                        <c:v>16</c:v>
                      </c:pt>
                      <c:pt idx="65" formatCode="General">
                        <c:v>16</c:v>
                      </c:pt>
                      <c:pt idx="66" formatCode="General">
                        <c:v>17</c:v>
                      </c:pt>
                      <c:pt idx="67" formatCode="General">
                        <c:v>17</c:v>
                      </c:pt>
                      <c:pt idx="68" formatCode="General">
                        <c:v>20</c:v>
                      </c:pt>
                      <c:pt idx="69" formatCode="General">
                        <c:v>23</c:v>
                      </c:pt>
                      <c:pt idx="70" formatCode="General">
                        <c:v>37</c:v>
                      </c:pt>
                      <c:pt idx="71" formatCode="General">
                        <c:v>20</c:v>
                      </c:pt>
                      <c:pt idx="72" formatCode="General">
                        <c:v>23</c:v>
                      </c:pt>
                      <c:pt idx="73" formatCode="General">
                        <c:v>21</c:v>
                      </c:pt>
                      <c:pt idx="74" formatCode="General">
                        <c:v>22</c:v>
                      </c:pt>
                      <c:pt idx="75" formatCode="General">
                        <c:v>20</c:v>
                      </c:pt>
                      <c:pt idx="76" formatCode="General">
                        <c:v>21</c:v>
                      </c:pt>
                      <c:pt idx="77" formatCode="General">
                        <c:v>19</c:v>
                      </c:pt>
                      <c:pt idx="78" formatCode="General">
                        <c:v>21</c:v>
                      </c:pt>
                      <c:pt idx="79" formatCode="General">
                        <c:v>21</c:v>
                      </c:pt>
                      <c:pt idx="80" formatCode="General">
                        <c:v>21</c:v>
                      </c:pt>
                      <c:pt idx="81" formatCode="General">
                        <c:v>21</c:v>
                      </c:pt>
                      <c:pt idx="82" formatCode="General">
                        <c:v>24</c:v>
                      </c:pt>
                      <c:pt idx="83" formatCode="General">
                        <c:v>22</c:v>
                      </c:pt>
                      <c:pt idx="84" formatCode="General">
                        <c:v>17</c:v>
                      </c:pt>
                      <c:pt idx="85" formatCode="General">
                        <c:v>13</c:v>
                      </c:pt>
                      <c:pt idx="86" formatCode="General">
                        <c:v>11</c:v>
                      </c:pt>
                      <c:pt idx="87" formatCode="General">
                        <c:v>14</c:v>
                      </c:pt>
                    </c:numCache>
                  </c:numRef>
                </c:val>
                <c:smooth val="0"/>
                <c:extLst xmlns:c15="http://schemas.microsoft.com/office/drawing/2012/chart">
                  <c:ext xmlns:c16="http://schemas.microsoft.com/office/drawing/2014/chart" uri="{C3380CC4-5D6E-409C-BE32-E72D297353CC}">
                    <c16:uniqueId val="{00000053-97F4-45A6-87EA-AB9105C5388D}"/>
                  </c:ext>
                </c:extLst>
              </c15:ser>
            </c15:filteredLineSeries>
            <c15:filteredLineSeries>
              <c15:ser>
                <c:idx val="87"/>
                <c:order val="87"/>
                <c:tx>
                  <c:strRef>
                    <c:extLst xmlns:c15="http://schemas.microsoft.com/office/drawing/2012/chart">
                      <c:ext xmlns:c15="http://schemas.microsoft.com/office/drawing/2012/chart" uri="{02D57815-91ED-43cb-92C2-25804820EDAC}">
                        <c15:formulaRef>
                          <c15:sqref>'Table for graphs 24-25 '!$A$89</c15:sqref>
                        </c15:formulaRef>
                      </c:ext>
                    </c:extLst>
                    <c:strCache>
                      <c:ptCount val="1"/>
                      <c:pt idx="0">
                        <c:v>Upper Gastrointestinal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'!$B$89:$DB$89</c15:sqref>
                        </c15:formulaRef>
                      </c:ext>
                    </c:extLst>
                    <c:numCache>
                      <c:formatCode>0</c:formatCode>
                      <c:ptCount val="105"/>
                      <c:pt idx="0">
                        <c:v>45</c:v>
                      </c:pt>
                      <c:pt idx="1">
                        <c:v>49</c:v>
                      </c:pt>
                      <c:pt idx="2">
                        <c:v>41</c:v>
                      </c:pt>
                      <c:pt idx="3">
                        <c:v>42</c:v>
                      </c:pt>
                      <c:pt idx="4">
                        <c:v>50</c:v>
                      </c:pt>
                      <c:pt idx="5">
                        <c:v>56</c:v>
                      </c:pt>
                      <c:pt idx="6">
                        <c:v>40</c:v>
                      </c:pt>
                      <c:pt idx="7">
                        <c:v>38</c:v>
                      </c:pt>
                      <c:pt idx="8">
                        <c:v>47</c:v>
                      </c:pt>
                      <c:pt idx="9">
                        <c:v>47</c:v>
                      </c:pt>
                      <c:pt idx="10">
                        <c:v>44</c:v>
                      </c:pt>
                      <c:pt idx="11">
                        <c:v>37</c:v>
                      </c:pt>
                      <c:pt idx="12">
                        <c:v>45</c:v>
                      </c:pt>
                      <c:pt idx="13">
                        <c:v>45</c:v>
                      </c:pt>
                      <c:pt idx="14">
                        <c:v>36</c:v>
                      </c:pt>
                      <c:pt idx="15">
                        <c:v>36</c:v>
                      </c:pt>
                      <c:pt idx="16">
                        <c:v>28</c:v>
                      </c:pt>
                      <c:pt idx="17">
                        <c:v>25</c:v>
                      </c:pt>
                      <c:pt idx="18">
                        <c:v>26</c:v>
                      </c:pt>
                      <c:pt idx="19">
                        <c:v>33</c:v>
                      </c:pt>
                      <c:pt idx="20">
                        <c:v>36</c:v>
                      </c:pt>
                      <c:pt idx="21">
                        <c:v>40</c:v>
                      </c:pt>
                      <c:pt idx="22">
                        <c:v>36</c:v>
                      </c:pt>
                      <c:pt idx="23">
                        <c:v>45</c:v>
                      </c:pt>
                      <c:pt idx="24">
                        <c:v>43</c:v>
                      </c:pt>
                      <c:pt idx="25">
                        <c:v>42</c:v>
                      </c:pt>
                      <c:pt idx="26">
                        <c:v>45</c:v>
                      </c:pt>
                      <c:pt idx="27">
                        <c:v>43</c:v>
                      </c:pt>
                      <c:pt idx="28">
                        <c:v>34</c:v>
                      </c:pt>
                      <c:pt idx="29">
                        <c:v>34</c:v>
                      </c:pt>
                      <c:pt idx="30">
                        <c:v>29</c:v>
                      </c:pt>
                      <c:pt idx="31">
                        <c:v>28</c:v>
                      </c:pt>
                      <c:pt idx="32">
                        <c:v>25</c:v>
                      </c:pt>
                      <c:pt idx="33">
                        <c:v>26</c:v>
                      </c:pt>
                      <c:pt idx="34">
                        <c:v>30</c:v>
                      </c:pt>
                      <c:pt idx="35">
                        <c:v>32</c:v>
                      </c:pt>
                      <c:pt idx="36">
                        <c:v>26</c:v>
                      </c:pt>
                      <c:pt idx="37">
                        <c:v>31</c:v>
                      </c:pt>
                      <c:pt idx="38">
                        <c:v>36</c:v>
                      </c:pt>
                      <c:pt idx="39">
                        <c:v>41</c:v>
                      </c:pt>
                      <c:pt idx="40">
                        <c:v>37</c:v>
                      </c:pt>
                      <c:pt idx="41">
                        <c:v>36</c:v>
                      </c:pt>
                      <c:pt idx="42">
                        <c:v>34</c:v>
                      </c:pt>
                      <c:pt idx="43">
                        <c:v>32</c:v>
                      </c:pt>
                      <c:pt idx="44">
                        <c:v>34</c:v>
                      </c:pt>
                      <c:pt idx="45">
                        <c:v>32</c:v>
                      </c:pt>
                      <c:pt idx="46">
                        <c:v>31</c:v>
                      </c:pt>
                      <c:pt idx="47">
                        <c:v>27</c:v>
                      </c:pt>
                      <c:pt idx="48">
                        <c:v>21</c:v>
                      </c:pt>
                      <c:pt idx="49">
                        <c:v>16</c:v>
                      </c:pt>
                      <c:pt idx="50">
                        <c:v>17</c:v>
                      </c:pt>
                      <c:pt idx="51">
                        <c:v>16</c:v>
                      </c:pt>
                      <c:pt idx="52">
                        <c:v>21</c:v>
                      </c:pt>
                      <c:pt idx="53">
                        <c:v>15</c:v>
                      </c:pt>
                      <c:pt idx="54">
                        <c:v>18</c:v>
                      </c:pt>
                      <c:pt idx="55">
                        <c:v>20</c:v>
                      </c:pt>
                      <c:pt idx="56">
                        <c:v>24</c:v>
                      </c:pt>
                      <c:pt idx="57">
                        <c:v>24</c:v>
                      </c:pt>
                      <c:pt idx="58">
                        <c:v>25</c:v>
                      </c:pt>
                      <c:pt idx="59">
                        <c:v>22</c:v>
                      </c:pt>
                      <c:pt idx="60">
                        <c:v>20</c:v>
                      </c:pt>
                      <c:pt idx="61">
                        <c:v>17</c:v>
                      </c:pt>
                      <c:pt idx="62">
                        <c:v>15</c:v>
                      </c:pt>
                      <c:pt idx="63">
                        <c:v>14</c:v>
                      </c:pt>
                      <c:pt idx="64" formatCode="General">
                        <c:v>16</c:v>
                      </c:pt>
                      <c:pt idx="65" formatCode="General">
                        <c:v>20</c:v>
                      </c:pt>
                      <c:pt idx="66" formatCode="General">
                        <c:v>18</c:v>
                      </c:pt>
                      <c:pt idx="67" formatCode="General">
                        <c:v>20</c:v>
                      </c:pt>
                      <c:pt idx="68" formatCode="General">
                        <c:v>18</c:v>
                      </c:pt>
                      <c:pt idx="69" formatCode="General">
                        <c:v>19</c:v>
                      </c:pt>
                      <c:pt idx="70" formatCode="General">
                        <c:v>36</c:v>
                      </c:pt>
                      <c:pt idx="71" formatCode="General">
                        <c:v>18</c:v>
                      </c:pt>
                      <c:pt idx="72" formatCode="General">
                        <c:v>24</c:v>
                      </c:pt>
                      <c:pt idx="73" formatCode="General">
                        <c:v>21</c:v>
                      </c:pt>
                      <c:pt idx="74" formatCode="General">
                        <c:v>23</c:v>
                      </c:pt>
                      <c:pt idx="75" formatCode="General">
                        <c:v>22</c:v>
                      </c:pt>
                      <c:pt idx="76" formatCode="General">
                        <c:v>31</c:v>
                      </c:pt>
                      <c:pt idx="77" formatCode="General">
                        <c:v>27</c:v>
                      </c:pt>
                      <c:pt idx="78" formatCode="General">
                        <c:v>22</c:v>
                      </c:pt>
                      <c:pt idx="79" formatCode="General">
                        <c:v>24</c:v>
                      </c:pt>
                      <c:pt idx="80" formatCode="General">
                        <c:v>24</c:v>
                      </c:pt>
                      <c:pt idx="81" formatCode="General">
                        <c:v>25</c:v>
                      </c:pt>
                      <c:pt idx="82" formatCode="General">
                        <c:v>26</c:v>
                      </c:pt>
                      <c:pt idx="83" formatCode="General">
                        <c:v>22</c:v>
                      </c:pt>
                      <c:pt idx="84" formatCode="General">
                        <c:v>18</c:v>
                      </c:pt>
                      <c:pt idx="85" formatCode="General">
                        <c:v>22</c:v>
                      </c:pt>
                      <c:pt idx="86" formatCode="General">
                        <c:v>25</c:v>
                      </c:pt>
                      <c:pt idx="87" formatCode="General">
                        <c:v>23</c:v>
                      </c:pt>
                    </c:numCache>
                  </c:numRef>
                </c:val>
                <c:smooth val="0"/>
                <c:extLst xmlns:c15="http://schemas.microsoft.com/office/drawing/2012/chart">
                  <c:ext xmlns:c16="http://schemas.microsoft.com/office/drawing/2014/chart" uri="{C3380CC4-5D6E-409C-BE32-E72D297353CC}">
                    <c16:uniqueId val="{00000057-97F4-45A6-87EA-AB9105C5388D}"/>
                  </c:ext>
                </c:extLst>
              </c15:ser>
            </c15:filteredLineSeries>
            <c15:filteredLineSeries>
              <c15:ser>
                <c:idx val="88"/>
                <c:order val="88"/>
                <c:tx>
                  <c:strRef>
                    <c:extLst xmlns:c15="http://schemas.microsoft.com/office/drawing/2012/chart">
                      <c:ext xmlns:c15="http://schemas.microsoft.com/office/drawing/2012/chart" uri="{02D57815-91ED-43cb-92C2-25804820EDAC}">
                        <c15:formulaRef>
                          <c15:sqref>'Table for graphs 24-25 '!$A$90</c15:sqref>
                        </c15:formulaRef>
                      </c:ext>
                    </c:extLst>
                    <c:strCache>
                      <c:ptCount val="1"/>
                      <c:pt idx="0">
                        <c:v>Urological - Reported Backlog Total</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b"/>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'!$B$90:$DB$90</c15:sqref>
                        </c15:formulaRef>
                      </c:ext>
                    </c:extLst>
                    <c:numCache>
                      <c:formatCode>0</c:formatCode>
                      <c:ptCount val="105"/>
                      <c:pt idx="0">
                        <c:v>53</c:v>
                      </c:pt>
                      <c:pt idx="1">
                        <c:v>53</c:v>
                      </c:pt>
                      <c:pt idx="2">
                        <c:v>56</c:v>
                      </c:pt>
                      <c:pt idx="3">
                        <c:v>48</c:v>
                      </c:pt>
                      <c:pt idx="4">
                        <c:v>51</c:v>
                      </c:pt>
                      <c:pt idx="5">
                        <c:v>60</c:v>
                      </c:pt>
                      <c:pt idx="6">
                        <c:v>54</c:v>
                      </c:pt>
                      <c:pt idx="7">
                        <c:v>61</c:v>
                      </c:pt>
                      <c:pt idx="8">
                        <c:v>52</c:v>
                      </c:pt>
                      <c:pt idx="9">
                        <c:v>58</c:v>
                      </c:pt>
                      <c:pt idx="10">
                        <c:v>56</c:v>
                      </c:pt>
                      <c:pt idx="11">
                        <c:v>51</c:v>
                      </c:pt>
                      <c:pt idx="12">
                        <c:v>51</c:v>
                      </c:pt>
                      <c:pt idx="13">
                        <c:v>50</c:v>
                      </c:pt>
                      <c:pt idx="14">
                        <c:v>45</c:v>
                      </c:pt>
                      <c:pt idx="15">
                        <c:v>46</c:v>
                      </c:pt>
                      <c:pt idx="16">
                        <c:v>49</c:v>
                      </c:pt>
                      <c:pt idx="17">
                        <c:v>56</c:v>
                      </c:pt>
                      <c:pt idx="18">
                        <c:v>55</c:v>
                      </c:pt>
                      <c:pt idx="19">
                        <c:v>56</c:v>
                      </c:pt>
                      <c:pt idx="20">
                        <c:v>46</c:v>
                      </c:pt>
                      <c:pt idx="21">
                        <c:v>46</c:v>
                      </c:pt>
                      <c:pt idx="22">
                        <c:v>52</c:v>
                      </c:pt>
                      <c:pt idx="23">
                        <c:v>57</c:v>
                      </c:pt>
                      <c:pt idx="24">
                        <c:v>55</c:v>
                      </c:pt>
                      <c:pt idx="25">
                        <c:v>52</c:v>
                      </c:pt>
                      <c:pt idx="26">
                        <c:v>53</c:v>
                      </c:pt>
                      <c:pt idx="27">
                        <c:v>53</c:v>
                      </c:pt>
                      <c:pt idx="28">
                        <c:v>54</c:v>
                      </c:pt>
                      <c:pt idx="29">
                        <c:v>55</c:v>
                      </c:pt>
                      <c:pt idx="30">
                        <c:v>53</c:v>
                      </c:pt>
                      <c:pt idx="31">
                        <c:v>53</c:v>
                      </c:pt>
                      <c:pt idx="32">
                        <c:v>53</c:v>
                      </c:pt>
                      <c:pt idx="33">
                        <c:v>51</c:v>
                      </c:pt>
                      <c:pt idx="34">
                        <c:v>44</c:v>
                      </c:pt>
                      <c:pt idx="35">
                        <c:v>45</c:v>
                      </c:pt>
                      <c:pt idx="36">
                        <c:v>47</c:v>
                      </c:pt>
                      <c:pt idx="37">
                        <c:v>46</c:v>
                      </c:pt>
                      <c:pt idx="38">
                        <c:v>49</c:v>
                      </c:pt>
                      <c:pt idx="39">
                        <c:v>54</c:v>
                      </c:pt>
                      <c:pt idx="40">
                        <c:v>56</c:v>
                      </c:pt>
                      <c:pt idx="41">
                        <c:v>60</c:v>
                      </c:pt>
                      <c:pt idx="42">
                        <c:v>64</c:v>
                      </c:pt>
                      <c:pt idx="43">
                        <c:v>64</c:v>
                      </c:pt>
                      <c:pt idx="44">
                        <c:v>60</c:v>
                      </c:pt>
                      <c:pt idx="45">
                        <c:v>56</c:v>
                      </c:pt>
                      <c:pt idx="46">
                        <c:v>51</c:v>
                      </c:pt>
                      <c:pt idx="47">
                        <c:v>51</c:v>
                      </c:pt>
                      <c:pt idx="48">
                        <c:v>51</c:v>
                      </c:pt>
                      <c:pt idx="49">
                        <c:v>41</c:v>
                      </c:pt>
                      <c:pt idx="50">
                        <c:v>40</c:v>
                      </c:pt>
                      <c:pt idx="51">
                        <c:v>46</c:v>
                      </c:pt>
                      <c:pt idx="52">
                        <c:v>46</c:v>
                      </c:pt>
                      <c:pt idx="53">
                        <c:v>50</c:v>
                      </c:pt>
                      <c:pt idx="54">
                        <c:v>42</c:v>
                      </c:pt>
                      <c:pt idx="55">
                        <c:v>39</c:v>
                      </c:pt>
                      <c:pt idx="56">
                        <c:v>36</c:v>
                      </c:pt>
                      <c:pt idx="57">
                        <c:v>41</c:v>
                      </c:pt>
                      <c:pt idx="58">
                        <c:v>43</c:v>
                      </c:pt>
                      <c:pt idx="59">
                        <c:v>40</c:v>
                      </c:pt>
                      <c:pt idx="60">
                        <c:v>43</c:v>
                      </c:pt>
                      <c:pt idx="61">
                        <c:v>43</c:v>
                      </c:pt>
                      <c:pt idx="62">
                        <c:v>48</c:v>
                      </c:pt>
                      <c:pt idx="63">
                        <c:v>40</c:v>
                      </c:pt>
                      <c:pt idx="64" formatCode="General">
                        <c:v>33</c:v>
                      </c:pt>
                      <c:pt idx="65" formatCode="General">
                        <c:v>35</c:v>
                      </c:pt>
                      <c:pt idx="66" formatCode="General">
                        <c:v>36</c:v>
                      </c:pt>
                      <c:pt idx="67" formatCode="General">
                        <c:v>31</c:v>
                      </c:pt>
                      <c:pt idx="68" formatCode="General">
                        <c:v>33</c:v>
                      </c:pt>
                      <c:pt idx="69" formatCode="General">
                        <c:v>38</c:v>
                      </c:pt>
                      <c:pt idx="70" formatCode="General">
                        <c:v>69</c:v>
                      </c:pt>
                      <c:pt idx="71" formatCode="General">
                        <c:v>33</c:v>
                      </c:pt>
                      <c:pt idx="72" formatCode="General">
                        <c:v>32</c:v>
                      </c:pt>
                      <c:pt idx="73" formatCode="General">
                        <c:v>39</c:v>
                      </c:pt>
                      <c:pt idx="74" formatCode="General">
                        <c:v>43</c:v>
                      </c:pt>
                      <c:pt idx="75" formatCode="General">
                        <c:v>36</c:v>
                      </c:pt>
                      <c:pt idx="76" formatCode="General">
                        <c:v>38</c:v>
                      </c:pt>
                      <c:pt idx="77" formatCode="General">
                        <c:v>45</c:v>
                      </c:pt>
                      <c:pt idx="78" formatCode="General">
                        <c:v>46</c:v>
                      </c:pt>
                      <c:pt idx="79" formatCode="General">
                        <c:v>38</c:v>
                      </c:pt>
                      <c:pt idx="80" formatCode="General">
                        <c:v>38</c:v>
                      </c:pt>
                      <c:pt idx="81" formatCode="General">
                        <c:v>29</c:v>
                      </c:pt>
                      <c:pt idx="82" formatCode="General">
                        <c:v>32</c:v>
                      </c:pt>
                      <c:pt idx="83" formatCode="General">
                        <c:v>30</c:v>
                      </c:pt>
                      <c:pt idx="84" formatCode="General">
                        <c:v>27</c:v>
                      </c:pt>
                      <c:pt idx="85" formatCode="General">
                        <c:v>29</c:v>
                      </c:pt>
                      <c:pt idx="86" formatCode="General">
                        <c:v>29</c:v>
                      </c:pt>
                      <c:pt idx="87" formatCode="General">
                        <c:v>29</c:v>
                      </c:pt>
                    </c:numCache>
                  </c:numRef>
                </c:val>
                <c:smooth val="0"/>
                <c:extLst xmlns:c15="http://schemas.microsoft.com/office/drawing/2012/chart">
                  <c:ext xmlns:c16="http://schemas.microsoft.com/office/drawing/2014/chart" uri="{C3380CC4-5D6E-409C-BE32-E72D297353CC}">
                    <c16:uniqueId val="{00000058-97F4-45A6-87EA-AB9105C5388D}"/>
                  </c:ext>
                </c:extLst>
              </c15:ser>
            </c15:filteredLineSeries>
            <c15:filteredLineSeries>
              <c15:ser>
                <c:idx val="89"/>
                <c:order val="89"/>
                <c:tx>
                  <c:strRef>
                    <c:extLst xmlns:c15="http://schemas.microsoft.com/office/drawing/2012/chart">
                      <c:ext xmlns:c15="http://schemas.microsoft.com/office/drawing/2012/chart" uri="{02D57815-91ED-43cb-92C2-25804820EDAC}">
                        <c15:formulaRef>
                          <c15:sqref>'Table for graphs 24-25 '!$A$91</c15:sqref>
                        </c15:formulaRef>
                      </c:ext>
                    </c:extLst>
                    <c:strCache>
                      <c:ptCount val="1"/>
                      <c:pt idx="0">
                        <c:v>Total Reported Backlog All Sites</c:v>
                      </c:pt>
                    </c:strCache>
                  </c:strRef>
                </c:tx>
                <c:spPr>
                  <a:ln w="28575" cap="rnd">
                    <a:solidFill>
                      <a:schemeClr val="accent2"/>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600" b="0" i="0" u="none" strike="noStrike" kern="1200" baseline="0">
                          <a:solidFill>
                            <a:schemeClr val="accent2"/>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'Table for graphs 24-25 '!$B$1:$DB$1</c15:sqref>
                        </c15:formulaRef>
                      </c:ext>
                    </c:extLst>
                    <c:numCache>
                      <c:formatCode>m/d/yyyy</c:formatCode>
                      <c:ptCount val="105"/>
                      <c:pt idx="0">
                        <c:v>45018</c:v>
                      </c:pt>
                      <c:pt idx="1">
                        <c:v>45025</c:v>
                      </c:pt>
                      <c:pt idx="2">
                        <c:v>45032</c:v>
                      </c:pt>
                      <c:pt idx="3">
                        <c:v>45039</c:v>
                      </c:pt>
                      <c:pt idx="4">
                        <c:v>45046</c:v>
                      </c:pt>
                      <c:pt idx="5">
                        <c:v>45053</c:v>
                      </c:pt>
                      <c:pt idx="6">
                        <c:v>45060</c:v>
                      </c:pt>
                      <c:pt idx="7">
                        <c:v>45067</c:v>
                      </c:pt>
                      <c:pt idx="8">
                        <c:v>45074</c:v>
                      </c:pt>
                      <c:pt idx="9">
                        <c:v>45081</c:v>
                      </c:pt>
                      <c:pt idx="10">
                        <c:v>45088</c:v>
                      </c:pt>
                      <c:pt idx="11">
                        <c:v>45095</c:v>
                      </c:pt>
                      <c:pt idx="12">
                        <c:v>45102</c:v>
                      </c:pt>
                      <c:pt idx="13">
                        <c:v>45109</c:v>
                      </c:pt>
                      <c:pt idx="14">
                        <c:v>45116</c:v>
                      </c:pt>
                      <c:pt idx="15">
                        <c:v>45123</c:v>
                      </c:pt>
                      <c:pt idx="16">
                        <c:v>45130</c:v>
                      </c:pt>
                      <c:pt idx="17">
                        <c:v>45137</c:v>
                      </c:pt>
                      <c:pt idx="18">
                        <c:v>45144</c:v>
                      </c:pt>
                      <c:pt idx="19">
                        <c:v>45151</c:v>
                      </c:pt>
                      <c:pt idx="20">
                        <c:v>45158</c:v>
                      </c:pt>
                      <c:pt idx="21">
                        <c:v>45165</c:v>
                      </c:pt>
                      <c:pt idx="22">
                        <c:v>45172</c:v>
                      </c:pt>
                      <c:pt idx="23">
                        <c:v>45179</c:v>
                      </c:pt>
                      <c:pt idx="24">
                        <c:v>45186</c:v>
                      </c:pt>
                      <c:pt idx="25">
                        <c:v>45193</c:v>
                      </c:pt>
                      <c:pt idx="26">
                        <c:v>45200</c:v>
                      </c:pt>
                      <c:pt idx="27">
                        <c:v>45207</c:v>
                      </c:pt>
                      <c:pt idx="28">
                        <c:v>45214</c:v>
                      </c:pt>
                      <c:pt idx="29">
                        <c:v>45221</c:v>
                      </c:pt>
                      <c:pt idx="30">
                        <c:v>45228</c:v>
                      </c:pt>
                      <c:pt idx="31">
                        <c:v>45235</c:v>
                      </c:pt>
                      <c:pt idx="32">
                        <c:v>45242</c:v>
                      </c:pt>
                      <c:pt idx="33">
                        <c:v>45249</c:v>
                      </c:pt>
                      <c:pt idx="34">
                        <c:v>45256</c:v>
                      </c:pt>
                      <c:pt idx="35">
                        <c:v>45263</c:v>
                      </c:pt>
                      <c:pt idx="36">
                        <c:v>45270</c:v>
                      </c:pt>
                      <c:pt idx="37">
                        <c:v>45277</c:v>
                      </c:pt>
                      <c:pt idx="38">
                        <c:v>45284</c:v>
                      </c:pt>
                      <c:pt idx="39">
                        <c:v>45291</c:v>
                      </c:pt>
                      <c:pt idx="40">
                        <c:v>45298</c:v>
                      </c:pt>
                      <c:pt idx="41">
                        <c:v>45305</c:v>
                      </c:pt>
                      <c:pt idx="42">
                        <c:v>45312</c:v>
                      </c:pt>
                      <c:pt idx="43">
                        <c:v>45319</c:v>
                      </c:pt>
                      <c:pt idx="44">
                        <c:v>45326</c:v>
                      </c:pt>
                      <c:pt idx="45">
                        <c:v>45333</c:v>
                      </c:pt>
                      <c:pt idx="46">
                        <c:v>45340</c:v>
                      </c:pt>
                      <c:pt idx="47">
                        <c:v>45347</c:v>
                      </c:pt>
                      <c:pt idx="48">
                        <c:v>45354</c:v>
                      </c:pt>
                      <c:pt idx="49">
                        <c:v>45361</c:v>
                      </c:pt>
                      <c:pt idx="50">
                        <c:v>45368</c:v>
                      </c:pt>
                      <c:pt idx="51">
                        <c:v>45375</c:v>
                      </c:pt>
                      <c:pt idx="52">
                        <c:v>45382</c:v>
                      </c:pt>
                      <c:pt idx="53">
                        <c:v>45389</c:v>
                      </c:pt>
                      <c:pt idx="54">
                        <c:v>45396</c:v>
                      </c:pt>
                      <c:pt idx="55">
                        <c:v>45403</c:v>
                      </c:pt>
                      <c:pt idx="56">
                        <c:v>45410</c:v>
                      </c:pt>
                      <c:pt idx="57">
                        <c:v>45417</c:v>
                      </c:pt>
                      <c:pt idx="58">
                        <c:v>45424</c:v>
                      </c:pt>
                      <c:pt idx="59">
                        <c:v>45431</c:v>
                      </c:pt>
                      <c:pt idx="60">
                        <c:v>45438</c:v>
                      </c:pt>
                      <c:pt idx="61">
                        <c:v>45445</c:v>
                      </c:pt>
                      <c:pt idx="62">
                        <c:v>45452</c:v>
                      </c:pt>
                      <c:pt idx="63">
                        <c:v>45459</c:v>
                      </c:pt>
                      <c:pt idx="64">
                        <c:v>45466</c:v>
                      </c:pt>
                      <c:pt idx="65">
                        <c:v>45473</c:v>
                      </c:pt>
                      <c:pt idx="66">
                        <c:v>45480</c:v>
                      </c:pt>
                      <c:pt idx="67">
                        <c:v>45487</c:v>
                      </c:pt>
                      <c:pt idx="68">
                        <c:v>45494</c:v>
                      </c:pt>
                      <c:pt idx="69">
                        <c:v>45501</c:v>
                      </c:pt>
                      <c:pt idx="70">
                        <c:v>45508</c:v>
                      </c:pt>
                      <c:pt idx="71">
                        <c:v>45515</c:v>
                      </c:pt>
                      <c:pt idx="72">
                        <c:v>45522</c:v>
                      </c:pt>
                      <c:pt idx="73">
                        <c:v>45529</c:v>
                      </c:pt>
                      <c:pt idx="74">
                        <c:v>45536</c:v>
                      </c:pt>
                      <c:pt idx="75">
                        <c:v>45543</c:v>
                      </c:pt>
                      <c:pt idx="76">
                        <c:v>45550</c:v>
                      </c:pt>
                      <c:pt idx="77">
                        <c:v>45557</c:v>
                      </c:pt>
                      <c:pt idx="78">
                        <c:v>45564</c:v>
                      </c:pt>
                      <c:pt idx="79">
                        <c:v>45571</c:v>
                      </c:pt>
                      <c:pt idx="80">
                        <c:v>45578</c:v>
                      </c:pt>
                      <c:pt idx="81">
                        <c:v>45585</c:v>
                      </c:pt>
                      <c:pt idx="82">
                        <c:v>45592</c:v>
                      </c:pt>
                      <c:pt idx="83">
                        <c:v>45599</c:v>
                      </c:pt>
                      <c:pt idx="84">
                        <c:v>45606</c:v>
                      </c:pt>
                      <c:pt idx="85">
                        <c:v>45613</c:v>
                      </c:pt>
                      <c:pt idx="86">
                        <c:v>45620</c:v>
                      </c:pt>
                      <c:pt idx="87">
                        <c:v>45627</c:v>
                      </c:pt>
                      <c:pt idx="88">
                        <c:v>45634</c:v>
                      </c:pt>
                      <c:pt idx="89">
                        <c:v>45641</c:v>
                      </c:pt>
                      <c:pt idx="90">
                        <c:v>45648</c:v>
                      </c:pt>
                      <c:pt idx="91">
                        <c:v>45655</c:v>
                      </c:pt>
                      <c:pt idx="92">
                        <c:v>45662</c:v>
                      </c:pt>
                      <c:pt idx="93">
                        <c:v>45669</c:v>
                      </c:pt>
                      <c:pt idx="94">
                        <c:v>45676</c:v>
                      </c:pt>
                      <c:pt idx="95">
                        <c:v>45683</c:v>
                      </c:pt>
                      <c:pt idx="96">
                        <c:v>45690</c:v>
                      </c:pt>
                      <c:pt idx="97">
                        <c:v>45697</c:v>
                      </c:pt>
                      <c:pt idx="98">
                        <c:v>45704</c:v>
                      </c:pt>
                      <c:pt idx="99">
                        <c:v>45711</c:v>
                      </c:pt>
                      <c:pt idx="100">
                        <c:v>45718</c:v>
                      </c:pt>
                      <c:pt idx="101">
                        <c:v>45725</c:v>
                      </c:pt>
                      <c:pt idx="102">
                        <c:v>45732</c:v>
                      </c:pt>
                      <c:pt idx="103">
                        <c:v>45739</c:v>
                      </c:pt>
                      <c:pt idx="104">
                        <c:v>45746</c:v>
                      </c:pt>
                    </c:numCache>
                  </c:numRef>
                </c:cat>
                <c:val>
                  <c:numRef>
                    <c:extLst xmlns:c15="http://schemas.microsoft.com/office/drawing/2012/chart">
                      <c:ext xmlns:c15="http://schemas.microsoft.com/office/drawing/2012/chart" uri="{02D57815-91ED-43cb-92C2-25804820EDAC}">
                        <c15:formulaRef>
                          <c15:sqref>'Table for graphs 24-25 '!$B$91:$DB$91</c15:sqref>
                        </c15:formulaRef>
                      </c:ext>
                    </c:extLst>
                    <c:numCache>
                      <c:formatCode>0</c:formatCode>
                      <c:ptCount val="105"/>
                      <c:pt idx="0">
                        <c:v>391</c:v>
                      </c:pt>
                      <c:pt idx="1">
                        <c:v>437</c:v>
                      </c:pt>
                      <c:pt idx="2">
                        <c:v>390</c:v>
                      </c:pt>
                      <c:pt idx="3">
                        <c:v>387</c:v>
                      </c:pt>
                      <c:pt idx="4">
                        <c:v>409</c:v>
                      </c:pt>
                      <c:pt idx="5">
                        <c:v>411</c:v>
                      </c:pt>
                      <c:pt idx="6">
                        <c:v>394</c:v>
                      </c:pt>
                      <c:pt idx="7">
                        <c:v>388</c:v>
                      </c:pt>
                      <c:pt idx="8">
                        <c:v>414</c:v>
                      </c:pt>
                      <c:pt idx="9">
                        <c:v>414</c:v>
                      </c:pt>
                      <c:pt idx="10">
                        <c:v>402</c:v>
                      </c:pt>
                      <c:pt idx="11">
                        <c:v>385</c:v>
                      </c:pt>
                      <c:pt idx="12">
                        <c:v>380</c:v>
                      </c:pt>
                      <c:pt idx="13">
                        <c:v>353</c:v>
                      </c:pt>
                      <c:pt idx="14">
                        <c:v>325</c:v>
                      </c:pt>
                      <c:pt idx="15">
                        <c:v>328</c:v>
                      </c:pt>
                      <c:pt idx="16">
                        <c:v>333</c:v>
                      </c:pt>
                      <c:pt idx="17">
                        <c:v>323</c:v>
                      </c:pt>
                      <c:pt idx="18">
                        <c:v>331</c:v>
                      </c:pt>
                      <c:pt idx="19">
                        <c:v>357</c:v>
                      </c:pt>
                      <c:pt idx="20">
                        <c:v>365</c:v>
                      </c:pt>
                      <c:pt idx="21">
                        <c:v>368</c:v>
                      </c:pt>
                      <c:pt idx="22">
                        <c:v>388</c:v>
                      </c:pt>
                      <c:pt idx="23">
                        <c:v>417</c:v>
                      </c:pt>
                      <c:pt idx="24">
                        <c:v>379</c:v>
                      </c:pt>
                      <c:pt idx="25">
                        <c:v>362</c:v>
                      </c:pt>
                      <c:pt idx="26">
                        <c:v>360</c:v>
                      </c:pt>
                      <c:pt idx="27">
                        <c:v>329</c:v>
                      </c:pt>
                      <c:pt idx="28">
                        <c:v>327</c:v>
                      </c:pt>
                      <c:pt idx="29">
                        <c:v>332</c:v>
                      </c:pt>
                      <c:pt idx="30">
                        <c:v>316</c:v>
                      </c:pt>
                      <c:pt idx="31">
                        <c:v>304</c:v>
                      </c:pt>
                      <c:pt idx="32">
                        <c:v>291</c:v>
                      </c:pt>
                      <c:pt idx="33">
                        <c:v>298</c:v>
                      </c:pt>
                      <c:pt idx="34">
                        <c:v>285</c:v>
                      </c:pt>
                      <c:pt idx="35">
                        <c:v>263</c:v>
                      </c:pt>
                      <c:pt idx="36">
                        <c:v>259</c:v>
                      </c:pt>
                      <c:pt idx="37">
                        <c:v>264</c:v>
                      </c:pt>
                      <c:pt idx="38">
                        <c:v>274</c:v>
                      </c:pt>
                      <c:pt idx="39">
                        <c:v>305</c:v>
                      </c:pt>
                      <c:pt idx="40">
                        <c:v>302</c:v>
                      </c:pt>
                      <c:pt idx="41">
                        <c:v>292</c:v>
                      </c:pt>
                      <c:pt idx="42">
                        <c:v>297</c:v>
                      </c:pt>
                      <c:pt idx="43">
                        <c:v>301</c:v>
                      </c:pt>
                      <c:pt idx="44">
                        <c:v>279</c:v>
                      </c:pt>
                      <c:pt idx="45">
                        <c:v>261</c:v>
                      </c:pt>
                      <c:pt idx="46">
                        <c:v>252</c:v>
                      </c:pt>
                      <c:pt idx="47">
                        <c:v>245</c:v>
                      </c:pt>
                      <c:pt idx="48">
                        <c:v>222</c:v>
                      </c:pt>
                      <c:pt idx="49">
                        <c:v>196</c:v>
                      </c:pt>
                      <c:pt idx="50">
                        <c:v>194</c:v>
                      </c:pt>
                      <c:pt idx="51">
                        <c:v>206</c:v>
                      </c:pt>
                      <c:pt idx="52">
                        <c:v>209</c:v>
                      </c:pt>
                      <c:pt idx="53">
                        <c:v>203</c:v>
                      </c:pt>
                      <c:pt idx="54">
                        <c:v>208</c:v>
                      </c:pt>
                      <c:pt idx="55">
                        <c:v>210</c:v>
                      </c:pt>
                      <c:pt idx="56">
                        <c:v>202</c:v>
                      </c:pt>
                      <c:pt idx="57">
                        <c:v>229</c:v>
                      </c:pt>
                      <c:pt idx="58">
                        <c:v>246</c:v>
                      </c:pt>
                      <c:pt idx="59">
                        <c:v>220</c:v>
                      </c:pt>
                      <c:pt idx="60">
                        <c:v>244</c:v>
                      </c:pt>
                      <c:pt idx="61">
                        <c:v>237</c:v>
                      </c:pt>
                      <c:pt idx="62">
                        <c:v>240</c:v>
                      </c:pt>
                      <c:pt idx="63">
                        <c:v>219</c:v>
                      </c:pt>
                      <c:pt idx="64">
                        <c:v>227</c:v>
                      </c:pt>
                      <c:pt idx="65">
                        <c:v>229</c:v>
                      </c:pt>
                      <c:pt idx="66">
                        <c:v>245</c:v>
                      </c:pt>
                      <c:pt idx="67">
                        <c:v>249</c:v>
                      </c:pt>
                      <c:pt idx="68">
                        <c:v>247</c:v>
                      </c:pt>
                      <c:pt idx="69">
                        <c:v>273</c:v>
                      </c:pt>
                      <c:pt idx="70">
                        <c:v>248</c:v>
                      </c:pt>
                      <c:pt idx="71">
                        <c:v>257</c:v>
                      </c:pt>
                      <c:pt idx="72">
                        <c:v>258</c:v>
                      </c:pt>
                      <c:pt idx="73">
                        <c:v>272</c:v>
                      </c:pt>
                      <c:pt idx="74">
                        <c:v>305</c:v>
                      </c:pt>
                      <c:pt idx="75">
                        <c:v>312</c:v>
                      </c:pt>
                      <c:pt idx="76">
                        <c:v>331</c:v>
                      </c:pt>
                      <c:pt idx="77">
                        <c:v>331</c:v>
                      </c:pt>
                      <c:pt idx="78">
                        <c:v>340</c:v>
                      </c:pt>
                      <c:pt idx="79">
                        <c:v>334</c:v>
                      </c:pt>
                      <c:pt idx="80">
                        <c:v>289</c:v>
                      </c:pt>
                      <c:pt idx="81">
                        <c:v>285</c:v>
                      </c:pt>
                      <c:pt idx="82">
                        <c:v>322</c:v>
                      </c:pt>
                      <c:pt idx="83">
                        <c:v>304</c:v>
                      </c:pt>
                      <c:pt idx="84">
                        <c:v>299</c:v>
                      </c:pt>
                      <c:pt idx="85">
                        <c:v>239</c:v>
                      </c:pt>
                      <c:pt idx="86">
                        <c:v>255</c:v>
                      </c:pt>
                      <c:pt idx="87">
                        <c:v>266</c:v>
                      </c:pt>
                    </c:numCache>
                  </c:numRef>
                </c:val>
                <c:smooth val="0"/>
                <c:extLst xmlns:c15="http://schemas.microsoft.com/office/drawing/2012/chart">
                  <c:ext xmlns:c16="http://schemas.microsoft.com/office/drawing/2014/chart" uri="{C3380CC4-5D6E-409C-BE32-E72D297353CC}">
                    <c16:uniqueId val="{00000059-97F4-45A6-87EA-AB9105C5388D}"/>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832628528719E-2"/>
          <c:y val="0.89771246103262359"/>
          <c:w val="0.96211775868718619"/>
          <c:h val="7.3406672541383583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barChart>
        <c:barDir val="col"/>
        <c:grouping val="stacked"/>
        <c:varyColors val="0"/>
        <c:ser>
          <c:idx val="1"/>
          <c:order val="0"/>
          <c:tx>
            <c:strRef>
              <c:f>Sheet2!$A$4</c:f>
              <c:strCache>
                <c:ptCount val="1"/>
                <c:pt idx="0">
                  <c:v>No. of patients treated within target</c:v>
                </c:pt>
              </c:strCache>
            </c:strRef>
          </c:tx>
          <c:spPr>
            <a:solidFill>
              <a:srgbClr val="92D050"/>
            </a:solidFill>
            <a:ln w="25400">
              <a:noFill/>
            </a:ln>
          </c:spPr>
          <c:invertIfNegative val="0"/>
          <c:cat>
            <c:numRef>
              <c:f>Sheet2!$B$2:$T$2</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Sheet2!$B$4:$T$4</c:f>
              <c:numCache>
                <c:formatCode>General</c:formatCode>
                <c:ptCount val="19"/>
                <c:pt idx="0">
                  <c:v>16</c:v>
                </c:pt>
                <c:pt idx="1">
                  <c:v>9</c:v>
                </c:pt>
                <c:pt idx="2">
                  <c:v>21</c:v>
                </c:pt>
                <c:pt idx="3">
                  <c:v>15</c:v>
                </c:pt>
                <c:pt idx="4">
                  <c:v>11</c:v>
                </c:pt>
                <c:pt idx="5">
                  <c:v>5</c:v>
                </c:pt>
                <c:pt idx="6">
                  <c:v>14</c:v>
                </c:pt>
                <c:pt idx="7">
                  <c:v>4</c:v>
                </c:pt>
                <c:pt idx="8">
                  <c:v>5</c:v>
                </c:pt>
                <c:pt idx="9">
                  <c:v>7</c:v>
                </c:pt>
                <c:pt idx="10">
                  <c:v>6</c:v>
                </c:pt>
                <c:pt idx="11">
                  <c:v>8</c:v>
                </c:pt>
                <c:pt idx="12">
                  <c:v>14</c:v>
                </c:pt>
                <c:pt idx="13">
                  <c:v>11</c:v>
                </c:pt>
                <c:pt idx="14">
                  <c:v>17</c:v>
                </c:pt>
                <c:pt idx="15">
                  <c:v>19</c:v>
                </c:pt>
                <c:pt idx="16">
                  <c:v>19</c:v>
                </c:pt>
                <c:pt idx="17">
                  <c:v>17</c:v>
                </c:pt>
                <c:pt idx="18">
                  <c:v>23</c:v>
                </c:pt>
              </c:numCache>
            </c:numRef>
          </c:val>
          <c:extLst>
            <c:ext xmlns:c16="http://schemas.microsoft.com/office/drawing/2014/chart" uri="{C3380CC4-5D6E-409C-BE32-E72D297353CC}">
              <c16:uniqueId val="{00000000-191B-45F9-B3D6-FA97A44EC166}"/>
            </c:ext>
          </c:extLst>
        </c:ser>
        <c:ser>
          <c:idx val="2"/>
          <c:order val="1"/>
          <c:tx>
            <c:strRef>
              <c:f>Sheet2!$A$5</c:f>
              <c:strCache>
                <c:ptCount val="1"/>
                <c:pt idx="0">
                  <c:v>Patients who breached target</c:v>
                </c:pt>
              </c:strCache>
            </c:strRef>
          </c:tx>
          <c:spPr>
            <a:solidFill>
              <a:srgbClr val="FF0000"/>
            </a:solidFill>
            <a:ln w="25400">
              <a:noFill/>
            </a:ln>
          </c:spPr>
          <c:invertIfNegative val="0"/>
          <c:cat>
            <c:numRef>
              <c:f>Sheet2!$B$2:$T$2</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Sheet2!$B$5:$T$5</c:f>
              <c:numCache>
                <c:formatCode>General</c:formatCode>
                <c:ptCount val="19"/>
                <c:pt idx="0">
                  <c:v>6</c:v>
                </c:pt>
                <c:pt idx="1">
                  <c:v>18</c:v>
                </c:pt>
                <c:pt idx="2">
                  <c:v>24</c:v>
                </c:pt>
                <c:pt idx="3">
                  <c:v>15</c:v>
                </c:pt>
                <c:pt idx="4">
                  <c:v>15</c:v>
                </c:pt>
                <c:pt idx="5">
                  <c:v>18</c:v>
                </c:pt>
                <c:pt idx="6">
                  <c:v>23</c:v>
                </c:pt>
                <c:pt idx="7">
                  <c:v>16</c:v>
                </c:pt>
                <c:pt idx="8">
                  <c:v>33</c:v>
                </c:pt>
                <c:pt idx="9">
                  <c:v>19</c:v>
                </c:pt>
                <c:pt idx="10">
                  <c:v>21</c:v>
                </c:pt>
                <c:pt idx="11">
                  <c:v>13</c:v>
                </c:pt>
                <c:pt idx="12">
                  <c:v>22</c:v>
                </c:pt>
                <c:pt idx="13">
                  <c:v>23</c:v>
                </c:pt>
                <c:pt idx="14">
                  <c:v>16</c:v>
                </c:pt>
                <c:pt idx="15">
                  <c:v>21</c:v>
                </c:pt>
                <c:pt idx="16">
                  <c:v>26</c:v>
                </c:pt>
                <c:pt idx="17">
                  <c:v>11</c:v>
                </c:pt>
                <c:pt idx="18">
                  <c:v>11</c:v>
                </c:pt>
              </c:numCache>
            </c:numRef>
          </c:val>
          <c:extLst>
            <c:ext xmlns:c16="http://schemas.microsoft.com/office/drawing/2014/chart" uri="{C3380CC4-5D6E-409C-BE32-E72D297353CC}">
              <c16:uniqueId val="{00000001-191B-45F9-B3D6-FA97A44EC166}"/>
            </c:ext>
          </c:extLst>
        </c:ser>
        <c:dLbls>
          <c:showLegendKey val="0"/>
          <c:showVal val="0"/>
          <c:showCatName val="0"/>
          <c:showSerName val="0"/>
          <c:showPercent val="0"/>
          <c:showBubbleSize val="0"/>
        </c:dLbls>
        <c:gapWidth val="219"/>
        <c:overlap val="100"/>
        <c:axId val="1528301199"/>
        <c:axId val="1"/>
      </c:barChart>
      <c:lineChart>
        <c:grouping val="standard"/>
        <c:varyColors val="0"/>
        <c:ser>
          <c:idx val="3"/>
          <c:order val="2"/>
          <c:tx>
            <c:strRef>
              <c:f>Sheet2!$A$6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Sheet2!$B$2:$T$2</c:f>
              <c:numCache>
                <c:formatCode>mmm\ yy</c:formatCode>
                <c:ptCount val="19"/>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numCache>
            </c:numRef>
          </c:cat>
          <c:val>
            <c:numRef>
              <c:f>Sheet2!$B$6:$T$6</c:f>
              <c:numCache>
                <c:formatCode>0%</c:formatCode>
                <c:ptCount val="19"/>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numCache>
            </c:numRef>
          </c:val>
          <c:smooth val="0"/>
          <c:extLst>
            <c:ext xmlns:c16="http://schemas.microsoft.com/office/drawing/2014/chart" uri="{C3380CC4-5D6E-409C-BE32-E72D297353CC}">
              <c16:uniqueId val="{00000002-191B-45F9-B3D6-FA97A44EC166}"/>
            </c:ext>
          </c:extLst>
        </c:ser>
        <c:dLbls>
          <c:showLegendKey val="0"/>
          <c:showVal val="0"/>
          <c:showCatName val="0"/>
          <c:showSerName val="0"/>
          <c:showPercent val="0"/>
          <c:showBubbleSize val="0"/>
        </c:dLbls>
        <c:marker val="1"/>
        <c:smooth val="0"/>
        <c:axId val="3"/>
        <c:axId val="4"/>
      </c:lineChart>
      <c:dateAx>
        <c:axId val="1528301199"/>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General"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528301199"/>
        <c:crosses val="autoZero"/>
        <c:crossBetween val="between"/>
      </c:valAx>
      <c:dateAx>
        <c:axId val="3"/>
        <c:scaling>
          <c:orientation val="minMax"/>
        </c:scaling>
        <c:delete val="1"/>
        <c:axPos val="b"/>
        <c:numFmt formatCode="mmm\ yy"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0%" sourceLinked="1"/>
        <c:majorTickMark val="out"/>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3.9584645669291339E-2"/>
          <c:y val="0.88891914552347628"/>
          <c:w val="0.88544553805774284"/>
          <c:h val="6.9446631671041148E-2"/>
        </c:manualLayout>
      </c:layout>
      <c:overlay val="0"/>
      <c:spPr>
        <a:noFill/>
        <a:ln w="25400">
          <a:noFill/>
        </a:ln>
      </c:spPr>
      <c:txPr>
        <a:bodyPr/>
        <a:lstStyle/>
        <a:p>
          <a:pPr>
            <a:defRPr sz="69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50000"/>
          <a:lumOff val="50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Plastic Surgery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10"/>
          <c:order val="10"/>
          <c:tx>
            <c:strRef>
              <c:f>'First OPA Waits (2)'!$A$12</c:f>
              <c:strCache>
                <c:ptCount val="1"/>
                <c:pt idx="0">
                  <c:v>Plastic Surgery - Median Days</c:v>
                </c:pt>
              </c:strCache>
              <c:extLst xmlns:c15="http://schemas.microsoft.com/office/drawing/2012/chart"/>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(2)'!$B$12:$Q$12</c:f>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extLst xmlns:c15="http://schemas.microsoft.com/office/drawing/2012/chart"/>
            </c:numRef>
          </c:val>
          <c:extLst>
            <c:ext xmlns:c16="http://schemas.microsoft.com/office/drawing/2014/chart" uri="{C3380CC4-5D6E-409C-BE32-E72D297353CC}">
              <c16:uniqueId val="{00000000-1217-45FD-910E-539BBED34C4F}"/>
            </c:ext>
          </c:extLst>
        </c:ser>
        <c:ser>
          <c:idx val="24"/>
          <c:order val="24"/>
          <c:tx>
            <c:strRef>
              <c:f>'First OPA Waits (2)'!$A$26</c:f>
              <c:strCache>
                <c:ptCount val="1"/>
                <c:pt idx="0">
                  <c:v>Plastic Surgery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(2)'!$B$26:$Q$26</c:f>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extLst xmlns:c15="http://schemas.microsoft.com/office/drawing/2012/chart"/>
            </c:numRef>
          </c:val>
          <c:extLst>
            <c:ext xmlns:c16="http://schemas.microsoft.com/office/drawing/2014/chart" uri="{C3380CC4-5D6E-409C-BE32-E72D297353CC}">
              <c16:uniqueId val="{00000001-1217-45FD-910E-539BBED34C4F}"/>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1217-45FD-910E-539BBED34C4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1217-45FD-910E-539BBED34C4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'First OPA Waits (2)'!$A$4</c15:sqref>
                        </c15:formulaRef>
                      </c:ext>
                    </c:extLst>
                    <c:strCache>
                      <c:ptCount val="1"/>
                      <c:pt idx="0">
                        <c:v>Dermatology - Median Days</c:v>
                      </c:pt>
                    </c:strCache>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(2)'!$B$4:$Q$4</c15:sqref>
                        </c15:formulaRef>
                      </c:ext>
                    </c:extLst>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numRef>
                </c:val>
                <c:extLst xmlns:c15="http://schemas.microsoft.com/office/drawing/2012/chart">
                  <c:ext xmlns:c16="http://schemas.microsoft.com/office/drawing/2014/chart" uri="{C3380CC4-5D6E-409C-BE32-E72D297353CC}">
                    <c16:uniqueId val="{00000005-1217-45FD-910E-539BBED34C4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6-1217-45FD-910E-539BBED34C4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7-1217-45FD-910E-539BBED34C4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8-1217-45FD-910E-539BBED34C4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9-1217-45FD-910E-539BBED34C4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A-1217-45FD-910E-539BBED34C4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B-1217-45FD-910E-539BBED34C4F}"/>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C-1217-45FD-910E-539BBED34C4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1217-45FD-910E-539BBED34C4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1217-45FD-910E-539BBED34C4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1217-45FD-910E-539BBED34C4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1217-45FD-910E-539BBED34C4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1217-45FD-910E-539BBED34C4F}"/>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'First OPA Waits (2)'!$A$18</c15:sqref>
                        </c15:formulaRef>
                      </c:ext>
                    </c:extLst>
                    <c:strCache>
                      <c:ptCount val="1"/>
                      <c:pt idx="0">
                        <c:v>Dermatology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(2)'!$B$18:$Q$18</c15:sqref>
                        </c15:formulaRef>
                      </c:ext>
                    </c:extLst>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numRef>
                </c:val>
                <c:extLst xmlns:c15="http://schemas.microsoft.com/office/drawing/2012/chart">
                  <c:ext xmlns:c16="http://schemas.microsoft.com/office/drawing/2014/chart" uri="{C3380CC4-5D6E-409C-BE32-E72D297353CC}">
                    <c16:uniqueId val="{00000012-1217-45FD-910E-539BBED34C4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3-1217-45FD-910E-539BBED34C4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4-1217-45FD-910E-539BBED34C4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5-1217-45FD-910E-539BBED34C4F}"/>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6-1217-45FD-910E-539BBED34C4F}"/>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7-1217-45FD-910E-539BBED34C4F}"/>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8-1217-45FD-910E-539BBED34C4F}"/>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9-1217-45FD-910E-539BBED34C4F}"/>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1217-45FD-910E-539BBED34C4F}"/>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1217-45FD-910E-539BBED34C4F}"/>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1217-45FD-910E-539BBED34C4F}"/>
                  </c:ext>
                </c:extLst>
              </c15:ser>
            </c15:filteredBarSeries>
          </c:ext>
        </c:extLst>
      </c:barChart>
      <c:lineChart>
        <c:grouping val="standard"/>
        <c:varyColors val="0"/>
        <c:ser>
          <c:idx val="38"/>
          <c:order val="38"/>
          <c:tx>
            <c:strRef>
              <c:f>'First OPA Waits (2)'!$A$40</c:f>
              <c:strCache>
                <c:ptCount val="1"/>
                <c:pt idx="0">
                  <c:v>Plastic Surgery - % within 2 weeks</c:v>
                </c:pt>
              </c:strCache>
              <c:extLst xmlns:c15="http://schemas.microsoft.com/office/drawing/2012/chart"/>
            </c:strRef>
          </c:tx>
          <c:spPr>
            <a:ln w="28575" cap="rnd">
              <a:solidFill>
                <a:schemeClr val="accent5">
                  <a:shade val="43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(2)'!$B$40:$Q$40</c:f>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extLst xmlns:c15="http://schemas.microsoft.com/office/drawing/2012/chart"/>
            </c:numRef>
          </c:val>
          <c:smooth val="0"/>
          <c:extLst>
            <c:ext xmlns:c16="http://schemas.microsoft.com/office/drawing/2014/chart" uri="{C3380CC4-5D6E-409C-BE32-E72D297353CC}">
              <c16:uniqueId val="{00000002-1217-45FD-910E-539BBED34C4F}"/>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1217-45FD-910E-539BBED34C4F}"/>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1217-45FD-910E-539BBED34C4F}"/>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'First OPA Waits (2)'!$A$32</c15:sqref>
                        </c15:formulaRef>
                      </c:ext>
                    </c:extLst>
                    <c:strCache>
                      <c:ptCount val="1"/>
                      <c:pt idx="0">
                        <c:v>Dermatology - % within 2 weeks</c:v>
                      </c:pt>
                    </c:strCache>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(2)'!$B$32:$Q$32</c15:sqref>
                        </c15:formulaRef>
                      </c:ext>
                    </c:extLst>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numRef>
                </c:val>
                <c:smooth val="0"/>
                <c:extLst xmlns:c15="http://schemas.microsoft.com/office/drawing/2012/chart">
                  <c:ext xmlns:c16="http://schemas.microsoft.com/office/drawing/2014/chart" uri="{C3380CC4-5D6E-409C-BE32-E72D297353CC}">
                    <c16:uniqueId val="{0000001F-1217-45FD-910E-539BBED34C4F}"/>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20-1217-45FD-910E-539BBED34C4F}"/>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1-1217-45FD-910E-539BBED34C4F}"/>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2-1217-45FD-910E-539BBED34C4F}"/>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3-1217-45FD-910E-539BBED34C4F}"/>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dLbls>
                  <c:dLbl>
                    <c:idx val="1"/>
                    <c:layout>
                      <c:manualLayout>
                        <c:x val="-3.9033333333333337E-2"/>
                        <c:y val="-2.8630208333333372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4-1217-45FD-910E-539BBED34C4F}"/>
                      </c:ext>
                    </c:extLst>
                  </c:dLbl>
                  <c:dLbl>
                    <c:idx val="3"/>
                    <c:layout>
                      <c:manualLayout>
                        <c:x val="-3.6093518518518573E-2"/>
                        <c:y val="-2.4220486111111151E-2"/>
                      </c:manualLayout>
                    </c:layout>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25-1217-45FD-910E-539BBED34C4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6-1217-45FD-910E-539BBED34C4F}"/>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7-1217-45FD-910E-539BBED34C4F}"/>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8-1217-45FD-910E-539BBED34C4F}"/>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9-1217-45FD-910E-539BBED34C4F}"/>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A-1217-45FD-910E-539BBED34C4F}"/>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B-1217-45FD-910E-539BBED34C4F}"/>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Dermatology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3870370370370373E-2"/>
          <c:y val="0.16355659722222221"/>
          <c:w val="0.82674699074074076"/>
          <c:h val="0.5975607638888889"/>
        </c:manualLayout>
      </c:layout>
      <c:barChart>
        <c:barDir val="col"/>
        <c:grouping val="clustered"/>
        <c:varyColors val="0"/>
        <c:ser>
          <c:idx val="2"/>
          <c:order val="2"/>
          <c:tx>
            <c:strRef>
              <c:f>'First OPA Waits (2)'!$A$4</c:f>
              <c:strCache>
                <c:ptCount val="1"/>
                <c:pt idx="0">
                  <c:v>Dermatology - Median Days</c:v>
                </c:pt>
              </c:strCache>
              <c:extLst xmlns:c15="http://schemas.microsoft.com/office/drawing/2012/chart"/>
            </c:strRef>
          </c:tx>
          <c:spPr>
            <a:solidFill>
              <a:schemeClr val="accent5">
                <a:tint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(2)'!$B$4:$Q$4</c:f>
              <c:numCache>
                <c:formatCode>General</c:formatCode>
                <c:ptCount val="16"/>
                <c:pt idx="0">
                  <c:v>24</c:v>
                </c:pt>
                <c:pt idx="1">
                  <c:v>11</c:v>
                </c:pt>
                <c:pt idx="2">
                  <c:v>12</c:v>
                </c:pt>
                <c:pt idx="3">
                  <c:v>18</c:v>
                </c:pt>
                <c:pt idx="4">
                  <c:v>23</c:v>
                </c:pt>
                <c:pt idx="5">
                  <c:v>25</c:v>
                </c:pt>
                <c:pt idx="6">
                  <c:v>41</c:v>
                </c:pt>
                <c:pt idx="7">
                  <c:v>51</c:v>
                </c:pt>
                <c:pt idx="8">
                  <c:v>61</c:v>
                </c:pt>
                <c:pt idx="9">
                  <c:v>70</c:v>
                </c:pt>
                <c:pt idx="10">
                  <c:v>76</c:v>
                </c:pt>
                <c:pt idx="11">
                  <c:v>75</c:v>
                </c:pt>
              </c:numCache>
              <c:extLst xmlns:c15="http://schemas.microsoft.com/office/drawing/2012/chart"/>
            </c:numRef>
          </c:val>
          <c:extLst>
            <c:ext xmlns:c16="http://schemas.microsoft.com/office/drawing/2014/chart" uri="{C3380CC4-5D6E-409C-BE32-E72D297353CC}">
              <c16:uniqueId val="{00000000-931F-4345-94BB-D556CA8B4B6F}"/>
            </c:ext>
          </c:extLst>
        </c:ser>
        <c:ser>
          <c:idx val="16"/>
          <c:order val="16"/>
          <c:tx>
            <c:strRef>
              <c:f>'First OPA Waits (2)'!$A$18</c:f>
              <c:strCache>
                <c:ptCount val="1"/>
                <c:pt idx="0">
                  <c:v>Dermatology - Total Activity</c:v>
                </c:pt>
              </c:strCache>
              <c:extLst xmlns:c15="http://schemas.microsoft.com/office/drawing/2012/chart"/>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(2)'!$B$18:$Q$18</c:f>
              <c:numCache>
                <c:formatCode>General</c:formatCode>
                <c:ptCount val="16"/>
                <c:pt idx="0">
                  <c:v>194</c:v>
                </c:pt>
                <c:pt idx="1">
                  <c:v>217</c:v>
                </c:pt>
                <c:pt idx="2">
                  <c:v>202</c:v>
                </c:pt>
                <c:pt idx="3">
                  <c:v>154</c:v>
                </c:pt>
                <c:pt idx="4">
                  <c:v>212</c:v>
                </c:pt>
                <c:pt idx="5">
                  <c:v>148</c:v>
                </c:pt>
                <c:pt idx="6">
                  <c:v>134</c:v>
                </c:pt>
                <c:pt idx="7">
                  <c:v>192</c:v>
                </c:pt>
                <c:pt idx="8">
                  <c:v>108</c:v>
                </c:pt>
                <c:pt idx="9">
                  <c:v>132</c:v>
                </c:pt>
                <c:pt idx="10">
                  <c:v>186</c:v>
                </c:pt>
                <c:pt idx="11">
                  <c:v>180</c:v>
                </c:pt>
              </c:numCache>
              <c:extLst xmlns:c15="http://schemas.microsoft.com/office/drawing/2012/chart"/>
            </c:numRef>
          </c:val>
          <c:extLst>
            <c:ext xmlns:c16="http://schemas.microsoft.com/office/drawing/2014/chart" uri="{C3380CC4-5D6E-409C-BE32-E72D297353CC}">
              <c16:uniqueId val="{00000001-931F-4345-94BB-D556CA8B4B6F}"/>
            </c:ext>
          </c:extLst>
        </c:ser>
        <c:dLbls>
          <c:showLegendKey val="0"/>
          <c:showVal val="0"/>
          <c:showCatName val="0"/>
          <c:showSerName val="0"/>
          <c:showPercent val="0"/>
          <c:showBubbleSize val="0"/>
        </c:dLbls>
        <c:gapWidth val="150"/>
        <c:axId val="1835668640"/>
        <c:axId val="1835654496"/>
        <c:extLst>
          <c:ext xmlns:c15="http://schemas.microsoft.com/office/drawing/2012/chart" uri="{02D57815-91ED-43cb-92C2-25804820EDAC}">
            <c15:filteredBarSeries>
              <c15:ser>
                <c:idx val="0"/>
                <c:order val="0"/>
                <c:tx>
                  <c:strRef>
                    <c:extLst>
                      <c:ext uri="{02D57815-91ED-43cb-92C2-25804820EDAC}">
                        <c15:formulaRef>
                          <c15:sqref>'First OPA Waits (2)'!$A$2</c15:sqref>
                        </c15:formulaRef>
                      </c:ext>
                    </c:extLst>
                    <c:strCache>
                      <c:ptCount val="1"/>
                      <c:pt idx="0">
                        <c:v>Breast *One Stop - Median Days</c:v>
                      </c:pt>
                    </c:strCache>
                  </c:strRef>
                </c:tx>
                <c:spPr>
                  <a:solidFill>
                    <a:schemeClr val="accent5">
                      <a:tint val="3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(2)'!$B$2:$Q$2</c15:sqref>
                        </c15:formulaRef>
                      </c:ext>
                    </c:extLst>
                    <c:numCache>
                      <c:formatCode>General</c:formatCode>
                      <c:ptCount val="16"/>
                      <c:pt idx="0">
                        <c:v>14</c:v>
                      </c:pt>
                      <c:pt idx="1">
                        <c:v>13</c:v>
                      </c:pt>
                      <c:pt idx="2">
                        <c:v>11</c:v>
                      </c:pt>
                      <c:pt idx="3">
                        <c:v>20</c:v>
                      </c:pt>
                      <c:pt idx="4">
                        <c:v>13</c:v>
                      </c:pt>
                      <c:pt idx="5">
                        <c:v>14</c:v>
                      </c:pt>
                      <c:pt idx="6">
                        <c:v>9</c:v>
                      </c:pt>
                      <c:pt idx="7">
                        <c:v>6</c:v>
                      </c:pt>
                      <c:pt idx="8">
                        <c:v>7</c:v>
                      </c:pt>
                      <c:pt idx="9">
                        <c:v>5</c:v>
                      </c:pt>
                      <c:pt idx="10">
                        <c:v>6</c:v>
                      </c:pt>
                      <c:pt idx="11">
                        <c:v>5</c:v>
                      </c:pt>
                    </c:numCache>
                  </c:numRef>
                </c:val>
                <c:extLst>
                  <c:ext xmlns:c16="http://schemas.microsoft.com/office/drawing/2014/chart" uri="{C3380CC4-5D6E-409C-BE32-E72D297353CC}">
                    <c16:uniqueId val="{00000003-931F-4345-94BB-D556CA8B4B6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'First OPA Waits (2)'!$A$3</c15:sqref>
                        </c15:formulaRef>
                      </c:ext>
                    </c:extLst>
                    <c:strCache>
                      <c:ptCount val="1"/>
                      <c:pt idx="0">
                        <c:v>Gynaecology *excl. PMB - Median Days</c:v>
                      </c:pt>
                    </c:strCache>
                  </c:strRef>
                </c:tx>
                <c:spPr>
                  <a:solidFill>
                    <a:schemeClr val="accent5">
                      <a:tint val="3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(2)'!$B$3:$Q$3</c15:sqref>
                        </c15:formulaRef>
                      </c:ext>
                    </c:extLst>
                    <c:numCache>
                      <c:formatCode>General</c:formatCode>
                      <c:ptCount val="16"/>
                      <c:pt idx="0">
                        <c:v>7</c:v>
                      </c:pt>
                      <c:pt idx="1">
                        <c:v>14</c:v>
                      </c:pt>
                      <c:pt idx="2">
                        <c:v>12</c:v>
                      </c:pt>
                      <c:pt idx="3">
                        <c:v>12</c:v>
                      </c:pt>
                      <c:pt idx="4">
                        <c:v>20</c:v>
                      </c:pt>
                      <c:pt idx="5">
                        <c:v>18</c:v>
                      </c:pt>
                      <c:pt idx="6">
                        <c:v>10</c:v>
                      </c:pt>
                      <c:pt idx="7">
                        <c:v>12</c:v>
                      </c:pt>
                      <c:pt idx="8">
                        <c:v>10</c:v>
                      </c:pt>
                      <c:pt idx="9">
                        <c:v>8</c:v>
                      </c:pt>
                      <c:pt idx="10">
                        <c:v>7</c:v>
                      </c:pt>
                      <c:pt idx="11">
                        <c:v>9</c:v>
                      </c:pt>
                    </c:numCache>
                  </c:numRef>
                </c:val>
                <c:extLst xmlns:c15="http://schemas.microsoft.com/office/drawing/2012/chart">
                  <c:ext xmlns:c16="http://schemas.microsoft.com/office/drawing/2014/chart" uri="{C3380CC4-5D6E-409C-BE32-E72D297353CC}">
                    <c16:uniqueId val="{00000004-931F-4345-94BB-D556CA8B4B6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'First OPA Waits (2)'!$A$5</c15:sqref>
                        </c15:formulaRef>
                      </c:ext>
                    </c:extLst>
                    <c:strCache>
                      <c:ptCount val="1"/>
                      <c:pt idx="0">
                        <c:v>ENT - Median Days</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(2)'!$B$5:$Q$5</c15:sqref>
                        </c15:formulaRef>
                      </c:ext>
                    </c:extLst>
                    <c:numCache>
                      <c:formatCode>General</c:formatCode>
                      <c:ptCount val="16"/>
                      <c:pt idx="0">
                        <c:v>6</c:v>
                      </c:pt>
                      <c:pt idx="1">
                        <c:v>9</c:v>
                      </c:pt>
                      <c:pt idx="2">
                        <c:v>7</c:v>
                      </c:pt>
                      <c:pt idx="3">
                        <c:v>7</c:v>
                      </c:pt>
                      <c:pt idx="4">
                        <c:v>8</c:v>
                      </c:pt>
                      <c:pt idx="5">
                        <c:v>7</c:v>
                      </c:pt>
                      <c:pt idx="6">
                        <c:v>7</c:v>
                      </c:pt>
                      <c:pt idx="7">
                        <c:v>7</c:v>
                      </c:pt>
                      <c:pt idx="8">
                        <c:v>6</c:v>
                      </c:pt>
                      <c:pt idx="9">
                        <c:v>8</c:v>
                      </c:pt>
                      <c:pt idx="10">
                        <c:v>7</c:v>
                      </c:pt>
                      <c:pt idx="11">
                        <c:v>7</c:v>
                      </c:pt>
                    </c:numCache>
                  </c:numRef>
                </c:val>
                <c:extLst xmlns:c15="http://schemas.microsoft.com/office/drawing/2012/chart">
                  <c:ext xmlns:c16="http://schemas.microsoft.com/office/drawing/2014/chart" uri="{C3380CC4-5D6E-409C-BE32-E72D297353CC}">
                    <c16:uniqueId val="{00000005-931F-4345-94BB-D556CA8B4B6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'First OPA Waits (2)'!$A$6</c15:sqref>
                        </c15:formulaRef>
                      </c:ext>
                    </c:extLst>
                    <c:strCache>
                      <c:ptCount val="1"/>
                      <c:pt idx="0">
                        <c:v>Gastroenterology - Median Days</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(2)'!$B$6:$Q$6</c15:sqref>
                        </c15:formulaRef>
                      </c:ext>
                    </c:extLst>
                    <c:numCache>
                      <c:formatCode>General</c:formatCode>
                      <c:ptCount val="16"/>
                      <c:pt idx="0">
                        <c:v>9</c:v>
                      </c:pt>
                      <c:pt idx="1">
                        <c:v>10</c:v>
                      </c:pt>
                      <c:pt idx="2">
                        <c:v>11</c:v>
                      </c:pt>
                      <c:pt idx="3">
                        <c:v>7</c:v>
                      </c:pt>
                      <c:pt idx="4">
                        <c:v>6</c:v>
                      </c:pt>
                      <c:pt idx="5">
                        <c:v>8</c:v>
                      </c:pt>
                      <c:pt idx="6">
                        <c:v>7</c:v>
                      </c:pt>
                      <c:pt idx="7">
                        <c:v>11</c:v>
                      </c:pt>
                      <c:pt idx="8">
                        <c:v>11</c:v>
                      </c:pt>
                      <c:pt idx="9">
                        <c:v>7</c:v>
                      </c:pt>
                      <c:pt idx="10">
                        <c:v>9</c:v>
                      </c:pt>
                      <c:pt idx="11">
                        <c:v>8</c:v>
                      </c:pt>
                    </c:numCache>
                  </c:numRef>
                </c:val>
                <c:extLst xmlns:c15="http://schemas.microsoft.com/office/drawing/2012/chart">
                  <c:ext xmlns:c16="http://schemas.microsoft.com/office/drawing/2014/chart" uri="{C3380CC4-5D6E-409C-BE32-E72D297353CC}">
                    <c16:uniqueId val="{00000006-931F-4345-94BB-D556CA8B4B6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'First OPA Waits (2)'!$A$7</c15:sqref>
                        </c15:formulaRef>
                      </c:ext>
                    </c:extLst>
                    <c:strCache>
                      <c:ptCount val="1"/>
                      <c:pt idx="0">
                        <c:v>General Surgery - Endocrine - Median Days</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(2)'!$B$7:$Q$7</c15:sqref>
                        </c15:formulaRef>
                      </c:ext>
                    </c:extLst>
                    <c:numCache>
                      <c:formatCode>General</c:formatCode>
                      <c:ptCount val="16"/>
                      <c:pt idx="0">
                        <c:v>20</c:v>
                      </c:pt>
                      <c:pt idx="1">
                        <c:v>10</c:v>
                      </c:pt>
                      <c:pt idx="2">
                        <c:v>10</c:v>
                      </c:pt>
                      <c:pt idx="3">
                        <c:v>22</c:v>
                      </c:pt>
                      <c:pt idx="4">
                        <c:v>5</c:v>
                      </c:pt>
                      <c:pt idx="5">
                        <c:v>26</c:v>
                      </c:pt>
                      <c:pt idx="6">
                        <c:v>9</c:v>
                      </c:pt>
                      <c:pt idx="7">
                        <c:v>16</c:v>
                      </c:pt>
                      <c:pt idx="8">
                        <c:v>0</c:v>
                      </c:pt>
                      <c:pt idx="9">
                        <c:v>25</c:v>
                      </c:pt>
                      <c:pt idx="10">
                        <c:v>11</c:v>
                      </c:pt>
                      <c:pt idx="11">
                        <c:v>11</c:v>
                      </c:pt>
                    </c:numCache>
                  </c:numRef>
                </c:val>
                <c:extLst xmlns:c15="http://schemas.microsoft.com/office/drawing/2012/chart">
                  <c:ext xmlns:c16="http://schemas.microsoft.com/office/drawing/2014/chart" uri="{C3380CC4-5D6E-409C-BE32-E72D297353CC}">
                    <c16:uniqueId val="{00000007-931F-4345-94BB-D556CA8B4B6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'First OPA Waits (2)'!$A$8</c15:sqref>
                        </c15:formulaRef>
                      </c:ext>
                    </c:extLst>
                    <c:strCache>
                      <c:ptCount val="1"/>
                      <c:pt idx="0">
                        <c:v>General Surgery - LGI - Median Days</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(2)'!$B$8:$Q$8</c15:sqref>
                        </c15:formulaRef>
                      </c:ext>
                    </c:extLst>
                    <c:numCache>
                      <c:formatCode>General</c:formatCode>
                      <c:ptCount val="16"/>
                      <c:pt idx="0">
                        <c:v>13</c:v>
                      </c:pt>
                      <c:pt idx="1">
                        <c:v>14</c:v>
                      </c:pt>
                      <c:pt idx="2">
                        <c:v>14</c:v>
                      </c:pt>
                      <c:pt idx="3">
                        <c:v>10</c:v>
                      </c:pt>
                      <c:pt idx="4">
                        <c:v>7</c:v>
                      </c:pt>
                      <c:pt idx="5">
                        <c:v>11</c:v>
                      </c:pt>
                      <c:pt idx="6">
                        <c:v>10</c:v>
                      </c:pt>
                      <c:pt idx="7">
                        <c:v>11</c:v>
                      </c:pt>
                      <c:pt idx="8">
                        <c:v>10</c:v>
                      </c:pt>
                      <c:pt idx="9">
                        <c:v>7</c:v>
                      </c:pt>
                      <c:pt idx="10">
                        <c:v>9</c:v>
                      </c:pt>
                      <c:pt idx="11">
                        <c:v>8</c:v>
                      </c:pt>
                    </c:numCache>
                  </c:numRef>
                </c:val>
                <c:extLst xmlns:c15="http://schemas.microsoft.com/office/drawing/2012/chart">
                  <c:ext xmlns:c16="http://schemas.microsoft.com/office/drawing/2014/chart" uri="{C3380CC4-5D6E-409C-BE32-E72D297353CC}">
                    <c16:uniqueId val="{00000008-931F-4345-94BB-D556CA8B4B6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'First OPA Waits (2)'!$A$9</c15:sqref>
                        </c15:formulaRef>
                      </c:ext>
                    </c:extLst>
                    <c:strCache>
                      <c:ptCount val="1"/>
                      <c:pt idx="0">
                        <c:v>General Surgery - UGI - Median Days</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(2)'!$B$9:$Q$9</c15:sqref>
                        </c15:formulaRef>
                      </c:ext>
                    </c:extLst>
                    <c:numCache>
                      <c:formatCode>General</c:formatCode>
                      <c:ptCount val="16"/>
                      <c:pt idx="0">
                        <c:v>9</c:v>
                      </c:pt>
                      <c:pt idx="1">
                        <c:v>9</c:v>
                      </c:pt>
                      <c:pt idx="2">
                        <c:v>15</c:v>
                      </c:pt>
                      <c:pt idx="3">
                        <c:v>11</c:v>
                      </c:pt>
                      <c:pt idx="4">
                        <c:v>7</c:v>
                      </c:pt>
                      <c:pt idx="5">
                        <c:v>12</c:v>
                      </c:pt>
                      <c:pt idx="6">
                        <c:v>10</c:v>
                      </c:pt>
                      <c:pt idx="7">
                        <c:v>14</c:v>
                      </c:pt>
                      <c:pt idx="8">
                        <c:v>11</c:v>
                      </c:pt>
                      <c:pt idx="9">
                        <c:v>14</c:v>
                      </c:pt>
                      <c:pt idx="10">
                        <c:v>13</c:v>
                      </c:pt>
                      <c:pt idx="11">
                        <c:v>8</c:v>
                      </c:pt>
                    </c:numCache>
                  </c:numRef>
                </c:val>
                <c:extLst xmlns:c15="http://schemas.microsoft.com/office/drawing/2012/chart">
                  <c:ext xmlns:c16="http://schemas.microsoft.com/office/drawing/2014/chart" uri="{C3380CC4-5D6E-409C-BE32-E72D297353CC}">
                    <c16:uniqueId val="{00000009-931F-4345-94BB-D556CA8B4B6F}"/>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'First OPA Waits (2)'!$A$10</c15:sqref>
                        </c15:formulaRef>
                      </c:ext>
                    </c:extLst>
                    <c:strCache>
                      <c:ptCount val="1"/>
                      <c:pt idx="0">
                        <c:v>OMFS - Median Days</c:v>
                      </c:pt>
                    </c:strCache>
                  </c:strRef>
                </c:tx>
                <c:spPr>
                  <a:solidFill>
                    <a:schemeClr val="accent5">
                      <a:tint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(2)'!$B$10:$Q$10</c15:sqref>
                        </c15:formulaRef>
                      </c:ext>
                    </c:extLst>
                    <c:numCache>
                      <c:formatCode>General</c:formatCode>
                      <c:ptCount val="16"/>
                      <c:pt idx="0">
                        <c:v>12</c:v>
                      </c:pt>
                      <c:pt idx="1">
                        <c:v>12</c:v>
                      </c:pt>
                      <c:pt idx="2">
                        <c:v>11</c:v>
                      </c:pt>
                      <c:pt idx="3">
                        <c:v>8</c:v>
                      </c:pt>
                      <c:pt idx="4">
                        <c:v>14</c:v>
                      </c:pt>
                      <c:pt idx="5">
                        <c:v>12</c:v>
                      </c:pt>
                      <c:pt idx="6">
                        <c:v>15</c:v>
                      </c:pt>
                      <c:pt idx="7">
                        <c:v>21</c:v>
                      </c:pt>
                      <c:pt idx="8">
                        <c:v>11</c:v>
                      </c:pt>
                      <c:pt idx="9">
                        <c:v>8</c:v>
                      </c:pt>
                      <c:pt idx="10">
                        <c:v>8</c:v>
                      </c:pt>
                      <c:pt idx="11">
                        <c:v>8</c:v>
                      </c:pt>
                    </c:numCache>
                  </c:numRef>
                </c:val>
                <c:extLst xmlns:c15="http://schemas.microsoft.com/office/drawing/2012/chart">
                  <c:ext xmlns:c16="http://schemas.microsoft.com/office/drawing/2014/chart" uri="{C3380CC4-5D6E-409C-BE32-E72D297353CC}">
                    <c16:uniqueId val="{0000000A-931F-4345-94BB-D556CA8B4B6F}"/>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'First OPA Waits (2)'!$A$11</c15:sqref>
                        </c15:formulaRef>
                      </c:ext>
                    </c:extLst>
                    <c:strCache>
                      <c:ptCount val="1"/>
                      <c:pt idx="0">
                        <c:v>Ophthalmology - Median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(2)'!$B$11:$Q$11</c15:sqref>
                        </c15:formulaRef>
                      </c:ext>
                    </c:extLst>
                    <c:numCache>
                      <c:formatCode>General</c:formatCode>
                      <c:ptCount val="16"/>
                      <c:pt idx="0">
                        <c:v>19</c:v>
                      </c:pt>
                      <c:pt idx="1">
                        <c:v>20</c:v>
                      </c:pt>
                      <c:pt idx="2">
                        <c:v>13</c:v>
                      </c:pt>
                      <c:pt idx="3">
                        <c:v>13</c:v>
                      </c:pt>
                      <c:pt idx="4">
                        <c:v>29</c:v>
                      </c:pt>
                      <c:pt idx="5">
                        <c:v>24</c:v>
                      </c:pt>
                      <c:pt idx="6">
                        <c:v>14</c:v>
                      </c:pt>
                      <c:pt idx="7">
                        <c:v>14</c:v>
                      </c:pt>
                      <c:pt idx="8">
                        <c:v>20</c:v>
                      </c:pt>
                      <c:pt idx="9">
                        <c:v>13</c:v>
                      </c:pt>
                      <c:pt idx="10">
                        <c:v>13</c:v>
                      </c:pt>
                      <c:pt idx="11">
                        <c:v>14</c:v>
                      </c:pt>
                    </c:numCache>
                  </c:numRef>
                </c:val>
                <c:extLst xmlns:c15="http://schemas.microsoft.com/office/drawing/2012/chart">
                  <c:ext xmlns:c16="http://schemas.microsoft.com/office/drawing/2014/chart" uri="{C3380CC4-5D6E-409C-BE32-E72D297353CC}">
                    <c16:uniqueId val="{0000000B-931F-4345-94BB-D556CA8B4B6F}"/>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'First OPA Waits (2)'!$A$12</c15:sqref>
                        </c15:formulaRef>
                      </c:ext>
                    </c:extLst>
                    <c:strCache>
                      <c:ptCount val="1"/>
                      <c:pt idx="0">
                        <c:v>Plastic Surgery - Median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(2)'!$B$12:$Q$12</c15:sqref>
                        </c15:formulaRef>
                      </c:ext>
                    </c:extLst>
                    <c:numCache>
                      <c:formatCode>General</c:formatCode>
                      <c:ptCount val="16"/>
                      <c:pt idx="0">
                        <c:v>14</c:v>
                      </c:pt>
                      <c:pt idx="1">
                        <c:v>20</c:v>
                      </c:pt>
                      <c:pt idx="2">
                        <c:v>15</c:v>
                      </c:pt>
                      <c:pt idx="3">
                        <c:v>15</c:v>
                      </c:pt>
                      <c:pt idx="4">
                        <c:v>17</c:v>
                      </c:pt>
                      <c:pt idx="5">
                        <c:v>17</c:v>
                      </c:pt>
                      <c:pt idx="6">
                        <c:v>19</c:v>
                      </c:pt>
                      <c:pt idx="7">
                        <c:v>21</c:v>
                      </c:pt>
                      <c:pt idx="8">
                        <c:v>19</c:v>
                      </c:pt>
                      <c:pt idx="9">
                        <c:v>22</c:v>
                      </c:pt>
                      <c:pt idx="10">
                        <c:v>20</c:v>
                      </c:pt>
                      <c:pt idx="11">
                        <c:v>18</c:v>
                      </c:pt>
                    </c:numCache>
                  </c:numRef>
                </c:val>
                <c:extLst xmlns:c15="http://schemas.microsoft.com/office/drawing/2012/chart">
                  <c:ext xmlns:c16="http://schemas.microsoft.com/office/drawing/2014/chart" uri="{C3380CC4-5D6E-409C-BE32-E72D297353CC}">
                    <c16:uniqueId val="{0000000C-931F-4345-94BB-D556CA8B4B6F}"/>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'First OPA Waits (2)'!$A$13</c15:sqref>
                        </c15:formulaRef>
                      </c:ext>
                    </c:extLst>
                    <c:strCache>
                      <c:ptCount val="1"/>
                      <c:pt idx="0">
                        <c:v>Thoracic Surgery - Median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(2)'!$B$13:$Q$13</c15:sqref>
                        </c15:formulaRef>
                      </c:ext>
                    </c:extLst>
                    <c:numCache>
                      <c:formatCode>General</c:formatCode>
                      <c:ptCount val="16"/>
                      <c:pt idx="0">
                        <c:v>35</c:v>
                      </c:pt>
                      <c:pt idx="1">
                        <c:v>46</c:v>
                      </c:pt>
                      <c:pt idx="2">
                        <c:v>29</c:v>
                      </c:pt>
                      <c:pt idx="3">
                        <c:v>22</c:v>
                      </c:pt>
                      <c:pt idx="4">
                        <c:v>22</c:v>
                      </c:pt>
                      <c:pt idx="5">
                        <c:v>15</c:v>
                      </c:pt>
                      <c:pt idx="6">
                        <c:v>16</c:v>
                      </c:pt>
                      <c:pt idx="7">
                        <c:v>16</c:v>
                      </c:pt>
                      <c:pt idx="8">
                        <c:v>16</c:v>
                      </c:pt>
                      <c:pt idx="9">
                        <c:v>22</c:v>
                      </c:pt>
                      <c:pt idx="10">
                        <c:v>25</c:v>
                      </c:pt>
                      <c:pt idx="11">
                        <c:v>20</c:v>
                      </c:pt>
                    </c:numCache>
                  </c:numRef>
                </c:val>
                <c:extLst xmlns:c15="http://schemas.microsoft.com/office/drawing/2012/chart">
                  <c:ext xmlns:c16="http://schemas.microsoft.com/office/drawing/2014/chart" uri="{C3380CC4-5D6E-409C-BE32-E72D297353CC}">
                    <c16:uniqueId val="{0000000D-931F-4345-94BB-D556CA8B4B6F}"/>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'First OPA Waits (2)'!$A$14</c15:sqref>
                        </c15:formulaRef>
                      </c:ext>
                    </c:extLst>
                    <c:strCache>
                      <c:ptCount val="1"/>
                      <c:pt idx="0">
                        <c:v>Urology - PSA/OPA - Median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(2)'!$B$14:$Q$14</c15:sqref>
                        </c15:formulaRef>
                      </c:ext>
                    </c:extLst>
                    <c:numCache>
                      <c:formatCode>General</c:formatCode>
                      <c:ptCount val="16"/>
                      <c:pt idx="0">
                        <c:v>8</c:v>
                      </c:pt>
                      <c:pt idx="1">
                        <c:v>12</c:v>
                      </c:pt>
                      <c:pt idx="2">
                        <c:v>7</c:v>
                      </c:pt>
                      <c:pt idx="3">
                        <c:v>7</c:v>
                      </c:pt>
                      <c:pt idx="4">
                        <c:v>8</c:v>
                      </c:pt>
                      <c:pt idx="5">
                        <c:v>7</c:v>
                      </c:pt>
                      <c:pt idx="6">
                        <c:v>9</c:v>
                      </c:pt>
                      <c:pt idx="7">
                        <c:v>8</c:v>
                      </c:pt>
                      <c:pt idx="8">
                        <c:v>8</c:v>
                      </c:pt>
                      <c:pt idx="9">
                        <c:v>11</c:v>
                      </c:pt>
                      <c:pt idx="10">
                        <c:v>7</c:v>
                      </c:pt>
                      <c:pt idx="11">
                        <c:v>7</c:v>
                      </c:pt>
                    </c:numCache>
                  </c:numRef>
                </c:val>
                <c:extLst xmlns:c15="http://schemas.microsoft.com/office/drawing/2012/chart">
                  <c:ext xmlns:c16="http://schemas.microsoft.com/office/drawing/2014/chart" uri="{C3380CC4-5D6E-409C-BE32-E72D297353CC}">
                    <c16:uniqueId val="{0000000E-931F-4345-94BB-D556CA8B4B6F}"/>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'First OPA Waits (2)'!$A$15</c15:sqref>
                        </c15:formulaRef>
                      </c:ext>
                    </c:extLst>
                    <c:strCache>
                      <c:ptCount val="1"/>
                      <c:pt idx="0">
                        <c:v>Urology - Haematuria - Median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(2)'!$B$15:$Q$15</c15:sqref>
                        </c15:formulaRef>
                      </c:ext>
                    </c:extLst>
                    <c:numCache>
                      <c:formatCode>General</c:formatCode>
                      <c:ptCount val="16"/>
                      <c:pt idx="0">
                        <c:v>15</c:v>
                      </c:pt>
                      <c:pt idx="1">
                        <c:v>21</c:v>
                      </c:pt>
                      <c:pt idx="2">
                        <c:v>15</c:v>
                      </c:pt>
                      <c:pt idx="3">
                        <c:v>21</c:v>
                      </c:pt>
                      <c:pt idx="4">
                        <c:v>20</c:v>
                      </c:pt>
                      <c:pt idx="5">
                        <c:v>20</c:v>
                      </c:pt>
                      <c:pt idx="6">
                        <c:v>14</c:v>
                      </c:pt>
                      <c:pt idx="7">
                        <c:v>10</c:v>
                      </c:pt>
                      <c:pt idx="8">
                        <c:v>10</c:v>
                      </c:pt>
                      <c:pt idx="9">
                        <c:v>11</c:v>
                      </c:pt>
                      <c:pt idx="10">
                        <c:v>10</c:v>
                      </c:pt>
                      <c:pt idx="11">
                        <c:v>11</c:v>
                      </c:pt>
                    </c:numCache>
                  </c:numRef>
                </c:val>
                <c:extLst xmlns:c15="http://schemas.microsoft.com/office/drawing/2012/chart">
                  <c:ext xmlns:c16="http://schemas.microsoft.com/office/drawing/2014/chart" uri="{C3380CC4-5D6E-409C-BE32-E72D297353CC}">
                    <c16:uniqueId val="{0000000F-931F-4345-94BB-D556CA8B4B6F}"/>
                  </c:ext>
                </c:extLst>
              </c15:ser>
            </c15:filteredBarSeries>
            <c15:filteredBarSeries>
              <c15:ser>
                <c:idx val="14"/>
                <c:order val="14"/>
                <c:tx>
                  <c:strRef>
                    <c:extLst xmlns:c15="http://schemas.microsoft.com/office/drawing/2012/chart">
                      <c:ext xmlns:c15="http://schemas.microsoft.com/office/drawing/2012/chart" uri="{02D57815-91ED-43cb-92C2-25804820EDAC}">
                        <c15:formulaRef>
                          <c15:sqref>'First OPA Waits (2)'!$A$16</c15:sqref>
                        </c15:formulaRef>
                      </c:ext>
                    </c:extLst>
                    <c:strCache>
                      <c:ptCount val="1"/>
                      <c:pt idx="0">
                        <c:v>Breast *One Stop - Total Activity</c:v>
                      </c:pt>
                    </c:strCache>
                  </c:strRef>
                </c:tx>
                <c:spPr>
                  <a:solidFill>
                    <a:schemeClr val="accent5">
                      <a:tint val="79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(2)'!$B$16:$Q$16</c15:sqref>
                        </c15:formulaRef>
                      </c:ext>
                    </c:extLst>
                    <c:numCache>
                      <c:formatCode>General</c:formatCode>
                      <c:ptCount val="16"/>
                      <c:pt idx="0">
                        <c:v>117</c:v>
                      </c:pt>
                      <c:pt idx="1">
                        <c:v>177</c:v>
                      </c:pt>
                      <c:pt idx="2">
                        <c:v>139</c:v>
                      </c:pt>
                      <c:pt idx="3">
                        <c:v>165</c:v>
                      </c:pt>
                      <c:pt idx="4">
                        <c:v>221</c:v>
                      </c:pt>
                      <c:pt idx="5">
                        <c:v>207</c:v>
                      </c:pt>
                      <c:pt idx="6">
                        <c:v>275</c:v>
                      </c:pt>
                      <c:pt idx="7">
                        <c:v>201</c:v>
                      </c:pt>
                      <c:pt idx="8">
                        <c:v>203</c:v>
                      </c:pt>
                      <c:pt idx="9">
                        <c:v>233</c:v>
                      </c:pt>
                      <c:pt idx="10">
                        <c:v>282</c:v>
                      </c:pt>
                      <c:pt idx="11">
                        <c:v>227</c:v>
                      </c:pt>
                    </c:numCache>
                  </c:numRef>
                </c:val>
                <c:extLst xmlns:c15="http://schemas.microsoft.com/office/drawing/2012/chart">
                  <c:ext xmlns:c16="http://schemas.microsoft.com/office/drawing/2014/chart" uri="{C3380CC4-5D6E-409C-BE32-E72D297353CC}">
                    <c16:uniqueId val="{00000010-931F-4345-94BB-D556CA8B4B6F}"/>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'First OPA Waits (2)'!$A$17</c15:sqref>
                        </c15:formulaRef>
                      </c:ext>
                    </c:extLst>
                    <c:strCache>
                      <c:ptCount val="1"/>
                      <c:pt idx="0">
                        <c:v>Gynaecology *excl. PMB - Total Activity</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(2)'!$B$17:$Q$17</c15:sqref>
                        </c15:formulaRef>
                      </c:ext>
                    </c:extLst>
                    <c:numCache>
                      <c:formatCode>General</c:formatCode>
                      <c:ptCount val="16"/>
                      <c:pt idx="0">
                        <c:v>49</c:v>
                      </c:pt>
                      <c:pt idx="1">
                        <c:v>65</c:v>
                      </c:pt>
                      <c:pt idx="2">
                        <c:v>63</c:v>
                      </c:pt>
                      <c:pt idx="3">
                        <c:v>46</c:v>
                      </c:pt>
                      <c:pt idx="4">
                        <c:v>46</c:v>
                      </c:pt>
                      <c:pt idx="5">
                        <c:v>40</c:v>
                      </c:pt>
                      <c:pt idx="6">
                        <c:v>37</c:v>
                      </c:pt>
                      <c:pt idx="7">
                        <c:v>103</c:v>
                      </c:pt>
                      <c:pt idx="8">
                        <c:v>43</c:v>
                      </c:pt>
                      <c:pt idx="9">
                        <c:v>66</c:v>
                      </c:pt>
                      <c:pt idx="10">
                        <c:v>54</c:v>
                      </c:pt>
                      <c:pt idx="11">
                        <c:v>33</c:v>
                      </c:pt>
                    </c:numCache>
                  </c:numRef>
                </c:val>
                <c:extLst xmlns:c15="http://schemas.microsoft.com/office/drawing/2012/chart">
                  <c:ext xmlns:c16="http://schemas.microsoft.com/office/drawing/2014/chart" uri="{C3380CC4-5D6E-409C-BE32-E72D297353CC}">
                    <c16:uniqueId val="{00000011-931F-4345-94BB-D556CA8B4B6F}"/>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'First OPA Waits (2)'!$A$19</c15:sqref>
                        </c15:formulaRef>
                      </c:ext>
                    </c:extLst>
                    <c:strCache>
                      <c:ptCount val="1"/>
                      <c:pt idx="0">
                        <c:v>ENT - Total Activity</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(2)'!$B$19:$Q$19</c15:sqref>
                        </c15:formulaRef>
                      </c:ext>
                    </c:extLst>
                    <c:numCache>
                      <c:formatCode>General</c:formatCode>
                      <c:ptCount val="16"/>
                      <c:pt idx="0">
                        <c:v>61</c:v>
                      </c:pt>
                      <c:pt idx="1">
                        <c:v>88</c:v>
                      </c:pt>
                      <c:pt idx="2">
                        <c:v>67</c:v>
                      </c:pt>
                      <c:pt idx="3">
                        <c:v>61</c:v>
                      </c:pt>
                      <c:pt idx="4">
                        <c:v>106</c:v>
                      </c:pt>
                      <c:pt idx="5">
                        <c:v>105</c:v>
                      </c:pt>
                      <c:pt idx="6">
                        <c:v>95</c:v>
                      </c:pt>
                      <c:pt idx="7">
                        <c:v>89</c:v>
                      </c:pt>
                      <c:pt idx="8">
                        <c:v>71</c:v>
                      </c:pt>
                      <c:pt idx="9">
                        <c:v>82</c:v>
                      </c:pt>
                      <c:pt idx="10">
                        <c:v>102</c:v>
                      </c:pt>
                      <c:pt idx="11">
                        <c:v>76</c:v>
                      </c:pt>
                    </c:numCache>
                  </c:numRef>
                </c:val>
                <c:extLst xmlns:c15="http://schemas.microsoft.com/office/drawing/2012/chart">
                  <c:ext xmlns:c16="http://schemas.microsoft.com/office/drawing/2014/chart" uri="{C3380CC4-5D6E-409C-BE32-E72D297353CC}">
                    <c16:uniqueId val="{00000012-931F-4345-94BB-D556CA8B4B6F}"/>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'First OPA Waits (2)'!$A$20</c15:sqref>
                        </c15:formulaRef>
                      </c:ext>
                    </c:extLst>
                    <c:strCache>
                      <c:ptCount val="1"/>
                      <c:pt idx="0">
                        <c:v>Gastroenterology - Total Activity</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(2)'!$B$20:$Q$20</c15:sqref>
                        </c15:formulaRef>
                      </c:ext>
                    </c:extLst>
                    <c:numCache>
                      <c:formatCode>General</c:formatCode>
                      <c:ptCount val="16"/>
                      <c:pt idx="0">
                        <c:v>95</c:v>
                      </c:pt>
                      <c:pt idx="1">
                        <c:v>123</c:v>
                      </c:pt>
                      <c:pt idx="2">
                        <c:v>104</c:v>
                      </c:pt>
                      <c:pt idx="3">
                        <c:v>85</c:v>
                      </c:pt>
                      <c:pt idx="4">
                        <c:v>89</c:v>
                      </c:pt>
                      <c:pt idx="5">
                        <c:v>121</c:v>
                      </c:pt>
                      <c:pt idx="6">
                        <c:v>106</c:v>
                      </c:pt>
                      <c:pt idx="7">
                        <c:v>131</c:v>
                      </c:pt>
                      <c:pt idx="8">
                        <c:v>142</c:v>
                      </c:pt>
                      <c:pt idx="9">
                        <c:v>97</c:v>
                      </c:pt>
                      <c:pt idx="10">
                        <c:v>89</c:v>
                      </c:pt>
                      <c:pt idx="11">
                        <c:v>101</c:v>
                      </c:pt>
                    </c:numCache>
                  </c:numRef>
                </c:val>
                <c:extLst xmlns:c15="http://schemas.microsoft.com/office/drawing/2012/chart">
                  <c:ext xmlns:c16="http://schemas.microsoft.com/office/drawing/2014/chart" uri="{C3380CC4-5D6E-409C-BE32-E72D297353CC}">
                    <c16:uniqueId val="{00000013-931F-4345-94BB-D556CA8B4B6F}"/>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'First OPA Waits (2)'!$A$21</c15:sqref>
                        </c15:formulaRef>
                      </c:ext>
                    </c:extLst>
                    <c:strCache>
                      <c:ptCount val="1"/>
                      <c:pt idx="0">
                        <c:v>General Surgery - Endocrine - Total Activity</c:v>
                      </c:pt>
                    </c:strCache>
                  </c:strRef>
                </c:tx>
                <c:spPr>
                  <a:solidFill>
                    <a:schemeClr val="accent5">
                      <a:tint val="96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(2)'!$B$21:$Q$21</c15:sqref>
                        </c15:formulaRef>
                      </c:ext>
                    </c:extLst>
                    <c:numCache>
                      <c:formatCode>General</c:formatCode>
                      <c:ptCount val="16"/>
                      <c:pt idx="0">
                        <c:v>2</c:v>
                      </c:pt>
                      <c:pt idx="1">
                        <c:v>3</c:v>
                      </c:pt>
                      <c:pt idx="2">
                        <c:v>2</c:v>
                      </c:pt>
                      <c:pt idx="3">
                        <c:v>7</c:v>
                      </c:pt>
                      <c:pt idx="4">
                        <c:v>5</c:v>
                      </c:pt>
                      <c:pt idx="5">
                        <c:v>3</c:v>
                      </c:pt>
                      <c:pt idx="6">
                        <c:v>6</c:v>
                      </c:pt>
                      <c:pt idx="7">
                        <c:v>8</c:v>
                      </c:pt>
                      <c:pt idx="8">
                        <c:v>0</c:v>
                      </c:pt>
                      <c:pt idx="9">
                        <c:v>5</c:v>
                      </c:pt>
                      <c:pt idx="10">
                        <c:v>4</c:v>
                      </c:pt>
                      <c:pt idx="11">
                        <c:v>5</c:v>
                      </c:pt>
                    </c:numCache>
                  </c:numRef>
                </c:val>
                <c:extLst xmlns:c15="http://schemas.microsoft.com/office/drawing/2012/chart">
                  <c:ext xmlns:c16="http://schemas.microsoft.com/office/drawing/2014/chart" uri="{C3380CC4-5D6E-409C-BE32-E72D297353CC}">
                    <c16:uniqueId val="{00000014-931F-4345-94BB-D556CA8B4B6F}"/>
                  </c:ext>
                </c:extLst>
              </c15:ser>
            </c15:filteredBarSeries>
            <c15:filteredBarSeries>
              <c15:ser>
                <c:idx val="20"/>
                <c:order val="20"/>
                <c:tx>
                  <c:strRef>
                    <c:extLst xmlns:c15="http://schemas.microsoft.com/office/drawing/2012/chart">
                      <c:ext xmlns:c15="http://schemas.microsoft.com/office/drawing/2012/chart" uri="{02D57815-91ED-43cb-92C2-25804820EDAC}">
                        <c15:formulaRef>
                          <c15:sqref>'First OPA Waits (2)'!$A$22</c15:sqref>
                        </c15:formulaRef>
                      </c:ext>
                    </c:extLst>
                    <c:strCache>
                      <c:ptCount val="1"/>
                      <c:pt idx="0">
                        <c:v>General Surgery - LGI - Total Activity</c:v>
                      </c:pt>
                    </c:strCache>
                  </c:strRef>
                </c:tx>
                <c:spPr>
                  <a:solidFill>
                    <a:schemeClr val="accent5">
                      <a:tint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(2)'!$B$22:$Q$22</c15:sqref>
                        </c15:formulaRef>
                      </c:ext>
                    </c:extLst>
                    <c:numCache>
                      <c:formatCode>General</c:formatCode>
                      <c:ptCount val="16"/>
                      <c:pt idx="0">
                        <c:v>57</c:v>
                      </c:pt>
                      <c:pt idx="1">
                        <c:v>83</c:v>
                      </c:pt>
                      <c:pt idx="2">
                        <c:v>59</c:v>
                      </c:pt>
                      <c:pt idx="3">
                        <c:v>77</c:v>
                      </c:pt>
                      <c:pt idx="4">
                        <c:v>72</c:v>
                      </c:pt>
                      <c:pt idx="5">
                        <c:v>59</c:v>
                      </c:pt>
                      <c:pt idx="6">
                        <c:v>72</c:v>
                      </c:pt>
                      <c:pt idx="7">
                        <c:v>77</c:v>
                      </c:pt>
                      <c:pt idx="8">
                        <c:v>73</c:v>
                      </c:pt>
                      <c:pt idx="9">
                        <c:v>64</c:v>
                      </c:pt>
                      <c:pt idx="10">
                        <c:v>62</c:v>
                      </c:pt>
                      <c:pt idx="11">
                        <c:v>69</c:v>
                      </c:pt>
                    </c:numCache>
                  </c:numRef>
                </c:val>
                <c:extLst xmlns:c15="http://schemas.microsoft.com/office/drawing/2012/chart">
                  <c:ext xmlns:c16="http://schemas.microsoft.com/office/drawing/2014/chart" uri="{C3380CC4-5D6E-409C-BE32-E72D297353CC}">
                    <c16:uniqueId val="{00000015-931F-4345-94BB-D556CA8B4B6F}"/>
                  </c:ext>
                </c:extLst>
              </c15:ser>
            </c15:filteredBarSeries>
            <c15:filteredBarSeries>
              <c15:ser>
                <c:idx val="21"/>
                <c:order val="21"/>
                <c:tx>
                  <c:strRef>
                    <c:extLst xmlns:c15="http://schemas.microsoft.com/office/drawing/2012/chart">
                      <c:ext xmlns:c15="http://schemas.microsoft.com/office/drawing/2012/chart" uri="{02D57815-91ED-43cb-92C2-25804820EDAC}">
                        <c15:formulaRef>
                          <c15:sqref>'First OPA Waits (2)'!$A$23</c15:sqref>
                        </c15:formulaRef>
                      </c:ext>
                    </c:extLst>
                    <c:strCache>
                      <c:ptCount val="1"/>
                      <c:pt idx="0">
                        <c:v>General Surgery - UGI - Total Activity</c:v>
                      </c:pt>
                    </c:strCache>
                  </c:strRef>
                </c:tx>
                <c:spPr>
                  <a:solidFill>
                    <a:schemeClr val="accent5">
                      <a:shade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(2)'!$B$23:$Q$23</c15:sqref>
                        </c15:formulaRef>
                      </c:ext>
                    </c:extLst>
                    <c:numCache>
                      <c:formatCode>General</c:formatCode>
                      <c:ptCount val="16"/>
                      <c:pt idx="0">
                        <c:v>28</c:v>
                      </c:pt>
                      <c:pt idx="1">
                        <c:v>32</c:v>
                      </c:pt>
                      <c:pt idx="2">
                        <c:v>29</c:v>
                      </c:pt>
                      <c:pt idx="3">
                        <c:v>23</c:v>
                      </c:pt>
                      <c:pt idx="4">
                        <c:v>26</c:v>
                      </c:pt>
                      <c:pt idx="5">
                        <c:v>33</c:v>
                      </c:pt>
                      <c:pt idx="6">
                        <c:v>31</c:v>
                      </c:pt>
                      <c:pt idx="7">
                        <c:v>30</c:v>
                      </c:pt>
                      <c:pt idx="8">
                        <c:v>29</c:v>
                      </c:pt>
                      <c:pt idx="9">
                        <c:v>26</c:v>
                      </c:pt>
                      <c:pt idx="10">
                        <c:v>39</c:v>
                      </c:pt>
                      <c:pt idx="11">
                        <c:v>22</c:v>
                      </c:pt>
                    </c:numCache>
                  </c:numRef>
                </c:val>
                <c:extLst xmlns:c15="http://schemas.microsoft.com/office/drawing/2012/chart">
                  <c:ext xmlns:c16="http://schemas.microsoft.com/office/drawing/2014/chart" uri="{C3380CC4-5D6E-409C-BE32-E72D297353CC}">
                    <c16:uniqueId val="{00000016-931F-4345-94BB-D556CA8B4B6F}"/>
                  </c:ext>
                </c:extLst>
              </c15:ser>
            </c15:filteredBarSeries>
            <c15:filteredBarSeries>
              <c15:ser>
                <c:idx val="22"/>
                <c:order val="22"/>
                <c:tx>
                  <c:strRef>
                    <c:extLst xmlns:c15="http://schemas.microsoft.com/office/drawing/2012/chart">
                      <c:ext xmlns:c15="http://schemas.microsoft.com/office/drawing/2012/chart" uri="{02D57815-91ED-43cb-92C2-25804820EDAC}">
                        <c15:formulaRef>
                          <c15:sqref>'First OPA Waits (2)'!$A$24</c15:sqref>
                        </c15:formulaRef>
                      </c:ext>
                    </c:extLst>
                    <c:strCache>
                      <c:ptCount val="1"/>
                      <c:pt idx="0">
                        <c:v>OMFS - Total Activity</c:v>
                      </c:pt>
                    </c:strCache>
                  </c:strRef>
                </c:tx>
                <c:spPr>
                  <a:solidFill>
                    <a:schemeClr val="accent5">
                      <a:shade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(2)'!$B$24:$Q$24</c15:sqref>
                        </c15:formulaRef>
                      </c:ext>
                    </c:extLst>
                    <c:numCache>
                      <c:formatCode>General</c:formatCode>
                      <c:ptCount val="16"/>
                      <c:pt idx="0">
                        <c:v>97</c:v>
                      </c:pt>
                      <c:pt idx="1">
                        <c:v>102</c:v>
                      </c:pt>
                      <c:pt idx="2">
                        <c:v>138</c:v>
                      </c:pt>
                      <c:pt idx="3">
                        <c:v>100</c:v>
                      </c:pt>
                      <c:pt idx="4">
                        <c:v>91</c:v>
                      </c:pt>
                      <c:pt idx="5">
                        <c:v>97</c:v>
                      </c:pt>
                      <c:pt idx="6">
                        <c:v>72</c:v>
                      </c:pt>
                      <c:pt idx="7">
                        <c:v>133</c:v>
                      </c:pt>
                      <c:pt idx="8">
                        <c:v>105</c:v>
                      </c:pt>
                      <c:pt idx="9">
                        <c:v>106</c:v>
                      </c:pt>
                      <c:pt idx="10">
                        <c:v>110</c:v>
                      </c:pt>
                      <c:pt idx="11">
                        <c:v>115</c:v>
                      </c:pt>
                    </c:numCache>
                  </c:numRef>
                </c:val>
                <c:extLst xmlns:c15="http://schemas.microsoft.com/office/drawing/2012/chart">
                  <c:ext xmlns:c16="http://schemas.microsoft.com/office/drawing/2014/chart" uri="{C3380CC4-5D6E-409C-BE32-E72D297353CC}">
                    <c16:uniqueId val="{00000017-931F-4345-94BB-D556CA8B4B6F}"/>
                  </c:ext>
                </c:extLst>
              </c15:ser>
            </c15:filteredBarSeries>
            <c15:filteredBarSeries>
              <c15:ser>
                <c:idx val="23"/>
                <c:order val="23"/>
                <c:tx>
                  <c:strRef>
                    <c:extLst xmlns:c15="http://schemas.microsoft.com/office/drawing/2012/chart">
                      <c:ext xmlns:c15="http://schemas.microsoft.com/office/drawing/2012/chart" uri="{02D57815-91ED-43cb-92C2-25804820EDAC}">
                        <c15:formulaRef>
                          <c15:sqref>'First OPA Waits (2)'!$A$25</c15:sqref>
                        </c15:formulaRef>
                      </c:ext>
                    </c:extLst>
                    <c:strCache>
                      <c:ptCount val="1"/>
                      <c:pt idx="0">
                        <c:v>Ophthalmology - Total Activity</c:v>
                      </c:pt>
                    </c:strCache>
                  </c:strRef>
                </c:tx>
                <c:spPr>
                  <a:solidFill>
                    <a:schemeClr val="accent5">
                      <a:shade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(2)'!$B$25:$Q$25</c15:sqref>
                        </c15:formulaRef>
                      </c:ext>
                    </c:extLst>
                    <c:numCache>
                      <c:formatCode>General</c:formatCode>
                      <c:ptCount val="16"/>
                      <c:pt idx="0">
                        <c:v>5</c:v>
                      </c:pt>
                      <c:pt idx="1">
                        <c:v>11</c:v>
                      </c:pt>
                      <c:pt idx="2">
                        <c:v>9</c:v>
                      </c:pt>
                      <c:pt idx="3">
                        <c:v>5</c:v>
                      </c:pt>
                      <c:pt idx="4">
                        <c:v>15</c:v>
                      </c:pt>
                      <c:pt idx="5">
                        <c:v>10</c:v>
                      </c:pt>
                      <c:pt idx="6">
                        <c:v>13</c:v>
                      </c:pt>
                      <c:pt idx="7">
                        <c:v>14</c:v>
                      </c:pt>
                      <c:pt idx="8">
                        <c:v>7</c:v>
                      </c:pt>
                      <c:pt idx="9">
                        <c:v>5</c:v>
                      </c:pt>
                      <c:pt idx="10">
                        <c:v>13</c:v>
                      </c:pt>
                      <c:pt idx="11">
                        <c:v>14</c:v>
                      </c:pt>
                    </c:numCache>
                  </c:numRef>
                </c:val>
                <c:extLst xmlns:c15="http://schemas.microsoft.com/office/drawing/2012/chart">
                  <c:ext xmlns:c16="http://schemas.microsoft.com/office/drawing/2014/chart" uri="{C3380CC4-5D6E-409C-BE32-E72D297353CC}">
                    <c16:uniqueId val="{00000018-931F-4345-94BB-D556CA8B4B6F}"/>
                  </c:ext>
                </c:extLst>
              </c15:ser>
            </c15:filteredBarSeries>
            <c15:filteredBarSeries>
              <c15:ser>
                <c:idx val="24"/>
                <c:order val="24"/>
                <c:tx>
                  <c:strRef>
                    <c:extLst xmlns:c15="http://schemas.microsoft.com/office/drawing/2012/chart">
                      <c:ext xmlns:c15="http://schemas.microsoft.com/office/drawing/2012/chart" uri="{02D57815-91ED-43cb-92C2-25804820EDAC}">
                        <c15:formulaRef>
                          <c15:sqref>'First OPA Waits (2)'!$A$26</c15:sqref>
                        </c15:formulaRef>
                      </c:ext>
                    </c:extLst>
                    <c:strCache>
                      <c:ptCount val="1"/>
                      <c:pt idx="0">
                        <c:v>Plastic Surgery - Total Activity</c:v>
                      </c:pt>
                    </c:strCache>
                  </c:strRef>
                </c:tx>
                <c:spPr>
                  <a:solidFill>
                    <a:schemeClr val="accent5">
                      <a:shade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(2)'!$B$26:$Q$26</c15:sqref>
                        </c15:formulaRef>
                      </c:ext>
                    </c:extLst>
                    <c:numCache>
                      <c:formatCode>General</c:formatCode>
                      <c:ptCount val="16"/>
                      <c:pt idx="0">
                        <c:v>127</c:v>
                      </c:pt>
                      <c:pt idx="1">
                        <c:v>164</c:v>
                      </c:pt>
                      <c:pt idx="2">
                        <c:v>130</c:v>
                      </c:pt>
                      <c:pt idx="3">
                        <c:v>111</c:v>
                      </c:pt>
                      <c:pt idx="4">
                        <c:v>104</c:v>
                      </c:pt>
                      <c:pt idx="5">
                        <c:v>124</c:v>
                      </c:pt>
                      <c:pt idx="6">
                        <c:v>112</c:v>
                      </c:pt>
                      <c:pt idx="7">
                        <c:v>142</c:v>
                      </c:pt>
                      <c:pt idx="8">
                        <c:v>142</c:v>
                      </c:pt>
                      <c:pt idx="9">
                        <c:v>139</c:v>
                      </c:pt>
                      <c:pt idx="10">
                        <c:v>133</c:v>
                      </c:pt>
                      <c:pt idx="11">
                        <c:v>166</c:v>
                      </c:pt>
                    </c:numCache>
                  </c:numRef>
                </c:val>
                <c:extLst xmlns:c15="http://schemas.microsoft.com/office/drawing/2012/chart">
                  <c:ext xmlns:c16="http://schemas.microsoft.com/office/drawing/2014/chart" uri="{C3380CC4-5D6E-409C-BE32-E72D297353CC}">
                    <c16:uniqueId val="{00000019-931F-4345-94BB-D556CA8B4B6F}"/>
                  </c:ext>
                </c:extLst>
              </c15:ser>
            </c15:filteredBarSeries>
            <c15:filteredBarSeries>
              <c15:ser>
                <c:idx val="25"/>
                <c:order val="25"/>
                <c:tx>
                  <c:strRef>
                    <c:extLst xmlns:c15="http://schemas.microsoft.com/office/drawing/2012/chart">
                      <c:ext xmlns:c15="http://schemas.microsoft.com/office/drawing/2012/chart" uri="{02D57815-91ED-43cb-92C2-25804820EDAC}">
                        <c15:formulaRef>
                          <c15:sqref>'First OPA Waits (2)'!$A$27</c15:sqref>
                        </c15:formulaRef>
                      </c:ext>
                    </c:extLst>
                    <c:strCache>
                      <c:ptCount val="1"/>
                      <c:pt idx="0">
                        <c:v>Thoracic Surgery - Total Activity</c:v>
                      </c:pt>
                    </c:strCache>
                  </c:strRef>
                </c:tx>
                <c:spPr>
                  <a:solidFill>
                    <a:schemeClr val="accent5">
                      <a:shade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(2)'!$B$27:$Q$27</c15:sqref>
                        </c15:formulaRef>
                      </c:ext>
                    </c:extLst>
                    <c:numCache>
                      <c:formatCode>General</c:formatCode>
                      <c:ptCount val="16"/>
                      <c:pt idx="0">
                        <c:v>11</c:v>
                      </c:pt>
                      <c:pt idx="1">
                        <c:v>12</c:v>
                      </c:pt>
                      <c:pt idx="2">
                        <c:v>12</c:v>
                      </c:pt>
                      <c:pt idx="3">
                        <c:v>16</c:v>
                      </c:pt>
                      <c:pt idx="4">
                        <c:v>16</c:v>
                      </c:pt>
                      <c:pt idx="5">
                        <c:v>18</c:v>
                      </c:pt>
                      <c:pt idx="6">
                        <c:v>17</c:v>
                      </c:pt>
                      <c:pt idx="7">
                        <c:v>16</c:v>
                      </c:pt>
                      <c:pt idx="8">
                        <c:v>15</c:v>
                      </c:pt>
                      <c:pt idx="9">
                        <c:v>14</c:v>
                      </c:pt>
                      <c:pt idx="10">
                        <c:v>14</c:v>
                      </c:pt>
                      <c:pt idx="11">
                        <c:v>9</c:v>
                      </c:pt>
                    </c:numCache>
                  </c:numRef>
                </c:val>
                <c:extLst xmlns:c15="http://schemas.microsoft.com/office/drawing/2012/chart">
                  <c:ext xmlns:c16="http://schemas.microsoft.com/office/drawing/2014/chart" uri="{C3380CC4-5D6E-409C-BE32-E72D297353CC}">
                    <c16:uniqueId val="{0000001A-931F-4345-94BB-D556CA8B4B6F}"/>
                  </c:ext>
                </c:extLst>
              </c15:ser>
            </c15:filteredBarSeries>
            <c15:filteredBarSeries>
              <c15:ser>
                <c:idx val="26"/>
                <c:order val="26"/>
                <c:tx>
                  <c:strRef>
                    <c:extLst xmlns:c15="http://schemas.microsoft.com/office/drawing/2012/chart">
                      <c:ext xmlns:c15="http://schemas.microsoft.com/office/drawing/2012/chart" uri="{02D57815-91ED-43cb-92C2-25804820EDAC}">
                        <c15:formulaRef>
                          <c15:sqref>'First OPA Waits (2)'!$A$28</c15:sqref>
                        </c15:formulaRef>
                      </c:ext>
                    </c:extLst>
                    <c:strCache>
                      <c:ptCount val="1"/>
                      <c:pt idx="0">
                        <c:v>Urology - PSA/OPA - Total Activity</c:v>
                      </c:pt>
                    </c:strCache>
                  </c:strRef>
                </c:tx>
                <c:spPr>
                  <a:solidFill>
                    <a:schemeClr val="accent5">
                      <a:shade val="82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(2)'!$B$28:$Q$28</c15:sqref>
                        </c15:formulaRef>
                      </c:ext>
                    </c:extLst>
                    <c:numCache>
                      <c:formatCode>General</c:formatCode>
                      <c:ptCount val="16"/>
                      <c:pt idx="0">
                        <c:v>51</c:v>
                      </c:pt>
                      <c:pt idx="1">
                        <c:v>72</c:v>
                      </c:pt>
                      <c:pt idx="2">
                        <c:v>70</c:v>
                      </c:pt>
                      <c:pt idx="3">
                        <c:v>55</c:v>
                      </c:pt>
                      <c:pt idx="4">
                        <c:v>64</c:v>
                      </c:pt>
                      <c:pt idx="5">
                        <c:v>54</c:v>
                      </c:pt>
                      <c:pt idx="6">
                        <c:v>50</c:v>
                      </c:pt>
                      <c:pt idx="7">
                        <c:v>51</c:v>
                      </c:pt>
                      <c:pt idx="8">
                        <c:v>46</c:v>
                      </c:pt>
                      <c:pt idx="9">
                        <c:v>67</c:v>
                      </c:pt>
                      <c:pt idx="10">
                        <c:v>58</c:v>
                      </c:pt>
                      <c:pt idx="11">
                        <c:v>64</c:v>
                      </c:pt>
                    </c:numCache>
                  </c:numRef>
                </c:val>
                <c:extLst xmlns:c15="http://schemas.microsoft.com/office/drawing/2012/chart">
                  <c:ext xmlns:c16="http://schemas.microsoft.com/office/drawing/2014/chart" uri="{C3380CC4-5D6E-409C-BE32-E72D297353CC}">
                    <c16:uniqueId val="{0000001B-931F-4345-94BB-D556CA8B4B6F}"/>
                  </c:ext>
                </c:extLst>
              </c15:ser>
            </c15:filteredBarSeries>
            <c15:filteredBarSeries>
              <c15:ser>
                <c:idx val="27"/>
                <c:order val="27"/>
                <c:tx>
                  <c:strRef>
                    <c:extLst xmlns:c15="http://schemas.microsoft.com/office/drawing/2012/chart">
                      <c:ext xmlns:c15="http://schemas.microsoft.com/office/drawing/2012/chart" uri="{02D57815-91ED-43cb-92C2-25804820EDAC}">
                        <c15:formulaRef>
                          <c15:sqref>'First OPA Waits (2)'!$A$29</c15:sqref>
                        </c15:formulaRef>
                      </c:ext>
                    </c:extLst>
                    <c:strCache>
                      <c:ptCount val="1"/>
                      <c:pt idx="0">
                        <c:v>Urology - Haematuria - Total Activity</c:v>
                      </c:pt>
                    </c:strCache>
                  </c:strRef>
                </c:tx>
                <c:spPr>
                  <a:solidFill>
                    <a:schemeClr val="accent5">
                      <a:shade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(2)'!$B$29:$Q$29</c15:sqref>
                        </c15:formulaRef>
                      </c:ext>
                    </c:extLst>
                    <c:numCache>
                      <c:formatCode>General</c:formatCode>
                      <c:ptCount val="16"/>
                      <c:pt idx="0">
                        <c:v>36</c:v>
                      </c:pt>
                      <c:pt idx="1">
                        <c:v>33</c:v>
                      </c:pt>
                      <c:pt idx="2">
                        <c:v>58</c:v>
                      </c:pt>
                      <c:pt idx="3">
                        <c:v>28</c:v>
                      </c:pt>
                      <c:pt idx="4">
                        <c:v>46</c:v>
                      </c:pt>
                      <c:pt idx="5">
                        <c:v>33</c:v>
                      </c:pt>
                      <c:pt idx="6">
                        <c:v>33</c:v>
                      </c:pt>
                      <c:pt idx="7">
                        <c:v>32</c:v>
                      </c:pt>
                      <c:pt idx="8">
                        <c:v>28</c:v>
                      </c:pt>
                      <c:pt idx="9">
                        <c:v>25</c:v>
                      </c:pt>
                      <c:pt idx="10">
                        <c:v>58</c:v>
                      </c:pt>
                      <c:pt idx="11">
                        <c:v>29</c:v>
                      </c:pt>
                    </c:numCache>
                  </c:numRef>
                </c:val>
                <c:extLst xmlns:c15="http://schemas.microsoft.com/office/drawing/2012/chart">
                  <c:ext xmlns:c16="http://schemas.microsoft.com/office/drawing/2014/chart" uri="{C3380CC4-5D6E-409C-BE32-E72D297353CC}">
                    <c16:uniqueId val="{0000001C-931F-4345-94BB-D556CA8B4B6F}"/>
                  </c:ext>
                </c:extLst>
              </c15:ser>
            </c15:filteredBarSeries>
          </c:ext>
        </c:extLst>
      </c:barChart>
      <c:lineChart>
        <c:grouping val="standard"/>
        <c:varyColors val="0"/>
        <c:ser>
          <c:idx val="30"/>
          <c:order val="30"/>
          <c:tx>
            <c:strRef>
              <c:f>'First OPA Waits (2)'!$A$32</c:f>
              <c:strCache>
                <c:ptCount val="1"/>
                <c:pt idx="0">
                  <c:v>Dermatology - % within 2 weeks</c:v>
                </c:pt>
              </c:strCache>
              <c:extLst xmlns:c15="http://schemas.microsoft.com/office/drawing/2012/chart"/>
            </c:strRef>
          </c:tx>
          <c:spPr>
            <a:ln w="28575" cap="rnd">
              <a:solidFill>
                <a:schemeClr val="accent5">
                  <a:shade val="69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'First OPA Waits (2)'!$B$1:$Q$1</c:f>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extLst xmlns:c15="http://schemas.microsoft.com/office/drawing/2012/chart"/>
            </c:numRef>
          </c:cat>
          <c:val>
            <c:numRef>
              <c:f>'First OPA Waits (2)'!$B$32:$Q$32</c:f>
              <c:numCache>
                <c:formatCode>0%</c:formatCode>
                <c:ptCount val="16"/>
                <c:pt idx="0">
                  <c:v>0.15</c:v>
                </c:pt>
                <c:pt idx="1">
                  <c:v>0.63</c:v>
                </c:pt>
                <c:pt idx="2">
                  <c:v>0.71</c:v>
                </c:pt>
                <c:pt idx="3">
                  <c:v>0.26</c:v>
                </c:pt>
                <c:pt idx="4">
                  <c:v>0.09</c:v>
                </c:pt>
                <c:pt idx="5">
                  <c:v>0.09</c:v>
                </c:pt>
                <c:pt idx="6">
                  <c:v>0</c:v>
                </c:pt>
                <c:pt idx="7">
                  <c:v>0.01</c:v>
                </c:pt>
                <c:pt idx="8">
                  <c:v>0</c:v>
                </c:pt>
                <c:pt idx="9">
                  <c:v>0</c:v>
                </c:pt>
                <c:pt idx="10">
                  <c:v>0</c:v>
                </c:pt>
                <c:pt idx="11">
                  <c:v>0.01</c:v>
                </c:pt>
              </c:numCache>
              <c:extLst xmlns:c15="http://schemas.microsoft.com/office/drawing/2012/chart"/>
            </c:numRef>
          </c:val>
          <c:smooth val="0"/>
          <c:extLst>
            <c:ext xmlns:c16="http://schemas.microsoft.com/office/drawing/2014/chart" uri="{C3380CC4-5D6E-409C-BE32-E72D297353CC}">
              <c16:uniqueId val="{00000002-931F-4345-94BB-D556CA8B4B6F}"/>
            </c:ext>
          </c:extLst>
        </c:ser>
        <c:dLbls>
          <c:showLegendKey val="0"/>
          <c:showVal val="0"/>
          <c:showCatName val="0"/>
          <c:showSerName val="0"/>
          <c:showPercent val="0"/>
          <c:showBubbleSize val="0"/>
        </c:dLbls>
        <c:marker val="1"/>
        <c:smooth val="0"/>
        <c:axId val="1617263584"/>
        <c:axId val="1617268992"/>
        <c:extLst>
          <c:ext xmlns:c15="http://schemas.microsoft.com/office/drawing/2012/chart" uri="{02D57815-91ED-43cb-92C2-25804820EDAC}">
            <c15:filteredLineSeries>
              <c15:ser>
                <c:idx val="28"/>
                <c:order val="28"/>
                <c:tx>
                  <c:strRef>
                    <c:extLst>
                      <c:ext uri="{02D57815-91ED-43cb-92C2-25804820EDAC}">
                        <c15:formulaRef>
                          <c15:sqref>'First OPA Waits (2)'!$A$30</c15:sqref>
                        </c15:formulaRef>
                      </c:ext>
                    </c:extLst>
                    <c:strCache>
                      <c:ptCount val="1"/>
                      <c:pt idx="0">
                        <c:v>Breast *One Stop - % within 2 weeks</c:v>
                      </c:pt>
                    </c:strCache>
                  </c:strRef>
                </c:tx>
                <c:spPr>
                  <a:ln w="28575" cap="rnd">
                    <a:solidFill>
                      <a:schemeClr val="accent5">
                        <a:shade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c:ext uri="{02D57815-91ED-43cb-92C2-25804820EDAC}">
                        <c15:formulaRef>
                          <c15:sqref>'First OPA Waits (2)'!$B$30:$Q$30</c15:sqref>
                        </c15:formulaRef>
                      </c:ext>
                    </c:extLst>
                    <c:numCache>
                      <c:formatCode>0%</c:formatCode>
                      <c:ptCount val="16"/>
                      <c:pt idx="0">
                        <c:v>0.56000000000000005</c:v>
                      </c:pt>
                      <c:pt idx="1">
                        <c:v>0.66</c:v>
                      </c:pt>
                      <c:pt idx="2">
                        <c:v>0.64</c:v>
                      </c:pt>
                      <c:pt idx="3">
                        <c:v>0.21</c:v>
                      </c:pt>
                      <c:pt idx="4">
                        <c:v>0.59</c:v>
                      </c:pt>
                      <c:pt idx="5">
                        <c:v>0.53</c:v>
                      </c:pt>
                      <c:pt idx="6">
                        <c:v>0.81</c:v>
                      </c:pt>
                      <c:pt idx="7">
                        <c:v>0.98</c:v>
                      </c:pt>
                      <c:pt idx="8">
                        <c:v>0.94</c:v>
                      </c:pt>
                      <c:pt idx="9">
                        <c:v>0.99</c:v>
                      </c:pt>
                      <c:pt idx="10">
                        <c:v>0.98</c:v>
                      </c:pt>
                      <c:pt idx="11">
                        <c:v>0.98</c:v>
                      </c:pt>
                    </c:numCache>
                  </c:numRef>
                </c:val>
                <c:smooth val="0"/>
                <c:extLst>
                  <c:ext xmlns:c16="http://schemas.microsoft.com/office/drawing/2014/chart" uri="{C3380CC4-5D6E-409C-BE32-E72D297353CC}">
                    <c16:uniqueId val="{0000001D-931F-4345-94BB-D556CA8B4B6F}"/>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'First OPA Waits (2)'!$A$31</c15:sqref>
                        </c15:formulaRef>
                      </c:ext>
                    </c:extLst>
                    <c:strCache>
                      <c:ptCount val="1"/>
                      <c:pt idx="0">
                        <c:v>Gynaecology *excl. PMB - % within 2 weeks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(2)'!$B$31:$Q$31</c15:sqref>
                        </c15:formulaRef>
                      </c:ext>
                    </c:extLst>
                    <c:numCache>
                      <c:formatCode>0%</c:formatCode>
                      <c:ptCount val="16"/>
                      <c:pt idx="0">
                        <c:v>0.56999999999999995</c:v>
                      </c:pt>
                      <c:pt idx="1">
                        <c:v>0.51</c:v>
                      </c:pt>
                      <c:pt idx="2">
                        <c:v>0.65</c:v>
                      </c:pt>
                      <c:pt idx="3">
                        <c:v>0.7</c:v>
                      </c:pt>
                      <c:pt idx="4">
                        <c:v>0.33</c:v>
                      </c:pt>
                      <c:pt idx="5">
                        <c:v>0.38</c:v>
                      </c:pt>
                      <c:pt idx="6">
                        <c:v>0.65</c:v>
                      </c:pt>
                      <c:pt idx="7">
                        <c:v>0.68</c:v>
                      </c:pt>
                      <c:pt idx="8">
                        <c:v>0.77</c:v>
                      </c:pt>
                      <c:pt idx="9">
                        <c:v>0.82</c:v>
                      </c:pt>
                      <c:pt idx="10">
                        <c:v>0.81</c:v>
                      </c:pt>
                      <c:pt idx="11">
                        <c:v>0.76</c:v>
                      </c:pt>
                    </c:numCache>
                  </c:numRef>
                </c:val>
                <c:smooth val="0"/>
                <c:extLst xmlns:c15="http://schemas.microsoft.com/office/drawing/2012/chart">
                  <c:ext xmlns:c16="http://schemas.microsoft.com/office/drawing/2014/chart" uri="{C3380CC4-5D6E-409C-BE32-E72D297353CC}">
                    <c16:uniqueId val="{0000001E-931F-4345-94BB-D556CA8B4B6F}"/>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'First OPA Waits (2)'!$A$33</c15:sqref>
                        </c15:formulaRef>
                      </c:ext>
                    </c:extLst>
                    <c:strCache>
                      <c:ptCount val="1"/>
                      <c:pt idx="0">
                        <c:v>ENT - % within 2 weeks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(2)'!$B$33:$Q$33</c15:sqref>
                        </c15:formulaRef>
                      </c:ext>
                    </c:extLst>
                    <c:numCache>
                      <c:formatCode>0%</c:formatCode>
                      <c:ptCount val="16"/>
                      <c:pt idx="0">
                        <c:v>0.92</c:v>
                      </c:pt>
                      <c:pt idx="1">
                        <c:v>0.78</c:v>
                      </c:pt>
                      <c:pt idx="2">
                        <c:v>0.81</c:v>
                      </c:pt>
                      <c:pt idx="3">
                        <c:v>0.87</c:v>
                      </c:pt>
                      <c:pt idx="4">
                        <c:v>0.73</c:v>
                      </c:pt>
                      <c:pt idx="5">
                        <c:v>0.88</c:v>
                      </c:pt>
                      <c:pt idx="6">
                        <c:v>0.91</c:v>
                      </c:pt>
                      <c:pt idx="7">
                        <c:v>0.83</c:v>
                      </c:pt>
                      <c:pt idx="8">
                        <c:v>0.94</c:v>
                      </c:pt>
                      <c:pt idx="9">
                        <c:v>0.83</c:v>
                      </c:pt>
                      <c:pt idx="10">
                        <c:v>0.89</c:v>
                      </c:pt>
                      <c:pt idx="11">
                        <c:v>0.89</c:v>
                      </c:pt>
                    </c:numCache>
                  </c:numRef>
                </c:val>
                <c:smooth val="0"/>
                <c:extLst xmlns:c15="http://schemas.microsoft.com/office/drawing/2012/chart">
                  <c:ext xmlns:c16="http://schemas.microsoft.com/office/drawing/2014/chart" uri="{C3380CC4-5D6E-409C-BE32-E72D297353CC}">
                    <c16:uniqueId val="{0000001F-931F-4345-94BB-D556CA8B4B6F}"/>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'First OPA Waits (2)'!$A$34</c15:sqref>
                        </c15:formulaRef>
                      </c:ext>
                    </c:extLst>
                    <c:strCache>
                      <c:ptCount val="1"/>
                      <c:pt idx="0">
                        <c:v>Gastroenterology - % within 2 weeks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(2)'!$B$34:$Q$34</c15:sqref>
                        </c15:formulaRef>
                      </c:ext>
                    </c:extLst>
                    <c:numCache>
                      <c:formatCode>0%</c:formatCode>
                      <c:ptCount val="16"/>
                      <c:pt idx="0">
                        <c:v>0.82</c:v>
                      </c:pt>
                      <c:pt idx="1">
                        <c:v>0.77</c:v>
                      </c:pt>
                      <c:pt idx="2">
                        <c:v>0.84</c:v>
                      </c:pt>
                      <c:pt idx="3">
                        <c:v>0.88</c:v>
                      </c:pt>
                      <c:pt idx="4">
                        <c:v>0.83</c:v>
                      </c:pt>
                      <c:pt idx="5">
                        <c:v>0.83</c:v>
                      </c:pt>
                      <c:pt idx="6">
                        <c:v>0.91</c:v>
                      </c:pt>
                      <c:pt idx="7">
                        <c:v>0.85</c:v>
                      </c:pt>
                      <c:pt idx="8">
                        <c:v>0.89</c:v>
                      </c:pt>
                      <c:pt idx="9">
                        <c:v>0.86</c:v>
                      </c:pt>
                      <c:pt idx="10">
                        <c:v>0.89</c:v>
                      </c:pt>
                      <c:pt idx="11">
                        <c:v>0.86</c:v>
                      </c:pt>
                    </c:numCache>
                  </c:numRef>
                </c:val>
                <c:smooth val="0"/>
                <c:extLst xmlns:c15="http://schemas.microsoft.com/office/drawing/2012/chart">
                  <c:ext xmlns:c16="http://schemas.microsoft.com/office/drawing/2014/chart" uri="{C3380CC4-5D6E-409C-BE32-E72D297353CC}">
                    <c16:uniqueId val="{00000020-931F-4345-94BB-D556CA8B4B6F}"/>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'First OPA Waits (2)'!$A$35</c15:sqref>
                        </c15:formulaRef>
                      </c:ext>
                    </c:extLst>
                    <c:strCache>
                      <c:ptCount val="1"/>
                      <c:pt idx="0">
                        <c:v>General Surgery - Endocrine - % within 2 weeks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(2)'!$B$35:$Q$35</c15:sqref>
                        </c15:formulaRef>
                      </c:ext>
                    </c:extLst>
                    <c:numCache>
                      <c:formatCode>0%</c:formatCode>
                      <c:ptCount val="16"/>
                      <c:pt idx="0">
                        <c:v>0.5</c:v>
                      </c:pt>
                      <c:pt idx="1">
                        <c:v>0.67</c:v>
                      </c:pt>
                      <c:pt idx="2">
                        <c:v>1</c:v>
                      </c:pt>
                      <c:pt idx="3">
                        <c:v>0.43</c:v>
                      </c:pt>
                      <c:pt idx="4">
                        <c:v>0</c:v>
                      </c:pt>
                      <c:pt idx="5">
                        <c:v>0</c:v>
                      </c:pt>
                      <c:pt idx="6">
                        <c:v>0.68</c:v>
                      </c:pt>
                      <c:pt idx="7">
                        <c:v>0.5</c:v>
                      </c:pt>
                      <c:pt idx="8" formatCode="General">
                        <c:v>0</c:v>
                      </c:pt>
                      <c:pt idx="9">
                        <c:v>0</c:v>
                      </c:pt>
                      <c:pt idx="10">
                        <c:v>0.75</c:v>
                      </c:pt>
                      <c:pt idx="11">
                        <c:v>0.8</c:v>
                      </c:pt>
                    </c:numCache>
                  </c:numRef>
                </c:val>
                <c:smooth val="0"/>
                <c:extLst xmlns:c15="http://schemas.microsoft.com/office/drawing/2012/chart">
                  <c:ext xmlns:c16="http://schemas.microsoft.com/office/drawing/2014/chart" uri="{C3380CC4-5D6E-409C-BE32-E72D297353CC}">
                    <c16:uniqueId val="{00000021-931F-4345-94BB-D556CA8B4B6F}"/>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'First OPA Waits (2)'!$A$36</c15:sqref>
                        </c15:formulaRef>
                      </c:ext>
                    </c:extLst>
                    <c:strCache>
                      <c:ptCount val="1"/>
                      <c:pt idx="0">
                        <c:v>General Surgery - LGI - % within 2 weeks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(2)'!$B$36:$Q$36</c15:sqref>
                        </c15:formulaRef>
                      </c:ext>
                    </c:extLst>
                    <c:numCache>
                      <c:formatCode>0%</c:formatCode>
                      <c:ptCount val="16"/>
                      <c:pt idx="0">
                        <c:v>0.57999999999999996</c:v>
                      </c:pt>
                      <c:pt idx="1">
                        <c:v>0.53</c:v>
                      </c:pt>
                      <c:pt idx="2">
                        <c:v>0.86</c:v>
                      </c:pt>
                      <c:pt idx="3">
                        <c:v>0.79</c:v>
                      </c:pt>
                      <c:pt idx="4">
                        <c:v>0.81</c:v>
                      </c:pt>
                      <c:pt idx="5">
                        <c:v>0.76</c:v>
                      </c:pt>
                      <c:pt idx="6">
                        <c:v>0.71</c:v>
                      </c:pt>
                      <c:pt idx="7">
                        <c:v>0.69</c:v>
                      </c:pt>
                      <c:pt idx="8">
                        <c:v>0.81</c:v>
                      </c:pt>
                      <c:pt idx="9">
                        <c:v>0.83</c:v>
                      </c:pt>
                      <c:pt idx="10">
                        <c:v>0.74</c:v>
                      </c:pt>
                      <c:pt idx="11">
                        <c:v>0.84</c:v>
                      </c:pt>
                    </c:numCache>
                  </c:numRef>
                </c:val>
                <c:smooth val="0"/>
                <c:extLst xmlns:c15="http://schemas.microsoft.com/office/drawing/2012/chart">
                  <c:ext xmlns:c16="http://schemas.microsoft.com/office/drawing/2014/chart" uri="{C3380CC4-5D6E-409C-BE32-E72D297353CC}">
                    <c16:uniqueId val="{00000022-931F-4345-94BB-D556CA8B4B6F}"/>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'First OPA Waits (2)'!$A$37</c15:sqref>
                        </c15:formulaRef>
                      </c:ext>
                    </c:extLst>
                    <c:strCache>
                      <c:ptCount val="1"/>
                      <c:pt idx="0">
                        <c:v>General Surgery - UGI - % within 2 weeks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(2)'!$B$37:$Q$37</c15:sqref>
                        </c15:formulaRef>
                      </c:ext>
                    </c:extLst>
                    <c:numCache>
                      <c:formatCode>0%</c:formatCode>
                      <c:ptCount val="16"/>
                      <c:pt idx="0">
                        <c:v>0.68</c:v>
                      </c:pt>
                      <c:pt idx="1">
                        <c:v>0.88</c:v>
                      </c:pt>
                      <c:pt idx="2">
                        <c:v>0.48</c:v>
                      </c:pt>
                      <c:pt idx="3">
                        <c:v>0.65</c:v>
                      </c:pt>
                      <c:pt idx="4">
                        <c:v>0.85</c:v>
                      </c:pt>
                      <c:pt idx="5">
                        <c:v>0.85</c:v>
                      </c:pt>
                      <c:pt idx="6">
                        <c:v>0.74</c:v>
                      </c:pt>
                      <c:pt idx="7">
                        <c:v>0.7</c:v>
                      </c:pt>
                      <c:pt idx="8">
                        <c:v>0.69</c:v>
                      </c:pt>
                      <c:pt idx="9">
                        <c:v>0.65</c:v>
                      </c:pt>
                      <c:pt idx="10">
                        <c:v>0.95</c:v>
                      </c:pt>
                      <c:pt idx="11">
                        <c:v>0.77</c:v>
                      </c:pt>
                    </c:numCache>
                  </c:numRef>
                </c:val>
                <c:smooth val="0"/>
                <c:extLst xmlns:c15="http://schemas.microsoft.com/office/drawing/2012/chart">
                  <c:ext xmlns:c16="http://schemas.microsoft.com/office/drawing/2014/chart" uri="{C3380CC4-5D6E-409C-BE32-E72D297353CC}">
                    <c16:uniqueId val="{00000023-931F-4345-94BB-D556CA8B4B6F}"/>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'First OPA Waits (2)'!$A$38</c15:sqref>
                        </c15:formulaRef>
                      </c:ext>
                    </c:extLst>
                    <c:strCache>
                      <c:ptCount val="1"/>
                      <c:pt idx="0">
                        <c:v>OMFS - % within 2 weeks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(2)'!$B$38:$Q$38</c15:sqref>
                        </c15:formulaRef>
                      </c:ext>
                    </c:extLst>
                    <c:numCache>
                      <c:formatCode>0%</c:formatCode>
                      <c:ptCount val="16"/>
                      <c:pt idx="0">
                        <c:v>0.77</c:v>
                      </c:pt>
                      <c:pt idx="1">
                        <c:v>0.65</c:v>
                      </c:pt>
                      <c:pt idx="2">
                        <c:v>0.72</c:v>
                      </c:pt>
                      <c:pt idx="3">
                        <c:v>0.82</c:v>
                      </c:pt>
                      <c:pt idx="4">
                        <c:v>0.54</c:v>
                      </c:pt>
                      <c:pt idx="5">
                        <c:v>0.67</c:v>
                      </c:pt>
                      <c:pt idx="6">
                        <c:v>0.38</c:v>
                      </c:pt>
                      <c:pt idx="7">
                        <c:v>0.36</c:v>
                      </c:pt>
                      <c:pt idx="8">
                        <c:v>0.71</c:v>
                      </c:pt>
                      <c:pt idx="9">
                        <c:v>0.8</c:v>
                      </c:pt>
                      <c:pt idx="10">
                        <c:v>0.85</c:v>
                      </c:pt>
                      <c:pt idx="11">
                        <c:v>0.87</c:v>
                      </c:pt>
                    </c:numCache>
                  </c:numRef>
                </c:val>
                <c:smooth val="0"/>
                <c:extLst xmlns:c15="http://schemas.microsoft.com/office/drawing/2012/chart">
                  <c:ext xmlns:c16="http://schemas.microsoft.com/office/drawing/2014/chart" uri="{C3380CC4-5D6E-409C-BE32-E72D297353CC}">
                    <c16:uniqueId val="{00000024-931F-4345-94BB-D556CA8B4B6F}"/>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'First OPA Waits (2)'!$A$39</c15:sqref>
                        </c15:formulaRef>
                      </c:ext>
                    </c:extLst>
                    <c:strCache>
                      <c:ptCount val="1"/>
                      <c:pt idx="0">
                        <c:v>Ophthalmology - % within 2 weeks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(2)'!$B$39:$Q$39</c15:sqref>
                        </c15:formulaRef>
                      </c:ext>
                    </c:extLst>
                    <c:numCache>
                      <c:formatCode>0%</c:formatCode>
                      <c:ptCount val="16"/>
                      <c:pt idx="0">
                        <c:v>0.2</c:v>
                      </c:pt>
                      <c:pt idx="1">
                        <c:v>0.36</c:v>
                      </c:pt>
                      <c:pt idx="2">
                        <c:v>0.56000000000000005</c:v>
                      </c:pt>
                      <c:pt idx="3">
                        <c:v>0</c:v>
                      </c:pt>
                      <c:pt idx="4">
                        <c:v>0.36</c:v>
                      </c:pt>
                      <c:pt idx="5">
                        <c:v>0.3</c:v>
                      </c:pt>
                      <c:pt idx="6">
                        <c:v>0.54</c:v>
                      </c:pt>
                      <c:pt idx="7">
                        <c:v>0.86</c:v>
                      </c:pt>
                      <c:pt idx="8">
                        <c:v>0.43</c:v>
                      </c:pt>
                      <c:pt idx="9">
                        <c:v>0.8</c:v>
                      </c:pt>
                      <c:pt idx="10">
                        <c:v>0.85</c:v>
                      </c:pt>
                      <c:pt idx="11">
                        <c:v>0.79</c:v>
                      </c:pt>
                    </c:numCache>
                  </c:numRef>
                </c:val>
                <c:smooth val="0"/>
                <c:extLst xmlns:c15="http://schemas.microsoft.com/office/drawing/2012/chart">
                  <c:ext xmlns:c16="http://schemas.microsoft.com/office/drawing/2014/chart" uri="{C3380CC4-5D6E-409C-BE32-E72D297353CC}">
                    <c16:uniqueId val="{00000025-931F-4345-94BB-D556CA8B4B6F}"/>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'First OPA Waits (2)'!$A$40</c15:sqref>
                        </c15:formulaRef>
                      </c:ext>
                    </c:extLst>
                    <c:strCache>
                      <c:ptCount val="1"/>
                      <c:pt idx="0">
                        <c:v>Plastic Surgery - % within 2 weeks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(2)'!$B$40:$Q$40</c15:sqref>
                        </c15:formulaRef>
                      </c:ext>
                    </c:extLst>
                    <c:numCache>
                      <c:formatCode>0%</c:formatCode>
                      <c:ptCount val="16"/>
                      <c:pt idx="0">
                        <c:v>0.56999999999999995</c:v>
                      </c:pt>
                      <c:pt idx="1">
                        <c:v>0.4</c:v>
                      </c:pt>
                      <c:pt idx="2">
                        <c:v>0.45</c:v>
                      </c:pt>
                      <c:pt idx="3">
                        <c:v>0.49</c:v>
                      </c:pt>
                      <c:pt idx="4">
                        <c:v>0.33</c:v>
                      </c:pt>
                      <c:pt idx="5">
                        <c:v>0.37</c:v>
                      </c:pt>
                      <c:pt idx="6">
                        <c:v>0.33</c:v>
                      </c:pt>
                      <c:pt idx="7">
                        <c:v>0.31</c:v>
                      </c:pt>
                      <c:pt idx="8">
                        <c:v>0.31</c:v>
                      </c:pt>
                      <c:pt idx="9">
                        <c:v>0.15</c:v>
                      </c:pt>
                      <c:pt idx="10">
                        <c:v>0.24</c:v>
                      </c:pt>
                      <c:pt idx="11">
                        <c:v>0.34</c:v>
                      </c:pt>
                    </c:numCache>
                  </c:numRef>
                </c:val>
                <c:smooth val="0"/>
                <c:extLst xmlns:c15="http://schemas.microsoft.com/office/drawing/2012/chart">
                  <c:ext xmlns:c16="http://schemas.microsoft.com/office/drawing/2014/chart" uri="{C3380CC4-5D6E-409C-BE32-E72D297353CC}">
                    <c16:uniqueId val="{00000026-931F-4345-94BB-D556CA8B4B6F}"/>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'First OPA Waits (2)'!$A$41</c15:sqref>
                        </c15:formulaRef>
                      </c:ext>
                    </c:extLst>
                    <c:strCache>
                      <c:ptCount val="1"/>
                      <c:pt idx="0">
                        <c:v>Thoracic Surgery - % within 2 weeks</c:v>
                      </c:pt>
                    </c:strCache>
                  </c:strRef>
                </c:tx>
                <c:spPr>
                  <a:ln w="28575" cap="rnd">
                    <a:solidFill>
                      <a:schemeClr val="accent5">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(2)'!$B$41:$Q$41</c15:sqref>
                        </c15:formulaRef>
                      </c:ext>
                    </c:extLst>
                    <c:numCache>
                      <c:formatCode>0%</c:formatCode>
                      <c:ptCount val="16"/>
                      <c:pt idx="0">
                        <c:v>0.09</c:v>
                      </c:pt>
                      <c:pt idx="1">
                        <c:v>0</c:v>
                      </c:pt>
                      <c:pt idx="2">
                        <c:v>0</c:v>
                      </c:pt>
                      <c:pt idx="3">
                        <c:v>0.13</c:v>
                      </c:pt>
                      <c:pt idx="4">
                        <c:v>0.06</c:v>
                      </c:pt>
                      <c:pt idx="5">
                        <c:v>0.28000000000000003</c:v>
                      </c:pt>
                      <c:pt idx="6">
                        <c:v>0.35</c:v>
                      </c:pt>
                      <c:pt idx="7">
                        <c:v>0.44</c:v>
                      </c:pt>
                      <c:pt idx="8">
                        <c:v>0.33</c:v>
                      </c:pt>
                      <c:pt idx="9">
                        <c:v>0.28999999999999998</c:v>
                      </c:pt>
                      <c:pt idx="10">
                        <c:v>0.43</c:v>
                      </c:pt>
                      <c:pt idx="11">
                        <c:v>0.56000000000000005</c:v>
                      </c:pt>
                    </c:numCache>
                  </c:numRef>
                </c:val>
                <c:smooth val="0"/>
                <c:extLst xmlns:c15="http://schemas.microsoft.com/office/drawing/2012/chart">
                  <c:ext xmlns:c16="http://schemas.microsoft.com/office/drawing/2014/chart" uri="{C3380CC4-5D6E-409C-BE32-E72D297353CC}">
                    <c16:uniqueId val="{00000027-931F-4345-94BB-D556CA8B4B6F}"/>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'First OPA Waits (2)'!$A$42</c15:sqref>
                        </c15:formulaRef>
                      </c:ext>
                    </c:extLst>
                    <c:strCache>
                      <c:ptCount val="1"/>
                      <c:pt idx="0">
                        <c:v>Urology - PSA/OPA - % within 2 weeks</c:v>
                      </c:pt>
                    </c:strCache>
                  </c:strRef>
                </c:tx>
                <c:spPr>
                  <a:ln w="28575" cap="rnd">
                    <a:solidFill>
                      <a:schemeClr val="accent5">
                        <a:shade val="36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(2)'!$B$42:$Q$42</c15:sqref>
                        </c15:formulaRef>
                      </c:ext>
                    </c:extLst>
                    <c:numCache>
                      <c:formatCode>0%</c:formatCode>
                      <c:ptCount val="16"/>
                      <c:pt idx="0">
                        <c:v>0.84</c:v>
                      </c:pt>
                      <c:pt idx="1">
                        <c:v>0.56000000000000005</c:v>
                      </c:pt>
                      <c:pt idx="2">
                        <c:v>0.76</c:v>
                      </c:pt>
                      <c:pt idx="3">
                        <c:v>0.73</c:v>
                      </c:pt>
                      <c:pt idx="4">
                        <c:v>0.66</c:v>
                      </c:pt>
                      <c:pt idx="5">
                        <c:v>0.8</c:v>
                      </c:pt>
                      <c:pt idx="6">
                        <c:v>0.72</c:v>
                      </c:pt>
                      <c:pt idx="7">
                        <c:v>0.76</c:v>
                      </c:pt>
                      <c:pt idx="8">
                        <c:v>0.65</c:v>
                      </c:pt>
                      <c:pt idx="9">
                        <c:v>0.6</c:v>
                      </c:pt>
                      <c:pt idx="10">
                        <c:v>0.76</c:v>
                      </c:pt>
                      <c:pt idx="11">
                        <c:v>0.78</c:v>
                      </c:pt>
                    </c:numCache>
                  </c:numRef>
                </c:val>
                <c:smooth val="0"/>
                <c:extLst xmlns:c15="http://schemas.microsoft.com/office/drawing/2012/chart">
                  <c:ext xmlns:c16="http://schemas.microsoft.com/office/drawing/2014/chart" uri="{C3380CC4-5D6E-409C-BE32-E72D297353CC}">
                    <c16:uniqueId val="{00000028-931F-4345-94BB-D556CA8B4B6F}"/>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'First OPA Waits (2)'!$A$43</c15:sqref>
                        </c15:formulaRef>
                      </c:ext>
                    </c:extLst>
                    <c:strCache>
                      <c:ptCount val="1"/>
                      <c:pt idx="0">
                        <c:v>Urology - Haematuria - % within 2 weeks</c:v>
                      </c:pt>
                    </c:strCache>
                  </c:strRef>
                </c:tx>
                <c:spPr>
                  <a:ln w="28575" cap="rnd">
                    <a:solidFill>
                      <a:schemeClr val="accent5">
                        <a:shade val="33000"/>
                      </a:schemeClr>
                    </a:solidFill>
                    <a:round/>
                  </a:ln>
                  <a:effectLst/>
                </c:spPr>
                <c:marker>
                  <c:symbol val="none"/>
                </c:marker>
                <c:cat>
                  <c:numRef>
                    <c:extLst xmlns:c15="http://schemas.microsoft.com/office/drawing/2012/chart">
                      <c:ext xmlns:c15="http://schemas.microsoft.com/office/drawing/2012/chart" uri="{02D57815-91ED-43cb-92C2-25804820EDAC}">
                        <c15:formulaRef>
                          <c15:sqref>'First OPA Waits (2)'!$B$1:$Q$1</c15:sqref>
                        </c15:formulaRef>
                      </c:ext>
                    </c:extLst>
                    <c:numCache>
                      <c:formatCode>mmm\-yy</c:formatCode>
                      <c:ptCount val="16"/>
                      <c:pt idx="0">
                        <c:v>45261</c:v>
                      </c:pt>
                      <c:pt idx="1">
                        <c:v>45292</c:v>
                      </c:pt>
                      <c:pt idx="2">
                        <c:v>45323</c:v>
                      </c:pt>
                      <c:pt idx="3">
                        <c:v>45352</c:v>
                      </c:pt>
                      <c:pt idx="4">
                        <c:v>45383</c:v>
                      </c:pt>
                      <c:pt idx="5">
                        <c:v>45413</c:v>
                      </c:pt>
                      <c:pt idx="6">
                        <c:v>45444</c:v>
                      </c:pt>
                      <c:pt idx="7">
                        <c:v>45474</c:v>
                      </c:pt>
                      <c:pt idx="8">
                        <c:v>45505</c:v>
                      </c:pt>
                      <c:pt idx="9">
                        <c:v>45536</c:v>
                      </c:pt>
                      <c:pt idx="10">
                        <c:v>45566</c:v>
                      </c:pt>
                      <c:pt idx="11">
                        <c:v>45597</c:v>
                      </c:pt>
                      <c:pt idx="12">
                        <c:v>45627</c:v>
                      </c:pt>
                      <c:pt idx="13">
                        <c:v>45658</c:v>
                      </c:pt>
                      <c:pt idx="14">
                        <c:v>45689</c:v>
                      </c:pt>
                      <c:pt idx="15">
                        <c:v>45717</c:v>
                      </c:pt>
                    </c:numCache>
                  </c:numRef>
                </c:cat>
                <c:val>
                  <c:numRef>
                    <c:extLst xmlns:c15="http://schemas.microsoft.com/office/drawing/2012/chart">
                      <c:ext xmlns:c15="http://schemas.microsoft.com/office/drawing/2012/chart" uri="{02D57815-91ED-43cb-92C2-25804820EDAC}">
                        <c15:formulaRef>
                          <c15:sqref>'First OPA Waits (2)'!$B$43:$Q$43</c15:sqref>
                        </c15:formulaRef>
                      </c:ext>
                    </c:extLst>
                    <c:numCache>
                      <c:formatCode>0%</c:formatCode>
                      <c:ptCount val="16"/>
                      <c:pt idx="0">
                        <c:v>0.42</c:v>
                      </c:pt>
                      <c:pt idx="1">
                        <c:v>0</c:v>
                      </c:pt>
                      <c:pt idx="2">
                        <c:v>0.48</c:v>
                      </c:pt>
                      <c:pt idx="3">
                        <c:v>0.14000000000000001</c:v>
                      </c:pt>
                      <c:pt idx="4">
                        <c:v>0.04</c:v>
                      </c:pt>
                      <c:pt idx="5">
                        <c:v>0.24</c:v>
                      </c:pt>
                      <c:pt idx="6">
                        <c:v>0.52</c:v>
                      </c:pt>
                      <c:pt idx="7">
                        <c:v>0.88</c:v>
                      </c:pt>
                      <c:pt idx="8">
                        <c:v>0.96</c:v>
                      </c:pt>
                      <c:pt idx="9">
                        <c:v>0.88</c:v>
                      </c:pt>
                      <c:pt idx="10">
                        <c:v>0.95</c:v>
                      </c:pt>
                      <c:pt idx="11">
                        <c:v>0.83</c:v>
                      </c:pt>
                    </c:numCache>
                  </c:numRef>
                </c:val>
                <c:smooth val="0"/>
                <c:extLst xmlns:c15="http://schemas.microsoft.com/office/drawing/2012/chart">
                  <c:ext xmlns:c16="http://schemas.microsoft.com/office/drawing/2014/chart" uri="{C3380CC4-5D6E-409C-BE32-E72D297353CC}">
                    <c16:uniqueId val="{00000029-931F-4345-94BB-D556CA8B4B6F}"/>
                  </c:ext>
                </c:extLst>
              </c15:ser>
            </c15:filteredLineSeries>
          </c:ext>
        </c:extLst>
      </c:lineChart>
      <c:dateAx>
        <c:axId val="18356686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835654496"/>
        <c:crosses val="autoZero"/>
        <c:auto val="1"/>
        <c:lblOffset val="100"/>
        <c:baseTimeUnit val="months"/>
      </c:dateAx>
      <c:valAx>
        <c:axId val="183565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668640"/>
        <c:crosses val="autoZero"/>
        <c:crossBetween val="between"/>
      </c:valAx>
      <c:valAx>
        <c:axId val="161726899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263584"/>
        <c:crosses val="max"/>
        <c:crossBetween val="between"/>
      </c:valAx>
      <c:dateAx>
        <c:axId val="1617263584"/>
        <c:scaling>
          <c:orientation val="minMax"/>
        </c:scaling>
        <c:delete val="1"/>
        <c:axPos val="b"/>
        <c:numFmt formatCode="mmm\-yy" sourceLinked="1"/>
        <c:majorTickMark val="out"/>
        <c:minorTickMark val="none"/>
        <c:tickLblPos val="nextTo"/>
        <c:crossAx val="1617268992"/>
        <c:crosses val="autoZero"/>
        <c:auto val="1"/>
        <c:lblOffset val="100"/>
        <c:baseTimeUnit val="months"/>
      </c:dateAx>
      <c:spPr>
        <a:noFill/>
        <a:ln>
          <a:noFill/>
        </a:ln>
        <a:effectLst/>
      </c:spPr>
    </c:plotArea>
    <c:legend>
      <c:legendPos val="b"/>
      <c:layout>
        <c:manualLayout>
          <c:xMode val="edge"/>
          <c:yMode val="edge"/>
          <c:x val="2.3497685185185194E-2"/>
          <c:y val="0.89856111111111114"/>
          <c:w val="0.95888425925925913"/>
          <c:h val="7.498055555555555E-2"/>
        </c:manualLayout>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5">
  <a:schemeClr val="accent5"/>
</cs:colorStyle>
</file>

<file path=ppt/charts/colors11.xml><?xml version="1.0" encoding="utf-8"?>
<cs:colorStyle xmlns:cs="http://schemas.microsoft.com/office/drawing/2012/chartStyle" xmlns:a="http://schemas.openxmlformats.org/drawingml/2006/main" meth="withinLinear" id="18">
  <a:schemeClr val="accent5"/>
</cs:colorStyle>
</file>

<file path=ppt/charts/colors12.xml><?xml version="1.0" encoding="utf-8"?>
<cs:colorStyle xmlns:cs="http://schemas.microsoft.com/office/drawing/2012/chartStyle" xmlns:a="http://schemas.openxmlformats.org/drawingml/2006/main" meth="withinLinearReversed" id="21">
  <a:schemeClr val="accent1"/>
</cs:colorStyle>
</file>

<file path=ppt/charts/colors13.xml><?xml version="1.0" encoding="utf-8"?>
<cs:colorStyle xmlns:cs="http://schemas.microsoft.com/office/drawing/2012/chartStyle" xmlns:a="http://schemas.openxmlformats.org/drawingml/2006/main" meth="withinLinearReversed" id="25">
  <a:schemeClr val="accent5"/>
</cs:colorStyle>
</file>

<file path=ppt/charts/colors14.xml><?xml version="1.0" encoding="utf-8"?>
<cs:colorStyle xmlns:cs="http://schemas.microsoft.com/office/drawing/2012/chartStyle" xmlns:a="http://schemas.openxmlformats.org/drawingml/2006/main" meth="withinLinearReversed" id="25">
  <a:schemeClr val="accent5"/>
</cs:colorStyle>
</file>

<file path=ppt/charts/colors15.xml><?xml version="1.0" encoding="utf-8"?>
<cs:colorStyle xmlns:cs="http://schemas.microsoft.com/office/drawing/2012/chartStyle" xmlns:a="http://schemas.openxmlformats.org/drawingml/2006/main" meth="withinLinear" id="18">
  <a:schemeClr val="accent5"/>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withinLinearReversed" id="21">
  <a:schemeClr val="accent1"/>
</cs:colorStyle>
</file>

<file path=ppt/charts/colors18.xml><?xml version="1.0" encoding="utf-8"?>
<cs:colorStyle xmlns:cs="http://schemas.microsoft.com/office/drawing/2012/chartStyle" xmlns:a="http://schemas.openxmlformats.org/drawingml/2006/main" meth="withinLinearReversed" id="25">
  <a:schemeClr val="accent5"/>
</cs:colorStyle>
</file>

<file path=ppt/charts/colors19.xml><?xml version="1.0" encoding="utf-8"?>
<cs:colorStyle xmlns:cs="http://schemas.microsoft.com/office/drawing/2012/chartStyle" xmlns:a="http://schemas.openxmlformats.org/drawingml/2006/main" meth="withinLinearReversed" id="25">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20.xml><?xml version="1.0" encoding="utf-8"?>
<cs:colorStyle xmlns:cs="http://schemas.microsoft.com/office/drawing/2012/chartStyle" xmlns:a="http://schemas.openxmlformats.org/drawingml/2006/main" meth="withinLinear" id="18">
  <a:schemeClr val="accent5"/>
</cs:colorStyle>
</file>

<file path=ppt/charts/colors21.xml><?xml version="1.0" encoding="utf-8"?>
<cs:colorStyle xmlns:cs="http://schemas.microsoft.com/office/drawing/2012/chartStyle" xmlns:a="http://schemas.openxmlformats.org/drawingml/2006/main" meth="withinLinearReversed" id="21">
  <a:schemeClr val="accent1"/>
</cs:colorStyle>
</file>

<file path=ppt/charts/colors22.xml><?xml version="1.0" encoding="utf-8"?>
<cs:colorStyle xmlns:cs="http://schemas.microsoft.com/office/drawing/2012/chartStyle" xmlns:a="http://schemas.openxmlformats.org/drawingml/2006/main" meth="withinLinearReversed" id="25">
  <a:schemeClr val="accent5"/>
</cs:colorStyle>
</file>

<file path=ppt/charts/colors23.xml><?xml version="1.0" encoding="utf-8"?>
<cs:colorStyle xmlns:cs="http://schemas.microsoft.com/office/drawing/2012/chartStyle" xmlns:a="http://schemas.openxmlformats.org/drawingml/2006/main" meth="withinLinearReversed" id="25">
  <a:schemeClr val="accent5"/>
</cs:colorStyle>
</file>

<file path=ppt/charts/colors24.xml><?xml version="1.0" encoding="utf-8"?>
<cs:colorStyle xmlns:cs="http://schemas.microsoft.com/office/drawing/2012/chartStyle" xmlns:a="http://schemas.openxmlformats.org/drawingml/2006/main" meth="withinLinearReversed" id="25">
  <a:schemeClr val="accent5"/>
</cs:colorStyle>
</file>

<file path=ppt/charts/colors25.xml><?xml version="1.0" encoding="utf-8"?>
<cs:colorStyle xmlns:cs="http://schemas.microsoft.com/office/drawing/2012/chartStyle" xmlns:a="http://schemas.openxmlformats.org/drawingml/2006/main" meth="withinLinearReversed" id="25">
  <a:schemeClr val="accent5"/>
</cs:colorStyle>
</file>

<file path=ppt/charts/colors26.xml><?xml version="1.0" encoding="utf-8"?>
<cs:colorStyle xmlns:cs="http://schemas.microsoft.com/office/drawing/2012/chartStyle" xmlns:a="http://schemas.openxmlformats.org/drawingml/2006/main" meth="withinLinearReversed" id="25">
  <a:schemeClr val="accent5"/>
</cs:colorStyle>
</file>

<file path=ppt/charts/colors27.xml><?xml version="1.0" encoding="utf-8"?>
<cs:colorStyle xmlns:cs="http://schemas.microsoft.com/office/drawing/2012/chartStyle" xmlns:a="http://schemas.openxmlformats.org/drawingml/2006/main" meth="withinLinearReversed" id="21">
  <a:schemeClr val="accent1"/>
</cs:colorStyle>
</file>

<file path=ppt/charts/colors28.xml><?xml version="1.0" encoding="utf-8"?>
<cs:colorStyle xmlns:cs="http://schemas.microsoft.com/office/drawing/2012/chartStyle" xmlns:a="http://schemas.openxmlformats.org/drawingml/2006/main" meth="withinLinearReversed" id="21">
  <a:schemeClr val="accent1"/>
</cs:colorStyle>
</file>

<file path=ppt/charts/colors29.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Reversed" id="25">
  <a:schemeClr val="accent5"/>
</cs:colorStyle>
</file>

<file path=ppt/charts/colors30.xml><?xml version="1.0" encoding="utf-8"?>
<cs:colorStyle xmlns:cs="http://schemas.microsoft.com/office/drawing/2012/chartStyle" xmlns:a="http://schemas.openxmlformats.org/drawingml/2006/main" meth="withinLinearReversed" id="21">
  <a:schemeClr val="accent1"/>
</cs:colorStyle>
</file>

<file path=ppt/charts/colors31.xml><?xml version="1.0" encoding="utf-8"?>
<cs:colorStyle xmlns:cs="http://schemas.microsoft.com/office/drawing/2012/chartStyle" xmlns:a="http://schemas.openxmlformats.org/drawingml/2006/main" meth="withinLinearReversed" id="21">
  <a:schemeClr val="accent1"/>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1">
  <a:schemeClr val="accent1"/>
</cs:colorStyle>
</file>

<file path=ppt/charts/colors5.xml><?xml version="1.0" encoding="utf-8"?>
<cs:colorStyle xmlns:cs="http://schemas.microsoft.com/office/drawing/2012/chartStyle" xmlns:a="http://schemas.openxmlformats.org/drawingml/2006/main" meth="withinLinear" id="18">
  <a:schemeClr val="accent5"/>
</cs:colorStyle>
</file>

<file path=ppt/charts/colors6.xml><?xml version="1.0" encoding="utf-8"?>
<cs:colorStyle xmlns:cs="http://schemas.microsoft.com/office/drawing/2012/chartStyle" xmlns:a="http://schemas.openxmlformats.org/drawingml/2006/main" meth="withinLinearReversed" id="25">
  <a:schemeClr val="accent5"/>
</cs:colorStyle>
</file>

<file path=ppt/charts/colors7.xml><?xml version="1.0" encoding="utf-8"?>
<cs:colorStyle xmlns:cs="http://schemas.microsoft.com/office/drawing/2012/chartStyle" xmlns:a="http://schemas.openxmlformats.org/drawingml/2006/main" meth="withinLinearReversed" id="25">
  <a:schemeClr val="accent5"/>
</cs:colorStyle>
</file>

<file path=ppt/charts/colors8.xml><?xml version="1.0" encoding="utf-8"?>
<cs:colorStyle xmlns:cs="http://schemas.microsoft.com/office/drawing/2012/chartStyle" xmlns:a="http://schemas.openxmlformats.org/drawingml/2006/main" meth="withinLinear" id="18">
  <a:schemeClr val="accent5"/>
</cs:colorStyle>
</file>

<file path=ppt/charts/colors9.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0.46893</cdr:x>
      <cdr:y>0.19781</cdr:y>
    </cdr:from>
    <cdr:to>
      <cdr:x>0.69093</cdr:x>
      <cdr:y>0.38137</cdr:y>
    </cdr:to>
    <cdr:sp macro="" textlink="">
      <cdr:nvSpPr>
        <cdr:cNvPr id="3" name="TextBox 2">
          <a:extLst xmlns:a="http://schemas.openxmlformats.org/drawingml/2006/main">
            <a:ext uri="{FF2B5EF4-FFF2-40B4-BE49-F238E27FC236}">
              <a16:creationId xmlns:a16="http://schemas.microsoft.com/office/drawing/2014/main" id="{8AB20FC8-5B8C-4F05-A363-54D05223A3C8}"/>
            </a:ext>
          </a:extLst>
        </cdr:cNvPr>
        <cdr:cNvSpPr txBox="1"/>
      </cdr:nvSpPr>
      <cdr:spPr>
        <a:xfrm xmlns:a="http://schemas.openxmlformats.org/drawingml/2006/main">
          <a:off x="3094247" y="772760"/>
          <a:ext cx="1464876" cy="7170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All Bowel Screening referrals now included within PTL.</a:t>
          </a:r>
        </a:p>
      </cdr:txBody>
    </cdr:sp>
  </cdr:relSizeAnchor>
  <cdr:relSizeAnchor xmlns:cdr="http://schemas.openxmlformats.org/drawingml/2006/chartDrawing">
    <cdr:from>
      <cdr:x>0.55718</cdr:x>
      <cdr:y>0.32894</cdr:y>
    </cdr:from>
    <cdr:to>
      <cdr:x>0.55718</cdr:x>
      <cdr:y>0.46304</cdr:y>
    </cdr:to>
    <cdr:cxnSp macro="">
      <cdr:nvCxnSpPr>
        <cdr:cNvPr id="4" name="Straight Arrow Connector 3">
          <a:extLst xmlns:a="http://schemas.openxmlformats.org/drawingml/2006/main">
            <a:ext uri="{FF2B5EF4-FFF2-40B4-BE49-F238E27FC236}">
              <a16:creationId xmlns:a16="http://schemas.microsoft.com/office/drawing/2014/main" id="{FBAEC825-B331-4E8C-BBB1-F0BC440476F1}"/>
            </a:ext>
          </a:extLst>
        </cdr:cNvPr>
        <cdr:cNvCxnSpPr/>
      </cdr:nvCxnSpPr>
      <cdr:spPr>
        <a:xfrm xmlns:a="http://schemas.openxmlformats.org/drawingml/2006/main">
          <a:off x="3676605" y="1285037"/>
          <a:ext cx="0" cy="52387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595A2-A939-41A2-8624-BB855D2BFFB9}" type="datetimeFigureOut">
              <a:rPr lang="en-GB" smtClean="0"/>
              <a:t>16/12/2024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41F3A-D9F9-4360-BDDD-DD3B1EF3DB73}" type="slidenum">
              <a:rPr lang="en-GB" smtClean="0"/>
              <a:t>‹#›</a:t>
            </a:fld>
            <a:endParaRPr lang="en-GB"/>
          </a:p>
        </p:txBody>
      </p:sp>
    </p:spTree>
    <p:extLst>
      <p:ext uri="{BB962C8B-B14F-4D97-AF65-F5344CB8AC3E}">
        <p14:creationId xmlns:p14="http://schemas.microsoft.com/office/powerpoint/2010/main" val="74070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D39C1D-3EC9-46F4-8595-2CF4DD2133D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3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July is most up to date available at this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1290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July is the most up to date information at this time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204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624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485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rPr>
              <a:t>The % of priority 2 and 3 patients who breached in October has decreased compared to September, despite more new patients starting treatment.</a:t>
            </a:r>
          </a:p>
          <a:p>
            <a:r>
              <a:rPr lang="en-GB" sz="1800" dirty="0">
                <a:effectLst/>
                <a:latin typeface="Arial" panose="020B0604020202020204" pitchFamily="34" charset="0"/>
                <a:ea typeface="Times New Roman" panose="02020603050405020304" pitchFamily="18" charset="0"/>
              </a:rPr>
              <a:t>October waiting times show a decrease in the percentage of patients who breached, despite an increase in attendances for treatment and new patients. This figure may be reflective of the unusual presentation of the percentage of patients who breached in September. Having 77% of patients breach in October is more in keeping with the figures seen in recent previous months.</a:t>
            </a:r>
            <a:endParaRPr lang="en-GB" sz="1800" dirty="0">
              <a:effectLst/>
              <a:latin typeface="Times New Roman" panose="02020603050405020304" pitchFamily="18" charset="0"/>
              <a:ea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Despite the increase in number of patients, there was a reduction in the number of days patients waited beyond their breach date compared to last month.</a:t>
            </a:r>
            <a:endParaRPr lang="en-GB"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930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Update</a:t>
            </a:r>
          </a:p>
          <a:p>
            <a:endParaRPr lang="en-GB" dirty="0"/>
          </a:p>
        </p:txBody>
      </p:sp>
      <p:sp>
        <p:nvSpPr>
          <p:cNvPr id="4" name="Slide Number Placeholder 3"/>
          <p:cNvSpPr>
            <a:spLocks noGrp="1"/>
          </p:cNvSpPr>
          <p:nvPr>
            <p:ph type="sldNum" sz="quarter" idx="5"/>
          </p:nvPr>
        </p:nvSpPr>
        <p:spPr/>
        <p:txBody>
          <a:bodyPr/>
          <a:lstStyle/>
          <a:p>
            <a:fld id="{FA641F3A-D9F9-4360-BDDD-DD3B1EF3DB73}" type="slidenum">
              <a:rPr lang="en-GB" smtClean="0"/>
              <a:t>37</a:t>
            </a:fld>
            <a:endParaRPr lang="en-GB"/>
          </a:p>
        </p:txBody>
      </p:sp>
    </p:spTree>
    <p:extLst>
      <p:ext uri="{BB962C8B-B14F-4D97-AF65-F5344CB8AC3E}">
        <p14:creationId xmlns:p14="http://schemas.microsoft.com/office/powerpoint/2010/main" val="3701055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Update</a:t>
            </a:r>
          </a:p>
          <a:p>
            <a:endParaRPr lang="en-GB" dirty="0"/>
          </a:p>
        </p:txBody>
      </p:sp>
      <p:sp>
        <p:nvSpPr>
          <p:cNvPr id="4" name="Slide Number Placeholder 3"/>
          <p:cNvSpPr>
            <a:spLocks noGrp="1"/>
          </p:cNvSpPr>
          <p:nvPr>
            <p:ph type="sldNum" sz="quarter" idx="5"/>
          </p:nvPr>
        </p:nvSpPr>
        <p:spPr/>
        <p:txBody>
          <a:bodyPr/>
          <a:lstStyle/>
          <a:p>
            <a:fld id="{FA641F3A-D9F9-4360-BDDD-DD3B1EF3DB73}" type="slidenum">
              <a:rPr lang="en-GB" smtClean="0"/>
              <a:t>39</a:t>
            </a:fld>
            <a:endParaRPr lang="en-GB"/>
          </a:p>
        </p:txBody>
      </p:sp>
    </p:spTree>
    <p:extLst>
      <p:ext uri="{BB962C8B-B14F-4D97-AF65-F5344CB8AC3E}">
        <p14:creationId xmlns:p14="http://schemas.microsoft.com/office/powerpoint/2010/main" val="315977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Reporting high volume treated (291), We’ve reported volumes over 280 before, however not at first submission.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53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Skin and LGI highest over trajectory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8152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month I said I expected improvement for performance in October, anticipating approx. 70% - reporting 68%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607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30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252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686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516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Daily monitoring for Plastics, OMFS and </a:t>
            </a:r>
            <a:r>
              <a:rPr lang="en-GB" dirty="0" err="1"/>
              <a:t>Derm</a:t>
            </a:r>
            <a:r>
              <a:rPr lang="en-GB" dirty="0"/>
              <a:t> since 9</a:t>
            </a:r>
            <a:r>
              <a:rPr lang="en-GB" baseline="30000" dirty="0"/>
              <a:t>th</a:t>
            </a:r>
            <a:r>
              <a:rPr lang="en-GB" dirty="0"/>
              <a:t> September 2024.  OMFS however, already showing improvement prior to this.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53718-ABF1-4B2C-A1FE-463E3C5A7C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8823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692606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172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477214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407506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Tree>
    <p:extLst>
      <p:ext uri="{BB962C8B-B14F-4D97-AF65-F5344CB8AC3E}">
        <p14:creationId xmlns:p14="http://schemas.microsoft.com/office/powerpoint/2010/main" val="264010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10492509" y="5181599"/>
            <a:ext cx="1554082" cy="1523739"/>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1555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D95709F3-B217-4869-A008-144B50998494}"/>
              </a:ext>
            </a:extLst>
          </p:cNvPr>
          <p:cNvPicPr>
            <a:picLocks noChangeAspect="1"/>
          </p:cNvPicPr>
          <p:nvPr userDrawn="1"/>
        </p:nvPicPr>
        <p:blipFill>
          <a:blip r:embed="rId2"/>
          <a:stretch>
            <a:fillRect/>
          </a:stretch>
        </p:blipFill>
        <p:spPr>
          <a:xfrm>
            <a:off x="231955" y="5035930"/>
            <a:ext cx="3429479" cy="1409897"/>
          </a:xfrm>
          <a:prstGeom prst="rect">
            <a:avLst/>
          </a:prstGeom>
        </p:spPr>
      </p:pic>
    </p:spTree>
    <p:extLst>
      <p:ext uri="{BB962C8B-B14F-4D97-AF65-F5344CB8AC3E}">
        <p14:creationId xmlns:p14="http://schemas.microsoft.com/office/powerpoint/2010/main" val="322543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56475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15107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25252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58286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537D1-55BB-438E-9641-AD238710579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6CCFD46-A1B0-4264-B7C7-B8E1616946C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83B0C60-9668-41A5-909E-B9E711D85116}"/>
              </a:ext>
            </a:extLst>
          </p:cNvPr>
          <p:cNvSpPr>
            <a:spLocks noGrp="1"/>
          </p:cNvSpPr>
          <p:nvPr>
            <p:ph type="dt" sz="half" idx="10"/>
          </p:nvPr>
        </p:nvSpPr>
        <p:spPr/>
        <p:txBody>
          <a:bodyPr/>
          <a:lstStyle/>
          <a:p>
            <a:fld id="{FF45C4E1-103C-4577-ACA7-B09D946E82C0}" type="datetimeFigureOut">
              <a:rPr lang="en-GB" smtClean="0"/>
              <a:t>16/12/2024</a:t>
            </a:fld>
            <a:endParaRPr lang="en-GB"/>
          </a:p>
        </p:txBody>
      </p:sp>
      <p:sp>
        <p:nvSpPr>
          <p:cNvPr id="5" name="Footer Placeholder 4">
            <a:extLst>
              <a:ext uri="{FF2B5EF4-FFF2-40B4-BE49-F238E27FC236}">
                <a16:creationId xmlns:a16="http://schemas.microsoft.com/office/drawing/2014/main" id="{E6E199F7-EA55-4FE0-A8AC-6F05D79D14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451417-C14E-4701-95EE-8AD9F3EA1A61}"/>
              </a:ext>
            </a:extLst>
          </p:cNvPr>
          <p:cNvSpPr>
            <a:spLocks noGrp="1"/>
          </p:cNvSpPr>
          <p:nvPr>
            <p:ph type="sldNum" sz="quarter" idx="12"/>
          </p:nvPr>
        </p:nvSpPr>
        <p:spPr/>
        <p:txBody>
          <a:bodyPr/>
          <a:lstStyle/>
          <a:p>
            <a:fld id="{C6C55055-A08D-42B0-890B-26BF38510CAD}" type="slidenum">
              <a:rPr lang="en-GB" smtClean="0"/>
              <a:t>‹#›</a:t>
            </a:fld>
            <a:endParaRPr lang="en-GB"/>
          </a:p>
        </p:txBody>
      </p:sp>
    </p:spTree>
    <p:extLst>
      <p:ext uri="{BB962C8B-B14F-4D97-AF65-F5344CB8AC3E}">
        <p14:creationId xmlns:p14="http://schemas.microsoft.com/office/powerpoint/2010/main" val="54599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875067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149C-E588-42F5-AB4F-AD5ED237E5D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07CF0D0-57F6-4D3B-AC0E-5749B448270D}"/>
              </a:ext>
            </a:extLst>
          </p:cNvPr>
          <p:cNvSpPr>
            <a:spLocks noGrp="1"/>
          </p:cNvSpPr>
          <p:nvPr>
            <p:ph type="dt" sz="half" idx="10"/>
          </p:nvPr>
        </p:nvSpPr>
        <p:spPr/>
        <p:txBody>
          <a:bodyPr/>
          <a:lstStyle/>
          <a:p>
            <a:fld id="{FF45C4E1-103C-4577-ACA7-B09D946E82C0}" type="datetimeFigureOut">
              <a:rPr lang="en-GB" smtClean="0"/>
              <a:t>16/12/2024</a:t>
            </a:fld>
            <a:endParaRPr lang="en-GB"/>
          </a:p>
        </p:txBody>
      </p:sp>
      <p:sp>
        <p:nvSpPr>
          <p:cNvPr id="4" name="Footer Placeholder 3">
            <a:extLst>
              <a:ext uri="{FF2B5EF4-FFF2-40B4-BE49-F238E27FC236}">
                <a16:creationId xmlns:a16="http://schemas.microsoft.com/office/drawing/2014/main" id="{6963CAAC-8BD3-4BEB-8C02-DACD860E37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16FA60-3C80-4CF4-9D80-9EA5F5A798B1}"/>
              </a:ext>
            </a:extLst>
          </p:cNvPr>
          <p:cNvSpPr>
            <a:spLocks noGrp="1"/>
          </p:cNvSpPr>
          <p:nvPr>
            <p:ph type="sldNum" sz="quarter" idx="12"/>
          </p:nvPr>
        </p:nvSpPr>
        <p:spPr/>
        <p:txBody>
          <a:bodyPr/>
          <a:lstStyle/>
          <a:p>
            <a:fld id="{C6C55055-A08D-42B0-890B-26BF38510CAD}" type="slidenum">
              <a:rPr lang="en-GB" smtClean="0"/>
              <a:t>‹#›</a:t>
            </a:fld>
            <a:endParaRPr lang="en-GB"/>
          </a:p>
        </p:txBody>
      </p:sp>
    </p:spTree>
    <p:extLst>
      <p:ext uri="{BB962C8B-B14F-4D97-AF65-F5344CB8AC3E}">
        <p14:creationId xmlns:p14="http://schemas.microsoft.com/office/powerpoint/2010/main" val="1980885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9145685" y="2412430"/>
            <a:ext cx="2957270" cy="4297321"/>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pic>
        <p:nvPicPr>
          <p:cNvPr id="4" name="Picture 3">
            <a:extLst>
              <a:ext uri="{FF2B5EF4-FFF2-40B4-BE49-F238E27FC236}">
                <a16:creationId xmlns:a16="http://schemas.microsoft.com/office/drawing/2014/main" id="{7E3BA666-4CE4-DA1C-CFC5-1B6A76155F9F}"/>
              </a:ext>
            </a:extLst>
          </p:cNvPr>
          <p:cNvPicPr>
            <a:picLocks noChangeAspect="1"/>
          </p:cNvPicPr>
          <p:nvPr userDrawn="1"/>
        </p:nvPicPr>
        <p:blipFill>
          <a:blip r:embed="rId2"/>
          <a:stretch>
            <a:fillRect/>
          </a:stretch>
        </p:blipFill>
        <p:spPr>
          <a:xfrm>
            <a:off x="273875" y="5369725"/>
            <a:ext cx="2587611" cy="1155194"/>
          </a:xfrm>
          <a:prstGeom prst="rect">
            <a:avLst/>
          </a:prstGeom>
        </p:spPr>
      </p:pic>
    </p:spTree>
    <p:extLst>
      <p:ext uri="{BB962C8B-B14F-4D97-AF65-F5344CB8AC3E}">
        <p14:creationId xmlns:p14="http://schemas.microsoft.com/office/powerpoint/2010/main" val="3643137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3022329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8694077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943496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2190194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23541676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353280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001179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248146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35AFC-2618-4C5A-AC18-4331823BB484}" type="datetimeFigureOut">
              <a:rPr lang="en-GB" smtClean="0"/>
              <a:t>16/12/2024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36354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2672460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32206225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9F2DE1-AF1A-4C4C-9A2C-8AAFB4CC1784}" type="datetimeFigureOut">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8CDBDA3-2162-4341-974C-139150D192D0}" type="slidenum">
              <a:rPr lang="en-GB" smtClean="0"/>
              <a:t>‹#›</a:t>
            </a:fld>
            <a:endParaRPr lang="en-GB" dirty="0"/>
          </a:p>
        </p:txBody>
      </p:sp>
    </p:spTree>
    <p:extLst>
      <p:ext uri="{BB962C8B-B14F-4D97-AF65-F5344CB8AC3E}">
        <p14:creationId xmlns:p14="http://schemas.microsoft.com/office/powerpoint/2010/main" val="10747853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866727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9145685" y="2412430"/>
            <a:ext cx="2957270" cy="4297321"/>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pic>
        <p:nvPicPr>
          <p:cNvPr id="4" name="Picture 3">
            <a:extLst>
              <a:ext uri="{FF2B5EF4-FFF2-40B4-BE49-F238E27FC236}">
                <a16:creationId xmlns:a16="http://schemas.microsoft.com/office/drawing/2014/main" id="{7E3BA666-4CE4-DA1C-CFC5-1B6A76155F9F}"/>
              </a:ext>
            </a:extLst>
          </p:cNvPr>
          <p:cNvPicPr>
            <a:picLocks noChangeAspect="1"/>
          </p:cNvPicPr>
          <p:nvPr userDrawn="1"/>
        </p:nvPicPr>
        <p:blipFill>
          <a:blip r:embed="rId2"/>
          <a:stretch>
            <a:fillRect/>
          </a:stretch>
        </p:blipFill>
        <p:spPr>
          <a:xfrm>
            <a:off x="273875" y="5369725"/>
            <a:ext cx="2587611" cy="1155194"/>
          </a:xfrm>
          <a:prstGeom prst="rect">
            <a:avLst/>
          </a:prstGeom>
        </p:spPr>
      </p:pic>
    </p:spTree>
    <p:extLst>
      <p:ext uri="{BB962C8B-B14F-4D97-AF65-F5344CB8AC3E}">
        <p14:creationId xmlns:p14="http://schemas.microsoft.com/office/powerpoint/2010/main" val="1596982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815291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7091208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672931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32036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lgn="ctr">
              <a:defRPr sz="1600" b="1">
                <a:solidFill>
                  <a:srgbClr val="6E609E"/>
                </a:solidFill>
              </a:defRPr>
            </a:lvl1pPr>
          </a:lstStyle>
          <a:p>
            <a:r>
              <a:rPr lang="en-GB" dirty="0"/>
              <a:t>golfalu am ein gilydd</a:t>
            </a:r>
          </a:p>
          <a:p>
            <a:r>
              <a:rPr lang="en-GB" dirty="0"/>
              <a:t>cydweithio</a:t>
            </a:r>
          </a:p>
          <a:p>
            <a:r>
              <a:rPr lang="en-GB" dirty="0"/>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p:spPr>
        <p:txBody>
          <a:bodyPr/>
          <a:lstStyle>
            <a:lvl1pPr algn="ctr">
              <a:defRPr sz="1600" b="1">
                <a:solidFill>
                  <a:srgbClr val="008A8C"/>
                </a:solidFill>
              </a:defRPr>
            </a:lvl1pPr>
          </a:lstStyle>
          <a:p>
            <a:r>
              <a:rPr lang="en-GB" dirty="0"/>
              <a:t>caring for each other</a:t>
            </a:r>
          </a:p>
          <a:p>
            <a:r>
              <a:rPr lang="en-GB" dirty="0"/>
              <a:t>working together</a:t>
            </a:r>
          </a:p>
          <a:p>
            <a:r>
              <a:rPr lang="en-GB" dirty="0"/>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194141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B35AFC-2618-4C5A-AC18-4331823BB48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3935891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9412718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5D87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29888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008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7425772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4BA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7419353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474862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AEA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8981747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6868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5154487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539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7857080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rgbClr val="49A9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16229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B35AFC-2618-4C5A-AC18-4331823BB484}" type="datetimeFigureOut">
              <a:rPr lang="en-GB" smtClean="0"/>
              <a:t>16/12/2024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863093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B35AFC-2618-4C5A-AC18-4331823BB484}" type="datetimeFigureOut">
              <a:rPr lang="en-GB" smtClean="0"/>
              <a:t>16/12/2024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71082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5AFC-2618-4C5A-AC18-4331823BB484}" type="datetimeFigureOut">
              <a:rPr lang="en-GB" smtClean="0"/>
              <a:t>16/12/2024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5959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20846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408225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emf"/><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image" Target="../media/image6.jpe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5.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35AFC-2618-4C5A-AC18-4331823BB484}" type="datetimeFigureOut">
              <a:rPr lang="en-GB" smtClean="0"/>
              <a:t>16/12/2024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DA683-DE79-42A3-B81D-78B6C962C253}" type="slidenum">
              <a:rPr lang="en-GB" smtClean="0"/>
              <a:t>‹#›</a:t>
            </a:fld>
            <a:endParaRPr lang="en-GB"/>
          </a:p>
        </p:txBody>
      </p:sp>
    </p:spTree>
    <p:extLst>
      <p:ext uri="{BB962C8B-B14F-4D97-AF65-F5344CB8AC3E}">
        <p14:creationId xmlns:p14="http://schemas.microsoft.com/office/powerpoint/2010/main" val="1862426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Arial" panose="020B0604020202020204"/>
              <a:ea typeface="+mn-ea"/>
              <a:cs typeface="+mn-cs"/>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11"/>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2"/>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208442602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F2DE1-AF1A-4C4C-9A2C-8AAFB4CC1784}" type="datetimeFigureOut">
              <a:rPr lang="en-GB" smtClean="0"/>
              <a:t>16/12/2024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DBDA3-2162-4341-974C-139150D192D0}" type="slidenum">
              <a:rPr lang="en-GB" smtClean="0"/>
              <a:t>‹#›</a:t>
            </a:fld>
            <a:endParaRPr lang="en-GB" dirty="0"/>
          </a:p>
        </p:txBody>
      </p:sp>
    </p:spTree>
    <p:extLst>
      <p:ext uri="{BB962C8B-B14F-4D97-AF65-F5344CB8AC3E}">
        <p14:creationId xmlns:p14="http://schemas.microsoft.com/office/powerpoint/2010/main" val="340276945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164021960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5972500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3.tiff"/><Relationship Id="rId7" Type="http://schemas.openxmlformats.org/officeDocument/2006/relationships/hyperlink" Target="https://www.facebook.com/welshambulanceservice/" TargetMode="External"/><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xml"/><Relationship Id="rId16" Type="http://schemas.openxmlformats.org/officeDocument/2006/relationships/image" Target="../media/image33.png"/><Relationship Id="rId1" Type="http://schemas.openxmlformats.org/officeDocument/2006/relationships/slideLayout" Target="../slideLayouts/slideLayout22.xml"/><Relationship Id="rId6" Type="http://schemas.openxmlformats.org/officeDocument/2006/relationships/image" Target="../media/image25.png"/><Relationship Id="rId11" Type="http://schemas.openxmlformats.org/officeDocument/2006/relationships/image" Target="../media/image28.png"/><Relationship Id="rId5" Type="http://schemas.openxmlformats.org/officeDocument/2006/relationships/hyperlink" Target="https://twitter.com/WelshAmbulance" TargetMode="Externa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hyperlink" Target="https://www.instagram.com/welshambulanceservice/?hl=en" TargetMode="External"/><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7.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6.xml"/><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31.xml.rels><?xml version="1.0" encoding="UTF-8" standalone="yes"?>
<Relationships xmlns="http://schemas.openxmlformats.org/package/2006/relationships"><Relationship Id="rId3" Type="http://schemas.openxmlformats.org/officeDocument/2006/relationships/chart" Target="../charts/chart27.xml"/><Relationship Id="rId7" Type="http://schemas.openxmlformats.org/officeDocument/2006/relationships/chart" Target="../charts/chart31.xml"/><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chart" Target="../charts/chart30.xml"/><Relationship Id="rId5" Type="http://schemas.openxmlformats.org/officeDocument/2006/relationships/chart" Target="../charts/chart29.xml"/><Relationship Id="rId4" Type="http://schemas.openxmlformats.org/officeDocument/2006/relationships/chart" Target="../charts/chart28.xml"/></Relationships>
</file>

<file path=ppt/slides/_rels/slide3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chart" Target="../charts/chart36.xml"/><Relationship Id="rId5" Type="http://schemas.openxmlformats.org/officeDocument/2006/relationships/chart" Target="../charts/chart35.xml"/><Relationship Id="rId4" Type="http://schemas.openxmlformats.org/officeDocument/2006/relationships/chart" Target="../charts/chart34.xml"/></Relationships>
</file>

<file path=ppt/slides/_rels/slide3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chart" Target="../charts/chart38.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emf"/></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1718405" y="2185829"/>
            <a:ext cx="8716174" cy="1242978"/>
          </a:xfrm>
          <a:prstGeom prst="rect">
            <a:avLst/>
          </a:prstGeom>
        </p:spPr>
        <p:txBody>
          <a:bodyPr vert="horz" wrap="square" lIns="0" tIns="6931" rIns="0" bIns="0" rtlCol="0">
            <a:spAutoFit/>
          </a:bodyPr>
          <a:lstStyle/>
          <a:p>
            <a:pPr marL="12700" marR="5080" algn="ctr">
              <a:lnSpc>
                <a:spcPct val="100600"/>
              </a:lnSpc>
              <a:spcBef>
                <a:spcPts val="90"/>
              </a:spcBef>
            </a:pPr>
            <a:r>
              <a:rPr lang="en-GB" sz="4000" b="1" spc="15" dirty="0">
                <a:solidFill>
                  <a:srgbClr val="FFFFFF"/>
                </a:solidFill>
                <a:latin typeface="Arial Black" panose="020B0604020202020204" pitchFamily="34" charset="0"/>
                <a:cs typeface="Arial Black" panose="020B0604020202020204" pitchFamily="34" charset="0"/>
              </a:rPr>
              <a:t>Targeted Intervention Update</a:t>
            </a:r>
          </a:p>
          <a:p>
            <a:pPr marL="12700" marR="5080" algn="ctr">
              <a:lnSpc>
                <a:spcPct val="100600"/>
              </a:lnSpc>
              <a:spcBef>
                <a:spcPts val="90"/>
              </a:spcBef>
            </a:pPr>
            <a:r>
              <a:rPr lang="en-GB" sz="4000" b="1" spc="15" dirty="0">
                <a:solidFill>
                  <a:srgbClr val="FFFFFF"/>
                </a:solidFill>
                <a:latin typeface="Arial Black" panose="020B0604020202020204" pitchFamily="34" charset="0"/>
                <a:cs typeface="Arial Black" panose="020B0604020202020204" pitchFamily="34" charset="0"/>
              </a:rPr>
              <a:t>December 2024</a:t>
            </a:r>
            <a:endParaRPr lang="en-GB" sz="40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05843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A67C8062-3FEC-DD1F-3E66-402E1DA7B569}"/>
              </a:ext>
            </a:extLst>
          </p:cNvPr>
          <p:cNvPicPr>
            <a:picLocks noChangeAspect="1"/>
          </p:cNvPicPr>
          <p:nvPr/>
        </p:nvPicPr>
        <p:blipFill>
          <a:blip r:embed="rId3"/>
          <a:stretch>
            <a:fillRect/>
          </a:stretch>
        </p:blipFill>
        <p:spPr>
          <a:xfrm>
            <a:off x="1974026" y="613021"/>
            <a:ext cx="8243948" cy="4946369"/>
          </a:xfrm>
          <a:prstGeom prst="rect">
            <a:avLst/>
          </a:prstGeom>
        </p:spPr>
      </p:pic>
    </p:spTree>
    <p:extLst>
      <p:ext uri="{BB962C8B-B14F-4D97-AF65-F5344CB8AC3E}">
        <p14:creationId xmlns:p14="http://schemas.microsoft.com/office/powerpoint/2010/main" val="356392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7941492" cy="1921946"/>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Urgent &amp; Emergency Care  Six Goals Programme </a:t>
            </a:r>
            <a:endParaRPr lang="en-GB" sz="4124" b="1" dirty="0">
              <a:solidFill>
                <a:schemeClr val="bg1"/>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813084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88D783-34D4-4FF3-A38C-8E7F49E21B2E}"/>
              </a:ext>
            </a:extLst>
          </p:cNvPr>
          <p:cNvPicPr>
            <a:picLocks noChangeAspect="1"/>
          </p:cNvPicPr>
          <p:nvPr/>
        </p:nvPicPr>
        <p:blipFill>
          <a:blip r:embed="rId2"/>
          <a:stretch>
            <a:fillRect/>
          </a:stretch>
        </p:blipFill>
        <p:spPr>
          <a:xfrm>
            <a:off x="510988" y="1472283"/>
            <a:ext cx="3218699" cy="3691389"/>
          </a:xfrm>
          <a:prstGeom prst="rect">
            <a:avLst/>
          </a:prstGeom>
        </p:spPr>
      </p:pic>
      <p:sp>
        <p:nvSpPr>
          <p:cNvPr id="6" name="TextBox 5">
            <a:extLst>
              <a:ext uri="{FF2B5EF4-FFF2-40B4-BE49-F238E27FC236}">
                <a16:creationId xmlns:a16="http://schemas.microsoft.com/office/drawing/2014/main" id="{A9D5AD66-9411-40D6-A60F-F66F4C2FFE4D}"/>
              </a:ext>
            </a:extLst>
          </p:cNvPr>
          <p:cNvSpPr txBox="1"/>
          <p:nvPr/>
        </p:nvSpPr>
        <p:spPr>
          <a:xfrm>
            <a:off x="340659" y="188259"/>
            <a:ext cx="8453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Arial" panose="020B0604020202020204"/>
                <a:ea typeface="+mn-ea"/>
                <a:cs typeface="+mn-cs"/>
              </a:rPr>
              <a:t>Swansea Bay UHB - GIRFT</a:t>
            </a:r>
          </a:p>
        </p:txBody>
      </p:sp>
      <p:sp>
        <p:nvSpPr>
          <p:cNvPr id="7" name="TextBox 6">
            <a:extLst>
              <a:ext uri="{FF2B5EF4-FFF2-40B4-BE49-F238E27FC236}">
                <a16:creationId xmlns:a16="http://schemas.microsoft.com/office/drawing/2014/main" id="{4A85A94F-1BB7-4ED3-A0DF-E6BD2817688A}"/>
              </a:ext>
            </a:extLst>
          </p:cNvPr>
          <p:cNvSpPr txBox="1"/>
          <p:nvPr/>
        </p:nvSpPr>
        <p:spPr>
          <a:xfrm>
            <a:off x="3833582" y="1025741"/>
            <a:ext cx="6624918"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The ED at Morriston Hospital is currently causing increased clinical risk for patients and is unpleasant as a place of work for staff. This was the view of both the GIRFT UEC team and the senior ex-members of NHSE’s Emergency Care Intensive Support Team (ECIST), who accompanied us on this visit. It was one of the two EDs in Wales which caused the most concern to the GIRFT team.</a:t>
            </a:r>
            <a:endParaRPr kumimoji="0" lang="en-GB"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B3013F49-DC9C-4FB4-AE5A-90065B8D6EE7}"/>
              </a:ext>
            </a:extLst>
          </p:cNvPr>
          <p:cNvPicPr>
            <a:picLocks noChangeAspect="1"/>
          </p:cNvPicPr>
          <p:nvPr/>
        </p:nvPicPr>
        <p:blipFill>
          <a:blip r:embed="rId3"/>
          <a:stretch>
            <a:fillRect/>
          </a:stretch>
        </p:blipFill>
        <p:spPr>
          <a:xfrm>
            <a:off x="3833582" y="2757996"/>
            <a:ext cx="8054120" cy="3603048"/>
          </a:xfrm>
          <a:prstGeom prst="rect">
            <a:avLst/>
          </a:prstGeom>
        </p:spPr>
      </p:pic>
    </p:spTree>
    <p:extLst>
      <p:ext uri="{BB962C8B-B14F-4D97-AF65-F5344CB8AC3E}">
        <p14:creationId xmlns:p14="http://schemas.microsoft.com/office/powerpoint/2010/main" val="2444809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9D5AD66-9411-40D6-A60F-F66F4C2FFE4D}"/>
              </a:ext>
            </a:extLst>
          </p:cNvPr>
          <p:cNvSpPr txBox="1"/>
          <p:nvPr/>
        </p:nvSpPr>
        <p:spPr>
          <a:xfrm>
            <a:off x="340659" y="188259"/>
            <a:ext cx="8453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Arial" panose="020B0604020202020204"/>
                <a:ea typeface="+mn-ea"/>
                <a:cs typeface="+mn-cs"/>
              </a:rPr>
              <a:t>Swansea Bay UHB - HIW</a:t>
            </a:r>
          </a:p>
        </p:txBody>
      </p:sp>
      <p:sp>
        <p:nvSpPr>
          <p:cNvPr id="7" name="TextBox 6">
            <a:extLst>
              <a:ext uri="{FF2B5EF4-FFF2-40B4-BE49-F238E27FC236}">
                <a16:creationId xmlns:a16="http://schemas.microsoft.com/office/drawing/2014/main" id="{4A85A94F-1BB7-4ED3-A0DF-E6BD2817688A}"/>
              </a:ext>
            </a:extLst>
          </p:cNvPr>
          <p:cNvSpPr txBox="1"/>
          <p:nvPr/>
        </p:nvSpPr>
        <p:spPr>
          <a:xfrm>
            <a:off x="4062182" y="608298"/>
            <a:ext cx="6624918" cy="1114344"/>
          </a:xfrm>
          <a:prstGeom prst="rect">
            <a:avLst/>
          </a:prstGeom>
          <a:noFill/>
        </p:spPr>
        <p:txBody>
          <a:bodyPr wrap="square" rtlCol="0">
            <a:spAutoFit/>
          </a:bodyPr>
          <a:lstStyle/>
          <a:p>
            <a:pPr marL="0" marR="0" lvl="0" indent="0" algn="l" defTabSz="914400" rtl="0" eaLnBrk="1" fontAlgn="auto" latinLnBrk="0" hangingPunct="1">
              <a:lnSpc>
                <a:spcPct val="115000"/>
              </a:lnSpc>
              <a:spcBef>
                <a:spcPts val="120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600"/>
              </a:spcBef>
              <a:spcAft>
                <a:spcPts val="6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Arial" panose="020B0604020202020204" pitchFamily="34" charset="0"/>
              </a:rPr>
              <a:t>Service:	Morriston Hospital Emergency Department </a:t>
            </a:r>
            <a:endParaRPr kumimoji="0" lang="en-GB" sz="1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600"/>
              </a:spcBef>
              <a:spcAft>
                <a:spcPts val="60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pitchFamily="34" charset="0"/>
                <a:ea typeface="Times New Roman" panose="02020603050405020304" pitchFamily="18" charset="0"/>
                <a:cs typeface="Arial" panose="020B0604020202020204" pitchFamily="34" charset="0"/>
              </a:rPr>
              <a:t>Date of inspection: 27 to 29 November 2024</a:t>
            </a:r>
            <a:endParaRPr kumimoji="0" lang="en-GB" sz="1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descr="hiw_logo">
            <a:extLst>
              <a:ext uri="{FF2B5EF4-FFF2-40B4-BE49-F238E27FC236}">
                <a16:creationId xmlns:a16="http://schemas.microsoft.com/office/drawing/2014/main" id="{7C8645F9-0CE0-490B-81D3-4A08FFB0487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707" y="773034"/>
            <a:ext cx="2947428" cy="1362104"/>
          </a:xfrm>
          <a:prstGeom prst="rect">
            <a:avLst/>
          </a:prstGeom>
          <a:noFill/>
          <a:ln>
            <a:noFill/>
          </a:ln>
        </p:spPr>
      </p:pic>
      <p:pic>
        <p:nvPicPr>
          <p:cNvPr id="4" name="Picture 3">
            <a:extLst>
              <a:ext uri="{FF2B5EF4-FFF2-40B4-BE49-F238E27FC236}">
                <a16:creationId xmlns:a16="http://schemas.microsoft.com/office/drawing/2014/main" id="{10A28817-12FB-4BF1-9732-80A8C616074B}"/>
              </a:ext>
            </a:extLst>
          </p:cNvPr>
          <p:cNvPicPr>
            <a:picLocks noChangeAspect="1"/>
          </p:cNvPicPr>
          <p:nvPr/>
        </p:nvPicPr>
        <p:blipFill>
          <a:blip r:embed="rId3"/>
          <a:stretch>
            <a:fillRect/>
          </a:stretch>
        </p:blipFill>
        <p:spPr>
          <a:xfrm>
            <a:off x="451755" y="2236304"/>
            <a:ext cx="11288490" cy="4532243"/>
          </a:xfrm>
          <a:prstGeom prst="rect">
            <a:avLst/>
          </a:prstGeom>
        </p:spPr>
      </p:pic>
    </p:spTree>
    <p:extLst>
      <p:ext uri="{BB962C8B-B14F-4D97-AF65-F5344CB8AC3E}">
        <p14:creationId xmlns:p14="http://schemas.microsoft.com/office/powerpoint/2010/main" val="47421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14222"/>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324819" y="3041621"/>
            <a:ext cx="9734509" cy="8447458"/>
          </a:xfrm>
          <a:prstGeom prst="rect">
            <a:avLst/>
          </a:prstGeom>
        </p:spPr>
      </p:pic>
      <p:pic>
        <p:nvPicPr>
          <p:cNvPr id="8" name="Picture 7">
            <a:extLst>
              <a:ext uri="{FF2B5EF4-FFF2-40B4-BE49-F238E27FC236}">
                <a16:creationId xmlns:a16="http://schemas.microsoft.com/office/drawing/2014/main" id="{9122D29E-5F65-4FBF-9D24-C3A59254B3B4}"/>
              </a:ext>
            </a:extLst>
          </p:cNvPr>
          <p:cNvPicPr>
            <a:picLocks noChangeAspect="1"/>
          </p:cNvPicPr>
          <p:nvPr/>
        </p:nvPicPr>
        <p:blipFill>
          <a:blip r:embed="rId5"/>
          <a:stretch>
            <a:fillRect/>
          </a:stretch>
        </p:blipFill>
        <p:spPr>
          <a:xfrm>
            <a:off x="320032" y="1025483"/>
            <a:ext cx="11517823" cy="4724869"/>
          </a:xfrm>
          <a:prstGeom prst="rect">
            <a:avLst/>
          </a:prstGeom>
        </p:spPr>
      </p:pic>
      <p:sp>
        <p:nvSpPr>
          <p:cNvPr id="9" name="Rectangle 8">
            <a:extLst>
              <a:ext uri="{FF2B5EF4-FFF2-40B4-BE49-F238E27FC236}">
                <a16:creationId xmlns:a16="http://schemas.microsoft.com/office/drawing/2014/main" id="{007349E9-88AE-47A9-B95B-FA1497FBA2C1}"/>
              </a:ext>
            </a:extLst>
          </p:cNvPr>
          <p:cNvSpPr/>
          <p:nvPr/>
        </p:nvSpPr>
        <p:spPr>
          <a:xfrm>
            <a:off x="3427556" y="240991"/>
            <a:ext cx="4476225" cy="59631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75" b="1" i="0" u="none" strike="noStrike" kern="1200" cap="none" spc="0" normalizeH="0" baseline="0" noProof="0" dirty="0">
                <a:ln>
                  <a:noFill/>
                </a:ln>
                <a:solidFill>
                  <a:prstClr val="white"/>
                </a:solidFill>
                <a:effectLst/>
                <a:uLnTx/>
                <a:uFillTx/>
                <a:latin typeface="Calibri" panose="020F0502020204030204"/>
                <a:ea typeface="+mn-ea"/>
                <a:cs typeface="+mn-cs"/>
              </a:rPr>
              <a:t>UEC – De-escalation KPIs</a:t>
            </a:r>
            <a:endParaRPr kumimoji="0" lang="en-GB" sz="3275"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Arrow: Down 4">
            <a:extLst>
              <a:ext uri="{FF2B5EF4-FFF2-40B4-BE49-F238E27FC236}">
                <a16:creationId xmlns:a16="http://schemas.microsoft.com/office/drawing/2014/main" id="{35407BBA-A968-49CC-A5C5-06141AA1AEF5}"/>
              </a:ext>
            </a:extLst>
          </p:cNvPr>
          <p:cNvSpPr/>
          <p:nvPr/>
        </p:nvSpPr>
        <p:spPr>
          <a:xfrm>
            <a:off x="3554574" y="1626898"/>
            <a:ext cx="273447" cy="41587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row: Down 9">
            <a:extLst>
              <a:ext uri="{FF2B5EF4-FFF2-40B4-BE49-F238E27FC236}">
                <a16:creationId xmlns:a16="http://schemas.microsoft.com/office/drawing/2014/main" id="{7169B017-FA1A-4B40-8C73-340845CD2C5E}"/>
              </a:ext>
            </a:extLst>
          </p:cNvPr>
          <p:cNvSpPr/>
          <p:nvPr/>
        </p:nvSpPr>
        <p:spPr>
          <a:xfrm>
            <a:off x="7389817" y="1626898"/>
            <a:ext cx="273447" cy="41587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Arrow: Down 10">
            <a:extLst>
              <a:ext uri="{FF2B5EF4-FFF2-40B4-BE49-F238E27FC236}">
                <a16:creationId xmlns:a16="http://schemas.microsoft.com/office/drawing/2014/main" id="{F5D23798-F8C2-40E0-8FD1-0A9B03FB44E4}"/>
              </a:ext>
            </a:extLst>
          </p:cNvPr>
          <p:cNvSpPr/>
          <p:nvPr/>
        </p:nvSpPr>
        <p:spPr>
          <a:xfrm>
            <a:off x="11193705" y="1626898"/>
            <a:ext cx="273447" cy="41587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row: Up 11">
            <a:extLst>
              <a:ext uri="{FF2B5EF4-FFF2-40B4-BE49-F238E27FC236}">
                <a16:creationId xmlns:a16="http://schemas.microsoft.com/office/drawing/2014/main" id="{E8934575-11EC-4DC3-8DB6-9A77B94CC595}"/>
              </a:ext>
            </a:extLst>
          </p:cNvPr>
          <p:cNvSpPr/>
          <p:nvPr/>
        </p:nvSpPr>
        <p:spPr>
          <a:xfrm>
            <a:off x="3691297" y="4029701"/>
            <a:ext cx="186731" cy="323454"/>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Arrow: Down 12">
            <a:extLst>
              <a:ext uri="{FF2B5EF4-FFF2-40B4-BE49-F238E27FC236}">
                <a16:creationId xmlns:a16="http://schemas.microsoft.com/office/drawing/2014/main" id="{EDEB64D8-2139-40B4-8031-9F8914CF2C89}"/>
              </a:ext>
            </a:extLst>
          </p:cNvPr>
          <p:cNvSpPr/>
          <p:nvPr/>
        </p:nvSpPr>
        <p:spPr>
          <a:xfrm>
            <a:off x="7574648" y="3660039"/>
            <a:ext cx="186731" cy="36966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Up 13">
            <a:extLst>
              <a:ext uri="{FF2B5EF4-FFF2-40B4-BE49-F238E27FC236}">
                <a16:creationId xmlns:a16="http://schemas.microsoft.com/office/drawing/2014/main" id="{8A290129-CBCF-4B5E-80CD-B26C114D9FAB}"/>
              </a:ext>
            </a:extLst>
          </p:cNvPr>
          <p:cNvSpPr/>
          <p:nvPr/>
        </p:nvSpPr>
        <p:spPr>
          <a:xfrm>
            <a:off x="11193705" y="3798662"/>
            <a:ext cx="264294" cy="41587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3906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Bahnschrift Light" panose="020B0502040204020203" pitchFamily="34" charset="0"/>
                <a:ea typeface="+mn-ea"/>
                <a:cs typeface="+mn-cs"/>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2781AF85-20E0-3247-CC88-9893DB5BDC7F}"/>
              </a:ext>
            </a:extLst>
          </p:cNvPr>
          <p:cNvSpPr txBox="1"/>
          <p:nvPr/>
        </p:nvSpPr>
        <p:spPr>
          <a:xfrm>
            <a:off x="1767016" y="559837"/>
            <a:ext cx="867418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Demand &amp; Performance – SBUHB vs pan-Wales (excl. SBUHB)</a:t>
            </a:r>
          </a:p>
        </p:txBody>
      </p:sp>
      <p:sp>
        <p:nvSpPr>
          <p:cNvPr id="7" name="TextBox 6">
            <a:extLst>
              <a:ext uri="{FF2B5EF4-FFF2-40B4-BE49-F238E27FC236}">
                <a16:creationId xmlns:a16="http://schemas.microsoft.com/office/drawing/2014/main" id="{DDBB5121-F669-870E-407A-0B2AA1EAB10A}"/>
              </a:ext>
            </a:extLst>
          </p:cNvPr>
          <p:cNvSpPr txBox="1"/>
          <p:nvPr/>
        </p:nvSpPr>
        <p:spPr>
          <a:xfrm>
            <a:off x="2466199" y="1406985"/>
            <a:ext cx="22374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SBUHB</a:t>
            </a:r>
          </a:p>
        </p:txBody>
      </p:sp>
      <p:sp>
        <p:nvSpPr>
          <p:cNvPr id="9" name="TextBox 8">
            <a:extLst>
              <a:ext uri="{FF2B5EF4-FFF2-40B4-BE49-F238E27FC236}">
                <a16:creationId xmlns:a16="http://schemas.microsoft.com/office/drawing/2014/main" id="{0D1B5996-13A8-407C-20CA-ACDE8650CBDF}"/>
              </a:ext>
            </a:extLst>
          </p:cNvPr>
          <p:cNvSpPr txBox="1"/>
          <p:nvPr/>
        </p:nvSpPr>
        <p:spPr>
          <a:xfrm>
            <a:off x="8094926" y="1406985"/>
            <a:ext cx="22374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Pan-Wales</a:t>
            </a:r>
          </a:p>
        </p:txBody>
      </p:sp>
      <p:pic>
        <p:nvPicPr>
          <p:cNvPr id="22" name="Picture 21">
            <a:extLst>
              <a:ext uri="{FF2B5EF4-FFF2-40B4-BE49-F238E27FC236}">
                <a16:creationId xmlns:a16="http://schemas.microsoft.com/office/drawing/2014/main" id="{A102606F-0A61-3AE9-B6E5-9B4AEBA53973}"/>
              </a:ext>
            </a:extLst>
          </p:cNvPr>
          <p:cNvPicPr>
            <a:picLocks noChangeAspect="1"/>
          </p:cNvPicPr>
          <p:nvPr/>
        </p:nvPicPr>
        <p:blipFill>
          <a:blip r:embed="rId11"/>
          <a:stretch>
            <a:fillRect/>
          </a:stretch>
        </p:blipFill>
        <p:spPr>
          <a:xfrm>
            <a:off x="270873" y="1783880"/>
            <a:ext cx="5245370" cy="1682836"/>
          </a:xfrm>
          <a:prstGeom prst="rect">
            <a:avLst/>
          </a:prstGeom>
        </p:spPr>
      </p:pic>
      <p:pic>
        <p:nvPicPr>
          <p:cNvPr id="24" name="Picture 23">
            <a:extLst>
              <a:ext uri="{FF2B5EF4-FFF2-40B4-BE49-F238E27FC236}">
                <a16:creationId xmlns:a16="http://schemas.microsoft.com/office/drawing/2014/main" id="{A2849A8C-4EED-3400-5760-CC5D423A19F9}"/>
              </a:ext>
            </a:extLst>
          </p:cNvPr>
          <p:cNvPicPr>
            <a:picLocks noChangeAspect="1"/>
          </p:cNvPicPr>
          <p:nvPr/>
        </p:nvPicPr>
        <p:blipFill>
          <a:blip r:embed="rId12"/>
          <a:stretch>
            <a:fillRect/>
          </a:stretch>
        </p:blipFill>
        <p:spPr>
          <a:xfrm>
            <a:off x="6913892" y="1722574"/>
            <a:ext cx="5207268" cy="1695537"/>
          </a:xfrm>
          <a:prstGeom prst="rect">
            <a:avLst/>
          </a:prstGeom>
        </p:spPr>
      </p:pic>
      <p:pic>
        <p:nvPicPr>
          <p:cNvPr id="26" name="Picture 25">
            <a:extLst>
              <a:ext uri="{FF2B5EF4-FFF2-40B4-BE49-F238E27FC236}">
                <a16:creationId xmlns:a16="http://schemas.microsoft.com/office/drawing/2014/main" id="{9A81167E-2394-412D-4C0D-94FA4FF8A190}"/>
              </a:ext>
            </a:extLst>
          </p:cNvPr>
          <p:cNvPicPr>
            <a:picLocks noChangeAspect="1"/>
          </p:cNvPicPr>
          <p:nvPr/>
        </p:nvPicPr>
        <p:blipFill>
          <a:blip r:embed="rId13"/>
          <a:stretch>
            <a:fillRect/>
          </a:stretch>
        </p:blipFill>
        <p:spPr>
          <a:xfrm>
            <a:off x="6455902" y="3543457"/>
            <a:ext cx="1936918" cy="1540910"/>
          </a:xfrm>
          <a:prstGeom prst="rect">
            <a:avLst/>
          </a:prstGeom>
        </p:spPr>
      </p:pic>
      <p:pic>
        <p:nvPicPr>
          <p:cNvPr id="28" name="Picture 27">
            <a:extLst>
              <a:ext uri="{FF2B5EF4-FFF2-40B4-BE49-F238E27FC236}">
                <a16:creationId xmlns:a16="http://schemas.microsoft.com/office/drawing/2014/main" id="{C7A98391-6497-E783-DA92-325D933615CA}"/>
              </a:ext>
            </a:extLst>
          </p:cNvPr>
          <p:cNvPicPr>
            <a:picLocks noChangeAspect="1"/>
          </p:cNvPicPr>
          <p:nvPr/>
        </p:nvPicPr>
        <p:blipFill>
          <a:blip r:embed="rId14"/>
          <a:stretch>
            <a:fillRect/>
          </a:stretch>
        </p:blipFill>
        <p:spPr>
          <a:xfrm>
            <a:off x="70840" y="3395487"/>
            <a:ext cx="1976693" cy="1658061"/>
          </a:xfrm>
          <a:prstGeom prst="rect">
            <a:avLst/>
          </a:prstGeom>
        </p:spPr>
      </p:pic>
      <p:pic>
        <p:nvPicPr>
          <p:cNvPr id="30" name="Picture 29">
            <a:extLst>
              <a:ext uri="{FF2B5EF4-FFF2-40B4-BE49-F238E27FC236}">
                <a16:creationId xmlns:a16="http://schemas.microsoft.com/office/drawing/2014/main" id="{9F49A67F-0281-47F1-AC89-45750D9CAB41}"/>
              </a:ext>
            </a:extLst>
          </p:cNvPr>
          <p:cNvPicPr>
            <a:picLocks noChangeAspect="1"/>
          </p:cNvPicPr>
          <p:nvPr/>
        </p:nvPicPr>
        <p:blipFill>
          <a:blip r:embed="rId15"/>
          <a:stretch>
            <a:fillRect/>
          </a:stretch>
        </p:blipFill>
        <p:spPr>
          <a:xfrm>
            <a:off x="78600" y="4986163"/>
            <a:ext cx="1810418" cy="1061279"/>
          </a:xfrm>
          <a:prstGeom prst="rect">
            <a:avLst/>
          </a:prstGeom>
        </p:spPr>
      </p:pic>
      <p:pic>
        <p:nvPicPr>
          <p:cNvPr id="32" name="Picture 31">
            <a:extLst>
              <a:ext uri="{FF2B5EF4-FFF2-40B4-BE49-F238E27FC236}">
                <a16:creationId xmlns:a16="http://schemas.microsoft.com/office/drawing/2014/main" id="{9924C83A-F190-1A54-E99C-169D7BE68594}"/>
              </a:ext>
            </a:extLst>
          </p:cNvPr>
          <p:cNvPicPr>
            <a:picLocks noChangeAspect="1"/>
          </p:cNvPicPr>
          <p:nvPr/>
        </p:nvPicPr>
        <p:blipFill>
          <a:blip r:embed="rId16"/>
          <a:stretch>
            <a:fillRect/>
          </a:stretch>
        </p:blipFill>
        <p:spPr>
          <a:xfrm>
            <a:off x="6455901" y="5049874"/>
            <a:ext cx="1936919" cy="1010114"/>
          </a:xfrm>
          <a:prstGeom prst="rect">
            <a:avLst/>
          </a:prstGeom>
        </p:spPr>
      </p:pic>
      <p:pic>
        <p:nvPicPr>
          <p:cNvPr id="34" name="Picture 33">
            <a:extLst>
              <a:ext uri="{FF2B5EF4-FFF2-40B4-BE49-F238E27FC236}">
                <a16:creationId xmlns:a16="http://schemas.microsoft.com/office/drawing/2014/main" id="{27525375-A5EC-A986-318E-F5CACAD6091F}"/>
              </a:ext>
            </a:extLst>
          </p:cNvPr>
          <p:cNvPicPr>
            <a:picLocks noChangeAspect="1"/>
          </p:cNvPicPr>
          <p:nvPr/>
        </p:nvPicPr>
        <p:blipFill>
          <a:blip r:embed="rId17"/>
          <a:stretch>
            <a:fillRect/>
          </a:stretch>
        </p:blipFill>
        <p:spPr>
          <a:xfrm>
            <a:off x="8159461" y="3687150"/>
            <a:ext cx="4032539" cy="2036068"/>
          </a:xfrm>
          <a:prstGeom prst="rect">
            <a:avLst/>
          </a:prstGeom>
        </p:spPr>
      </p:pic>
      <p:pic>
        <p:nvPicPr>
          <p:cNvPr id="36" name="Picture 35">
            <a:extLst>
              <a:ext uri="{FF2B5EF4-FFF2-40B4-BE49-F238E27FC236}">
                <a16:creationId xmlns:a16="http://schemas.microsoft.com/office/drawing/2014/main" id="{BC4CD244-B0F7-929C-8E9C-9FDAB9EC3654}"/>
              </a:ext>
            </a:extLst>
          </p:cNvPr>
          <p:cNvPicPr>
            <a:picLocks noChangeAspect="1"/>
          </p:cNvPicPr>
          <p:nvPr/>
        </p:nvPicPr>
        <p:blipFill>
          <a:blip r:embed="rId18"/>
          <a:stretch>
            <a:fillRect/>
          </a:stretch>
        </p:blipFill>
        <p:spPr>
          <a:xfrm>
            <a:off x="1929069" y="3910752"/>
            <a:ext cx="3693256" cy="1540910"/>
          </a:xfrm>
          <a:prstGeom prst="rect">
            <a:avLst/>
          </a:prstGeom>
        </p:spPr>
      </p:pic>
    </p:spTree>
    <p:extLst>
      <p:ext uri="{BB962C8B-B14F-4D97-AF65-F5344CB8AC3E}">
        <p14:creationId xmlns:p14="http://schemas.microsoft.com/office/powerpoint/2010/main" val="1469134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8" name="TextBox 7">
            <a:extLst>
              <a:ext uri="{FF2B5EF4-FFF2-40B4-BE49-F238E27FC236}">
                <a16:creationId xmlns:a16="http://schemas.microsoft.com/office/drawing/2014/main" id="{BA37A17E-2FFD-420E-BDEF-8F19888AB8CD}"/>
              </a:ext>
            </a:extLst>
          </p:cNvPr>
          <p:cNvSpPr txBox="1"/>
          <p:nvPr/>
        </p:nvSpPr>
        <p:spPr>
          <a:xfrm>
            <a:off x="366972" y="1206047"/>
            <a:ext cx="5773339"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Summit I October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Improvement work stream presentations</a:t>
            </a:r>
          </a:p>
          <a:p>
            <a:pPr marL="1028700" marR="0" lvl="1" indent="-5715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Patient experience</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Pre-hospital/admission avoidance</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Front Door Emergency Department </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Frailty</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SDEC/AMU</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Grip and Control: HB Flow</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Discharge/management of COP cohort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741DCC46-9B7E-43D7-94DF-FEAD42D6435A}"/>
              </a:ext>
            </a:extLst>
          </p:cNvPr>
          <p:cNvSpPr/>
          <p:nvPr/>
        </p:nvSpPr>
        <p:spPr>
          <a:xfrm>
            <a:off x="1330675" y="335709"/>
            <a:ext cx="11511565"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Urgent and Emergency Care – Summit </a:t>
            </a:r>
          </a:p>
        </p:txBody>
      </p:sp>
      <p:sp>
        <p:nvSpPr>
          <p:cNvPr id="10" name="TextBox 9">
            <a:extLst>
              <a:ext uri="{FF2B5EF4-FFF2-40B4-BE49-F238E27FC236}">
                <a16:creationId xmlns:a16="http://schemas.microsoft.com/office/drawing/2014/main" id="{32AD4AD5-1C4C-4AAC-92B7-F349EDBE0B56}"/>
              </a:ext>
            </a:extLst>
          </p:cNvPr>
          <p:cNvSpPr txBox="1"/>
          <p:nvPr/>
        </p:nvSpPr>
        <p:spPr>
          <a:xfrm>
            <a:off x="6140311" y="1194638"/>
            <a:ext cx="5684717" cy="412420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Summit II December 2024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 of UEC summit I actions </a:t>
            </a:r>
          </a:p>
          <a:p>
            <a:pPr marL="914400" marR="0" lvl="1" indent="-45720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Diagnostic Intelligence</a:t>
            </a:r>
          </a:p>
          <a:p>
            <a:pPr marL="914400" marR="0" lvl="1"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UEC Care Co-ordination Hub </a:t>
            </a:r>
          </a:p>
          <a:p>
            <a:pPr marL="914400" marR="0" lvl="1"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Digital Challenge</a:t>
            </a:r>
          </a:p>
          <a:p>
            <a:pPr marL="914400" marR="0" lvl="1"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Integrated Discharge Hub </a:t>
            </a:r>
          </a:p>
          <a:p>
            <a:pPr marL="914400" marR="0" lvl="1"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D2RA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0599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6CD188-5D41-4F58-A211-DD0C0743D689}"/>
              </a:ext>
            </a:extLst>
          </p:cNvPr>
          <p:cNvSpPr txBox="1"/>
          <p:nvPr/>
        </p:nvSpPr>
        <p:spPr>
          <a:xfrm>
            <a:off x="233081" y="233082"/>
            <a:ext cx="747656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Patient Flow diagnostic findings</a:t>
            </a:r>
          </a:p>
        </p:txBody>
      </p:sp>
      <p:sp>
        <p:nvSpPr>
          <p:cNvPr id="3" name="TextBox 2">
            <a:extLst>
              <a:ext uri="{FF2B5EF4-FFF2-40B4-BE49-F238E27FC236}">
                <a16:creationId xmlns:a16="http://schemas.microsoft.com/office/drawing/2014/main" id="{16860D21-22FF-47A1-A8F7-FE7AD862DF07}"/>
              </a:ext>
            </a:extLst>
          </p:cNvPr>
          <p:cNvSpPr txBox="1"/>
          <p:nvPr/>
        </p:nvSpPr>
        <p:spPr>
          <a:xfrm>
            <a:off x="295836" y="856357"/>
            <a:ext cx="11134164"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Three diagnostic reviews (HB/LA partners):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Multi-Agency Discharge Event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6A’s audit – (clinical case note review – MDT)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21 day </a:t>
            </a:r>
            <a:r>
              <a:rPr kumimoji="0" lang="en-GB" sz="1800" b="0" i="0" u="none" strike="noStrike" kern="1200" cap="none" spc="0" normalizeH="0" baseline="0" noProof="0" dirty="0" err="1">
                <a:ln>
                  <a:noFill/>
                </a:ln>
                <a:solidFill>
                  <a:prstClr val="white">
                    <a:lumMod val="95000"/>
                  </a:prstClr>
                </a:solidFill>
                <a:effectLst/>
                <a:uLnTx/>
                <a:uFillTx/>
                <a:latin typeface="Arial" panose="020B0604020202020204"/>
                <a:ea typeface="+mn-ea"/>
                <a:cs typeface="+mn-cs"/>
              </a:rPr>
              <a:t>LoS</a:t>
            </a:r>
            <a:r>
              <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 review HB wide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Key Findings:</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173279" marR="0" lvl="1"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Of the 316 patient case notes reviewed, 220 were deemed not to “require a hospital bed”. This equates to 69.9% of patients.</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Of the 220 patients that were not deemed to “require a hospital bed”, this equates to a total LOS delay of 15581 bed days, (Gorseinon 2244, Morriston 6385, NPT 6040 and Singleton 912)</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Top 5 reasons for delays were awaiting completion of assessment, awaiting start of new home care package, awaiting social worker allocation, awaiting completion of adaptations and awaiting NH availability</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The Age of the patient plays a significant factor in delayed discharges. Of the 220 patients that were not deemed to require a hospital bed the average age was 80 years old</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6A’s demonstrated lost opportunity in terms of admission avoidance</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MADE event uncovered multiple system and process issues in relation to flow and discharge planning</a:t>
            </a: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68339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3E0803-65AB-4EFE-A0B6-3DA9357C8614}"/>
              </a:ext>
            </a:extLst>
          </p:cNvPr>
          <p:cNvSpPr txBox="1"/>
          <p:nvPr/>
        </p:nvSpPr>
        <p:spPr>
          <a:xfrm>
            <a:off x="286870" y="258901"/>
            <a:ext cx="10515600" cy="6340197"/>
          </a:xfrm>
          <a:prstGeom prst="rect">
            <a:avLst/>
          </a:prstGeom>
          <a:noFill/>
        </p:spPr>
        <p:txBody>
          <a:bodyPr wrap="square" rtlCol="0">
            <a:spAutoFit/>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Overarching recommendations:</a:t>
            </a: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In common with all other recent reviews (MADE, 6 A’s Audit etc), </a:t>
            </a: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a whole system senior Executive review and agreement to Discharge to Assess is urgently recommended</a:t>
            </a: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It was noted that there was often conflict between the ward and family views, particularly around an entitlement to a hospital bed. </a:t>
            </a: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The whole system implementation of an up to date, legally approved Choice Policy is urgently required. Within this policy, letters must be issued to patients to set expectations on admission and a clear escalation to experienced staff is required to support staff with difficult conversations.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lumMod val="95000"/>
                  </a:prstClr>
                </a:solidFill>
                <a:effectLst/>
                <a:uLnTx/>
                <a:uFillTx/>
                <a:latin typeface="Arial" panose="020B0604020202020204"/>
                <a:ea typeface="+mn-ea"/>
                <a:cs typeface="+mn-cs"/>
              </a:rPr>
              <a:t>The system are not clear about the designation of acute, sub acute and discharge to assess pathway 2 beds, nor have they got standards for a length of stay in each type of beds. This is resulting in a flow blockage throughout the system.</a:t>
            </a:r>
            <a:r>
              <a:rPr kumimoji="0" lang="en-GB" sz="1800" b="1" i="0" u="none" strike="noStrike" kern="1200" cap="none" spc="0" normalizeH="0" baseline="0" noProof="0" dirty="0">
                <a:ln>
                  <a:noFill/>
                </a:ln>
                <a:solidFill>
                  <a:srgbClr val="FF0000"/>
                </a:solidFill>
                <a:effectLst/>
                <a:uLnTx/>
                <a:uFillTx/>
                <a:latin typeface="Arial" panose="020B0604020202020204"/>
                <a:ea typeface="+mn-ea"/>
                <a:cs typeface="+mn-cs"/>
              </a:rPr>
              <a:t> It is recommended that a senior Executive decision is taken as part of the development of a true D2A system.</a:t>
            </a:r>
            <a:endPar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173279" marR="0" lvl="0" indent="-173279"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lumMod val="95000"/>
                </a:prst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31818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BD3DF4-D3B9-457F-9380-CB265910A654}"/>
              </a:ext>
            </a:extLst>
          </p:cNvPr>
          <p:cNvSpPr>
            <a:spLocks noGrp="1"/>
          </p:cNvSpPr>
          <p:nvPr>
            <p:ph type="body" sz="quarter" idx="10"/>
          </p:nvPr>
        </p:nvSpPr>
        <p:spPr>
          <a:xfrm>
            <a:off x="0" y="30"/>
            <a:ext cx="8686980" cy="997072"/>
          </a:xfrm>
        </p:spPr>
        <p:txBody>
          <a:bodyPr/>
          <a:lstStyle/>
          <a:p>
            <a:r>
              <a:rPr lang="en-GB" sz="3200" dirty="0"/>
              <a:t>UEC Summit High Impact Solutions Xmas Reset</a:t>
            </a:r>
          </a:p>
        </p:txBody>
      </p:sp>
      <p:sp>
        <p:nvSpPr>
          <p:cNvPr id="3" name="TextBox 2">
            <a:extLst>
              <a:ext uri="{FF2B5EF4-FFF2-40B4-BE49-F238E27FC236}">
                <a16:creationId xmlns:a16="http://schemas.microsoft.com/office/drawing/2014/main" id="{23B674BD-9DEB-4C21-9F20-D74498F0C656}"/>
              </a:ext>
            </a:extLst>
          </p:cNvPr>
          <p:cNvSpPr txBox="1"/>
          <p:nvPr/>
        </p:nvSpPr>
        <p:spPr>
          <a:xfrm>
            <a:off x="320082" y="1164840"/>
            <a:ext cx="11388214" cy="526297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A designated consultant / matron and operational manager allocated to each ward.</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Daily, morning ward rounds to be undertaken with the focus on “why patients need to stay” rather than can they be discharged</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IDH to be present daily in the ED</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Any patient not requiring the clinical care that only Morriston can provide is to be picked up by the IDH and the patient supported in the most appropriate way – which is not admission to Morriston Hospital</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All non-ED, specialty expected patients are to be managed away from the ED:</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Medicine via AMU</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Surgical specialties other than orthopaedics  via SAU</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Orthopaedics via the T&amp;O Assessment bay on Ward H</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Reinforcement of the Professional Standards expected for specialty referrals for patients referred from ED / AMU</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All SGDs/SGNDs to agree the “pull” model to ensure there is clarity on any clinical criteria associated with transfers to sites other than Morriston.  This will remove the need for TOCALs and other DLN input to inter-hospital transfers and hopefully provide a valuable resource to support D2RA.</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Review of the services that we would want to expand to provide or bolster 7-day cover and work-up a plan for implementing ahead of Xmas and into Jan / Feb next year.  For example:</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OPAU</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VW</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DN</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SDEC</a:t>
            </a:r>
            <a:endParaRPr kumimoji="0" lang="en-GB" sz="1600" b="0" i="0" u="none" strike="noStrike" kern="1200" cap="none" spc="0" normalizeH="0" baseline="0" noProof="0" dirty="0">
              <a:ln>
                <a:noFill/>
              </a:ln>
              <a:solidFill>
                <a:prstClr val="white"/>
              </a:solidFill>
              <a:effectLst/>
              <a:uLnTx/>
              <a:uFillTx/>
              <a:latin typeface="Aptos"/>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Aptos"/>
                <a:ea typeface="Times New Roman" panose="02020603050405020304" pitchFamily="18" charset="0"/>
                <a:cs typeface="Calibri" panose="020F0502020204030204" pitchFamily="34" charset="0"/>
              </a:rPr>
              <a:t>Ensure Single point of access and Trusted Assessor models are implemented (even as a trial) ahead of the Xmas break and into next year</a:t>
            </a:r>
            <a:endParaRPr kumimoji="0" lang="en-GB" sz="16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72941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7941492" cy="1921946"/>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All Wales Performance Overview</a:t>
            </a:r>
            <a:endParaRPr lang="en-GB" sz="4124" b="1" dirty="0">
              <a:solidFill>
                <a:schemeClr val="bg1"/>
              </a:solidFill>
              <a:latin typeface="Arial Black" panose="020B0604020202020204" pitchFamily="34" charset="0"/>
              <a:cs typeface="Arial Black" panose="020B0604020202020204" pitchFamily="34" charset="0"/>
            </a:endParaRPr>
          </a:p>
          <a:p>
            <a:pPr marL="7701" marR="3081">
              <a:lnSpc>
                <a:spcPct val="100600"/>
              </a:lnSpc>
              <a:spcBef>
                <a:spcPts val="55"/>
              </a:spcBef>
            </a:pP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466965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BD3DF4-D3B9-457F-9380-CB265910A654}"/>
              </a:ext>
            </a:extLst>
          </p:cNvPr>
          <p:cNvSpPr>
            <a:spLocks noGrp="1"/>
          </p:cNvSpPr>
          <p:nvPr>
            <p:ph type="body" sz="quarter" idx="10"/>
          </p:nvPr>
        </p:nvSpPr>
        <p:spPr>
          <a:xfrm>
            <a:off x="0" y="30"/>
            <a:ext cx="8686980" cy="997072"/>
          </a:xfrm>
        </p:spPr>
        <p:txBody>
          <a:bodyPr/>
          <a:lstStyle/>
          <a:p>
            <a:r>
              <a:rPr lang="en-GB" dirty="0"/>
              <a:t>3 High Impact Solutions….</a:t>
            </a:r>
          </a:p>
        </p:txBody>
      </p:sp>
      <p:sp>
        <p:nvSpPr>
          <p:cNvPr id="3" name="TextBox 2">
            <a:extLst>
              <a:ext uri="{FF2B5EF4-FFF2-40B4-BE49-F238E27FC236}">
                <a16:creationId xmlns:a16="http://schemas.microsoft.com/office/drawing/2014/main" id="{23B674BD-9DEB-4C21-9F20-D74498F0C656}"/>
              </a:ext>
            </a:extLst>
          </p:cNvPr>
          <p:cNvSpPr txBox="1"/>
          <p:nvPr/>
        </p:nvSpPr>
        <p:spPr>
          <a:xfrm>
            <a:off x="320082" y="1164841"/>
            <a:ext cx="10026993" cy="3785652"/>
          </a:xfrm>
          <a:prstGeom prst="rect">
            <a:avLst/>
          </a:prstGeom>
          <a:noFill/>
        </p:spPr>
        <p:txBody>
          <a:bodyPr wrap="square" rtlCol="0">
            <a:spAutoFit/>
          </a:bodyPr>
          <a:lstStyle/>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UEC Care Co-ordination Hub (in progress) – reduce attendance /conveyance.</a:t>
            </a: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Hospital at Home (redesign of ACT/VW in progress) – increase admission avoidance – community and front door turnaround</a:t>
            </a: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D2RA: 72 hour turnaround for  70% COP patients as follows:</a:t>
            </a:r>
          </a:p>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	-Pathway 1: Home with 4 double staffed calls per day – assess/adjust.</a:t>
            </a:r>
          </a:p>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	-Pathway 2: Designated bed pools/tailored workforce</a:t>
            </a:r>
          </a:p>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	-Pathway 3: Designated bed pool – max 6 week </a:t>
            </a:r>
            <a:r>
              <a:rPr kumimoji="0" lang="en-GB" sz="2000" b="0" i="0" u="none" strike="noStrike" kern="1200" cap="none" spc="0" normalizeH="0" baseline="0" noProof="0" dirty="0" err="1">
                <a:ln>
                  <a:noFill/>
                </a:ln>
                <a:solidFill>
                  <a:prstClr val="white"/>
                </a:solidFill>
                <a:effectLst/>
                <a:uLnTx/>
                <a:uFillTx/>
                <a:latin typeface="Arial" panose="020B0604020202020204"/>
                <a:ea typeface="+mn-ea"/>
                <a:cs typeface="+mn-cs"/>
              </a:rPr>
              <a:t>LoS</a:t>
            </a: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 – tailored workforce.</a:t>
            </a: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a:ea typeface="+mn-ea"/>
                <a:cs typeface="+mn-cs"/>
              </a:rPr>
              <a:t>*D2RA Principles require support of Local Authority colleagues to ensure we are working harmoniously in this space</a:t>
            </a:r>
          </a:p>
        </p:txBody>
      </p:sp>
      <p:sp>
        <p:nvSpPr>
          <p:cNvPr id="4" name="TextBox 3">
            <a:extLst>
              <a:ext uri="{FF2B5EF4-FFF2-40B4-BE49-F238E27FC236}">
                <a16:creationId xmlns:a16="http://schemas.microsoft.com/office/drawing/2014/main" id="{9DCA8FD5-D2B2-4212-B8F7-8716FD35E473}"/>
              </a:ext>
            </a:extLst>
          </p:cNvPr>
          <p:cNvSpPr txBox="1"/>
          <p:nvPr/>
        </p:nvSpPr>
        <p:spPr>
          <a:xfrm>
            <a:off x="320082" y="6386270"/>
            <a:ext cx="9842164" cy="260392"/>
          </a:xfrm>
          <a:prstGeom prst="rect">
            <a:avLst/>
          </a:prstGeom>
          <a:noFill/>
        </p:spPr>
        <p:txBody>
          <a:bodyPr wrap="square" rtlCol="0">
            <a:spAutoFit/>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1092" b="1" i="1" u="none" strike="noStrike" kern="1200" cap="none" spc="0" normalizeH="0" baseline="0" noProof="0" dirty="0">
                <a:ln>
                  <a:noFill/>
                </a:ln>
                <a:solidFill>
                  <a:prstClr val="white"/>
                </a:solidFill>
                <a:effectLst/>
                <a:uLnTx/>
                <a:uFillTx/>
                <a:latin typeface="Arial" panose="020B0604020202020204"/>
                <a:ea typeface="+mn-ea"/>
                <a:cs typeface="+mn-cs"/>
              </a:rPr>
              <a:t>The above 3 high impact solutions are embedded into the full UEC/6 Goals programme of work being undertaken at SBUHB</a:t>
            </a:r>
          </a:p>
        </p:txBody>
      </p:sp>
    </p:spTree>
    <p:extLst>
      <p:ext uri="{BB962C8B-B14F-4D97-AF65-F5344CB8AC3E}">
        <p14:creationId xmlns:p14="http://schemas.microsoft.com/office/powerpoint/2010/main" val="1975628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02CF5-50AC-7003-E643-9750CC242E0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54831B-240C-C688-26A2-58A92C52B1BA}"/>
              </a:ext>
            </a:extLst>
          </p:cNvPr>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36" name="Picture 35">
            <a:extLst>
              <a:ext uri="{FF2B5EF4-FFF2-40B4-BE49-F238E27FC236}">
                <a16:creationId xmlns:a16="http://schemas.microsoft.com/office/drawing/2014/main" id="{5E66A63E-D34F-60FD-7F16-7E2E85DB8DD6}"/>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A8C97814-0F50-4E1D-B559-5DB02E81BB36}"/>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E6643E64-CBF5-FF28-4FF5-FEF6B6F6762B}"/>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CF18D70D-C24E-95B2-2E1B-7D85EEC5A9C9}"/>
              </a:ext>
            </a:extLst>
          </p:cNvPr>
          <p:cNvSpPr txBox="1"/>
          <p:nvPr/>
        </p:nvSpPr>
        <p:spPr>
          <a:xfrm>
            <a:off x="595283" y="2543637"/>
            <a:ext cx="8716174" cy="608445"/>
          </a:xfrm>
          <a:prstGeom prst="rect">
            <a:avLst/>
          </a:prstGeom>
        </p:spPr>
        <p:txBody>
          <a:bodyPr vert="horz" wrap="square" lIns="0" tIns="6931" rIns="0" bIns="0" rtlCol="0">
            <a:spAutoFit/>
          </a:bodyPr>
          <a:lstStyle/>
          <a:p>
            <a:pPr marL="7701" marR="3081">
              <a:lnSpc>
                <a:spcPct val="100600"/>
              </a:lnSpc>
              <a:spcBef>
                <a:spcPts val="55"/>
              </a:spcBef>
            </a:pPr>
            <a:r>
              <a:rPr lang="en-GB" sz="4000" b="1" spc="9" dirty="0">
                <a:solidFill>
                  <a:schemeClr val="bg1"/>
                </a:solidFill>
                <a:latin typeface="Arial Black" panose="020B0604020202020204" pitchFamily="34" charset="0"/>
                <a:cs typeface="Arial Black" panose="020B0604020202020204" pitchFamily="34" charset="0"/>
              </a:rPr>
              <a:t>Planned Care</a:t>
            </a:r>
            <a:endParaRPr lang="en-GB" sz="4000"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445042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171085" y="159240"/>
            <a:ext cx="98111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Planned Care Performance –November</a:t>
            </a:r>
            <a:endParaRPr kumimoji="0" lang="en-GB" sz="24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6" name="Picture 5">
            <a:extLst>
              <a:ext uri="{FF2B5EF4-FFF2-40B4-BE49-F238E27FC236}">
                <a16:creationId xmlns:a16="http://schemas.microsoft.com/office/drawing/2014/main" id="{5BD36B98-FB7F-434B-9189-C919E8D2D52E}"/>
              </a:ext>
            </a:extLst>
          </p:cNvPr>
          <p:cNvPicPr>
            <a:picLocks noChangeAspect="1"/>
          </p:cNvPicPr>
          <p:nvPr/>
        </p:nvPicPr>
        <p:blipFill>
          <a:blip r:embed="rId3"/>
          <a:stretch>
            <a:fillRect/>
          </a:stretch>
        </p:blipFill>
        <p:spPr>
          <a:xfrm>
            <a:off x="303223" y="696079"/>
            <a:ext cx="11469021" cy="5107513"/>
          </a:xfrm>
          <a:prstGeom prst="rect">
            <a:avLst/>
          </a:prstGeom>
        </p:spPr>
      </p:pic>
    </p:spTree>
    <p:extLst>
      <p:ext uri="{BB962C8B-B14F-4D97-AF65-F5344CB8AC3E}">
        <p14:creationId xmlns:p14="http://schemas.microsoft.com/office/powerpoint/2010/main" val="1840428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627105"/>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Cancer TI Update</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861071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Cancer Performance - % treated within 62 days</a:t>
            </a:r>
            <a:br>
              <a:rPr lang="en-GB" sz="4400" dirty="0">
                <a:effectLst/>
                <a:latin typeface="Calibri" panose="020F0502020204030204" pitchFamily="34" charset="0"/>
                <a:cs typeface="Calibri" panose="020F0502020204030204" pitchFamily="34" charset="0"/>
              </a:rPr>
            </a:br>
            <a:endParaRPr lang="en-GB" dirty="0"/>
          </a:p>
        </p:txBody>
      </p:sp>
      <p:graphicFrame>
        <p:nvGraphicFramePr>
          <p:cNvPr id="5" name="Chart 4">
            <a:extLst>
              <a:ext uri="{FF2B5EF4-FFF2-40B4-BE49-F238E27FC236}">
                <a16:creationId xmlns:a16="http://schemas.microsoft.com/office/drawing/2014/main" id="{46A527F1-0E39-4DA4-9488-8FCDF6005A74}"/>
              </a:ext>
            </a:extLst>
          </p:cNvPr>
          <p:cNvGraphicFramePr>
            <a:graphicFrameLocks/>
          </p:cNvGraphicFramePr>
          <p:nvPr/>
        </p:nvGraphicFramePr>
        <p:xfrm>
          <a:off x="266371" y="1344176"/>
          <a:ext cx="6334126" cy="44069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B2B926F-1D15-46FD-9752-A7E81A1A4D60}"/>
              </a:ext>
            </a:extLst>
          </p:cNvPr>
          <p:cNvGraphicFramePr>
            <a:graphicFrameLocks/>
          </p:cNvGraphicFramePr>
          <p:nvPr/>
        </p:nvGraphicFramePr>
        <p:xfrm>
          <a:off x="6600497" y="1344176"/>
          <a:ext cx="5325132" cy="440691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71733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Cancer Backlog - 62 &amp; 104 days</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10" name="Chart 9">
            <a:extLst>
              <a:ext uri="{FF2B5EF4-FFF2-40B4-BE49-F238E27FC236}">
                <a16:creationId xmlns:a16="http://schemas.microsoft.com/office/drawing/2014/main" id="{00000000-0008-0000-0400-000002000000}"/>
              </a:ext>
            </a:extLst>
          </p:cNvPr>
          <p:cNvGraphicFramePr/>
          <p:nvPr>
            <p:extLst>
              <p:ext uri="{D42A27DB-BD31-4B8C-83A1-F6EECF244321}">
                <p14:modId xmlns:p14="http://schemas.microsoft.com/office/powerpoint/2010/main" val="3804082070"/>
              </p:ext>
            </p:extLst>
          </p:nvPr>
        </p:nvGraphicFramePr>
        <p:xfrm>
          <a:off x="64814" y="2824232"/>
          <a:ext cx="9580631" cy="3906610"/>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457F81C9-40A9-214E-C825-74D3B6365945}"/>
              </a:ext>
            </a:extLst>
          </p:cNvPr>
          <p:cNvCxnSpPr>
            <a:cxnSpLocks/>
          </p:cNvCxnSpPr>
          <p:nvPr/>
        </p:nvCxnSpPr>
        <p:spPr>
          <a:xfrm>
            <a:off x="4181475" y="2936082"/>
            <a:ext cx="0" cy="80962"/>
          </a:xfrm>
          <a:prstGeom prst="line">
            <a:avLst/>
          </a:prstGeom>
          <a:ln>
            <a:solidFill>
              <a:srgbClr val="C7C6E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D4A352-B2D8-46BD-A054-D85E3DB30C31}"/>
              </a:ext>
            </a:extLst>
          </p:cNvPr>
          <p:cNvPicPr>
            <a:picLocks noChangeAspect="1"/>
          </p:cNvPicPr>
          <p:nvPr/>
        </p:nvPicPr>
        <p:blipFill rotWithShape="1">
          <a:blip r:embed="rId4"/>
          <a:srcRect r="11980"/>
          <a:stretch/>
        </p:blipFill>
        <p:spPr>
          <a:xfrm>
            <a:off x="7454199" y="71200"/>
            <a:ext cx="4590318" cy="3044475"/>
          </a:xfrm>
          <a:prstGeom prst="rect">
            <a:avLst/>
          </a:prstGeom>
          <a:ln>
            <a:solidFill>
              <a:schemeClr val="tx1"/>
            </a:solidFill>
          </a:ln>
        </p:spPr>
      </p:pic>
    </p:spTree>
    <p:extLst>
      <p:ext uri="{BB962C8B-B14F-4D97-AF65-F5344CB8AC3E}">
        <p14:creationId xmlns:p14="http://schemas.microsoft.com/office/powerpoint/2010/main" val="3460037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Breast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5" name="Chart 4">
            <a:extLst>
              <a:ext uri="{FF2B5EF4-FFF2-40B4-BE49-F238E27FC236}">
                <a16:creationId xmlns:a16="http://schemas.microsoft.com/office/drawing/2014/main" id="{00000000-0008-0000-0100-00000C000000}"/>
              </a:ext>
            </a:extLst>
          </p:cNvPr>
          <p:cNvGraphicFramePr>
            <a:graphicFrameLocks/>
          </p:cNvGraphicFramePr>
          <p:nvPr/>
        </p:nvGraphicFramePr>
        <p:xfrm>
          <a:off x="866543" y="1260697"/>
          <a:ext cx="504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896BBE5F-8839-4DBB-94F4-F14E592B9C89}"/>
              </a:ext>
            </a:extLst>
          </p:cNvPr>
          <p:cNvGraphicFramePr>
            <a:graphicFrameLocks/>
          </p:cNvGraphicFramePr>
          <p:nvPr/>
        </p:nvGraphicFramePr>
        <p:xfrm>
          <a:off x="6324600" y="1260697"/>
          <a:ext cx="504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00000000-0008-0000-0400-000013000000}"/>
              </a:ext>
            </a:extLst>
          </p:cNvPr>
          <p:cNvGraphicFramePr>
            <a:graphicFrameLocks/>
          </p:cNvGraphicFramePr>
          <p:nvPr/>
        </p:nvGraphicFramePr>
        <p:xfrm>
          <a:off x="866543" y="3780698"/>
          <a:ext cx="5040001" cy="236868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284FA566-3F6A-46C0-A2FD-B96D00AFBF46}"/>
              </a:ext>
            </a:extLst>
          </p:cNvPr>
          <p:cNvGraphicFramePr>
            <a:graphicFrameLocks/>
          </p:cNvGraphicFramePr>
          <p:nvPr/>
        </p:nvGraphicFramePr>
        <p:xfrm>
          <a:off x="6324599" y="3780697"/>
          <a:ext cx="5040000" cy="236868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7008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Skin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7" name="Chart 6">
            <a:extLst>
              <a:ext uri="{FF2B5EF4-FFF2-40B4-BE49-F238E27FC236}">
                <a16:creationId xmlns:a16="http://schemas.microsoft.com/office/drawing/2014/main" id="{2EAC5927-A15A-474A-8400-83BF066A6A5B}"/>
              </a:ext>
            </a:extLst>
          </p:cNvPr>
          <p:cNvGraphicFramePr>
            <a:graphicFrameLocks/>
          </p:cNvGraphicFramePr>
          <p:nvPr/>
        </p:nvGraphicFramePr>
        <p:xfrm>
          <a:off x="167374" y="708618"/>
          <a:ext cx="3826726" cy="25806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F626BB7E-5089-425E-8A16-DA542990FEA4}"/>
              </a:ext>
            </a:extLst>
          </p:cNvPr>
          <p:cNvGraphicFramePr>
            <a:graphicFrameLocks/>
          </p:cNvGraphicFramePr>
          <p:nvPr/>
        </p:nvGraphicFramePr>
        <p:xfrm>
          <a:off x="4182637" y="708617"/>
          <a:ext cx="3826726" cy="25806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00000000-0008-0000-0400-00000F000000}"/>
              </a:ext>
            </a:extLst>
          </p:cNvPr>
          <p:cNvGraphicFramePr>
            <a:graphicFrameLocks/>
          </p:cNvGraphicFramePr>
          <p:nvPr/>
        </p:nvGraphicFramePr>
        <p:xfrm>
          <a:off x="1107174" y="3780696"/>
          <a:ext cx="4680000" cy="23686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2212B40F-0D66-49DA-97C4-492B8A635588}"/>
              </a:ext>
            </a:extLst>
          </p:cNvPr>
          <p:cNvGraphicFramePr>
            <a:graphicFrameLocks/>
          </p:cNvGraphicFramePr>
          <p:nvPr/>
        </p:nvGraphicFramePr>
        <p:xfrm>
          <a:off x="5914174" y="3780696"/>
          <a:ext cx="4680000" cy="236868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CCC4332D-2445-4E42-BC47-6C34BA2A72AD}"/>
              </a:ext>
            </a:extLst>
          </p:cNvPr>
          <p:cNvGraphicFramePr>
            <a:graphicFrameLocks/>
          </p:cNvGraphicFramePr>
          <p:nvPr/>
        </p:nvGraphicFramePr>
        <p:xfrm>
          <a:off x="8127174" y="718734"/>
          <a:ext cx="3826800" cy="2581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57430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Gynaecological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8" name="Chart 7">
            <a:extLst>
              <a:ext uri="{FF2B5EF4-FFF2-40B4-BE49-F238E27FC236}">
                <a16:creationId xmlns:a16="http://schemas.microsoft.com/office/drawing/2014/main" id="{82AA2A94-8D5E-49D0-926C-21A5C89935AF}"/>
              </a:ext>
            </a:extLst>
          </p:cNvPr>
          <p:cNvGraphicFramePr>
            <a:graphicFrameLocks/>
          </p:cNvGraphicFramePr>
          <p:nvPr/>
        </p:nvGraphicFramePr>
        <p:xfrm>
          <a:off x="1047702" y="708618"/>
          <a:ext cx="4739472"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8000000}"/>
              </a:ext>
            </a:extLst>
          </p:cNvPr>
          <p:cNvGraphicFramePr>
            <a:graphicFrameLocks/>
          </p:cNvGraphicFramePr>
          <p:nvPr/>
        </p:nvGraphicFramePr>
        <p:xfrm>
          <a:off x="1047702" y="3429000"/>
          <a:ext cx="4739472" cy="27203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2EBE9109-AC52-45FC-9F36-42E7B9AD0581}"/>
              </a:ext>
            </a:extLst>
          </p:cNvPr>
          <p:cNvGraphicFramePr>
            <a:graphicFrameLocks/>
          </p:cNvGraphicFramePr>
          <p:nvPr/>
        </p:nvGraphicFramePr>
        <p:xfrm>
          <a:off x="5892800" y="342900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7FE3FE16-261C-4DA0-864C-D56C2141F62C}"/>
              </a:ext>
            </a:extLst>
          </p:cNvPr>
          <p:cNvGraphicFramePr>
            <a:graphicFrameLocks/>
          </p:cNvGraphicFramePr>
          <p:nvPr/>
        </p:nvGraphicFramePr>
        <p:xfrm>
          <a:off x="5892800" y="729000"/>
          <a:ext cx="4572000" cy="252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45685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Lower GI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6" name="Chart 5">
            <a:extLst>
              <a:ext uri="{FF2B5EF4-FFF2-40B4-BE49-F238E27FC236}">
                <a16:creationId xmlns:a16="http://schemas.microsoft.com/office/drawing/2014/main" id="{1688B8EF-1128-4F1D-89CB-B3CE58E60D47}"/>
              </a:ext>
            </a:extLst>
          </p:cNvPr>
          <p:cNvGraphicFramePr>
            <a:graphicFrameLocks/>
          </p:cNvGraphicFramePr>
          <p:nvPr/>
        </p:nvGraphicFramePr>
        <p:xfrm>
          <a:off x="185702" y="720651"/>
          <a:ext cx="3864000" cy="2487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E27BDBC4-4797-4E85-A2DE-188A2F624F4B}"/>
              </a:ext>
            </a:extLst>
          </p:cNvPr>
          <p:cNvGraphicFramePr>
            <a:graphicFrameLocks/>
          </p:cNvGraphicFramePr>
          <p:nvPr/>
        </p:nvGraphicFramePr>
        <p:xfrm>
          <a:off x="4164000" y="720651"/>
          <a:ext cx="3864000" cy="2487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00000000-0008-0000-0400-000012000000}"/>
              </a:ext>
            </a:extLst>
          </p:cNvPr>
          <p:cNvGraphicFramePr>
            <a:graphicFrameLocks/>
          </p:cNvGraphicFramePr>
          <p:nvPr/>
        </p:nvGraphicFramePr>
        <p:xfrm>
          <a:off x="1047702" y="3302924"/>
          <a:ext cx="4680000" cy="278760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46B8951E-C4D5-4AAC-B71F-1F54C31FB840}"/>
              </a:ext>
            </a:extLst>
          </p:cNvPr>
          <p:cNvGraphicFramePr>
            <a:graphicFrameLocks/>
          </p:cNvGraphicFramePr>
          <p:nvPr/>
        </p:nvGraphicFramePr>
        <p:xfrm>
          <a:off x="5838800" y="3311236"/>
          <a:ext cx="4680000" cy="27792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EE6293AB-2C54-4E29-834E-577DC2F6A80A}"/>
              </a:ext>
            </a:extLst>
          </p:cNvPr>
          <p:cNvGraphicFramePr>
            <a:graphicFrameLocks/>
          </p:cNvGraphicFramePr>
          <p:nvPr/>
        </p:nvGraphicFramePr>
        <p:xfrm>
          <a:off x="8142298" y="708619"/>
          <a:ext cx="3853508" cy="24876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618689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11" name="Picture 10">
            <a:extLst>
              <a:ext uri="{FF2B5EF4-FFF2-40B4-BE49-F238E27FC236}">
                <a16:creationId xmlns:a16="http://schemas.microsoft.com/office/drawing/2014/main" id="{DBFD1FE9-60EB-C8D2-08AD-457914845603}"/>
              </a:ext>
            </a:extLst>
          </p:cNvPr>
          <p:cNvPicPr>
            <a:picLocks noChangeAspect="1"/>
          </p:cNvPicPr>
          <p:nvPr/>
        </p:nvPicPr>
        <p:blipFill>
          <a:blip r:embed="rId3"/>
          <a:stretch>
            <a:fillRect/>
          </a:stretch>
        </p:blipFill>
        <p:spPr>
          <a:xfrm>
            <a:off x="2118757" y="448758"/>
            <a:ext cx="7954485" cy="5430008"/>
          </a:xfrm>
          <a:prstGeom prst="rect">
            <a:avLst/>
          </a:prstGeom>
        </p:spPr>
      </p:pic>
    </p:spTree>
    <p:extLst>
      <p:ext uri="{BB962C8B-B14F-4D97-AF65-F5344CB8AC3E}">
        <p14:creationId xmlns:p14="http://schemas.microsoft.com/office/powerpoint/2010/main" val="3450876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Urological Position</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graphicFrame>
        <p:nvGraphicFramePr>
          <p:cNvPr id="8" name="Chart 7">
            <a:extLst>
              <a:ext uri="{FF2B5EF4-FFF2-40B4-BE49-F238E27FC236}">
                <a16:creationId xmlns:a16="http://schemas.microsoft.com/office/drawing/2014/main" id="{A9069DB5-5571-402B-9B7E-8EE7D3ABAF32}"/>
              </a:ext>
            </a:extLst>
          </p:cNvPr>
          <p:cNvGraphicFramePr>
            <a:graphicFrameLocks/>
          </p:cNvGraphicFramePr>
          <p:nvPr/>
        </p:nvGraphicFramePr>
        <p:xfrm>
          <a:off x="254769" y="780562"/>
          <a:ext cx="3796916" cy="25152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C7DCD044-EA99-412F-9EFF-5ECB0EC79992}"/>
              </a:ext>
            </a:extLst>
          </p:cNvPr>
          <p:cNvGraphicFramePr>
            <a:graphicFrameLocks/>
          </p:cNvGraphicFramePr>
          <p:nvPr/>
        </p:nvGraphicFramePr>
        <p:xfrm>
          <a:off x="4197542" y="774015"/>
          <a:ext cx="3796916" cy="25218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0000000-0008-0000-0400-00000C000000}"/>
              </a:ext>
            </a:extLst>
          </p:cNvPr>
          <p:cNvGraphicFramePr>
            <a:graphicFrameLocks/>
          </p:cNvGraphicFramePr>
          <p:nvPr/>
        </p:nvGraphicFramePr>
        <p:xfrm>
          <a:off x="1047702" y="3429000"/>
          <a:ext cx="4680000" cy="2908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D01D1C5E-0453-40AE-B2EA-77E297996AB4}"/>
              </a:ext>
            </a:extLst>
          </p:cNvPr>
          <p:cNvGraphicFramePr>
            <a:graphicFrameLocks/>
          </p:cNvGraphicFramePr>
          <p:nvPr/>
        </p:nvGraphicFramePr>
        <p:xfrm>
          <a:off x="5905884" y="3429000"/>
          <a:ext cx="4680000" cy="29083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909D5564-867E-4FE4-A96D-916DA72C17E6}"/>
              </a:ext>
            </a:extLst>
          </p:cNvPr>
          <p:cNvGraphicFramePr>
            <a:graphicFrameLocks/>
          </p:cNvGraphicFramePr>
          <p:nvPr/>
        </p:nvGraphicFramePr>
        <p:xfrm>
          <a:off x="8140314" y="774015"/>
          <a:ext cx="3837785" cy="252183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682786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br>
              <a:rPr lang="en-GB" sz="4400" dirty="0">
                <a:solidFill>
                  <a:schemeClr val="tx1"/>
                </a:solidFill>
                <a:effectLst/>
                <a:latin typeface="Calibri" panose="020F0502020204030204" pitchFamily="34" charset="0"/>
                <a:cs typeface="Calibri" panose="020F0502020204030204" pitchFamily="34" charset="0"/>
              </a:rPr>
            </a:br>
            <a:r>
              <a:rPr lang="en-GB" sz="4400" dirty="0">
                <a:effectLst/>
                <a:latin typeface="Calibri" panose="020F0502020204030204" pitchFamily="34" charset="0"/>
                <a:cs typeface="Calibri" panose="020F0502020204030204" pitchFamily="34" charset="0"/>
              </a:rPr>
              <a:t>USC First outpatient waits within 2 weeks</a:t>
            </a:r>
            <a:br>
              <a:rPr lang="en-GB" sz="4400" dirty="0">
                <a:solidFill>
                  <a:schemeClr val="tx1"/>
                </a:solidFill>
                <a:effectLst/>
                <a:latin typeface="Calibri" panose="020F0502020204030204" pitchFamily="34" charset="0"/>
                <a:cs typeface="Calibri" panose="020F0502020204030204" pitchFamily="34" charset="0"/>
              </a:rPr>
            </a:br>
            <a:endParaRPr lang="en-GB" dirty="0"/>
          </a:p>
        </p:txBody>
      </p:sp>
      <p:sp>
        <p:nvSpPr>
          <p:cNvPr id="7" name="TextBox 6"/>
          <p:cNvSpPr txBox="1"/>
          <p:nvPr/>
        </p:nvSpPr>
        <p:spPr>
          <a:xfrm>
            <a:off x="91439" y="769704"/>
            <a:ext cx="116912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table demonstrates the median wait days for new USC outpatient activity undertaken, and percentage of patients seen within two weeks.  The waits are unadjusted, therefore include any patient unavailability.  These services are under daily monitoring arrangements.</a:t>
            </a:r>
          </a:p>
        </p:txBody>
      </p:sp>
      <p:graphicFrame>
        <p:nvGraphicFramePr>
          <p:cNvPr id="9" name="Chart 8">
            <a:extLst>
              <a:ext uri="{FF2B5EF4-FFF2-40B4-BE49-F238E27FC236}">
                <a16:creationId xmlns:a16="http://schemas.microsoft.com/office/drawing/2014/main" id="{7ECC86B4-F7C3-4C6E-AE66-31945C41047C}"/>
              </a:ext>
            </a:extLst>
          </p:cNvPr>
          <p:cNvGraphicFramePr>
            <a:graphicFrameLocks/>
          </p:cNvGraphicFramePr>
          <p:nvPr/>
        </p:nvGraphicFramePr>
        <p:xfrm>
          <a:off x="1797067" y="1719396"/>
          <a:ext cx="4140000" cy="2515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BBC9EE68-C372-4BC4-8BC0-8A6844733F49}"/>
              </a:ext>
            </a:extLst>
          </p:cNvPr>
          <p:cNvGraphicFramePr>
            <a:graphicFrameLocks/>
          </p:cNvGraphicFramePr>
          <p:nvPr/>
        </p:nvGraphicFramePr>
        <p:xfrm>
          <a:off x="5937067" y="1714532"/>
          <a:ext cx="414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383E8AAB-1373-4617-9291-D4315476B9D5}"/>
              </a:ext>
            </a:extLst>
          </p:cNvPr>
          <p:cNvGraphicFramePr>
            <a:graphicFrameLocks/>
          </p:cNvGraphicFramePr>
          <p:nvPr/>
        </p:nvGraphicFramePr>
        <p:xfrm>
          <a:off x="40561" y="4223499"/>
          <a:ext cx="4032000" cy="25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75FB5E89-9459-45C7-BB6D-495D74A732E3}"/>
              </a:ext>
            </a:extLst>
          </p:cNvPr>
          <p:cNvGraphicFramePr>
            <a:graphicFrameLocks/>
          </p:cNvGraphicFramePr>
          <p:nvPr/>
        </p:nvGraphicFramePr>
        <p:xfrm>
          <a:off x="4072561" y="4218635"/>
          <a:ext cx="3996000" cy="252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5072D003-1FF7-4CCE-8AB6-E5AF483988DF}"/>
              </a:ext>
            </a:extLst>
          </p:cNvPr>
          <p:cNvGraphicFramePr>
            <a:graphicFrameLocks/>
          </p:cNvGraphicFramePr>
          <p:nvPr/>
        </p:nvGraphicFramePr>
        <p:xfrm>
          <a:off x="8068561" y="4225734"/>
          <a:ext cx="4032000" cy="2520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50792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Decision to Treat within 31 Days – Treated Pathways</a:t>
            </a:r>
            <a:endParaRPr lang="en-GB" dirty="0"/>
          </a:p>
        </p:txBody>
      </p:sp>
      <p:sp>
        <p:nvSpPr>
          <p:cNvPr id="7" name="TextBox 6"/>
          <p:cNvSpPr txBox="1"/>
          <p:nvPr/>
        </p:nvSpPr>
        <p:spPr>
          <a:xfrm>
            <a:off x="624287" y="826416"/>
            <a:ext cx="1094342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chart demonstrates the median wait days to Decision to Treat for treated patients along with the percentage meeting 31 days.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6" name="Chart 5">
            <a:extLst>
              <a:ext uri="{FF2B5EF4-FFF2-40B4-BE49-F238E27FC236}">
                <a16:creationId xmlns:a16="http://schemas.microsoft.com/office/drawing/2014/main" id="{00000000-0008-0000-0300-000002000000}"/>
              </a:ext>
            </a:extLst>
          </p:cNvPr>
          <p:cNvGraphicFramePr>
            <a:graphicFrameLocks/>
          </p:cNvGraphicFramePr>
          <p:nvPr/>
        </p:nvGraphicFramePr>
        <p:xfrm>
          <a:off x="624287" y="1502978"/>
          <a:ext cx="10232899" cy="46184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6798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Decision to Treat within 31 Days – Treated Pathways</a:t>
            </a:r>
            <a:endParaRPr lang="en-GB" dirty="0"/>
          </a:p>
        </p:txBody>
      </p:sp>
      <p:graphicFrame>
        <p:nvGraphicFramePr>
          <p:cNvPr id="11" name="Chart 10">
            <a:extLst>
              <a:ext uri="{FF2B5EF4-FFF2-40B4-BE49-F238E27FC236}">
                <a16:creationId xmlns:a16="http://schemas.microsoft.com/office/drawing/2014/main" id="{00000000-0008-0000-0300-000008000000}"/>
              </a:ext>
            </a:extLst>
          </p:cNvPr>
          <p:cNvGraphicFramePr>
            <a:graphicFrameLocks/>
          </p:cNvGraphicFramePr>
          <p:nvPr/>
        </p:nvGraphicFramePr>
        <p:xfrm>
          <a:off x="5974006" y="919052"/>
          <a:ext cx="4320000" cy="27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0300-00000A000000}"/>
              </a:ext>
            </a:extLst>
          </p:cNvPr>
          <p:cNvGraphicFramePr>
            <a:graphicFrameLocks/>
          </p:cNvGraphicFramePr>
          <p:nvPr/>
        </p:nvGraphicFramePr>
        <p:xfrm>
          <a:off x="1034770" y="919052"/>
          <a:ext cx="4320000" cy="270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B0471B14-3CBD-4B21-8F36-AACDDA373D67}"/>
              </a:ext>
            </a:extLst>
          </p:cNvPr>
          <p:cNvGraphicFramePr>
            <a:graphicFrameLocks/>
          </p:cNvGraphicFramePr>
          <p:nvPr/>
        </p:nvGraphicFramePr>
        <p:xfrm>
          <a:off x="5974006" y="3776552"/>
          <a:ext cx="4320000" cy="270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FB2890B3-2243-4627-BB2C-918E2667CFAA}"/>
              </a:ext>
            </a:extLst>
          </p:cNvPr>
          <p:cNvGraphicFramePr>
            <a:graphicFrameLocks/>
          </p:cNvGraphicFramePr>
          <p:nvPr/>
        </p:nvGraphicFramePr>
        <p:xfrm>
          <a:off x="1034770" y="3776552"/>
          <a:ext cx="4320000" cy="270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14489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Pathology Turnaround Times </a:t>
            </a:r>
            <a:r>
              <a:rPr lang="en-GB" sz="4000" dirty="0">
                <a:latin typeface="Calibri" panose="020F0502020204030204" pitchFamily="34" charset="0"/>
                <a:cs typeface="Calibri" panose="020F0502020204030204" pitchFamily="34" charset="0"/>
              </a:rPr>
              <a:t>(information as at 1/12/24)</a:t>
            </a:r>
            <a:endParaRPr lang="en-GB" dirty="0"/>
          </a:p>
        </p:txBody>
      </p:sp>
      <p:graphicFrame>
        <p:nvGraphicFramePr>
          <p:cNvPr id="4" name="Chart 3">
            <a:extLst>
              <a:ext uri="{FF2B5EF4-FFF2-40B4-BE49-F238E27FC236}">
                <a16:creationId xmlns:a16="http://schemas.microsoft.com/office/drawing/2014/main" id="{516C22A7-33A3-4B9C-82BB-B8FF700F0A27}"/>
              </a:ext>
            </a:extLst>
          </p:cNvPr>
          <p:cNvGraphicFramePr>
            <a:graphicFrameLocks/>
          </p:cNvGraphicFramePr>
          <p:nvPr/>
        </p:nvGraphicFramePr>
        <p:xfrm>
          <a:off x="533400" y="691807"/>
          <a:ext cx="11366500" cy="31749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58820CD-22C1-4F99-B57C-D164D0625C5E}"/>
              </a:ext>
            </a:extLst>
          </p:cNvPr>
          <p:cNvGraphicFramePr>
            <a:graphicFrameLocks/>
          </p:cNvGraphicFramePr>
          <p:nvPr/>
        </p:nvGraphicFramePr>
        <p:xfrm>
          <a:off x="533400" y="3866806"/>
          <a:ext cx="11366500" cy="2946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2216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Radiotherapy Waits – October 2024</a:t>
            </a:r>
            <a:endParaRPr lang="en-GB" dirty="0"/>
          </a:p>
        </p:txBody>
      </p:sp>
      <p:pic>
        <p:nvPicPr>
          <p:cNvPr id="6" name="Picture 5">
            <a:extLst>
              <a:ext uri="{FF2B5EF4-FFF2-40B4-BE49-F238E27FC236}">
                <a16:creationId xmlns:a16="http://schemas.microsoft.com/office/drawing/2014/main" id="{1B98CBBD-B6EE-468A-996A-9AE820565DCE}"/>
              </a:ext>
            </a:extLst>
          </p:cNvPr>
          <p:cNvPicPr>
            <a:picLocks noChangeAspect="1"/>
          </p:cNvPicPr>
          <p:nvPr/>
        </p:nvPicPr>
        <p:blipFill>
          <a:blip r:embed="rId3"/>
          <a:stretch>
            <a:fillRect/>
          </a:stretch>
        </p:blipFill>
        <p:spPr>
          <a:xfrm>
            <a:off x="1124605" y="634314"/>
            <a:ext cx="9029749" cy="6174330"/>
          </a:xfrm>
          <a:prstGeom prst="rect">
            <a:avLst/>
          </a:prstGeom>
        </p:spPr>
      </p:pic>
    </p:spTree>
    <p:extLst>
      <p:ext uri="{BB962C8B-B14F-4D97-AF65-F5344CB8AC3E}">
        <p14:creationId xmlns:p14="http://schemas.microsoft.com/office/powerpoint/2010/main" val="1267365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39637D-BBDD-6492-6E3B-92A679495D2D}"/>
              </a:ext>
            </a:extLst>
          </p:cNvPr>
          <p:cNvSpPr>
            <a:spLocks noGrp="1"/>
          </p:cNvSpPr>
          <p:nvPr>
            <p:ph type="title"/>
          </p:nvPr>
        </p:nvSpPr>
        <p:spPr>
          <a:xfrm>
            <a:off x="0" y="0"/>
            <a:ext cx="12192000" cy="634314"/>
          </a:xfrm>
        </p:spPr>
        <p:txBody>
          <a:bodyPr>
            <a:normAutofit fontScale="90000"/>
          </a:bodyPr>
          <a:lstStyle/>
          <a:p>
            <a:r>
              <a:rPr lang="en-GB" dirty="0">
                <a:latin typeface="Calibri" panose="020F0502020204030204" pitchFamily="34" charset="0"/>
                <a:cs typeface="Calibri" panose="020F0502020204030204" pitchFamily="34" charset="0"/>
              </a:rPr>
              <a:t>SACT Waits – October 2024</a:t>
            </a:r>
            <a:endParaRPr lang="en-GB" dirty="0"/>
          </a:p>
        </p:txBody>
      </p:sp>
      <p:pic>
        <p:nvPicPr>
          <p:cNvPr id="4" name="Picture 3">
            <a:extLst>
              <a:ext uri="{FF2B5EF4-FFF2-40B4-BE49-F238E27FC236}">
                <a16:creationId xmlns:a16="http://schemas.microsoft.com/office/drawing/2014/main" id="{8E9D1C76-5C90-43B8-987A-F9C2B412A6DE}"/>
              </a:ext>
            </a:extLst>
          </p:cNvPr>
          <p:cNvPicPr>
            <a:picLocks noChangeAspect="1"/>
          </p:cNvPicPr>
          <p:nvPr/>
        </p:nvPicPr>
        <p:blipFill>
          <a:blip r:embed="rId3"/>
          <a:stretch>
            <a:fillRect/>
          </a:stretch>
        </p:blipFill>
        <p:spPr>
          <a:xfrm>
            <a:off x="410101" y="769199"/>
            <a:ext cx="4455171" cy="1438284"/>
          </a:xfrm>
          <a:prstGeom prst="rect">
            <a:avLst/>
          </a:prstGeom>
        </p:spPr>
      </p:pic>
      <p:pic>
        <p:nvPicPr>
          <p:cNvPr id="7" name="Picture 6">
            <a:extLst>
              <a:ext uri="{FF2B5EF4-FFF2-40B4-BE49-F238E27FC236}">
                <a16:creationId xmlns:a16="http://schemas.microsoft.com/office/drawing/2014/main" id="{2E61F2EA-9897-4C4F-BB1E-B837D31D7EC2}"/>
              </a:ext>
            </a:extLst>
          </p:cNvPr>
          <p:cNvPicPr>
            <a:picLocks noChangeAspect="1"/>
          </p:cNvPicPr>
          <p:nvPr/>
        </p:nvPicPr>
        <p:blipFill>
          <a:blip r:embed="rId4"/>
          <a:stretch>
            <a:fillRect/>
          </a:stretch>
        </p:blipFill>
        <p:spPr>
          <a:xfrm>
            <a:off x="242953" y="2342368"/>
            <a:ext cx="5490278" cy="3715643"/>
          </a:xfrm>
          <a:prstGeom prst="rect">
            <a:avLst/>
          </a:prstGeom>
        </p:spPr>
      </p:pic>
      <p:pic>
        <p:nvPicPr>
          <p:cNvPr id="9" name="Picture 8">
            <a:extLst>
              <a:ext uri="{FF2B5EF4-FFF2-40B4-BE49-F238E27FC236}">
                <a16:creationId xmlns:a16="http://schemas.microsoft.com/office/drawing/2014/main" id="{34DB0C2D-C22F-4AFC-A3E8-E669C5DA326C}"/>
              </a:ext>
            </a:extLst>
          </p:cNvPr>
          <p:cNvPicPr>
            <a:picLocks noChangeAspect="1"/>
          </p:cNvPicPr>
          <p:nvPr/>
        </p:nvPicPr>
        <p:blipFill>
          <a:blip r:embed="rId5"/>
          <a:stretch>
            <a:fillRect/>
          </a:stretch>
        </p:blipFill>
        <p:spPr>
          <a:xfrm>
            <a:off x="6895721" y="946180"/>
            <a:ext cx="4265985" cy="1808522"/>
          </a:xfrm>
          <a:prstGeom prst="rect">
            <a:avLst/>
          </a:prstGeom>
        </p:spPr>
      </p:pic>
      <p:pic>
        <p:nvPicPr>
          <p:cNvPr id="11" name="Picture 10">
            <a:extLst>
              <a:ext uri="{FF2B5EF4-FFF2-40B4-BE49-F238E27FC236}">
                <a16:creationId xmlns:a16="http://schemas.microsoft.com/office/drawing/2014/main" id="{1EEDE9CD-CD8E-4AEB-9D63-F1A085992C12}"/>
              </a:ext>
            </a:extLst>
          </p:cNvPr>
          <p:cNvPicPr>
            <a:picLocks noChangeAspect="1"/>
          </p:cNvPicPr>
          <p:nvPr/>
        </p:nvPicPr>
        <p:blipFill>
          <a:blip r:embed="rId6"/>
          <a:stretch>
            <a:fillRect/>
          </a:stretch>
        </p:blipFill>
        <p:spPr>
          <a:xfrm>
            <a:off x="6314861" y="3354832"/>
            <a:ext cx="5427707" cy="1850896"/>
          </a:xfrm>
          <a:prstGeom prst="rect">
            <a:avLst/>
          </a:prstGeom>
        </p:spPr>
      </p:pic>
    </p:spTree>
    <p:extLst>
      <p:ext uri="{BB962C8B-B14F-4D97-AF65-F5344CB8AC3E}">
        <p14:creationId xmlns:p14="http://schemas.microsoft.com/office/powerpoint/2010/main" val="3489574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CA340-12BD-4EF5-BFA9-E4A10B840108}"/>
              </a:ext>
            </a:extLst>
          </p:cNvPr>
          <p:cNvSpPr>
            <a:spLocks noGrp="1"/>
          </p:cNvSpPr>
          <p:nvPr>
            <p:ph idx="1"/>
          </p:nvPr>
        </p:nvSpPr>
        <p:spPr>
          <a:xfrm>
            <a:off x="734683" y="1490521"/>
            <a:ext cx="10515600" cy="4351338"/>
          </a:xfrm>
        </p:spPr>
        <p:txBody>
          <a:bodyPr>
            <a:normAutofit/>
          </a:bodyPr>
          <a:lstStyle/>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front end of pathway for all specialties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Review impact of daily meetings for USC OP capacity for dermatology, OMFS and plastic surgery (introduced Sept 9</a:t>
            </a:r>
            <a:r>
              <a:rPr lang="en-GB" baseline="30000" dirty="0">
                <a:effectLst/>
                <a:latin typeface="Calibri" panose="020F0502020204030204" pitchFamily="34" charset="0"/>
                <a:ea typeface="Times New Roman" panose="02020603050405020304" pitchFamily="18" charset="0"/>
                <a:cs typeface="Aptos" panose="020B0004020202020204" pitchFamily="34" charset="0"/>
              </a:rPr>
              <a:t>th</a:t>
            </a:r>
            <a:r>
              <a:rPr lang="en-GB" dirty="0">
                <a:effectLst/>
                <a:latin typeface="Calibri" panose="020F0502020204030204" pitchFamily="34" charset="0"/>
                <a:ea typeface="Times New Roman" panose="02020603050405020304" pitchFamily="18" charset="0"/>
                <a:cs typeface="Aptos" panose="020B0004020202020204" pitchFamily="34" charset="0"/>
              </a:rPr>
              <a:t>)</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Assess impact on capacity of agreed actions from skin workshop (inc. super clinics, locum consultant, job plan reviews)</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Continued focus on cellular pathology</a:t>
            </a:r>
            <a:endParaRPr lang="en-GB"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dirty="0">
                <a:effectLst/>
                <a:latin typeface="Calibri" panose="020F0502020204030204" pitchFamily="34" charset="0"/>
                <a:ea typeface="Times New Roman" panose="02020603050405020304" pitchFamily="18" charset="0"/>
                <a:cs typeface="Aptos" panose="020B0004020202020204" pitchFamily="34" charset="0"/>
              </a:rPr>
              <a:t>Identify additional surgical (upper GI in particular) and chemotherapy capacity</a:t>
            </a:r>
            <a:endParaRPr lang="en-GB" dirty="0"/>
          </a:p>
          <a:p>
            <a:endParaRPr lang="en-GB" dirty="0"/>
          </a:p>
          <a:p>
            <a:endParaRPr lang="en-GB" dirty="0"/>
          </a:p>
          <a:p>
            <a:endParaRPr lang="en-GB" dirty="0"/>
          </a:p>
        </p:txBody>
      </p:sp>
      <p:sp>
        <p:nvSpPr>
          <p:cNvPr id="3" name="Title 2">
            <a:extLst>
              <a:ext uri="{FF2B5EF4-FFF2-40B4-BE49-F238E27FC236}">
                <a16:creationId xmlns:a16="http://schemas.microsoft.com/office/drawing/2014/main" id="{E832E206-6026-4808-9A96-D0A0008F27A3}"/>
              </a:ext>
            </a:extLst>
          </p:cNvPr>
          <p:cNvSpPr>
            <a:spLocks noGrp="1"/>
          </p:cNvSpPr>
          <p:nvPr>
            <p:ph type="title"/>
          </p:nvPr>
        </p:nvSpPr>
        <p:spPr/>
        <p:txBody>
          <a:bodyPr>
            <a:normAutofit/>
          </a:bodyPr>
          <a:lstStyle/>
          <a:p>
            <a:r>
              <a:rPr lang="en-GB" dirty="0"/>
              <a:t>Priorities/Focus Next Month</a:t>
            </a:r>
          </a:p>
        </p:txBody>
      </p:sp>
      <p:pic>
        <p:nvPicPr>
          <p:cNvPr id="4" name="Picture 3" descr="A black background with blue text&#10;&#10;Description automatically generated">
            <a:extLst>
              <a:ext uri="{FF2B5EF4-FFF2-40B4-BE49-F238E27FC236}">
                <a16:creationId xmlns:a16="http://schemas.microsoft.com/office/drawing/2014/main" id="{66902A9E-4FEE-6911-9F0C-AB2CDD01A282}"/>
              </a:ext>
            </a:extLst>
          </p:cNvPr>
          <p:cNvPicPr>
            <a:picLocks noChangeAspect="1"/>
          </p:cNvPicPr>
          <p:nvPr/>
        </p:nvPicPr>
        <p:blipFill>
          <a:blip r:embed="rId3"/>
          <a:stretch>
            <a:fillRect/>
          </a:stretch>
        </p:blipFill>
        <p:spPr>
          <a:xfrm>
            <a:off x="458655" y="5841859"/>
            <a:ext cx="2238027" cy="692361"/>
          </a:xfrm>
          <a:prstGeom prst="rect">
            <a:avLst/>
          </a:prstGeom>
        </p:spPr>
      </p:pic>
      <p:pic>
        <p:nvPicPr>
          <p:cNvPr id="5" name="Picture 4">
            <a:extLst>
              <a:ext uri="{FF2B5EF4-FFF2-40B4-BE49-F238E27FC236}">
                <a16:creationId xmlns:a16="http://schemas.microsoft.com/office/drawing/2014/main" id="{0DEAD81A-615E-69FF-E561-2F44D8BFAAD6}"/>
              </a:ext>
            </a:extLst>
          </p:cNvPr>
          <p:cNvPicPr>
            <a:picLocks noChangeAspect="1"/>
          </p:cNvPicPr>
          <p:nvPr/>
        </p:nvPicPr>
        <p:blipFill>
          <a:blip r:embed="rId4"/>
          <a:stretch>
            <a:fillRect/>
          </a:stretch>
        </p:blipFill>
        <p:spPr>
          <a:xfrm>
            <a:off x="9053296" y="5854068"/>
            <a:ext cx="2620384" cy="667941"/>
          </a:xfrm>
          <a:prstGeom prst="rect">
            <a:avLst/>
          </a:prstGeom>
        </p:spPr>
      </p:pic>
    </p:spTree>
    <p:extLst>
      <p:ext uri="{BB962C8B-B14F-4D97-AF65-F5344CB8AC3E}">
        <p14:creationId xmlns:p14="http://schemas.microsoft.com/office/powerpoint/2010/main" val="2882067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7599900" cy="627105"/>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Mental Health –CAMHS</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823473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6CA340-12BD-4EF5-BFA9-E4A10B840108}"/>
              </a:ext>
            </a:extLst>
          </p:cNvPr>
          <p:cNvSpPr>
            <a:spLocks noGrp="1"/>
          </p:cNvSpPr>
          <p:nvPr>
            <p:ph idx="1"/>
          </p:nvPr>
        </p:nvSpPr>
        <p:spPr>
          <a:xfrm>
            <a:off x="734683" y="1490521"/>
            <a:ext cx="10515600" cy="4351338"/>
          </a:xfrm>
        </p:spPr>
        <p:txBody>
          <a:bodyPr>
            <a:normAutofit/>
          </a:bodyPr>
          <a:lstStyle/>
          <a:p>
            <a:endParaRPr lang="en-GB" dirty="0"/>
          </a:p>
          <a:p>
            <a:endParaRPr lang="en-GB" dirty="0"/>
          </a:p>
          <a:p>
            <a:endParaRPr lang="en-GB" dirty="0"/>
          </a:p>
        </p:txBody>
      </p:sp>
      <p:sp>
        <p:nvSpPr>
          <p:cNvPr id="3" name="Title 2">
            <a:extLst>
              <a:ext uri="{FF2B5EF4-FFF2-40B4-BE49-F238E27FC236}">
                <a16:creationId xmlns:a16="http://schemas.microsoft.com/office/drawing/2014/main" id="{E832E206-6026-4808-9A96-D0A0008F27A3}"/>
              </a:ext>
            </a:extLst>
          </p:cNvPr>
          <p:cNvSpPr>
            <a:spLocks noGrp="1"/>
          </p:cNvSpPr>
          <p:nvPr>
            <p:ph type="title"/>
          </p:nvPr>
        </p:nvSpPr>
        <p:spPr/>
        <p:txBody>
          <a:bodyPr>
            <a:normAutofit/>
          </a:bodyPr>
          <a:lstStyle/>
          <a:p>
            <a:pPr algn="ctr"/>
            <a:r>
              <a:rPr lang="en-GB" b="1" dirty="0"/>
              <a:t>CAMHS</a:t>
            </a:r>
          </a:p>
        </p:txBody>
      </p:sp>
      <p:pic>
        <p:nvPicPr>
          <p:cNvPr id="4" name="Picture 3" descr="A black background with blue text&#10;&#10;Description automatically generated">
            <a:extLst>
              <a:ext uri="{FF2B5EF4-FFF2-40B4-BE49-F238E27FC236}">
                <a16:creationId xmlns:a16="http://schemas.microsoft.com/office/drawing/2014/main" id="{66902A9E-4FEE-6911-9F0C-AB2CDD01A282}"/>
              </a:ext>
            </a:extLst>
          </p:cNvPr>
          <p:cNvPicPr>
            <a:picLocks noChangeAspect="1"/>
          </p:cNvPicPr>
          <p:nvPr/>
        </p:nvPicPr>
        <p:blipFill>
          <a:blip r:embed="rId3"/>
          <a:stretch>
            <a:fillRect/>
          </a:stretch>
        </p:blipFill>
        <p:spPr>
          <a:xfrm>
            <a:off x="330835" y="5930617"/>
            <a:ext cx="2238027" cy="692361"/>
          </a:xfrm>
          <a:prstGeom prst="rect">
            <a:avLst/>
          </a:prstGeom>
        </p:spPr>
      </p:pic>
      <p:pic>
        <p:nvPicPr>
          <p:cNvPr id="5" name="Picture 4">
            <a:extLst>
              <a:ext uri="{FF2B5EF4-FFF2-40B4-BE49-F238E27FC236}">
                <a16:creationId xmlns:a16="http://schemas.microsoft.com/office/drawing/2014/main" id="{0DEAD81A-615E-69FF-E561-2F44D8BFAAD6}"/>
              </a:ext>
            </a:extLst>
          </p:cNvPr>
          <p:cNvPicPr>
            <a:picLocks noChangeAspect="1"/>
          </p:cNvPicPr>
          <p:nvPr/>
        </p:nvPicPr>
        <p:blipFill>
          <a:blip r:embed="rId4"/>
          <a:stretch>
            <a:fillRect/>
          </a:stretch>
        </p:blipFill>
        <p:spPr>
          <a:xfrm>
            <a:off x="9053296" y="5854068"/>
            <a:ext cx="2620384" cy="667941"/>
          </a:xfrm>
          <a:prstGeom prst="rect">
            <a:avLst/>
          </a:prstGeom>
        </p:spPr>
      </p:pic>
      <p:pic>
        <p:nvPicPr>
          <p:cNvPr id="7" name="Picture 6">
            <a:extLst>
              <a:ext uri="{FF2B5EF4-FFF2-40B4-BE49-F238E27FC236}">
                <a16:creationId xmlns:a16="http://schemas.microsoft.com/office/drawing/2014/main" id="{BBA523D6-D0EC-4614-A693-7056AD2AA8E6}"/>
              </a:ext>
            </a:extLst>
          </p:cNvPr>
          <p:cNvPicPr>
            <a:picLocks noChangeAspect="1"/>
          </p:cNvPicPr>
          <p:nvPr/>
        </p:nvPicPr>
        <p:blipFill>
          <a:blip r:embed="rId5"/>
          <a:stretch>
            <a:fillRect/>
          </a:stretch>
        </p:blipFill>
        <p:spPr>
          <a:xfrm>
            <a:off x="0" y="-1"/>
            <a:ext cx="12192000" cy="6858001"/>
          </a:xfrm>
          <a:prstGeom prst="rect">
            <a:avLst/>
          </a:prstGeom>
        </p:spPr>
      </p:pic>
    </p:spTree>
    <p:extLst>
      <p:ext uri="{BB962C8B-B14F-4D97-AF65-F5344CB8AC3E}">
        <p14:creationId xmlns:p14="http://schemas.microsoft.com/office/powerpoint/2010/main" val="3753890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F0FA300D-AA3B-E0D7-2F83-95B77F560A71}"/>
              </a:ext>
            </a:extLst>
          </p:cNvPr>
          <p:cNvPicPr>
            <a:picLocks noChangeAspect="1"/>
          </p:cNvPicPr>
          <p:nvPr/>
        </p:nvPicPr>
        <p:blipFill>
          <a:blip r:embed="rId3"/>
          <a:stretch>
            <a:fillRect/>
          </a:stretch>
        </p:blipFill>
        <p:spPr>
          <a:xfrm>
            <a:off x="2007082" y="448124"/>
            <a:ext cx="8516539" cy="5191850"/>
          </a:xfrm>
          <a:prstGeom prst="rect">
            <a:avLst/>
          </a:prstGeom>
        </p:spPr>
      </p:pic>
    </p:spTree>
    <p:extLst>
      <p:ext uri="{BB962C8B-B14F-4D97-AF65-F5344CB8AC3E}">
        <p14:creationId xmlns:p14="http://schemas.microsoft.com/office/powerpoint/2010/main" val="3296097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srgbClr val="1F355E"/>
              </a:solidFill>
              <a:effectLst/>
              <a:uLnTx/>
              <a:uFillTx/>
              <a:latin typeface="Calibri"/>
              <a:ea typeface="+mn-ea"/>
              <a:cs typeface="+mn-cs"/>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437195" y="341986"/>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437195" y="2643468"/>
            <a:ext cx="5851441" cy="1268113"/>
          </a:xfrm>
          <a:prstGeom prst="rect">
            <a:avLst/>
          </a:prstGeom>
        </p:spPr>
        <p:txBody>
          <a:bodyPr vert="horz" wrap="square" lIns="0" tIns="6931" rIns="0" bIns="0" rtlCol="0">
            <a:spAutoFit/>
          </a:bodyPr>
          <a:lstStyle/>
          <a:p>
            <a:pPr marL="7701" marR="3081">
              <a:lnSpc>
                <a:spcPct val="100600"/>
              </a:lnSpc>
              <a:spcBef>
                <a:spcPts val="55"/>
              </a:spcBef>
            </a:pPr>
            <a:r>
              <a:rPr lang="en-GB" sz="4124" b="1" spc="9" dirty="0">
                <a:solidFill>
                  <a:schemeClr val="bg1"/>
                </a:solidFill>
                <a:latin typeface="Arial Black" panose="020B0604020202020204" pitchFamily="34" charset="0"/>
                <a:cs typeface="Arial Black" panose="020B0604020202020204" pitchFamily="34" charset="0"/>
              </a:rPr>
              <a:t>HCAI TI Position to 31.10.24</a:t>
            </a:r>
            <a:endParaRPr lang="en-GB" sz="4124" b="1" dirty="0">
              <a:solidFill>
                <a:schemeClr val="bg1"/>
              </a:solidFill>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689630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2D47E4-C303-4E7E-8263-85E65D78DB55}"/>
              </a:ext>
            </a:extLst>
          </p:cNvPr>
          <p:cNvSpPr/>
          <p:nvPr/>
        </p:nvSpPr>
        <p:spPr>
          <a:xfrm>
            <a:off x="320031" y="240665"/>
            <a:ext cx="11630813" cy="540276"/>
          </a:xfrm>
          <a:prstGeom prst="rect">
            <a:avLst/>
          </a:prstGeom>
        </p:spPr>
        <p:txBody>
          <a:bodyPr wrap="none">
            <a:spAutoFit/>
          </a:bodyPr>
          <a:lstStyle/>
          <a:p>
            <a:r>
              <a:rPr lang="en-GB" sz="2911" b="1" dirty="0">
                <a:solidFill>
                  <a:srgbClr val="9E4ECA"/>
                </a:solidFill>
                <a:latin typeface="Arial Black" panose="020B0A04020102020204" pitchFamily="34" charset="0"/>
              </a:rPr>
              <a:t>Progress against TI goals: 01 Apr – 30th November 2024</a:t>
            </a:r>
          </a:p>
        </p:txBody>
      </p:sp>
      <p:pic>
        <p:nvPicPr>
          <p:cNvPr id="2" name="Picture 1">
            <a:extLst>
              <a:ext uri="{FF2B5EF4-FFF2-40B4-BE49-F238E27FC236}">
                <a16:creationId xmlns:a16="http://schemas.microsoft.com/office/drawing/2014/main" id="{02E6FE47-84B7-4215-A509-EBD09ECF147E}"/>
              </a:ext>
            </a:extLst>
          </p:cNvPr>
          <p:cNvPicPr>
            <a:picLocks noChangeAspect="1"/>
          </p:cNvPicPr>
          <p:nvPr/>
        </p:nvPicPr>
        <p:blipFill>
          <a:blip r:embed="rId2"/>
          <a:stretch>
            <a:fillRect/>
          </a:stretch>
        </p:blipFill>
        <p:spPr>
          <a:xfrm>
            <a:off x="280594" y="1489662"/>
            <a:ext cx="11630813" cy="3878676"/>
          </a:xfrm>
          <a:prstGeom prst="rect">
            <a:avLst/>
          </a:prstGeom>
        </p:spPr>
      </p:pic>
    </p:spTree>
    <p:extLst>
      <p:ext uri="{BB962C8B-B14F-4D97-AF65-F5344CB8AC3E}">
        <p14:creationId xmlns:p14="http://schemas.microsoft.com/office/powerpoint/2010/main" val="3941526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81B48C-7283-4363-9FAC-09881B5FCEC4}"/>
              </a:ext>
            </a:extLst>
          </p:cNvPr>
          <p:cNvSpPr/>
          <p:nvPr/>
        </p:nvSpPr>
        <p:spPr>
          <a:xfrm>
            <a:off x="320032" y="240665"/>
            <a:ext cx="11505729" cy="783035"/>
          </a:xfrm>
          <a:prstGeom prst="rect">
            <a:avLst/>
          </a:prstGeom>
        </p:spPr>
        <p:txBody>
          <a:bodyPr wrap="square">
            <a:spAutoFit/>
          </a:bodyPr>
          <a:lstStyle/>
          <a:p>
            <a:r>
              <a:rPr lang="en-GB" sz="2244" b="1" dirty="0">
                <a:solidFill>
                  <a:srgbClr val="7030A0"/>
                </a:solidFill>
                <a:latin typeface="Arial Black" panose="020B0A04020102020204" pitchFamily="34" charset="0"/>
              </a:rPr>
              <a:t>Hospital Onset HCAI TI Criteria, </a:t>
            </a:r>
            <a:r>
              <a:rPr lang="en-GB" sz="2244" b="1" i="1" dirty="0">
                <a:solidFill>
                  <a:srgbClr val="7030A0"/>
                </a:solidFill>
                <a:latin typeface="Arial Black" panose="020B0A04020102020204" pitchFamily="34" charset="0"/>
              </a:rPr>
              <a:t>C. difficile </a:t>
            </a:r>
            <a:r>
              <a:rPr lang="en-GB" sz="2244" b="1" dirty="0">
                <a:solidFill>
                  <a:srgbClr val="7030A0"/>
                </a:solidFill>
                <a:latin typeface="Arial Black" panose="020B0A04020102020204" pitchFamily="34" charset="0"/>
              </a:rPr>
              <a:t>and </a:t>
            </a:r>
            <a:r>
              <a:rPr lang="en-GB" sz="2244" b="1" i="1" dirty="0">
                <a:solidFill>
                  <a:srgbClr val="7030A0"/>
                </a:solidFill>
                <a:latin typeface="Arial Black" panose="020B0A04020102020204" pitchFamily="34" charset="0"/>
              </a:rPr>
              <a:t>Staph. aureus </a:t>
            </a:r>
            <a:r>
              <a:rPr lang="en-GB" sz="2244" b="1" dirty="0">
                <a:solidFill>
                  <a:srgbClr val="7030A0"/>
                </a:solidFill>
                <a:latin typeface="Arial Black" panose="020B0A04020102020204" pitchFamily="34" charset="0"/>
              </a:rPr>
              <a:t>to 30/11/24</a:t>
            </a:r>
          </a:p>
        </p:txBody>
      </p:sp>
      <p:pic>
        <p:nvPicPr>
          <p:cNvPr id="4" name="Picture 3">
            <a:extLst>
              <a:ext uri="{FF2B5EF4-FFF2-40B4-BE49-F238E27FC236}">
                <a16:creationId xmlns:a16="http://schemas.microsoft.com/office/drawing/2014/main" id="{84BB0D2C-1E86-466C-9F0C-E6ED812A65B0}"/>
              </a:ext>
            </a:extLst>
          </p:cNvPr>
          <p:cNvPicPr>
            <a:picLocks noChangeAspect="1"/>
          </p:cNvPicPr>
          <p:nvPr/>
        </p:nvPicPr>
        <p:blipFill>
          <a:blip r:embed="rId2"/>
          <a:stretch>
            <a:fillRect/>
          </a:stretch>
        </p:blipFill>
        <p:spPr>
          <a:xfrm>
            <a:off x="2771844" y="927405"/>
            <a:ext cx="6648311" cy="2808535"/>
          </a:xfrm>
          <a:prstGeom prst="rect">
            <a:avLst/>
          </a:prstGeom>
        </p:spPr>
      </p:pic>
      <p:pic>
        <p:nvPicPr>
          <p:cNvPr id="6" name="Picture 5">
            <a:extLst>
              <a:ext uri="{FF2B5EF4-FFF2-40B4-BE49-F238E27FC236}">
                <a16:creationId xmlns:a16="http://schemas.microsoft.com/office/drawing/2014/main" id="{B08E2A10-BF65-43B7-92FD-229ED4DCE3B9}"/>
              </a:ext>
            </a:extLst>
          </p:cNvPr>
          <p:cNvPicPr>
            <a:picLocks noChangeAspect="1"/>
          </p:cNvPicPr>
          <p:nvPr/>
        </p:nvPicPr>
        <p:blipFill>
          <a:blip r:embed="rId3"/>
          <a:stretch>
            <a:fillRect/>
          </a:stretch>
        </p:blipFill>
        <p:spPr>
          <a:xfrm>
            <a:off x="2771843" y="3808381"/>
            <a:ext cx="6648311" cy="2808535"/>
          </a:xfrm>
          <a:prstGeom prst="rect">
            <a:avLst/>
          </a:prstGeom>
        </p:spPr>
      </p:pic>
    </p:spTree>
    <p:extLst>
      <p:ext uri="{BB962C8B-B14F-4D97-AF65-F5344CB8AC3E}">
        <p14:creationId xmlns:p14="http://schemas.microsoft.com/office/powerpoint/2010/main" val="9095717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EC711C-FA94-4BCE-96D0-17CE85B97C55}"/>
              </a:ext>
            </a:extLst>
          </p:cNvPr>
          <p:cNvSpPr/>
          <p:nvPr/>
        </p:nvSpPr>
        <p:spPr>
          <a:xfrm>
            <a:off x="273824" y="102042"/>
            <a:ext cx="11551937" cy="783035"/>
          </a:xfrm>
          <a:prstGeom prst="rect">
            <a:avLst/>
          </a:prstGeom>
        </p:spPr>
        <p:txBody>
          <a:bodyPr wrap="square">
            <a:spAutoFit/>
          </a:bodyPr>
          <a:lstStyle/>
          <a:p>
            <a:r>
              <a:rPr lang="en-GB" sz="2244" b="1" dirty="0">
                <a:solidFill>
                  <a:srgbClr val="7030A0"/>
                </a:solidFill>
                <a:latin typeface="Arial Black" panose="020B0A04020102020204" pitchFamily="34" charset="0"/>
              </a:rPr>
              <a:t>Hospital Onset HCAI TI Criteria, E. coli and Klebsiella spp. bacteraemia to 30/11/24</a:t>
            </a:r>
          </a:p>
        </p:txBody>
      </p:sp>
      <p:pic>
        <p:nvPicPr>
          <p:cNvPr id="4" name="Picture 3">
            <a:extLst>
              <a:ext uri="{FF2B5EF4-FFF2-40B4-BE49-F238E27FC236}">
                <a16:creationId xmlns:a16="http://schemas.microsoft.com/office/drawing/2014/main" id="{C9887F63-5CF2-444D-B01D-62E463BD661D}"/>
              </a:ext>
            </a:extLst>
          </p:cNvPr>
          <p:cNvPicPr>
            <a:picLocks noChangeAspect="1"/>
          </p:cNvPicPr>
          <p:nvPr/>
        </p:nvPicPr>
        <p:blipFill>
          <a:blip r:embed="rId2"/>
          <a:stretch>
            <a:fillRect/>
          </a:stretch>
        </p:blipFill>
        <p:spPr>
          <a:xfrm>
            <a:off x="2770392" y="765391"/>
            <a:ext cx="6648017" cy="2815751"/>
          </a:xfrm>
          <a:prstGeom prst="rect">
            <a:avLst/>
          </a:prstGeom>
        </p:spPr>
      </p:pic>
      <p:pic>
        <p:nvPicPr>
          <p:cNvPr id="6" name="Picture 5">
            <a:extLst>
              <a:ext uri="{FF2B5EF4-FFF2-40B4-BE49-F238E27FC236}">
                <a16:creationId xmlns:a16="http://schemas.microsoft.com/office/drawing/2014/main" id="{4C34B77F-133A-4CF5-87FC-A1F9CC279639}"/>
              </a:ext>
            </a:extLst>
          </p:cNvPr>
          <p:cNvPicPr>
            <a:picLocks noChangeAspect="1"/>
          </p:cNvPicPr>
          <p:nvPr/>
        </p:nvPicPr>
        <p:blipFill>
          <a:blip r:embed="rId3"/>
          <a:stretch>
            <a:fillRect/>
          </a:stretch>
        </p:blipFill>
        <p:spPr>
          <a:xfrm>
            <a:off x="2770391" y="3654073"/>
            <a:ext cx="6648017" cy="2815752"/>
          </a:xfrm>
          <a:prstGeom prst="rect">
            <a:avLst/>
          </a:prstGeom>
        </p:spPr>
      </p:pic>
    </p:spTree>
    <p:extLst>
      <p:ext uri="{BB962C8B-B14F-4D97-AF65-F5344CB8AC3E}">
        <p14:creationId xmlns:p14="http://schemas.microsoft.com/office/powerpoint/2010/main" val="2830852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6A4809-A75A-4113-BA1C-F6212AF5EE8E}"/>
              </a:ext>
            </a:extLst>
          </p:cNvPr>
          <p:cNvSpPr/>
          <p:nvPr/>
        </p:nvSpPr>
        <p:spPr>
          <a:xfrm>
            <a:off x="135819" y="50205"/>
            <a:ext cx="11834759" cy="954107"/>
          </a:xfrm>
          <a:prstGeom prst="rect">
            <a:avLst/>
          </a:prstGeom>
        </p:spPr>
        <p:txBody>
          <a:bodyPr wrap="square">
            <a:spAutoFit/>
          </a:bodyPr>
          <a:lstStyle/>
          <a:p>
            <a:r>
              <a:rPr lang="en-GB" sz="2800" b="1" dirty="0">
                <a:solidFill>
                  <a:srgbClr val="9E4ECA"/>
                </a:solidFill>
                <a:latin typeface="Arial Black" panose="020B0A04020102020204" pitchFamily="34" charset="0"/>
              </a:rPr>
              <a:t>Antimicrobial</a:t>
            </a:r>
            <a:r>
              <a:rPr lang="en-GB" sz="2800" b="1" dirty="0">
                <a:solidFill>
                  <a:srgbClr val="7030A0"/>
                </a:solidFill>
                <a:latin typeface="Arial Black" panose="020B0A04020102020204" pitchFamily="34" charset="0"/>
              </a:rPr>
              <a:t> </a:t>
            </a:r>
            <a:r>
              <a:rPr lang="en-GB" sz="2800" b="1" dirty="0">
                <a:solidFill>
                  <a:srgbClr val="9E4ECA"/>
                </a:solidFill>
                <a:latin typeface="Arial Black" panose="020B0A04020102020204" pitchFamily="34" charset="0"/>
              </a:rPr>
              <a:t>Stewardship WHC/2024/038: SBUHB position at end of 2023/24</a:t>
            </a:r>
          </a:p>
        </p:txBody>
      </p:sp>
      <p:sp>
        <p:nvSpPr>
          <p:cNvPr id="19" name="Content Placeholder 6">
            <a:extLst>
              <a:ext uri="{FF2B5EF4-FFF2-40B4-BE49-F238E27FC236}">
                <a16:creationId xmlns:a16="http://schemas.microsoft.com/office/drawing/2014/main" id="{23EEF79F-93C9-4788-A30C-0F63751BD75A}"/>
              </a:ext>
            </a:extLst>
          </p:cNvPr>
          <p:cNvSpPr txBox="1">
            <a:spLocks/>
          </p:cNvSpPr>
          <p:nvPr/>
        </p:nvSpPr>
        <p:spPr>
          <a:xfrm>
            <a:off x="221422" y="1004312"/>
            <a:ext cx="5775968" cy="5167888"/>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600"/>
              </a:spcAft>
              <a:buNone/>
            </a:pPr>
            <a:r>
              <a:rPr lang="en-GB" sz="1400" b="1" dirty="0">
                <a:solidFill>
                  <a:srgbClr val="DC2073"/>
                </a:solidFill>
                <a:latin typeface="Arial" panose="020B0604020202020204" pitchFamily="34" charset="0"/>
                <a:cs typeface="Arial" panose="020B0604020202020204" pitchFamily="34" charset="0"/>
              </a:rPr>
              <a:t>Primary Care Antimicrobial Improvement Goals</a:t>
            </a:r>
          </a:p>
          <a:p>
            <a:pPr marL="0" indent="0">
              <a:lnSpc>
                <a:spcPct val="114000"/>
              </a:lnSpc>
              <a:spcBef>
                <a:spcPts val="0"/>
              </a:spcBef>
              <a:spcAft>
                <a:spcPts val="600"/>
              </a:spcAft>
              <a:buNone/>
            </a:pPr>
            <a:r>
              <a:rPr lang="en-GB" sz="1400" b="1" dirty="0">
                <a:solidFill>
                  <a:srgbClr val="2492AC"/>
                </a:solidFill>
                <a:latin typeface="Arial" panose="020B0604020202020204" pitchFamily="34" charset="0"/>
                <a:cs typeface="Arial" panose="020B0604020202020204" pitchFamily="34" charset="0"/>
              </a:rPr>
              <a:t>Goal 11a: A 10% reduction in total antimicrobial usage by 2029/30</a:t>
            </a:r>
          </a:p>
          <a:p>
            <a:pPr>
              <a:lnSpc>
                <a:spcPct val="114000"/>
              </a:lnSpc>
              <a:spcBef>
                <a:spcPts val="0"/>
              </a:spcBef>
              <a:spcAft>
                <a:spcPts val="600"/>
              </a:spcAft>
            </a:pPr>
            <a:r>
              <a:rPr lang="en-GB" sz="1400" b="1" dirty="0">
                <a:solidFill>
                  <a:srgbClr val="002060"/>
                </a:solidFill>
                <a:latin typeface="Arial" panose="020B0604020202020204" pitchFamily="34" charset="0"/>
                <a:cs typeface="Arial" panose="020B0604020202020204" pitchFamily="34" charset="0"/>
              </a:rPr>
              <a:t>GP in hours only in SBUHB</a:t>
            </a:r>
            <a:r>
              <a:rPr lang="en-GB" sz="1400" dirty="0">
                <a:solidFill>
                  <a:srgbClr val="002060"/>
                </a:solidFill>
                <a:latin typeface="Arial" panose="020B0604020202020204" pitchFamily="34" charset="0"/>
                <a:cs typeface="Arial" panose="020B0604020202020204" pitchFamily="34" charset="0"/>
              </a:rPr>
              <a:t>: </a:t>
            </a:r>
            <a:r>
              <a:rPr lang="en-GB" sz="1400" b="1" dirty="0">
                <a:solidFill>
                  <a:srgbClr val="002060"/>
                </a:solidFill>
                <a:latin typeface="Arial" panose="020B0604020202020204" pitchFamily="34" charset="0"/>
                <a:cs typeface="Arial" panose="020B0604020202020204" pitchFamily="34" charset="0"/>
              </a:rPr>
              <a:t>overall 4.3% reduction </a:t>
            </a:r>
            <a:r>
              <a:rPr lang="en-GB" sz="1400" dirty="0">
                <a:solidFill>
                  <a:srgbClr val="002060"/>
                </a:solidFill>
                <a:latin typeface="Arial" panose="020B0604020202020204" pitchFamily="34" charset="0"/>
                <a:cs typeface="Arial" panose="020B0604020202020204" pitchFamily="34" charset="0"/>
              </a:rPr>
              <a:t>in consumption against the target (baseline 2019/20) as measured in DDDs/1000 STAR-PUs. </a:t>
            </a:r>
            <a:r>
              <a:rPr lang="en-GB" sz="1400" i="1" dirty="0">
                <a:solidFill>
                  <a:srgbClr val="002060"/>
                </a:solidFill>
                <a:latin typeface="Arial" panose="020B0604020202020204" pitchFamily="34" charset="0"/>
                <a:cs typeface="Arial" panose="020B0604020202020204" pitchFamily="34" charset="0"/>
              </a:rPr>
              <a:t>(All-Wales reduction: 1.5%)</a:t>
            </a:r>
          </a:p>
          <a:p>
            <a:pPr>
              <a:lnSpc>
                <a:spcPct val="114000"/>
              </a:lnSpc>
              <a:spcBef>
                <a:spcPts val="0"/>
              </a:spcBef>
              <a:spcAft>
                <a:spcPts val="600"/>
              </a:spcAft>
            </a:pPr>
            <a:r>
              <a:rPr lang="en-GB" sz="1400" b="1" dirty="0">
                <a:solidFill>
                  <a:srgbClr val="002060"/>
                </a:solidFill>
                <a:latin typeface="Arial" panose="020B0604020202020204" pitchFamily="34" charset="0"/>
                <a:cs typeface="Arial" panose="020B0604020202020204" pitchFamily="34" charset="0"/>
              </a:rPr>
              <a:t>Primary Care* in SBUHB</a:t>
            </a:r>
            <a:r>
              <a:rPr lang="en-GB" sz="1400" dirty="0">
                <a:solidFill>
                  <a:srgbClr val="002060"/>
                </a:solidFill>
                <a:latin typeface="Arial" panose="020B0604020202020204" pitchFamily="34" charset="0"/>
                <a:cs typeface="Arial" panose="020B0604020202020204" pitchFamily="34" charset="0"/>
              </a:rPr>
              <a:t>: </a:t>
            </a:r>
            <a:r>
              <a:rPr lang="en-GB" sz="1400" b="1" dirty="0">
                <a:solidFill>
                  <a:srgbClr val="002060"/>
                </a:solidFill>
                <a:latin typeface="Arial" panose="020B0604020202020204" pitchFamily="34" charset="0"/>
                <a:cs typeface="Arial" panose="020B0604020202020204" pitchFamily="34" charset="0"/>
              </a:rPr>
              <a:t>overall 6.5% reduction </a:t>
            </a:r>
            <a:r>
              <a:rPr lang="en-GB" sz="1400" dirty="0">
                <a:solidFill>
                  <a:srgbClr val="002060"/>
                </a:solidFill>
                <a:latin typeface="Arial" panose="020B0604020202020204" pitchFamily="34" charset="0"/>
                <a:cs typeface="Arial" panose="020B0604020202020204" pitchFamily="34" charset="0"/>
              </a:rPr>
              <a:t>in consumption against the target (baseline 2019/20) as measured in DDDs/1000 STAR-PUs. </a:t>
            </a:r>
            <a:r>
              <a:rPr lang="en-GB" sz="1400" i="1" dirty="0">
                <a:solidFill>
                  <a:srgbClr val="002060"/>
                </a:solidFill>
                <a:latin typeface="Arial" panose="020B0604020202020204" pitchFamily="34" charset="0"/>
                <a:cs typeface="Arial" panose="020B0604020202020204" pitchFamily="34" charset="0"/>
              </a:rPr>
              <a:t>(All-Wales reduction: 4.3%)</a:t>
            </a:r>
          </a:p>
          <a:p>
            <a:pPr marL="0" indent="0">
              <a:lnSpc>
                <a:spcPct val="114000"/>
              </a:lnSpc>
              <a:spcBef>
                <a:spcPts val="0"/>
              </a:spcBef>
              <a:spcAft>
                <a:spcPts val="600"/>
              </a:spcAft>
              <a:buNone/>
            </a:pPr>
            <a:endParaRPr lang="en-GB" sz="1400" dirty="0">
              <a:solidFill>
                <a:srgbClr val="002060"/>
              </a:solidFill>
              <a:latin typeface="Arial" panose="020B0604020202020204" pitchFamily="34" charset="0"/>
              <a:cs typeface="Arial" panose="020B0604020202020204" pitchFamily="34" charset="0"/>
            </a:endParaRPr>
          </a:p>
          <a:p>
            <a:pPr marL="0" indent="0">
              <a:lnSpc>
                <a:spcPct val="114000"/>
              </a:lnSpc>
              <a:spcBef>
                <a:spcPts val="0"/>
              </a:spcBef>
              <a:spcAft>
                <a:spcPts val="600"/>
              </a:spcAft>
              <a:buNone/>
            </a:pPr>
            <a:r>
              <a:rPr lang="en-GB" sz="1400" b="1" dirty="0">
                <a:solidFill>
                  <a:srgbClr val="2492AC"/>
                </a:solidFill>
                <a:latin typeface="Arial" panose="020B0604020202020204" pitchFamily="34" charset="0"/>
                <a:cs typeface="Arial" panose="020B0604020202020204" pitchFamily="34" charset="0"/>
              </a:rPr>
              <a:t>Goal 12: 70% of total antibiotic use from the Access category</a:t>
            </a:r>
          </a:p>
          <a:p>
            <a:pPr>
              <a:lnSpc>
                <a:spcPct val="114000"/>
              </a:lnSpc>
              <a:spcBef>
                <a:spcPts val="0"/>
              </a:spcBef>
              <a:spcAft>
                <a:spcPts val="600"/>
              </a:spcAft>
            </a:pPr>
            <a:r>
              <a:rPr lang="en-GB" sz="1400" dirty="0">
                <a:solidFill>
                  <a:srgbClr val="002060"/>
                </a:solidFill>
                <a:latin typeface="Arial" panose="020B0604020202020204" pitchFamily="34" charset="0"/>
                <a:cs typeface="Arial" panose="020B0604020202020204" pitchFamily="34" charset="0"/>
              </a:rPr>
              <a:t>GP in hours only in SBUHB: </a:t>
            </a:r>
            <a:r>
              <a:rPr lang="en-GB" sz="1400" b="1" dirty="0">
                <a:solidFill>
                  <a:srgbClr val="002060"/>
                </a:solidFill>
                <a:latin typeface="Arial" panose="020B0604020202020204" pitchFamily="34" charset="0"/>
                <a:cs typeface="Arial" panose="020B0604020202020204" pitchFamily="34" charset="0"/>
              </a:rPr>
              <a:t>64.4%</a:t>
            </a:r>
            <a:r>
              <a:rPr lang="en-GB" sz="1400" dirty="0">
                <a:solidFill>
                  <a:srgbClr val="002060"/>
                </a:solidFill>
                <a:latin typeface="Arial" panose="020B0604020202020204" pitchFamily="34" charset="0"/>
                <a:cs typeface="Arial" panose="020B0604020202020204" pitchFamily="34" charset="0"/>
              </a:rPr>
              <a:t> antimicrobial usage from Access Category as measured in DDDs. </a:t>
            </a:r>
            <a:r>
              <a:rPr lang="en-GB" sz="1400" i="1" dirty="0">
                <a:solidFill>
                  <a:srgbClr val="002060"/>
                </a:solidFill>
                <a:latin typeface="Arial" panose="020B0604020202020204" pitchFamily="34" charset="0"/>
                <a:cs typeface="Arial" panose="020B0604020202020204" pitchFamily="34" charset="0"/>
              </a:rPr>
              <a:t>(All-Wales: 65.6%)</a:t>
            </a:r>
          </a:p>
          <a:p>
            <a:pPr>
              <a:lnSpc>
                <a:spcPct val="114000"/>
              </a:lnSpc>
              <a:spcBef>
                <a:spcPts val="0"/>
              </a:spcBef>
              <a:spcAft>
                <a:spcPts val="600"/>
              </a:spcAft>
            </a:pPr>
            <a:r>
              <a:rPr lang="en-GB" sz="1400" dirty="0">
                <a:solidFill>
                  <a:srgbClr val="002060"/>
                </a:solidFill>
                <a:latin typeface="Arial" panose="020B0604020202020204" pitchFamily="34" charset="0"/>
                <a:cs typeface="Arial" panose="020B0604020202020204" pitchFamily="34" charset="0"/>
              </a:rPr>
              <a:t>Primary Care* in SBUHB: </a:t>
            </a:r>
            <a:r>
              <a:rPr lang="en-GB" sz="1400" b="1" dirty="0">
                <a:solidFill>
                  <a:srgbClr val="002060"/>
                </a:solidFill>
                <a:latin typeface="Arial" panose="020B0604020202020204" pitchFamily="34" charset="0"/>
                <a:cs typeface="Arial" panose="020B0604020202020204" pitchFamily="34" charset="0"/>
              </a:rPr>
              <a:t>68.3% </a:t>
            </a:r>
            <a:r>
              <a:rPr lang="en-GB" sz="1400" dirty="0">
                <a:solidFill>
                  <a:srgbClr val="002060"/>
                </a:solidFill>
                <a:latin typeface="Arial" panose="020B0604020202020204" pitchFamily="34" charset="0"/>
                <a:cs typeface="Arial" panose="020B0604020202020204" pitchFamily="34" charset="0"/>
              </a:rPr>
              <a:t>antimicrobial usage from Access Category as measured in DDDs. </a:t>
            </a:r>
            <a:r>
              <a:rPr lang="en-GB" sz="1400" i="1" dirty="0">
                <a:solidFill>
                  <a:srgbClr val="002060"/>
                </a:solidFill>
                <a:latin typeface="Arial" panose="020B0604020202020204" pitchFamily="34" charset="0"/>
                <a:cs typeface="Arial" panose="020B0604020202020204" pitchFamily="34" charset="0"/>
              </a:rPr>
              <a:t>(All-Wales: 68.2%)</a:t>
            </a:r>
          </a:p>
          <a:p>
            <a:pPr marL="0" indent="0">
              <a:lnSpc>
                <a:spcPct val="114000"/>
              </a:lnSpc>
              <a:spcBef>
                <a:spcPts val="0"/>
              </a:spcBef>
              <a:spcAft>
                <a:spcPts val="600"/>
              </a:spcAft>
              <a:buNone/>
            </a:pPr>
            <a:endParaRPr lang="en-GB" sz="1400" dirty="0">
              <a:solidFill>
                <a:srgbClr val="002060"/>
              </a:solidFill>
              <a:latin typeface="Arial" panose="020B0604020202020204" pitchFamily="34" charset="0"/>
              <a:cs typeface="Arial" panose="020B0604020202020204" pitchFamily="34" charset="0"/>
            </a:endParaRPr>
          </a:p>
          <a:p>
            <a:pPr marL="0" indent="0">
              <a:lnSpc>
                <a:spcPct val="114000"/>
              </a:lnSpc>
              <a:spcBef>
                <a:spcPts val="0"/>
              </a:spcBef>
              <a:spcAft>
                <a:spcPts val="600"/>
              </a:spcAft>
              <a:buNone/>
            </a:pPr>
            <a:r>
              <a:rPr lang="en-GB" sz="1100" dirty="0">
                <a:solidFill>
                  <a:srgbClr val="002060"/>
                </a:solidFill>
                <a:latin typeface="Arial" panose="020B0604020202020204" pitchFamily="34" charset="0"/>
                <a:cs typeface="Arial" panose="020B0604020202020204" pitchFamily="34" charset="0"/>
              </a:rPr>
              <a:t>*Primary Care (PC) comprises all prescribing by GP in hours (GPIH), GP out of hours (GPOOH), Independent Prescribers, and the Common Ailments Service (Sore Throat and UTI scheme) dispensed in the community.</a:t>
            </a:r>
          </a:p>
        </p:txBody>
      </p:sp>
      <p:sp>
        <p:nvSpPr>
          <p:cNvPr id="26" name="Content Placeholder 6">
            <a:extLst>
              <a:ext uri="{FF2B5EF4-FFF2-40B4-BE49-F238E27FC236}">
                <a16:creationId xmlns:a16="http://schemas.microsoft.com/office/drawing/2014/main" id="{990BC754-2029-4F3F-A459-3A5134CDA687}"/>
              </a:ext>
            </a:extLst>
          </p:cNvPr>
          <p:cNvSpPr txBox="1">
            <a:spLocks/>
          </p:cNvSpPr>
          <p:nvPr/>
        </p:nvSpPr>
        <p:spPr>
          <a:xfrm>
            <a:off x="6272597" y="995612"/>
            <a:ext cx="5783583" cy="5862388"/>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600"/>
              </a:spcAft>
              <a:buNone/>
            </a:pPr>
            <a:r>
              <a:rPr lang="en-GB" sz="1400" b="1" dirty="0">
                <a:solidFill>
                  <a:srgbClr val="DC2073"/>
                </a:solidFill>
                <a:latin typeface="Arial" panose="020B0604020202020204" pitchFamily="34" charset="0"/>
                <a:cs typeface="Arial" panose="020B0604020202020204" pitchFamily="34" charset="0"/>
              </a:rPr>
              <a:t>Secondary Care Antimicrobial Improvement Goals</a:t>
            </a:r>
          </a:p>
          <a:p>
            <a:pPr marL="0" indent="0">
              <a:lnSpc>
                <a:spcPct val="114000"/>
              </a:lnSpc>
              <a:spcBef>
                <a:spcPts val="0"/>
              </a:spcBef>
              <a:spcAft>
                <a:spcPts val="600"/>
              </a:spcAft>
              <a:buNone/>
            </a:pPr>
            <a:r>
              <a:rPr lang="en-GB" sz="1400" b="1" dirty="0">
                <a:solidFill>
                  <a:srgbClr val="2492AC"/>
                </a:solidFill>
                <a:latin typeface="Arial" panose="020B0604020202020204" pitchFamily="34" charset="0"/>
                <a:cs typeface="Arial" panose="020B0604020202020204" pitchFamily="34" charset="0"/>
              </a:rPr>
              <a:t>Goal 11b: A 5% reduction in total antimicrobial usage by 2029/30</a:t>
            </a:r>
          </a:p>
          <a:p>
            <a:pPr>
              <a:lnSpc>
                <a:spcPct val="114000"/>
              </a:lnSpc>
              <a:spcBef>
                <a:spcPts val="0"/>
              </a:spcBef>
            </a:pPr>
            <a:r>
              <a:rPr lang="en-GB" sz="1400" b="1" dirty="0">
                <a:solidFill>
                  <a:srgbClr val="002060"/>
                </a:solidFill>
                <a:latin typeface="Arial" panose="020B0604020202020204" pitchFamily="34" charset="0"/>
                <a:cs typeface="Arial" panose="020B0604020202020204" pitchFamily="34" charset="0"/>
              </a:rPr>
              <a:t>Secondary Care in SBUHB (acute hospital inpatient usage only): Overall 12.3% increase </a:t>
            </a:r>
            <a:r>
              <a:rPr lang="en-GB" sz="1400" dirty="0">
                <a:solidFill>
                  <a:srgbClr val="002060"/>
                </a:solidFill>
                <a:latin typeface="Arial" panose="020B0604020202020204" pitchFamily="34" charset="0"/>
                <a:cs typeface="Arial" panose="020B0604020202020204" pitchFamily="34" charset="0"/>
              </a:rPr>
              <a:t>in consumption against the target (baseline 2019/20) as measured in DDDs/1000 Occupied Bed Days. Individual hospitals </a:t>
            </a:r>
            <a:r>
              <a:rPr lang="en-GB" sz="1400" i="1" dirty="0">
                <a:solidFill>
                  <a:srgbClr val="002060"/>
                </a:solidFill>
                <a:latin typeface="Arial" panose="020B0604020202020204" pitchFamily="34" charset="0"/>
                <a:cs typeface="Arial" panose="020B0604020202020204" pitchFamily="34" charset="0"/>
              </a:rPr>
              <a:t>(All-Wales: increase 0.9%)</a:t>
            </a:r>
            <a:r>
              <a:rPr lang="en-GB" sz="1400" dirty="0">
                <a:solidFill>
                  <a:srgbClr val="002060"/>
                </a:solidFill>
                <a:latin typeface="Arial" panose="020B0604020202020204" pitchFamily="34" charset="0"/>
                <a:cs typeface="Arial" panose="020B0604020202020204" pitchFamily="34" charset="0"/>
              </a:rPr>
              <a:t>:</a:t>
            </a:r>
          </a:p>
          <a:p>
            <a:pPr lvl="1">
              <a:lnSpc>
                <a:spcPct val="114000"/>
              </a:lnSpc>
              <a:spcBef>
                <a:spcPts val="0"/>
              </a:spcBef>
              <a:buFont typeface="Courier New" panose="02070309020205020404" pitchFamily="49" charset="0"/>
              <a:buChar char="o"/>
            </a:pPr>
            <a:r>
              <a:rPr lang="en-GB" sz="1400" dirty="0" err="1">
                <a:solidFill>
                  <a:srgbClr val="002060"/>
                </a:solidFill>
                <a:latin typeface="Arial" panose="020B0604020202020204" pitchFamily="34" charset="0"/>
                <a:cs typeface="Arial" panose="020B0604020202020204" pitchFamily="34" charset="0"/>
              </a:rPr>
              <a:t>Morriston</a:t>
            </a:r>
            <a:r>
              <a:rPr lang="en-GB" sz="1400" dirty="0">
                <a:solidFill>
                  <a:srgbClr val="002060"/>
                </a:solidFill>
                <a:latin typeface="Arial" panose="020B0604020202020204" pitchFamily="34" charset="0"/>
                <a:cs typeface="Arial" panose="020B0604020202020204" pitchFamily="34" charset="0"/>
              </a:rPr>
              <a:t>* 10.0% increase</a:t>
            </a:r>
          </a:p>
          <a:p>
            <a:pPr lvl="1">
              <a:lnSpc>
                <a:spcPct val="114000"/>
              </a:lnSpc>
              <a:spcBef>
                <a:spcPts val="0"/>
              </a:spcBef>
              <a:buFont typeface="Courier New" panose="02070309020205020404" pitchFamily="49" charset="0"/>
              <a:buChar char="o"/>
            </a:pPr>
            <a:r>
              <a:rPr lang="en-GB" sz="1400" dirty="0">
                <a:solidFill>
                  <a:srgbClr val="002060"/>
                </a:solidFill>
                <a:latin typeface="Arial" panose="020B0604020202020204" pitchFamily="34" charset="0"/>
                <a:cs typeface="Arial" panose="020B0604020202020204" pitchFamily="34" charset="0"/>
              </a:rPr>
              <a:t>Neath Port Talbot 11.1% increase</a:t>
            </a:r>
          </a:p>
          <a:p>
            <a:pPr lvl="1">
              <a:lnSpc>
                <a:spcPct val="114000"/>
              </a:lnSpc>
              <a:spcBef>
                <a:spcPts val="0"/>
              </a:spcBef>
              <a:spcAft>
                <a:spcPts val="800"/>
              </a:spcAft>
              <a:buFont typeface="Courier New" panose="02070309020205020404" pitchFamily="49" charset="0"/>
              <a:buChar char="o"/>
            </a:pPr>
            <a:r>
              <a:rPr lang="en-GB" sz="1400" dirty="0">
                <a:solidFill>
                  <a:srgbClr val="002060"/>
                </a:solidFill>
                <a:latin typeface="Arial" panose="020B0604020202020204" pitchFamily="34" charset="0"/>
                <a:cs typeface="Arial" panose="020B0604020202020204" pitchFamily="34" charset="0"/>
              </a:rPr>
              <a:t>Singleton** 13.5% reduction </a:t>
            </a:r>
          </a:p>
          <a:p>
            <a:pPr marL="0" indent="0">
              <a:lnSpc>
                <a:spcPct val="114000"/>
              </a:lnSpc>
              <a:spcBef>
                <a:spcPts val="600"/>
              </a:spcBef>
              <a:spcAft>
                <a:spcPts val="600"/>
              </a:spcAft>
              <a:buNone/>
            </a:pPr>
            <a:r>
              <a:rPr lang="en-GB" sz="1400" b="1" dirty="0">
                <a:solidFill>
                  <a:srgbClr val="2492AC"/>
                </a:solidFill>
                <a:latin typeface="Arial" panose="020B0604020202020204" pitchFamily="34" charset="0"/>
                <a:cs typeface="Arial" panose="020B0604020202020204" pitchFamily="34" charset="0"/>
              </a:rPr>
              <a:t>Goal 12: 70% of total antibiotic use from the Access category</a:t>
            </a:r>
          </a:p>
          <a:p>
            <a:pPr>
              <a:lnSpc>
                <a:spcPct val="114000"/>
              </a:lnSpc>
              <a:spcBef>
                <a:spcPts val="0"/>
              </a:spcBef>
            </a:pPr>
            <a:r>
              <a:rPr lang="en-GB" sz="1400" b="1" dirty="0">
                <a:solidFill>
                  <a:srgbClr val="002060"/>
                </a:solidFill>
                <a:latin typeface="Arial" panose="020B0604020202020204" pitchFamily="34" charset="0"/>
                <a:cs typeface="Arial" panose="020B0604020202020204" pitchFamily="34" charset="0"/>
              </a:rPr>
              <a:t>Secondary Care in SBUHB: Overall 65.9% </a:t>
            </a:r>
            <a:r>
              <a:rPr lang="en-GB" sz="1400" dirty="0">
                <a:solidFill>
                  <a:srgbClr val="002060"/>
                </a:solidFill>
                <a:latin typeface="Arial" panose="020B0604020202020204" pitchFamily="34" charset="0"/>
                <a:cs typeface="Arial" panose="020B0604020202020204" pitchFamily="34" charset="0"/>
              </a:rPr>
              <a:t>antimicrobial usage from Access category as measured in DDDs </a:t>
            </a:r>
            <a:r>
              <a:rPr lang="en-GB" sz="1400" i="1" dirty="0">
                <a:solidFill>
                  <a:srgbClr val="002060"/>
                </a:solidFill>
                <a:latin typeface="Arial" panose="020B0604020202020204" pitchFamily="34" charset="0"/>
                <a:cs typeface="Arial" panose="020B0604020202020204" pitchFamily="34" charset="0"/>
              </a:rPr>
              <a:t>(All-Wales: 63.9%)</a:t>
            </a:r>
            <a:r>
              <a:rPr lang="en-GB" sz="1400" dirty="0">
                <a:solidFill>
                  <a:srgbClr val="002060"/>
                </a:solidFill>
                <a:latin typeface="Arial" panose="020B0604020202020204" pitchFamily="34" charset="0"/>
                <a:cs typeface="Arial" panose="020B0604020202020204" pitchFamily="34" charset="0"/>
              </a:rPr>
              <a:t>. For the individual hospitals in SBUHB the Access category proportions were:</a:t>
            </a:r>
          </a:p>
          <a:p>
            <a:pPr marL="717550" indent="-269875">
              <a:lnSpc>
                <a:spcPct val="114000"/>
              </a:lnSpc>
              <a:spcBef>
                <a:spcPts val="0"/>
              </a:spcBef>
              <a:buFont typeface="Courier New" panose="02070309020205020404" pitchFamily="49" charset="0"/>
              <a:buChar char="o"/>
            </a:pPr>
            <a:r>
              <a:rPr lang="en-GB" sz="1400" dirty="0">
                <a:solidFill>
                  <a:srgbClr val="002060"/>
                </a:solidFill>
                <a:latin typeface="Arial" panose="020B0604020202020204" pitchFamily="34" charset="0"/>
                <a:cs typeface="Arial" panose="020B0604020202020204" pitchFamily="34" charset="0"/>
              </a:rPr>
              <a:t>Morriston 65.8%</a:t>
            </a:r>
          </a:p>
          <a:p>
            <a:pPr marL="717550" indent="-269875">
              <a:lnSpc>
                <a:spcPct val="114000"/>
              </a:lnSpc>
              <a:spcBef>
                <a:spcPts val="0"/>
              </a:spcBef>
              <a:buFont typeface="Courier New" panose="02070309020205020404" pitchFamily="49" charset="0"/>
              <a:buChar char="o"/>
            </a:pPr>
            <a:r>
              <a:rPr lang="en-GB" sz="1400" dirty="0">
                <a:solidFill>
                  <a:srgbClr val="002060"/>
                </a:solidFill>
                <a:latin typeface="Arial" panose="020B0604020202020204" pitchFamily="34" charset="0"/>
                <a:cs typeface="Arial" panose="020B0604020202020204" pitchFamily="34" charset="0"/>
              </a:rPr>
              <a:t>Neath Port Talbot 71.0%</a:t>
            </a:r>
          </a:p>
          <a:p>
            <a:pPr marL="717550" indent="-269875">
              <a:lnSpc>
                <a:spcPct val="114000"/>
              </a:lnSpc>
              <a:spcBef>
                <a:spcPts val="0"/>
              </a:spcBef>
              <a:buFont typeface="Courier New" panose="02070309020205020404" pitchFamily="49" charset="0"/>
              <a:buChar char="o"/>
            </a:pPr>
            <a:r>
              <a:rPr lang="en-GB" sz="1400" dirty="0">
                <a:solidFill>
                  <a:srgbClr val="002060"/>
                </a:solidFill>
                <a:latin typeface="Arial" panose="020B0604020202020204" pitchFamily="34" charset="0"/>
                <a:cs typeface="Arial" panose="020B0604020202020204" pitchFamily="34" charset="0"/>
              </a:rPr>
              <a:t>Singleton 63.6%.</a:t>
            </a:r>
          </a:p>
          <a:p>
            <a:pPr marL="447675" indent="0">
              <a:lnSpc>
                <a:spcPct val="114000"/>
              </a:lnSpc>
              <a:spcBef>
                <a:spcPts val="0"/>
              </a:spcBef>
              <a:buNone/>
            </a:pPr>
            <a:endParaRPr lang="en-GB" sz="1400" dirty="0">
              <a:solidFill>
                <a:srgbClr val="002060"/>
              </a:solidFill>
              <a:latin typeface="Arial" panose="020B0604020202020204" pitchFamily="34" charset="0"/>
              <a:cs typeface="Arial" panose="020B0604020202020204" pitchFamily="34" charset="0"/>
            </a:endParaRPr>
          </a:p>
          <a:p>
            <a:pPr marL="0" indent="0">
              <a:lnSpc>
                <a:spcPct val="114000"/>
              </a:lnSpc>
              <a:spcBef>
                <a:spcPts val="0"/>
              </a:spcBef>
              <a:buNone/>
            </a:pPr>
            <a:r>
              <a:rPr lang="en-GB" sz="1400" dirty="0">
                <a:solidFill>
                  <a:srgbClr val="002060"/>
                </a:solidFill>
                <a:latin typeface="Arial" panose="020B0604020202020204" pitchFamily="34" charset="0"/>
                <a:cs typeface="Arial" panose="020B0604020202020204" pitchFamily="34" charset="0"/>
              </a:rPr>
              <a:t>* </a:t>
            </a:r>
            <a:r>
              <a:rPr lang="en-GB" sz="1100" dirty="0">
                <a:solidFill>
                  <a:srgbClr val="002060"/>
                </a:solidFill>
                <a:latin typeface="Arial" panose="020B0604020202020204" pitchFamily="34" charset="0"/>
                <a:cs typeface="Arial" panose="020B0604020202020204" pitchFamily="34" charset="0"/>
              </a:rPr>
              <a:t>The HARP report acknowledges historical data issues that will have affected the data for </a:t>
            </a:r>
            <a:r>
              <a:rPr lang="en-GB" sz="1100" dirty="0" err="1">
                <a:solidFill>
                  <a:srgbClr val="002060"/>
                </a:solidFill>
                <a:latin typeface="Arial" panose="020B0604020202020204" pitchFamily="34" charset="0"/>
                <a:cs typeface="Arial" panose="020B0604020202020204" pitchFamily="34" charset="0"/>
              </a:rPr>
              <a:t>Morriston</a:t>
            </a:r>
            <a:r>
              <a:rPr lang="en-GB" sz="1100" dirty="0">
                <a:solidFill>
                  <a:srgbClr val="002060"/>
                </a:solidFill>
                <a:latin typeface="Arial" panose="020B0604020202020204" pitchFamily="34" charset="0"/>
                <a:cs typeface="Arial" panose="020B0604020202020204" pitchFamily="34" charset="0"/>
              </a:rPr>
              <a:t> hospital and will be contributing to this increase </a:t>
            </a:r>
          </a:p>
          <a:p>
            <a:pPr marL="0" indent="0">
              <a:lnSpc>
                <a:spcPct val="114000"/>
              </a:lnSpc>
              <a:spcBef>
                <a:spcPts val="0"/>
              </a:spcBef>
              <a:buNone/>
            </a:pPr>
            <a:r>
              <a:rPr lang="en-GB" sz="1400" dirty="0">
                <a:solidFill>
                  <a:srgbClr val="002060"/>
                </a:solidFill>
                <a:latin typeface="Arial" panose="020B0604020202020204" pitchFamily="34" charset="0"/>
                <a:cs typeface="Arial" panose="020B0604020202020204" pitchFamily="34" charset="0"/>
              </a:rPr>
              <a:t>**</a:t>
            </a:r>
            <a:r>
              <a:rPr lang="en-GB" sz="1100" dirty="0">
                <a:solidFill>
                  <a:srgbClr val="002060"/>
                </a:solidFill>
                <a:latin typeface="Arial" panose="020B0604020202020204" pitchFamily="34" charset="0"/>
                <a:cs typeface="Arial" panose="020B0604020202020204" pitchFamily="34" charset="0"/>
              </a:rPr>
              <a:t>Acute medicine relocated from Singleton to Morriston January 2023</a:t>
            </a:r>
            <a:endParaRPr lang="en-GB"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3701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6A4809-A75A-4113-BA1C-F6212AF5EE8E}"/>
              </a:ext>
            </a:extLst>
          </p:cNvPr>
          <p:cNvSpPr/>
          <p:nvPr/>
        </p:nvSpPr>
        <p:spPr>
          <a:xfrm>
            <a:off x="320032" y="240665"/>
            <a:ext cx="11563935" cy="540276"/>
          </a:xfrm>
          <a:prstGeom prst="rect">
            <a:avLst/>
          </a:prstGeom>
        </p:spPr>
        <p:txBody>
          <a:bodyPr wrap="none">
            <a:spAutoFit/>
          </a:bodyPr>
          <a:lstStyle/>
          <a:p>
            <a:r>
              <a:rPr lang="en-GB" sz="2911" b="1" dirty="0">
                <a:solidFill>
                  <a:srgbClr val="9E4ECA"/>
                </a:solidFill>
                <a:latin typeface="Arial Black" panose="020B0A04020102020204" pitchFamily="34" charset="0"/>
              </a:rPr>
              <a:t>Antimicrobial</a:t>
            </a:r>
            <a:r>
              <a:rPr lang="en-GB" sz="2911" b="1" dirty="0">
                <a:solidFill>
                  <a:srgbClr val="7030A0"/>
                </a:solidFill>
                <a:latin typeface="Arial Black" panose="020B0A04020102020204" pitchFamily="34" charset="0"/>
              </a:rPr>
              <a:t> </a:t>
            </a:r>
            <a:r>
              <a:rPr lang="en-GB" sz="2911" b="1" dirty="0">
                <a:solidFill>
                  <a:srgbClr val="9E4ECA"/>
                </a:solidFill>
                <a:latin typeface="Arial Black" panose="020B0A04020102020204" pitchFamily="34" charset="0"/>
              </a:rPr>
              <a:t>Stewardship:  72-hour review, FY 2025 Q2</a:t>
            </a:r>
          </a:p>
        </p:txBody>
      </p:sp>
      <p:sp>
        <p:nvSpPr>
          <p:cNvPr id="16" name="Content Placeholder 2">
            <a:extLst>
              <a:ext uri="{FF2B5EF4-FFF2-40B4-BE49-F238E27FC236}">
                <a16:creationId xmlns:a16="http://schemas.microsoft.com/office/drawing/2014/main" id="{549E4514-C0D4-42A9-A455-D6FDF92B98F2}"/>
              </a:ext>
            </a:extLst>
          </p:cNvPr>
          <p:cNvSpPr txBox="1">
            <a:spLocks/>
          </p:cNvSpPr>
          <p:nvPr/>
        </p:nvSpPr>
        <p:spPr>
          <a:xfrm>
            <a:off x="273824" y="1395859"/>
            <a:ext cx="5360099" cy="5082214"/>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Compliance to guidelines         </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820186" lvl="1" indent="-542940">
              <a:lnSpc>
                <a:spcPct val="114000"/>
              </a:lnSpc>
              <a:spcAft>
                <a:spcPts val="364"/>
              </a:spcAft>
              <a:buFont typeface="Arial" panose="020B0604020202020204" pitchFamily="34" charset="0"/>
              <a:buChar char="•"/>
              <a:tabLst>
                <a:tab pos="274358" algn="l"/>
              </a:tabLst>
            </a:pPr>
            <a:endParaRPr lang="en-GB" sz="1698" kern="0" dirty="0">
              <a:solidFill>
                <a:srgbClr val="002060"/>
              </a:solidFill>
              <a:latin typeface="Arial" panose="020B0604020202020204" pitchFamily="34" charset="0"/>
              <a:cs typeface="Arial" panose="020B0604020202020204" pitchFamily="34" charset="0"/>
            </a:endParaRPr>
          </a:p>
          <a:p>
            <a:pPr marL="53909" lvl="1">
              <a:lnSpc>
                <a:spcPct val="114000"/>
              </a:lnSpc>
              <a:spcAft>
                <a:spcPts val="364"/>
              </a:spcAft>
              <a:tabLst>
                <a:tab pos="0" algn="l"/>
              </a:tabLst>
            </a:pP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 </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A515D7D1-7A1F-4795-A13E-80214E0EB3ED}"/>
              </a:ext>
            </a:extLst>
          </p:cNvPr>
          <p:cNvSpPr/>
          <p:nvPr/>
        </p:nvSpPr>
        <p:spPr>
          <a:xfrm>
            <a:off x="4040942" y="2158727"/>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88%</a:t>
            </a:r>
          </a:p>
        </p:txBody>
      </p:sp>
      <p:sp>
        <p:nvSpPr>
          <p:cNvPr id="18" name="Content Placeholder 2">
            <a:extLst>
              <a:ext uri="{FF2B5EF4-FFF2-40B4-BE49-F238E27FC236}">
                <a16:creationId xmlns:a16="http://schemas.microsoft.com/office/drawing/2014/main" id="{B8ECFEEC-BB15-4A2C-BB2B-E0F4801EAFCC}"/>
              </a:ext>
            </a:extLst>
          </p:cNvPr>
          <p:cNvSpPr txBox="1">
            <a:spLocks/>
          </p:cNvSpPr>
          <p:nvPr/>
        </p:nvSpPr>
        <p:spPr>
          <a:xfrm>
            <a:off x="6234623" y="1432126"/>
            <a:ext cx="5360099" cy="5082214"/>
          </a:xfrm>
          <a:prstGeom prst="rect">
            <a:avLst/>
          </a:prstGeom>
          <a:solidFill>
            <a:schemeClr val="bg1"/>
          </a:solidFill>
          <a:ln>
            <a:solidFill>
              <a:schemeClr val="tx1"/>
            </a:solidFill>
          </a:ln>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Compliance to guidelines         </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a:lnSpc>
                <a:spcPct val="114000"/>
              </a:lnSpc>
              <a:spcAft>
                <a:spcPts val="364"/>
              </a:spcAft>
              <a:tabLst>
                <a:tab pos="274358" algn="l"/>
              </a:tabLst>
            </a:pPr>
            <a:r>
              <a:rPr lang="en-GB" sz="1940" b="1" kern="0" dirty="0">
                <a:solidFill>
                  <a:srgbClr val="002060"/>
                </a:solidFill>
                <a:latin typeface="Arial" panose="020B0604020202020204" pitchFamily="34" charset="0"/>
                <a:cs typeface="Arial" panose="020B0604020202020204" pitchFamily="34" charset="0"/>
              </a:rPr>
              <a:t>72-hour review</a:t>
            </a:r>
          </a:p>
          <a:p>
            <a:pPr>
              <a:lnSpc>
                <a:spcPct val="114000"/>
              </a:lnSpc>
              <a:spcAft>
                <a:spcPts val="364"/>
              </a:spcAft>
              <a:tabLst>
                <a:tab pos="274358" algn="l"/>
              </a:tabLst>
            </a:pPr>
            <a:endParaRPr lang="en-GB" sz="1940" b="1" kern="0" dirty="0">
              <a:solidFill>
                <a:srgbClr val="00206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r>
              <a:rPr lang="en-GB" sz="1698" b="1" kern="0" dirty="0">
                <a:solidFill>
                  <a:srgbClr val="002060"/>
                </a:solidFill>
                <a:latin typeface="Arial" panose="020B0604020202020204" pitchFamily="34" charset="0"/>
                <a:cs typeface="Arial" panose="020B0604020202020204" pitchFamily="34" charset="0"/>
              </a:rPr>
              <a:t>Outcome of 72-hour review</a:t>
            </a:r>
            <a:r>
              <a:rPr lang="en-GB" sz="1698" kern="0" dirty="0">
                <a:solidFill>
                  <a:srgbClr val="002060"/>
                </a:solidFill>
                <a:latin typeface="Arial" panose="020B0604020202020204" pitchFamily="34" charset="0"/>
                <a:cs typeface="Arial" panose="020B0604020202020204" pitchFamily="34" charset="0"/>
              </a:rPr>
              <a:t>:</a:t>
            </a: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Change (escalate/de-escalate)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Continue</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IV to Oral Switch</a:t>
            </a:r>
          </a:p>
          <a:p>
            <a:pPr marL="331155" lvl="1" indent="-277246">
              <a:lnSpc>
                <a:spcPct val="114000"/>
              </a:lnSpc>
              <a:spcAft>
                <a:spcPts val="364"/>
              </a:spcAft>
              <a:buFont typeface="Arial" panose="020B0604020202020204" pitchFamily="34" charset="0"/>
              <a:buChar char="•"/>
              <a:tabLst>
                <a:tab pos="0" algn="l"/>
              </a:tabLst>
            </a:pPr>
            <a:endParaRPr lang="en-GB" sz="1698" kern="0" dirty="0">
              <a:solidFill>
                <a:srgbClr val="002060"/>
              </a:solidFill>
              <a:latin typeface="Arial" panose="020B0604020202020204" pitchFamily="34" charset="0"/>
              <a:cs typeface="Arial" panose="020B0604020202020204" pitchFamily="34" charset="0"/>
            </a:endParaRPr>
          </a:p>
          <a:p>
            <a:pPr marL="331155" lvl="1" indent="-277246">
              <a:lnSpc>
                <a:spcPct val="114000"/>
              </a:lnSpc>
              <a:spcAft>
                <a:spcPts val="364"/>
              </a:spcAft>
              <a:buFont typeface="Arial" panose="020B0604020202020204" pitchFamily="34" charset="0"/>
              <a:buChar char="•"/>
              <a:tabLst>
                <a:tab pos="0" algn="l"/>
              </a:tabLst>
            </a:pPr>
            <a:r>
              <a:rPr lang="en-GB" sz="1698" kern="0" dirty="0">
                <a:solidFill>
                  <a:srgbClr val="002060"/>
                </a:solidFill>
                <a:latin typeface="Arial" panose="020B0604020202020204" pitchFamily="34" charset="0"/>
                <a:cs typeface="Arial" panose="020B0604020202020204" pitchFamily="34" charset="0"/>
              </a:rPr>
              <a:t>Stop</a:t>
            </a:r>
            <a:endParaRPr lang="en-GB" sz="1698" kern="0" dirty="0">
              <a:solidFill>
                <a:sysClr val="windowText" lastClr="000000"/>
              </a:solidFill>
              <a:latin typeface="Arial" panose="020B0604020202020204" pitchFamily="34" charset="0"/>
              <a:cs typeface="Arial" panose="020B0604020202020204" pitchFamily="34" charset="0"/>
            </a:endParaRPr>
          </a:p>
          <a:p>
            <a:pPr marL="0" lvl="1">
              <a:lnSpc>
                <a:spcPct val="114000"/>
              </a:lnSpc>
              <a:spcAft>
                <a:spcPts val="364"/>
              </a:spcAft>
              <a:tabLst>
                <a:tab pos="0" algn="l"/>
              </a:tabLst>
            </a:pPr>
            <a:endParaRPr lang="en-GB" sz="1698" kern="0" dirty="0">
              <a:solidFill>
                <a:srgbClr val="00206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36FCAAA-E20F-490A-88EE-4E719D31EB76}"/>
              </a:ext>
            </a:extLst>
          </p:cNvPr>
          <p:cNvSpPr txBox="1"/>
          <p:nvPr/>
        </p:nvSpPr>
        <p:spPr>
          <a:xfrm>
            <a:off x="273824" y="1041251"/>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Swansea Bay University Health Board Compliance</a:t>
            </a:r>
          </a:p>
        </p:txBody>
      </p:sp>
      <p:sp>
        <p:nvSpPr>
          <p:cNvPr id="21" name="TextBox 20">
            <a:extLst>
              <a:ext uri="{FF2B5EF4-FFF2-40B4-BE49-F238E27FC236}">
                <a16:creationId xmlns:a16="http://schemas.microsoft.com/office/drawing/2014/main" id="{40E07CED-6D1E-4F85-949C-6BC5345CC609}"/>
              </a:ext>
            </a:extLst>
          </p:cNvPr>
          <p:cNvSpPr txBox="1"/>
          <p:nvPr/>
        </p:nvSpPr>
        <p:spPr>
          <a:xfrm>
            <a:off x="6234623" y="1041250"/>
            <a:ext cx="5360099" cy="390876"/>
          </a:xfrm>
          <a:prstGeom prst="rect">
            <a:avLst/>
          </a:prstGeom>
          <a:solidFill>
            <a:srgbClr val="5B9BD5"/>
          </a:solidFill>
          <a:ln>
            <a:solidFill>
              <a:schemeClr val="tx1"/>
            </a:solidFill>
          </a:ln>
        </p:spPr>
        <p:txBody>
          <a:bodyPr wrap="square" rtlCol="0">
            <a:spAutoFit/>
          </a:bodyPr>
          <a:lstStyle/>
          <a:p>
            <a:r>
              <a:rPr lang="en-GB" sz="1940" dirty="0">
                <a:solidFill>
                  <a:schemeClr val="bg1"/>
                </a:solidFill>
              </a:rPr>
              <a:t>All Wales Compliance (12 month rolling average)</a:t>
            </a:r>
          </a:p>
        </p:txBody>
      </p:sp>
      <p:sp>
        <p:nvSpPr>
          <p:cNvPr id="22" name="Oval 21">
            <a:extLst>
              <a:ext uri="{FF2B5EF4-FFF2-40B4-BE49-F238E27FC236}">
                <a16:creationId xmlns:a16="http://schemas.microsoft.com/office/drawing/2014/main" id="{0C81AE07-8492-4D85-8F36-B29414CD04C8}"/>
              </a:ext>
            </a:extLst>
          </p:cNvPr>
          <p:cNvSpPr/>
          <p:nvPr/>
        </p:nvSpPr>
        <p:spPr>
          <a:xfrm>
            <a:off x="4040942" y="3478324"/>
            <a:ext cx="666979" cy="592996"/>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5%</a:t>
            </a:r>
          </a:p>
        </p:txBody>
      </p:sp>
      <p:sp>
        <p:nvSpPr>
          <p:cNvPr id="23" name="Oval 22">
            <a:extLst>
              <a:ext uri="{FF2B5EF4-FFF2-40B4-BE49-F238E27FC236}">
                <a16:creationId xmlns:a16="http://schemas.microsoft.com/office/drawing/2014/main" id="{98D32432-9D1A-44B3-A9B2-9FC0CE81D3C8}"/>
              </a:ext>
            </a:extLst>
          </p:cNvPr>
          <p:cNvSpPr/>
          <p:nvPr/>
        </p:nvSpPr>
        <p:spPr>
          <a:xfrm>
            <a:off x="4040942" y="4185308"/>
            <a:ext cx="666979" cy="592996"/>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71%</a:t>
            </a:r>
          </a:p>
        </p:txBody>
      </p:sp>
      <p:sp>
        <p:nvSpPr>
          <p:cNvPr id="24" name="Oval 23">
            <a:extLst>
              <a:ext uri="{FF2B5EF4-FFF2-40B4-BE49-F238E27FC236}">
                <a16:creationId xmlns:a16="http://schemas.microsoft.com/office/drawing/2014/main" id="{F27DE3E8-8B4B-4812-A9C4-C749F4E4A7C7}"/>
              </a:ext>
            </a:extLst>
          </p:cNvPr>
          <p:cNvSpPr/>
          <p:nvPr/>
        </p:nvSpPr>
        <p:spPr>
          <a:xfrm>
            <a:off x="4040943" y="4850554"/>
            <a:ext cx="666979" cy="592996"/>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4%</a:t>
            </a:r>
          </a:p>
        </p:txBody>
      </p:sp>
      <p:sp>
        <p:nvSpPr>
          <p:cNvPr id="25" name="Oval 24">
            <a:extLst>
              <a:ext uri="{FF2B5EF4-FFF2-40B4-BE49-F238E27FC236}">
                <a16:creationId xmlns:a16="http://schemas.microsoft.com/office/drawing/2014/main" id="{B06C829B-8CE7-4D0B-AA8C-0BE81D355BAB}"/>
              </a:ext>
            </a:extLst>
          </p:cNvPr>
          <p:cNvSpPr/>
          <p:nvPr/>
        </p:nvSpPr>
        <p:spPr>
          <a:xfrm>
            <a:off x="4040944" y="5588050"/>
            <a:ext cx="666979" cy="592996"/>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21%</a:t>
            </a:r>
          </a:p>
        </p:txBody>
      </p:sp>
      <p:sp>
        <p:nvSpPr>
          <p:cNvPr id="30" name="Oval 29">
            <a:extLst>
              <a:ext uri="{FF2B5EF4-FFF2-40B4-BE49-F238E27FC236}">
                <a16:creationId xmlns:a16="http://schemas.microsoft.com/office/drawing/2014/main" id="{12F2AA68-320F-4629-AD91-FDFAA000A514}"/>
              </a:ext>
            </a:extLst>
          </p:cNvPr>
          <p:cNvSpPr/>
          <p:nvPr/>
        </p:nvSpPr>
        <p:spPr>
          <a:xfrm>
            <a:off x="10401283" y="2143669"/>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81%</a:t>
            </a:r>
          </a:p>
        </p:txBody>
      </p:sp>
      <p:sp>
        <p:nvSpPr>
          <p:cNvPr id="31" name="Oval 30">
            <a:extLst>
              <a:ext uri="{FF2B5EF4-FFF2-40B4-BE49-F238E27FC236}">
                <a16:creationId xmlns:a16="http://schemas.microsoft.com/office/drawing/2014/main" id="{1CF317DC-2698-43B5-8547-0F8982442B09}"/>
              </a:ext>
            </a:extLst>
          </p:cNvPr>
          <p:cNvSpPr/>
          <p:nvPr/>
        </p:nvSpPr>
        <p:spPr>
          <a:xfrm>
            <a:off x="10513825" y="3520062"/>
            <a:ext cx="666979" cy="592996"/>
          </a:xfrm>
          <a:prstGeom prst="ellipse">
            <a:avLst/>
          </a:prstGeom>
          <a:solidFill>
            <a:srgbClr val="4E79A7"/>
          </a:solidFill>
          <a:ln>
            <a:solidFill>
              <a:srgbClr val="4E7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8%</a:t>
            </a:r>
          </a:p>
        </p:txBody>
      </p:sp>
      <p:sp>
        <p:nvSpPr>
          <p:cNvPr id="32" name="Oval 31">
            <a:extLst>
              <a:ext uri="{FF2B5EF4-FFF2-40B4-BE49-F238E27FC236}">
                <a16:creationId xmlns:a16="http://schemas.microsoft.com/office/drawing/2014/main" id="{8007BE0C-10E3-45B4-9BAE-D368902C2DBE}"/>
              </a:ext>
            </a:extLst>
          </p:cNvPr>
          <p:cNvSpPr/>
          <p:nvPr/>
        </p:nvSpPr>
        <p:spPr>
          <a:xfrm>
            <a:off x="10513825" y="4185308"/>
            <a:ext cx="666979" cy="592996"/>
          </a:xfrm>
          <a:prstGeom prst="ellipse">
            <a:avLst/>
          </a:prstGeom>
          <a:solidFill>
            <a:srgbClr val="F28E2B"/>
          </a:solidFill>
          <a:ln>
            <a:solidFill>
              <a:srgbClr val="F28E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66%</a:t>
            </a:r>
          </a:p>
        </p:txBody>
      </p:sp>
      <p:sp>
        <p:nvSpPr>
          <p:cNvPr id="33" name="Oval 32">
            <a:extLst>
              <a:ext uri="{FF2B5EF4-FFF2-40B4-BE49-F238E27FC236}">
                <a16:creationId xmlns:a16="http://schemas.microsoft.com/office/drawing/2014/main" id="{F92940AC-50B4-42DB-9D4E-94B27AD7B148}"/>
              </a:ext>
            </a:extLst>
          </p:cNvPr>
          <p:cNvSpPr/>
          <p:nvPr/>
        </p:nvSpPr>
        <p:spPr>
          <a:xfrm>
            <a:off x="10513825" y="4850554"/>
            <a:ext cx="666979" cy="592996"/>
          </a:xfrm>
          <a:prstGeom prst="ellipse">
            <a:avLst/>
          </a:prstGeom>
          <a:solidFill>
            <a:srgbClr val="E15759"/>
          </a:solidFill>
          <a:ln>
            <a:solidFill>
              <a:srgbClr val="E15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7%</a:t>
            </a:r>
          </a:p>
        </p:txBody>
      </p:sp>
      <p:sp>
        <p:nvSpPr>
          <p:cNvPr id="34" name="Oval 33">
            <a:extLst>
              <a:ext uri="{FF2B5EF4-FFF2-40B4-BE49-F238E27FC236}">
                <a16:creationId xmlns:a16="http://schemas.microsoft.com/office/drawing/2014/main" id="{20F0EED1-D1D9-48FD-A23D-C74C2B7C7E35}"/>
              </a:ext>
            </a:extLst>
          </p:cNvPr>
          <p:cNvSpPr/>
          <p:nvPr/>
        </p:nvSpPr>
        <p:spPr>
          <a:xfrm>
            <a:off x="10513825" y="5573335"/>
            <a:ext cx="666979" cy="592996"/>
          </a:xfrm>
          <a:prstGeom prst="ellipse">
            <a:avLst/>
          </a:prstGeom>
          <a:solidFill>
            <a:srgbClr val="76B7B2"/>
          </a:solidFill>
          <a:ln>
            <a:solidFill>
              <a:srgbClr val="76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latin typeface="Lucida Console" panose="020B0609040504020204" pitchFamily="49" charset="0"/>
                <a:cs typeface="Arial" panose="020B0604020202020204" pitchFamily="34" charset="0"/>
              </a:rPr>
              <a:t>19%</a:t>
            </a:r>
          </a:p>
        </p:txBody>
      </p:sp>
      <p:sp>
        <p:nvSpPr>
          <p:cNvPr id="19" name="Oval 18">
            <a:extLst>
              <a:ext uri="{FF2B5EF4-FFF2-40B4-BE49-F238E27FC236}">
                <a16:creationId xmlns:a16="http://schemas.microsoft.com/office/drawing/2014/main" id="{A515D7D1-7A1F-4795-A13E-80214E0EB3ED}"/>
              </a:ext>
            </a:extLst>
          </p:cNvPr>
          <p:cNvSpPr/>
          <p:nvPr/>
        </p:nvSpPr>
        <p:spPr>
          <a:xfrm>
            <a:off x="4040942" y="1453095"/>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90% </a:t>
            </a:r>
          </a:p>
        </p:txBody>
      </p:sp>
      <p:sp>
        <p:nvSpPr>
          <p:cNvPr id="26" name="Oval 25">
            <a:extLst>
              <a:ext uri="{FF2B5EF4-FFF2-40B4-BE49-F238E27FC236}">
                <a16:creationId xmlns:a16="http://schemas.microsoft.com/office/drawing/2014/main" id="{A515D7D1-7A1F-4795-A13E-80214E0EB3ED}"/>
              </a:ext>
            </a:extLst>
          </p:cNvPr>
          <p:cNvSpPr/>
          <p:nvPr/>
        </p:nvSpPr>
        <p:spPr>
          <a:xfrm>
            <a:off x="10401282" y="1482441"/>
            <a:ext cx="666979" cy="592996"/>
          </a:xfrm>
          <a:prstGeom prst="ellipse">
            <a:avLst/>
          </a:prstGeom>
          <a:solidFill>
            <a:srgbClr val="DDCD47"/>
          </a:solidFill>
          <a:ln>
            <a:solidFill>
              <a:srgbClr val="DDC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Lucida Console" panose="020B0609040504020204" pitchFamily="49" charset="0"/>
                <a:cs typeface="Arial" panose="020B0604020202020204" pitchFamily="34" charset="0"/>
              </a:rPr>
              <a:t>89%</a:t>
            </a:r>
          </a:p>
        </p:txBody>
      </p:sp>
    </p:spTree>
    <p:extLst>
      <p:ext uri="{BB962C8B-B14F-4D97-AF65-F5344CB8AC3E}">
        <p14:creationId xmlns:p14="http://schemas.microsoft.com/office/powerpoint/2010/main" val="438608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48FFA-7860-4FE7-BCB1-5D22B4ABEAB3}"/>
              </a:ext>
            </a:extLst>
          </p:cNvPr>
          <p:cNvSpPr/>
          <p:nvPr/>
        </p:nvSpPr>
        <p:spPr>
          <a:xfrm>
            <a:off x="320032" y="240665"/>
            <a:ext cx="11266033" cy="540276"/>
          </a:xfrm>
          <a:prstGeom prst="rect">
            <a:avLst/>
          </a:prstGeom>
        </p:spPr>
        <p:txBody>
          <a:bodyPr wrap="none">
            <a:spAutoFit/>
          </a:bodyPr>
          <a:lstStyle/>
          <a:p>
            <a:r>
              <a:rPr lang="en-GB" sz="2911" b="1" dirty="0">
                <a:solidFill>
                  <a:srgbClr val="9E4ECA"/>
                </a:solidFill>
                <a:latin typeface="Arial Black" panose="020B0A04020102020204" pitchFamily="34" charset="0"/>
              </a:rPr>
              <a:t>Outbreaks of infection and associated beds out of use</a:t>
            </a:r>
          </a:p>
        </p:txBody>
      </p:sp>
      <p:sp>
        <p:nvSpPr>
          <p:cNvPr id="4" name="Content Placeholder 6">
            <a:extLst>
              <a:ext uri="{FF2B5EF4-FFF2-40B4-BE49-F238E27FC236}">
                <a16:creationId xmlns:a16="http://schemas.microsoft.com/office/drawing/2014/main" id="{092D3BEF-4AC0-4BDF-8017-E5028CEB6EE8}"/>
              </a:ext>
            </a:extLst>
          </p:cNvPr>
          <p:cNvSpPr txBox="1">
            <a:spLocks/>
          </p:cNvSpPr>
          <p:nvPr/>
        </p:nvSpPr>
        <p:spPr>
          <a:xfrm>
            <a:off x="320032" y="1004312"/>
            <a:ext cx="11330053" cy="4620775"/>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1200"/>
              </a:spcAft>
              <a:buNone/>
            </a:pPr>
            <a:r>
              <a:rPr lang="en-GB" sz="2400" dirty="0">
                <a:solidFill>
                  <a:srgbClr val="002060"/>
                </a:solidFill>
              </a:rPr>
              <a:t>During November, there were 6  infection related incidents/outbreaks associated with respiratory viruses (some of these were a continuation from those first reported in October). There were 3 COVID-related; and 3 were Influenza. </a:t>
            </a:r>
          </a:p>
          <a:p>
            <a:pPr>
              <a:lnSpc>
                <a:spcPct val="114000"/>
              </a:lnSpc>
              <a:spcBef>
                <a:spcPts val="0"/>
              </a:spcBef>
              <a:spcAft>
                <a:spcPts val="600"/>
              </a:spcAft>
            </a:pPr>
            <a:r>
              <a:rPr lang="en-GB" sz="2400" dirty="0">
                <a:solidFill>
                  <a:srgbClr val="002060"/>
                </a:solidFill>
              </a:rPr>
              <a:t>   2 in Morriston  (50 bed days lost).</a:t>
            </a:r>
          </a:p>
          <a:p>
            <a:pPr marL="433197" indent="-433197">
              <a:lnSpc>
                <a:spcPct val="114000"/>
              </a:lnSpc>
              <a:spcBef>
                <a:spcPts val="0"/>
              </a:spcBef>
              <a:spcAft>
                <a:spcPts val="600"/>
              </a:spcAft>
            </a:pPr>
            <a:r>
              <a:rPr lang="en-GB" sz="2400" dirty="0">
                <a:solidFill>
                  <a:srgbClr val="002060"/>
                </a:solidFill>
              </a:rPr>
              <a:t>1 in Singleton (0 bed days lost).</a:t>
            </a:r>
          </a:p>
          <a:p>
            <a:pPr marL="433197" indent="-433197">
              <a:lnSpc>
                <a:spcPct val="114000"/>
              </a:lnSpc>
              <a:spcBef>
                <a:spcPts val="0"/>
              </a:spcBef>
              <a:spcAft>
                <a:spcPts val="600"/>
              </a:spcAft>
            </a:pPr>
            <a:r>
              <a:rPr lang="en-GB" sz="2400" dirty="0">
                <a:solidFill>
                  <a:srgbClr val="002060"/>
                </a:solidFill>
              </a:rPr>
              <a:t>1 in Neath (2 bed days lost).</a:t>
            </a:r>
          </a:p>
          <a:p>
            <a:pPr marL="433197" indent="-433197">
              <a:lnSpc>
                <a:spcPct val="114000"/>
              </a:lnSpc>
              <a:spcBef>
                <a:spcPts val="0"/>
              </a:spcBef>
              <a:spcAft>
                <a:spcPts val="600"/>
              </a:spcAft>
            </a:pPr>
            <a:r>
              <a:rPr lang="en-GB" sz="2400" dirty="0">
                <a:solidFill>
                  <a:srgbClr val="002060"/>
                </a:solidFill>
              </a:rPr>
              <a:t>2 in Gorseinon Hospital (1 bed day lost).</a:t>
            </a:r>
          </a:p>
          <a:p>
            <a:pPr marL="0" indent="0">
              <a:lnSpc>
                <a:spcPct val="114000"/>
              </a:lnSpc>
              <a:spcBef>
                <a:spcPts val="0"/>
              </a:spcBef>
              <a:spcAft>
                <a:spcPts val="600"/>
              </a:spcAft>
              <a:buNone/>
            </a:pPr>
            <a:r>
              <a:rPr lang="en-GB" sz="2400" dirty="0">
                <a:solidFill>
                  <a:srgbClr val="002060"/>
                </a:solidFill>
              </a:rPr>
              <a:t>During November, there have been 2 identified genomically-linked outbreaks of </a:t>
            </a:r>
            <a:r>
              <a:rPr lang="en-GB" sz="2400" i="1" dirty="0">
                <a:solidFill>
                  <a:srgbClr val="002060"/>
                </a:solidFill>
              </a:rPr>
              <a:t>C. difficile </a:t>
            </a:r>
            <a:r>
              <a:rPr lang="en-GB" sz="2400" dirty="0">
                <a:solidFill>
                  <a:srgbClr val="002060"/>
                </a:solidFill>
              </a:rPr>
              <a:t>in Morriston (involving 2 patients in each of the outbreaks).  There have been no bed days lost as a consequence.</a:t>
            </a:r>
          </a:p>
          <a:p>
            <a:pPr marL="0" indent="0">
              <a:lnSpc>
                <a:spcPct val="114000"/>
              </a:lnSpc>
              <a:spcBef>
                <a:spcPts val="0"/>
              </a:spcBef>
              <a:spcAft>
                <a:spcPts val="364"/>
              </a:spcAft>
              <a:buNone/>
            </a:pPr>
            <a:endParaRPr lang="en-GB" sz="2400" dirty="0">
              <a:solidFill>
                <a:srgbClr val="002060"/>
              </a:solidFill>
            </a:endParaRPr>
          </a:p>
        </p:txBody>
      </p:sp>
    </p:spTree>
    <p:extLst>
      <p:ext uri="{BB962C8B-B14F-4D97-AF65-F5344CB8AC3E}">
        <p14:creationId xmlns:p14="http://schemas.microsoft.com/office/powerpoint/2010/main" val="798506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748FFA-7860-4FE7-BCB1-5D22B4ABEAB3}"/>
              </a:ext>
            </a:extLst>
          </p:cNvPr>
          <p:cNvSpPr/>
          <p:nvPr/>
        </p:nvSpPr>
        <p:spPr>
          <a:xfrm>
            <a:off x="320032" y="240665"/>
            <a:ext cx="11596985" cy="461665"/>
          </a:xfrm>
          <a:prstGeom prst="rect">
            <a:avLst/>
          </a:prstGeom>
          <a:solidFill>
            <a:srgbClr val="9E4ECA"/>
          </a:solidFill>
        </p:spPr>
        <p:txBody>
          <a:bodyPr wrap="square">
            <a:spAutoFit/>
          </a:bodyPr>
          <a:lstStyle/>
          <a:p>
            <a:pPr algn="ctr"/>
            <a:r>
              <a:rPr lang="en-GB" sz="2400" b="1" dirty="0">
                <a:solidFill>
                  <a:schemeClr val="bg1"/>
                </a:solidFill>
                <a:latin typeface="Arial" panose="020B0604020202020204" pitchFamily="34" charset="0"/>
                <a:cs typeface="Arial" panose="020B0604020202020204" pitchFamily="34" charset="0"/>
              </a:rPr>
              <a:t>WHC HCAI &amp; AMR 2024/25 Improvement Goals</a:t>
            </a:r>
          </a:p>
        </p:txBody>
      </p:sp>
      <p:pic>
        <p:nvPicPr>
          <p:cNvPr id="7" name="Picture 6">
            <a:extLst>
              <a:ext uri="{FF2B5EF4-FFF2-40B4-BE49-F238E27FC236}">
                <a16:creationId xmlns:a16="http://schemas.microsoft.com/office/drawing/2014/main" id="{FA5DE9DC-733D-406E-8A37-790320D1C964}"/>
              </a:ext>
            </a:extLst>
          </p:cNvPr>
          <p:cNvPicPr>
            <a:picLocks noChangeAspect="1"/>
          </p:cNvPicPr>
          <p:nvPr/>
        </p:nvPicPr>
        <p:blipFill>
          <a:blip r:embed="rId2"/>
          <a:stretch>
            <a:fillRect/>
          </a:stretch>
        </p:blipFill>
        <p:spPr>
          <a:xfrm>
            <a:off x="1226816" y="815547"/>
            <a:ext cx="9738368" cy="5725992"/>
          </a:xfrm>
          <a:prstGeom prst="rect">
            <a:avLst/>
          </a:prstGeom>
        </p:spPr>
      </p:pic>
    </p:spTree>
    <p:extLst>
      <p:ext uri="{BB962C8B-B14F-4D97-AF65-F5344CB8AC3E}">
        <p14:creationId xmlns:p14="http://schemas.microsoft.com/office/powerpoint/2010/main" val="4125502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6D38C3-1FF6-4F00-9605-AC885F54B584}"/>
              </a:ext>
            </a:extLst>
          </p:cNvPr>
          <p:cNvSpPr/>
          <p:nvPr/>
        </p:nvSpPr>
        <p:spPr>
          <a:xfrm>
            <a:off x="320032" y="240665"/>
            <a:ext cx="5293500" cy="540276"/>
          </a:xfrm>
          <a:prstGeom prst="rect">
            <a:avLst/>
          </a:prstGeom>
        </p:spPr>
        <p:txBody>
          <a:bodyPr wrap="none">
            <a:spAutoFit/>
          </a:bodyPr>
          <a:lstStyle/>
          <a:p>
            <a:r>
              <a:rPr lang="en-GB" sz="2911" b="1" dirty="0">
                <a:solidFill>
                  <a:srgbClr val="9E4ECA"/>
                </a:solidFill>
                <a:latin typeface="Arial Black" panose="020B0A04020102020204" pitchFamily="34" charset="0"/>
              </a:rPr>
              <a:t>Focus for the next month</a:t>
            </a:r>
          </a:p>
        </p:txBody>
      </p:sp>
      <p:sp>
        <p:nvSpPr>
          <p:cNvPr id="6" name="Content Placeholder 6">
            <a:extLst>
              <a:ext uri="{FF2B5EF4-FFF2-40B4-BE49-F238E27FC236}">
                <a16:creationId xmlns:a16="http://schemas.microsoft.com/office/drawing/2014/main" id="{CD13126A-BD24-42DD-88EF-AEBC4F728E5D}"/>
              </a:ext>
            </a:extLst>
          </p:cNvPr>
          <p:cNvSpPr txBox="1">
            <a:spLocks/>
          </p:cNvSpPr>
          <p:nvPr/>
        </p:nvSpPr>
        <p:spPr>
          <a:xfrm>
            <a:off x="620020" y="780941"/>
            <a:ext cx="10777421" cy="5836394"/>
          </a:xfrm>
          <a:prstGeom prst="rect">
            <a:avLst/>
          </a:prstGeom>
          <a:solidFill>
            <a:srgbClr val="FFFFFF">
              <a:alpha val="92157"/>
            </a:srgb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3197" indent="-433197">
              <a:lnSpc>
                <a:spcPct val="114000"/>
              </a:lnSpc>
              <a:spcBef>
                <a:spcPts val="200"/>
              </a:spcBef>
              <a:spcAft>
                <a:spcPts val="600"/>
              </a:spcAft>
            </a:pPr>
            <a:r>
              <a:rPr lang="en-GB" sz="2183" dirty="0">
                <a:solidFill>
                  <a:srgbClr val="002060"/>
                </a:solidFill>
              </a:rPr>
              <a:t>Gold </a:t>
            </a:r>
            <a:r>
              <a:rPr lang="en-GB" sz="2183" i="1" dirty="0">
                <a:solidFill>
                  <a:srgbClr val="002060"/>
                </a:solidFill>
              </a:rPr>
              <a:t>C. difficile </a:t>
            </a:r>
            <a:r>
              <a:rPr lang="en-GB" sz="2183" dirty="0">
                <a:solidFill>
                  <a:srgbClr val="002060"/>
                </a:solidFill>
              </a:rPr>
              <a:t>High Incidence Management Group continues, with Silver Groups reporting into Gold.</a:t>
            </a:r>
          </a:p>
          <a:p>
            <a:pPr marL="433197" indent="-433197">
              <a:lnSpc>
                <a:spcPct val="114000"/>
              </a:lnSpc>
              <a:spcBef>
                <a:spcPts val="200"/>
              </a:spcBef>
              <a:spcAft>
                <a:spcPts val="600"/>
              </a:spcAft>
            </a:pPr>
            <a:r>
              <a:rPr lang="en-GB" sz="2183" dirty="0">
                <a:solidFill>
                  <a:srgbClr val="002060"/>
                </a:solidFill>
              </a:rPr>
              <a:t>The Digital Intelligence development team and the IPCT continue to refine the digital App for HCAI incident case reviews; commencing phase 1 with </a:t>
            </a:r>
            <a:r>
              <a:rPr lang="en-GB" sz="2183" i="1" dirty="0">
                <a:solidFill>
                  <a:srgbClr val="002060"/>
                </a:solidFill>
              </a:rPr>
              <a:t>C. difficile </a:t>
            </a:r>
            <a:r>
              <a:rPr lang="en-GB" sz="2183" dirty="0">
                <a:solidFill>
                  <a:srgbClr val="002060"/>
                </a:solidFill>
              </a:rPr>
              <a:t>cases.  This is ready for testing during December 2024, with feedback in January, which will inform revisions, with an ambition to launch in early February 2025.</a:t>
            </a:r>
          </a:p>
          <a:p>
            <a:pPr marL="433197" indent="-433197">
              <a:lnSpc>
                <a:spcPct val="114000"/>
              </a:lnSpc>
              <a:spcBef>
                <a:spcPts val="200"/>
              </a:spcBef>
              <a:spcAft>
                <a:spcPts val="600"/>
              </a:spcAft>
            </a:pPr>
            <a:r>
              <a:rPr lang="en-GB" sz="2183" dirty="0">
                <a:solidFill>
                  <a:srgbClr val="002060"/>
                </a:solidFill>
              </a:rPr>
              <a:t>The </a:t>
            </a:r>
            <a:r>
              <a:rPr lang="en-GB" sz="2183" i="1" dirty="0">
                <a:solidFill>
                  <a:srgbClr val="002060"/>
                </a:solidFill>
              </a:rPr>
              <a:t>C. difficile </a:t>
            </a:r>
            <a:r>
              <a:rPr lang="en-GB" sz="2183" dirty="0">
                <a:solidFill>
                  <a:srgbClr val="002060"/>
                </a:solidFill>
              </a:rPr>
              <a:t>risk stratification project will focus on top 5 patient risks and pilot use in one ward to inform antimicrobial prescribing choices. </a:t>
            </a:r>
          </a:p>
          <a:p>
            <a:pPr marL="433197" indent="-433197">
              <a:lnSpc>
                <a:spcPct val="114000"/>
              </a:lnSpc>
              <a:spcBef>
                <a:spcPts val="200"/>
              </a:spcBef>
              <a:spcAft>
                <a:spcPts val="600"/>
              </a:spcAft>
            </a:pPr>
            <a:r>
              <a:rPr lang="en-GB" sz="2183" dirty="0">
                <a:solidFill>
                  <a:srgbClr val="002060"/>
                </a:solidFill>
              </a:rPr>
              <a:t>Clinical teams in Morriston continue to roll out the newly developed prescribing audit tool for hospital acquired pneumonia.  Awaiting initial data.</a:t>
            </a:r>
          </a:p>
          <a:p>
            <a:pPr marL="433197" indent="-433197">
              <a:lnSpc>
                <a:spcPct val="114000"/>
              </a:lnSpc>
              <a:spcBef>
                <a:spcPts val="200"/>
              </a:spcBef>
              <a:spcAft>
                <a:spcPts val="600"/>
              </a:spcAft>
            </a:pPr>
            <a:r>
              <a:rPr lang="en-GB" sz="2183" dirty="0">
                <a:solidFill>
                  <a:srgbClr val="002060"/>
                </a:solidFill>
              </a:rPr>
              <a:t>Launch of Executive </a:t>
            </a:r>
            <a:r>
              <a:rPr lang="en-GB" sz="2183" i="1" dirty="0">
                <a:solidFill>
                  <a:srgbClr val="002060"/>
                </a:solidFill>
              </a:rPr>
              <a:t>C. difficile </a:t>
            </a:r>
            <a:r>
              <a:rPr lang="en-GB" sz="2183" dirty="0">
                <a:solidFill>
                  <a:srgbClr val="002060"/>
                </a:solidFill>
              </a:rPr>
              <a:t>communications campaign in January 2025.</a:t>
            </a:r>
          </a:p>
          <a:p>
            <a:pPr marL="433197" indent="-433197">
              <a:lnSpc>
                <a:spcPct val="114000"/>
              </a:lnSpc>
              <a:spcBef>
                <a:spcPts val="200"/>
              </a:spcBef>
              <a:spcAft>
                <a:spcPts val="600"/>
              </a:spcAft>
            </a:pPr>
            <a:r>
              <a:rPr lang="en-GB" sz="2183" dirty="0">
                <a:solidFill>
                  <a:srgbClr val="002060"/>
                </a:solidFill>
              </a:rPr>
              <a:t>Review of health board cleaning and disinfection standards for </a:t>
            </a:r>
            <a:r>
              <a:rPr lang="en-GB" sz="2183" i="1" dirty="0">
                <a:solidFill>
                  <a:srgbClr val="002060"/>
                </a:solidFill>
              </a:rPr>
              <a:t>C. difficile</a:t>
            </a:r>
            <a:r>
              <a:rPr lang="en-GB" sz="2183" dirty="0">
                <a:solidFill>
                  <a:srgbClr val="002060"/>
                </a:solidFill>
              </a:rPr>
              <a:t>, using risk-based approach to direct resources effectively and efficiently.</a:t>
            </a:r>
          </a:p>
          <a:p>
            <a:pPr marL="0" indent="0">
              <a:lnSpc>
                <a:spcPct val="114000"/>
              </a:lnSpc>
              <a:spcBef>
                <a:spcPts val="200"/>
              </a:spcBef>
              <a:spcAft>
                <a:spcPts val="600"/>
              </a:spcAft>
              <a:buNone/>
            </a:pPr>
            <a:endParaRPr lang="en-GB" sz="2183" dirty="0">
              <a:solidFill>
                <a:srgbClr val="002060"/>
              </a:solidFill>
            </a:endParaRPr>
          </a:p>
          <a:p>
            <a:pPr marL="433197" indent="-433197">
              <a:lnSpc>
                <a:spcPct val="114000"/>
              </a:lnSpc>
              <a:spcBef>
                <a:spcPts val="200"/>
              </a:spcBef>
              <a:spcAft>
                <a:spcPts val="600"/>
              </a:spcAft>
            </a:pPr>
            <a:endParaRPr lang="en-GB" sz="2183" dirty="0">
              <a:solidFill>
                <a:srgbClr val="002060"/>
              </a:solidFill>
            </a:endParaRPr>
          </a:p>
        </p:txBody>
      </p:sp>
    </p:spTree>
    <p:extLst>
      <p:ext uri="{BB962C8B-B14F-4D97-AF65-F5344CB8AC3E}">
        <p14:creationId xmlns:p14="http://schemas.microsoft.com/office/powerpoint/2010/main" val="2011468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7" name="Picture 6">
            <a:extLst>
              <a:ext uri="{FF2B5EF4-FFF2-40B4-BE49-F238E27FC236}">
                <a16:creationId xmlns:a16="http://schemas.microsoft.com/office/drawing/2014/main" id="{31261538-8AA4-8510-AB05-49467C9F4A46}"/>
              </a:ext>
            </a:extLst>
          </p:cNvPr>
          <p:cNvPicPr>
            <a:picLocks noChangeAspect="1"/>
          </p:cNvPicPr>
          <p:nvPr/>
        </p:nvPicPr>
        <p:blipFill>
          <a:blip r:embed="rId3"/>
          <a:stretch>
            <a:fillRect/>
          </a:stretch>
        </p:blipFill>
        <p:spPr>
          <a:xfrm>
            <a:off x="1816170" y="504728"/>
            <a:ext cx="8559660" cy="5223690"/>
          </a:xfrm>
          <a:prstGeom prst="rect">
            <a:avLst/>
          </a:prstGeom>
        </p:spPr>
      </p:pic>
    </p:spTree>
    <p:extLst>
      <p:ext uri="{BB962C8B-B14F-4D97-AF65-F5344CB8AC3E}">
        <p14:creationId xmlns:p14="http://schemas.microsoft.com/office/powerpoint/2010/main" val="3898352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E6ADB246-4E9F-EC9A-4C75-F6C8884841AE}"/>
              </a:ext>
            </a:extLst>
          </p:cNvPr>
          <p:cNvPicPr>
            <a:picLocks noChangeAspect="1"/>
          </p:cNvPicPr>
          <p:nvPr/>
        </p:nvPicPr>
        <p:blipFill>
          <a:blip r:embed="rId3"/>
          <a:stretch>
            <a:fillRect/>
          </a:stretch>
        </p:blipFill>
        <p:spPr>
          <a:xfrm>
            <a:off x="1928231" y="393674"/>
            <a:ext cx="8335538" cy="5334744"/>
          </a:xfrm>
          <a:prstGeom prst="rect">
            <a:avLst/>
          </a:prstGeom>
        </p:spPr>
      </p:pic>
    </p:spTree>
    <p:extLst>
      <p:ext uri="{BB962C8B-B14F-4D97-AF65-F5344CB8AC3E}">
        <p14:creationId xmlns:p14="http://schemas.microsoft.com/office/powerpoint/2010/main" val="2214558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004A8D41-62E5-590A-23E5-ACCC0401C961}"/>
              </a:ext>
            </a:extLst>
          </p:cNvPr>
          <p:cNvPicPr>
            <a:picLocks noChangeAspect="1"/>
          </p:cNvPicPr>
          <p:nvPr/>
        </p:nvPicPr>
        <p:blipFill>
          <a:blip r:embed="rId3"/>
          <a:stretch>
            <a:fillRect/>
          </a:stretch>
        </p:blipFill>
        <p:spPr>
          <a:xfrm>
            <a:off x="1947283" y="515443"/>
            <a:ext cx="8297433" cy="5363323"/>
          </a:xfrm>
          <a:prstGeom prst="rect">
            <a:avLst/>
          </a:prstGeom>
        </p:spPr>
      </p:pic>
    </p:spTree>
    <p:extLst>
      <p:ext uri="{BB962C8B-B14F-4D97-AF65-F5344CB8AC3E}">
        <p14:creationId xmlns:p14="http://schemas.microsoft.com/office/powerpoint/2010/main" val="2446965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C99C30CB-884E-210A-B794-2657F12658C6}"/>
              </a:ext>
            </a:extLst>
          </p:cNvPr>
          <p:cNvPicPr>
            <a:picLocks noChangeAspect="1"/>
          </p:cNvPicPr>
          <p:nvPr/>
        </p:nvPicPr>
        <p:blipFill>
          <a:blip r:embed="rId3"/>
          <a:stretch>
            <a:fillRect/>
          </a:stretch>
        </p:blipFill>
        <p:spPr>
          <a:xfrm>
            <a:off x="2056836" y="763423"/>
            <a:ext cx="8078327" cy="4753638"/>
          </a:xfrm>
          <a:prstGeom prst="rect">
            <a:avLst/>
          </a:prstGeom>
        </p:spPr>
      </p:pic>
    </p:spTree>
    <p:extLst>
      <p:ext uri="{BB962C8B-B14F-4D97-AF65-F5344CB8AC3E}">
        <p14:creationId xmlns:p14="http://schemas.microsoft.com/office/powerpoint/2010/main" val="111273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prstClr val="white">
                    <a:lumMod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133CD41-692E-8055-0D69-1CBC7EA689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5878766"/>
            <a:ext cx="11165861" cy="692361"/>
          </a:xfrm>
          <a:prstGeom prst="rect">
            <a:avLst/>
          </a:prstGeom>
        </p:spPr>
      </p:pic>
      <p:pic>
        <p:nvPicPr>
          <p:cNvPr id="3" name="Picture 2">
            <a:extLst>
              <a:ext uri="{FF2B5EF4-FFF2-40B4-BE49-F238E27FC236}">
                <a16:creationId xmlns:a16="http://schemas.microsoft.com/office/drawing/2014/main" id="{8D4D76BB-DD61-8555-91E6-A627A9E6B5E9}"/>
              </a:ext>
            </a:extLst>
          </p:cNvPr>
          <p:cNvPicPr>
            <a:picLocks noChangeAspect="1"/>
          </p:cNvPicPr>
          <p:nvPr/>
        </p:nvPicPr>
        <p:blipFill>
          <a:blip r:embed="rId3"/>
          <a:stretch>
            <a:fillRect/>
          </a:stretch>
        </p:blipFill>
        <p:spPr>
          <a:xfrm>
            <a:off x="2061599" y="705275"/>
            <a:ext cx="8068801" cy="4677428"/>
          </a:xfrm>
          <a:prstGeom prst="rect">
            <a:avLst/>
          </a:prstGeom>
        </p:spPr>
      </p:pic>
    </p:spTree>
    <p:extLst>
      <p:ext uri="{BB962C8B-B14F-4D97-AF65-F5344CB8AC3E}">
        <p14:creationId xmlns:p14="http://schemas.microsoft.com/office/powerpoint/2010/main" val="1441267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f1de4ef4e12f458871cdadfff01e05ec">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903be532e1313ca49f8b7a1c63ef52e3"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47E414-4C14-4698-A6BE-47CB3E0FEE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01A879-51F3-46BE-B248-9D4A8100A272}">
  <ds:schemaRefs>
    <ds:schemaRef ds:uri="http://schemas.microsoft.com/office/2006/metadata/properties"/>
    <ds:schemaRef ds:uri="http://purl.org/dc/terms/"/>
    <ds:schemaRef ds:uri="258d5018-feb4-45ec-8043-ac7152467c64"/>
    <ds:schemaRef ds:uri="http://schemas.microsoft.com/office/2006/documentManagement/types"/>
    <ds:schemaRef ds:uri="2795bbee-07b4-4e79-98d8-0419d9871cad"/>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6B77489-8EEA-4D0F-AF3C-3AE92A6D25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19830</TotalTime>
  <Words>2425</Words>
  <Application>Microsoft Office PowerPoint</Application>
  <PresentationFormat>Widescreen</PresentationFormat>
  <Paragraphs>291</Paragraphs>
  <Slides>48</Slides>
  <Notes>16</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48</vt:i4>
      </vt:variant>
    </vt:vector>
  </HeadingPairs>
  <TitlesOfParts>
    <vt:vector size="65" baseType="lpstr">
      <vt:lpstr>Aptos</vt:lpstr>
      <vt:lpstr>Arial</vt:lpstr>
      <vt:lpstr>Arial Black</vt:lpstr>
      <vt:lpstr>Bahnschrift Light</vt:lpstr>
      <vt:lpstr>Calibri</vt:lpstr>
      <vt:lpstr>Calibri Light</vt:lpstr>
      <vt:lpstr>Courier New</vt:lpstr>
      <vt:lpstr>Lucida Console</vt:lpstr>
      <vt:lpstr>Symbol</vt:lpstr>
      <vt:lpstr>Times New Roman</vt:lpstr>
      <vt:lpstr>Trebuchet MS</vt:lpstr>
      <vt:lpstr>Wingdings</vt:lpstr>
      <vt:lpstr>Office Theme</vt:lpstr>
      <vt:lpstr>DARK TITLE BG</vt:lpstr>
      <vt:lpstr>1_Office Theme</vt:lpstr>
      <vt:lpstr>1_DARK TITLE BG</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Cancer Performance - % treated within 62 days </vt:lpstr>
      <vt:lpstr> Cancer Backlog - 62 &amp; 104 days </vt:lpstr>
      <vt:lpstr> Breast Position </vt:lpstr>
      <vt:lpstr> Skin Position </vt:lpstr>
      <vt:lpstr> Gynaecological Position </vt:lpstr>
      <vt:lpstr> Lower GI Position </vt:lpstr>
      <vt:lpstr> Urological Position </vt:lpstr>
      <vt:lpstr> USC First outpatient waits within 2 weeks </vt:lpstr>
      <vt:lpstr>Decision to Treat within 31 Days – Treated Pathways</vt:lpstr>
      <vt:lpstr>Decision to Treat within 31 Days – Treated Pathways</vt:lpstr>
      <vt:lpstr>Pathology Turnaround Times (information as at 1/12/24)</vt:lpstr>
      <vt:lpstr>Radiotherapy Waits – October 2024</vt:lpstr>
      <vt:lpstr>SACT Waits – October 2024</vt:lpstr>
      <vt:lpstr>Priorities/Focus Next Month</vt:lpstr>
      <vt:lpstr>PowerPoint Presentation</vt:lpstr>
      <vt:lpstr>CAMHS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Delyth Davies (Swansea Bay UHB - Infection Control)</dc:creator>
  <cp:lastModifiedBy>Meghann Protheroe (Swansea Bay UHB - Performance)</cp:lastModifiedBy>
  <cp:revision>68</cp:revision>
  <dcterms:created xsi:type="dcterms:W3CDTF">2024-06-03T09:24:46Z</dcterms:created>
  <dcterms:modified xsi:type="dcterms:W3CDTF">2024-12-16T17:14:23Z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