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319" r:id="rId5"/>
    <p:sldId id="257" r:id="rId6"/>
    <p:sldId id="262" r:id="rId7"/>
    <p:sldId id="31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2" autoAdjust="0"/>
    <p:restoredTop sz="94660"/>
  </p:normalViewPr>
  <p:slideViewPr>
    <p:cSldViewPr snapToGrid="0">
      <p:cViewPr varScale="1">
        <p:scale>
          <a:sx n="73" d="100"/>
          <a:sy n="73" d="100"/>
        </p:scale>
        <p:origin x="49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A51B77-981C-4DC6-B551-89F5ECD8B55C}" type="datetimeFigureOut">
              <a:rPr lang="en-GB" smtClean="0"/>
              <a:t>18/12/2023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6BC595-E1C9-432D-8F1D-A484488AE626}" type="slidenum">
              <a:rPr lang="en-GB" smtClean="0"/>
              <a:t>‹#›</a:t>
            </a:fld>
            <a:endParaRPr lang="en-GB"/>
          </a:p>
        </p:txBody>
      </p:sp>
    </p:spTree>
    <p:extLst>
      <p:ext uri="{BB962C8B-B14F-4D97-AF65-F5344CB8AC3E}">
        <p14:creationId xmlns:p14="http://schemas.microsoft.com/office/powerpoint/2010/main" val="363337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37873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06699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94650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818FC92-D882-471C-A694-5B797CA1DF75}" type="datetimeFigureOut">
              <a:rPr lang="en-GB" smtClean="0"/>
              <a:t>18/12/2023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1732626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818FC92-D882-471C-A694-5B797CA1DF75}" type="datetimeFigureOut">
              <a:rPr lang="en-GB" smtClean="0"/>
              <a:t>18/12/2023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594973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818FC92-D882-471C-A694-5B797CA1DF75}" type="datetimeFigureOut">
              <a:rPr lang="en-GB" smtClean="0"/>
              <a:t>18/12/2023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839287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Rectangle 1"/>
          <p:cNvSpPr/>
          <p:nvPr userDrawn="1"/>
        </p:nvSpPr>
        <p:spPr>
          <a:xfrm>
            <a:off x="0" y="2491840"/>
            <a:ext cx="12192000" cy="1968843"/>
          </a:xfrm>
          <a:prstGeom prst="rect">
            <a:avLst/>
          </a:prstGeom>
          <a:gradFill>
            <a:gsLst>
              <a:gs pos="63000">
                <a:srgbClr val="4380BA"/>
              </a:gs>
              <a:gs pos="0">
                <a:srgbClr val="5C069C"/>
              </a:gs>
              <a:gs pos="100000">
                <a:srgbClr val="33CCCC"/>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90385" y="260157"/>
            <a:ext cx="1384053" cy="1013899"/>
          </a:xfrm>
          <a:prstGeom prst="rect">
            <a:avLst/>
          </a:prstGeom>
        </p:spPr>
      </p:pic>
      <p:sp>
        <p:nvSpPr>
          <p:cNvPr id="8" name="Content Placeholder 7"/>
          <p:cNvSpPr>
            <a:spLocks noGrp="1"/>
          </p:cNvSpPr>
          <p:nvPr>
            <p:ph sz="quarter" idx="10" hasCustomPrompt="1"/>
          </p:nvPr>
        </p:nvSpPr>
        <p:spPr>
          <a:xfrm>
            <a:off x="2472040" y="2875393"/>
            <a:ext cx="7050617" cy="1201737"/>
          </a:xfrm>
          <a:prstGeom prst="rect">
            <a:avLst/>
          </a:prstGeom>
        </p:spPr>
        <p:txBody>
          <a:bodyPr/>
          <a:lstStyle>
            <a:lvl1pPr marL="0" indent="0" algn="ctr">
              <a:buNone/>
              <a:defRPr sz="3575">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TITLE</a:t>
            </a:r>
          </a:p>
        </p:txBody>
      </p:sp>
      <p:sp>
        <p:nvSpPr>
          <p:cNvPr id="10" name="Text Placeholder 9"/>
          <p:cNvSpPr>
            <a:spLocks noGrp="1"/>
          </p:cNvSpPr>
          <p:nvPr>
            <p:ph type="body" sz="quarter" idx="11" hasCustomPrompt="1"/>
          </p:nvPr>
        </p:nvSpPr>
        <p:spPr>
          <a:xfrm>
            <a:off x="3239701" y="6185418"/>
            <a:ext cx="6085417" cy="672585"/>
          </a:xfrm>
          <a:prstGeom prst="rect">
            <a:avLst/>
          </a:prstGeom>
        </p:spPr>
        <p:txBody>
          <a:bodyPr/>
          <a:lstStyle>
            <a:lvl1pPr marL="0" indent="0" algn="ctr">
              <a:lnSpc>
                <a:spcPct val="100000"/>
              </a:lnSpc>
              <a:spcBef>
                <a:spcPts val="0"/>
              </a:spcBef>
              <a:buNone/>
              <a:defRPr sz="1463" b="1">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Meeting</a:t>
            </a:r>
          </a:p>
          <a:p>
            <a:pPr lvl="0"/>
            <a:r>
              <a:rPr lang="en-US" dirty="0" smtClean="0"/>
              <a:t>Date</a:t>
            </a:r>
          </a:p>
        </p:txBody>
      </p:sp>
    </p:spTree>
    <p:extLst>
      <p:ext uri="{BB962C8B-B14F-4D97-AF65-F5344CB8AC3E}">
        <p14:creationId xmlns:p14="http://schemas.microsoft.com/office/powerpoint/2010/main" val="25177610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818FC92-D882-471C-A694-5B797CA1DF75}" type="datetimeFigureOut">
              <a:rPr lang="en-GB" smtClean="0"/>
              <a:t>18/12/2023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4174679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18FC92-D882-471C-A694-5B797CA1DF75}" type="datetimeFigureOut">
              <a:rPr lang="en-GB" smtClean="0"/>
              <a:t>18/12/2023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668472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818FC92-D882-471C-A694-5B797CA1DF75}" type="datetimeFigureOut">
              <a:rPr lang="en-GB" smtClean="0"/>
              <a:t>18/12/2023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1209692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818FC92-D882-471C-A694-5B797CA1DF75}" type="datetimeFigureOut">
              <a:rPr lang="en-GB" smtClean="0"/>
              <a:t>18/12/2023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3578257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818FC92-D882-471C-A694-5B797CA1DF75}" type="datetimeFigureOut">
              <a:rPr lang="en-GB" smtClean="0"/>
              <a:t>18/12/2023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2031268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8FC92-D882-471C-A694-5B797CA1DF75}" type="datetimeFigureOut">
              <a:rPr lang="en-GB" smtClean="0"/>
              <a:t>18/12/2023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1841471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818FC92-D882-471C-A694-5B797CA1DF75}" type="datetimeFigureOut">
              <a:rPr lang="en-GB" smtClean="0"/>
              <a:t>18/12/2023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462003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818FC92-D882-471C-A694-5B797CA1DF75}" type="datetimeFigureOut">
              <a:rPr lang="en-GB" smtClean="0"/>
              <a:t>18/12/2023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9EA7EF-B535-41A5-8884-96D01CDDD7B2}" type="slidenum">
              <a:rPr lang="en-GB" smtClean="0"/>
              <a:t>‹#›</a:t>
            </a:fld>
            <a:endParaRPr lang="en-GB"/>
          </a:p>
        </p:txBody>
      </p:sp>
    </p:spTree>
    <p:extLst>
      <p:ext uri="{BB962C8B-B14F-4D97-AF65-F5344CB8AC3E}">
        <p14:creationId xmlns:p14="http://schemas.microsoft.com/office/powerpoint/2010/main" val="2789596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8FC92-D882-471C-A694-5B797CA1DF75}" type="datetimeFigureOut">
              <a:rPr lang="en-GB" smtClean="0"/>
              <a:t>18/12/2023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9EA7EF-B535-41A5-8884-96D01CDDD7B2}" type="slidenum">
              <a:rPr lang="en-GB" smtClean="0"/>
              <a:t>‹#›</a:t>
            </a:fld>
            <a:endParaRPr lang="en-GB"/>
          </a:p>
        </p:txBody>
      </p:sp>
    </p:spTree>
    <p:extLst>
      <p:ext uri="{BB962C8B-B14F-4D97-AF65-F5344CB8AC3E}">
        <p14:creationId xmlns:p14="http://schemas.microsoft.com/office/powerpoint/2010/main" val="1634834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1733359" y="2712586"/>
            <a:ext cx="8480244" cy="1687557"/>
          </a:xfrm>
        </p:spPr>
        <p:txBody>
          <a:bodyPr>
            <a:noAutofit/>
          </a:bodyPr>
          <a:lstStyle/>
          <a:p>
            <a:r>
              <a:rPr lang="en-GB" sz="1800" b="1" dirty="0">
                <a:latin typeface="+mn-lt"/>
              </a:rPr>
              <a:t>Swansea Bay University Health Board</a:t>
            </a:r>
            <a:br>
              <a:rPr lang="en-GB" sz="1800" b="1" dirty="0">
                <a:latin typeface="+mn-lt"/>
              </a:rPr>
            </a:br>
            <a:endParaRPr lang="en-GB" sz="1800" b="1" dirty="0" smtClean="0">
              <a:latin typeface="+mn-lt"/>
            </a:endParaRPr>
          </a:p>
          <a:p>
            <a:r>
              <a:rPr lang="en-GB" sz="1800" b="1" smtClean="0">
                <a:latin typeface="+mn-lt"/>
              </a:rPr>
              <a:t>PFC </a:t>
            </a:r>
            <a:r>
              <a:rPr lang="en-GB" sz="1800" b="1" smtClean="0">
                <a:latin typeface="+mn-lt"/>
              </a:rPr>
              <a:t>Committee </a:t>
            </a:r>
            <a:r>
              <a:rPr lang="en-GB" sz="1800" b="1" dirty="0" smtClean="0">
                <a:latin typeface="+mn-lt"/>
              </a:rPr>
              <a:t>19</a:t>
            </a:r>
            <a:r>
              <a:rPr lang="en-GB" sz="1800" b="1" baseline="30000" dirty="0" smtClean="0">
                <a:latin typeface="+mn-lt"/>
              </a:rPr>
              <a:t>th</a:t>
            </a:r>
            <a:r>
              <a:rPr lang="en-GB" sz="1800" b="1" dirty="0" smtClean="0">
                <a:latin typeface="+mn-lt"/>
              </a:rPr>
              <a:t> December 2023</a:t>
            </a:r>
            <a:endParaRPr lang="en-GB" sz="1800" b="1" dirty="0">
              <a:latin typeface="+mn-lt"/>
            </a:endParaRPr>
          </a:p>
          <a:p>
            <a:endParaRPr lang="en-GB" sz="1800" b="1" dirty="0" smtClean="0">
              <a:latin typeface="+mn-lt"/>
            </a:endParaRPr>
          </a:p>
          <a:p>
            <a:r>
              <a:rPr lang="en-GB" sz="1800" b="1" dirty="0" smtClean="0">
                <a:latin typeface="+mn-lt"/>
              </a:rPr>
              <a:t>Discussions Savings Target 2024/25</a:t>
            </a:r>
            <a:endParaRPr lang="en-GB" sz="1800" b="1" dirty="0">
              <a:latin typeface="+mn-l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7666" y="778298"/>
            <a:ext cx="4930092" cy="1419121"/>
          </a:xfrm>
          <a:prstGeom prst="rect">
            <a:avLst/>
          </a:prstGeom>
        </p:spPr>
      </p:pic>
      <p:grpSp>
        <p:nvGrpSpPr>
          <p:cNvPr id="5" name="Group 2"/>
          <p:cNvGrpSpPr>
            <a:grpSpLocks/>
          </p:cNvGrpSpPr>
          <p:nvPr/>
        </p:nvGrpSpPr>
        <p:grpSpPr bwMode="auto">
          <a:xfrm>
            <a:off x="2135561" y="4754007"/>
            <a:ext cx="8205433" cy="1042933"/>
            <a:chOff x="105289350" y="106544504"/>
            <a:chExt cx="9777600" cy="822415"/>
          </a:xfrm>
        </p:grpSpPr>
        <p:pic>
          <p:nvPicPr>
            <p:cNvPr id="1027" name="Picture 3" descr="Preferred_banner_no_strobe_lines_07-06-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89350" y="106544504"/>
              <a:ext cx="9777600" cy="822415"/>
            </a:xfrm>
            <a:prstGeom prst="rect">
              <a:avLst/>
            </a:prstGeom>
            <a:noFill/>
            <a:ln>
              <a:noFill/>
            </a:ln>
            <a:effectLst/>
            <a:extLst>
              <a:ext uri="{909E8E84-426E-40DD-AFC4-6F175D3DCCD1}">
                <a14:hiddenFill xmlns:a14="http://schemas.microsoft.com/office/drawing/2010/main">
                  <a:solidFill>
                    <a:srgbClr val="8064A2"/>
                  </a:solidFill>
                </a14:hiddenFill>
              </a:ext>
              <a:ext uri="{91240B29-F687-4F45-9708-019B960494DF}">
                <a14:hiddenLine xmlns:a14="http://schemas.microsoft.com/office/drawing/2010/main" w="25400" algn="ctr">
                  <a:solidFill>
                    <a:srgbClr val="6FCC7C"/>
                  </a:solidFill>
                  <a:miter lim="800000"/>
                  <a:headEnd/>
                  <a:tailEnd/>
                </a14:hiddenLine>
              </a:ext>
              <a:ext uri="{AF507438-7753-43E0-B8FC-AC1667EBCBE1}">
                <a14:hiddenEffects xmlns:a14="http://schemas.microsoft.com/office/drawing/2010/main">
                  <a:effectLst>
                    <a:outerShdw dist="35921" dir="2700000" algn="ctr" rotWithShape="0">
                      <a:srgbClr val="6FCC7C"/>
                    </a:outerShdw>
                  </a:effectLst>
                </a14:hiddenEffects>
              </a:ext>
            </a:extLst>
          </p:spPr>
        </p:pic>
        <p:sp>
          <p:nvSpPr>
            <p:cNvPr id="6" name="AutoShape 4"/>
            <p:cNvSpPr>
              <a:spLocks noChangeArrowheads="1"/>
            </p:cNvSpPr>
            <p:nvPr/>
          </p:nvSpPr>
          <p:spPr bwMode="auto">
            <a:xfrm>
              <a:off x="105323640" y="106544504"/>
              <a:ext cx="9743310" cy="822415"/>
            </a:xfrm>
            <a:prstGeom prst="roundRect">
              <a:avLst>
                <a:gd name="adj" fmla="val 16667"/>
              </a:avLst>
            </a:prstGeom>
            <a:noFill/>
            <a:ln w="165100" algn="ctr">
              <a:solidFill>
                <a:srgbClr val="8064A2"/>
              </a:solidFill>
              <a:round/>
              <a:headEnd/>
              <a:tailEnd/>
            </a:ln>
            <a:effectLst/>
            <a:extLst>
              <a:ext uri="{909E8E84-426E-40DD-AFC4-6F175D3DCCD1}">
                <a14:hiddenFill xmlns:a14="http://schemas.microsoft.com/office/drawing/2010/main">
                  <a:solidFill>
                    <a:srgbClr val="8064A2"/>
                  </a:solidFill>
                </a14:hiddenFill>
              </a:ext>
              <a:ext uri="{AF507438-7753-43E0-B8FC-AC1667EBCBE1}">
                <a14:hiddenEffects xmlns:a14="http://schemas.microsoft.com/office/drawing/2010/main">
                  <a:effectLst>
                    <a:outerShdw dist="35921" dir="2700000" algn="ctr" rotWithShape="0">
                      <a:srgbClr val="6FCC7C"/>
                    </a:outerShdw>
                  </a:effectLst>
                </a14:hiddenEffects>
              </a:ext>
            </a:extLst>
          </p:spPr>
          <p:txBody>
            <a:bodyPr vert="horz" wrap="square" lIns="29718" tIns="29718" rIns="29718" bIns="29718" numCol="1" anchor="t" anchorCtr="0" compatLnSpc="1">
              <a:prstTxWarp prst="textNoShape">
                <a:avLst/>
              </a:prstTxWarp>
            </a:bodyPr>
            <a:lstStyle/>
            <a:p>
              <a:endParaRPr lang="en-GB" sz="1463" dirty="0"/>
            </a:p>
          </p:txBody>
        </p:sp>
      </p:grpSp>
      <p:pic>
        <p:nvPicPr>
          <p:cNvPr id="3" name="Picture 2"/>
          <p:cNvPicPr>
            <a:picLocks noChangeAspect="1"/>
          </p:cNvPicPr>
          <p:nvPr/>
        </p:nvPicPr>
        <p:blipFill>
          <a:blip r:embed="rId4"/>
          <a:stretch>
            <a:fillRect/>
          </a:stretch>
        </p:blipFill>
        <p:spPr>
          <a:xfrm>
            <a:off x="0" y="6212350"/>
            <a:ext cx="5633192" cy="707197"/>
          </a:xfrm>
          <a:prstGeom prst="rect">
            <a:avLst/>
          </a:prstGeom>
        </p:spPr>
      </p:pic>
    </p:spTree>
    <p:extLst>
      <p:ext uri="{BB962C8B-B14F-4D97-AF65-F5344CB8AC3E}">
        <p14:creationId xmlns:p14="http://schemas.microsoft.com/office/powerpoint/2010/main" val="524723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smtClean="0">
                <a:solidFill>
                  <a:schemeClr val="bg1"/>
                </a:solidFill>
                <a:latin typeface="Verdana" panose="020B0604030504040204" pitchFamily="34" charset="0"/>
                <a:ea typeface="Verdana" panose="020B0604030504040204" pitchFamily="34" charset="0"/>
                <a:cs typeface="Verdana" panose="020B0604030504040204" pitchFamily="34" charset="0"/>
              </a:rPr>
              <a:t>Current Approach Savings in Plan &amp; Ledger</a:t>
            </a:r>
            <a:endPar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Slide Number Placeholder 1"/>
          <p:cNvSpPr>
            <a:spLocks noGrp="1"/>
          </p:cNvSpPr>
          <p:nvPr>
            <p:ph type="sldNum" sz="quarter" idx="12"/>
          </p:nvPr>
        </p:nvSpPr>
        <p:spPr/>
        <p:txBody>
          <a:bodyPr/>
          <a:lstStyle/>
          <a:p>
            <a:fld id="{B44F21F8-718F-45FB-B255-FFD078EF54AA}" type="slidenum">
              <a:rPr lang="en-GB" smtClean="0"/>
              <a:t>2</a:t>
            </a:fld>
            <a:endParaRPr lang="en-GB" dirty="0"/>
          </a:p>
        </p:txBody>
      </p:sp>
      <p:pic>
        <p:nvPicPr>
          <p:cNvPr id="6" name="Picture 5"/>
          <p:cNvPicPr>
            <a:picLocks noChangeAspect="1"/>
          </p:cNvPicPr>
          <p:nvPr/>
        </p:nvPicPr>
        <p:blipFill>
          <a:blip r:embed="rId3"/>
          <a:stretch>
            <a:fillRect/>
          </a:stretch>
        </p:blipFill>
        <p:spPr>
          <a:xfrm>
            <a:off x="0" y="6236729"/>
            <a:ext cx="5633192" cy="621271"/>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034047316"/>
              </p:ext>
            </p:extLst>
          </p:nvPr>
        </p:nvGraphicFramePr>
        <p:xfrm>
          <a:off x="229577" y="728458"/>
          <a:ext cx="3743907" cy="5205444"/>
        </p:xfrm>
        <a:graphic>
          <a:graphicData uri="http://schemas.openxmlformats.org/drawingml/2006/table">
            <a:tbl>
              <a:tblPr firstRow="1" bandRow="1">
                <a:tableStyleId>{5C22544A-7EE6-4342-B048-85BDC9FD1C3A}</a:tableStyleId>
              </a:tblPr>
              <a:tblGrid>
                <a:gridCol w="2945885">
                  <a:extLst>
                    <a:ext uri="{9D8B030D-6E8A-4147-A177-3AD203B41FA5}">
                      <a16:colId xmlns:a16="http://schemas.microsoft.com/office/drawing/2014/main" val="252453219"/>
                    </a:ext>
                  </a:extLst>
                </a:gridCol>
                <a:gridCol w="798022">
                  <a:extLst>
                    <a:ext uri="{9D8B030D-6E8A-4147-A177-3AD203B41FA5}">
                      <a16:colId xmlns:a16="http://schemas.microsoft.com/office/drawing/2014/main" val="2894308381"/>
                    </a:ext>
                  </a:extLst>
                </a:gridCol>
              </a:tblGrid>
              <a:tr h="370840">
                <a:tc>
                  <a:txBody>
                    <a:bodyPr/>
                    <a:lstStyle/>
                    <a:p>
                      <a:pPr algn="ctr"/>
                      <a:r>
                        <a:rPr lang="en-GB" sz="1200" b="1" dirty="0" smtClean="0"/>
                        <a:t>Elements</a:t>
                      </a:r>
                      <a:r>
                        <a:rPr lang="en-GB" sz="1200" b="1" baseline="0" dirty="0" smtClean="0"/>
                        <a:t> Plan 2023/24</a:t>
                      </a:r>
                      <a:endParaRPr lang="en-GB" sz="1200" b="1" dirty="0"/>
                    </a:p>
                  </a:txBody>
                  <a:tcPr/>
                </a:tc>
                <a:tc>
                  <a:txBody>
                    <a:bodyPr/>
                    <a:lstStyle/>
                    <a:p>
                      <a:pPr algn="ctr"/>
                      <a:r>
                        <a:rPr lang="en-GB" sz="1200" b="1" dirty="0" smtClean="0"/>
                        <a:t>£M</a:t>
                      </a:r>
                      <a:endParaRPr lang="en-GB" sz="1200" b="1" dirty="0"/>
                    </a:p>
                  </a:txBody>
                  <a:tcPr/>
                </a:tc>
                <a:extLst>
                  <a:ext uri="{0D108BD9-81ED-4DB2-BD59-A6C34878D82A}">
                    <a16:rowId xmlns:a16="http://schemas.microsoft.com/office/drawing/2014/main" val="542219032"/>
                  </a:ext>
                </a:extLst>
              </a:tr>
              <a:tr h="370840">
                <a:tc>
                  <a:txBody>
                    <a:bodyPr/>
                    <a:lstStyle/>
                    <a:p>
                      <a:r>
                        <a:rPr lang="en-GB" sz="1200" dirty="0" smtClean="0"/>
                        <a:t>Underlying </a:t>
                      </a:r>
                      <a:r>
                        <a:rPr lang="en-GB" sz="1200" dirty="0" err="1" smtClean="0"/>
                        <a:t>b/f</a:t>
                      </a:r>
                      <a:r>
                        <a:rPr lang="en-GB" sz="1200" dirty="0" smtClean="0"/>
                        <a:t> Previous Financial Year</a:t>
                      </a:r>
                      <a:endParaRPr lang="en-GB" sz="1200" dirty="0"/>
                    </a:p>
                  </a:txBody>
                  <a:tcPr/>
                </a:tc>
                <a:tc>
                  <a:txBody>
                    <a:bodyPr/>
                    <a:lstStyle/>
                    <a:p>
                      <a:pPr algn="r"/>
                      <a:r>
                        <a:rPr lang="en-GB" sz="1200" dirty="0" smtClean="0"/>
                        <a:t>32.2</a:t>
                      </a:r>
                      <a:endParaRPr lang="en-GB" sz="1200" dirty="0"/>
                    </a:p>
                  </a:txBody>
                  <a:tcPr/>
                </a:tc>
                <a:extLst>
                  <a:ext uri="{0D108BD9-81ED-4DB2-BD59-A6C34878D82A}">
                    <a16:rowId xmlns:a16="http://schemas.microsoft.com/office/drawing/2014/main" val="1142843389"/>
                  </a:ext>
                </a:extLst>
              </a:tr>
              <a:tr h="370840">
                <a:tc>
                  <a:txBody>
                    <a:bodyPr/>
                    <a:lstStyle/>
                    <a:p>
                      <a:r>
                        <a:rPr lang="en-GB" sz="1200" dirty="0" smtClean="0"/>
                        <a:t>National Investments</a:t>
                      </a:r>
                      <a:endParaRPr lang="en-GB" sz="1200" dirty="0"/>
                    </a:p>
                  </a:txBody>
                  <a:tcPr/>
                </a:tc>
                <a:tc>
                  <a:txBody>
                    <a:bodyPr/>
                    <a:lstStyle/>
                    <a:p>
                      <a:pPr algn="r"/>
                      <a:r>
                        <a:rPr lang="en-GB" sz="1200" dirty="0" smtClean="0"/>
                        <a:t>8.4</a:t>
                      </a:r>
                      <a:endParaRPr lang="en-GB" sz="1200" dirty="0"/>
                    </a:p>
                  </a:txBody>
                  <a:tcPr/>
                </a:tc>
                <a:extLst>
                  <a:ext uri="{0D108BD9-81ED-4DB2-BD59-A6C34878D82A}">
                    <a16:rowId xmlns:a16="http://schemas.microsoft.com/office/drawing/2014/main" val="342149290"/>
                  </a:ext>
                </a:extLst>
              </a:tr>
              <a:tr h="370840">
                <a:tc>
                  <a:txBody>
                    <a:bodyPr/>
                    <a:lstStyle/>
                    <a:p>
                      <a:r>
                        <a:rPr lang="en-GB" sz="1200" dirty="0" smtClean="0"/>
                        <a:t>Inflation</a:t>
                      </a:r>
                      <a:endParaRPr lang="en-GB" sz="1200" dirty="0"/>
                    </a:p>
                  </a:txBody>
                  <a:tcPr/>
                </a:tc>
                <a:tc>
                  <a:txBody>
                    <a:bodyPr/>
                    <a:lstStyle/>
                    <a:p>
                      <a:pPr algn="r"/>
                      <a:r>
                        <a:rPr lang="en-GB" sz="1200" dirty="0" smtClean="0"/>
                        <a:t>19.1</a:t>
                      </a:r>
                      <a:endParaRPr lang="en-GB" sz="1200" dirty="0"/>
                    </a:p>
                  </a:txBody>
                  <a:tcPr/>
                </a:tc>
                <a:extLst>
                  <a:ext uri="{0D108BD9-81ED-4DB2-BD59-A6C34878D82A}">
                    <a16:rowId xmlns:a16="http://schemas.microsoft.com/office/drawing/2014/main" val="3752712844"/>
                  </a:ext>
                </a:extLst>
              </a:tr>
              <a:tr h="370840">
                <a:tc>
                  <a:txBody>
                    <a:bodyPr/>
                    <a:lstStyle/>
                    <a:p>
                      <a:r>
                        <a:rPr lang="en-GB" sz="1200" dirty="0" smtClean="0"/>
                        <a:t>Growth</a:t>
                      </a:r>
                      <a:endParaRPr lang="en-GB" sz="1200" dirty="0"/>
                    </a:p>
                  </a:txBody>
                  <a:tcPr/>
                </a:tc>
                <a:tc>
                  <a:txBody>
                    <a:bodyPr/>
                    <a:lstStyle/>
                    <a:p>
                      <a:pPr algn="r"/>
                      <a:r>
                        <a:rPr lang="en-GB" sz="1200" dirty="0" smtClean="0"/>
                        <a:t>13.2</a:t>
                      </a:r>
                      <a:endParaRPr lang="en-GB" sz="1200" dirty="0"/>
                    </a:p>
                  </a:txBody>
                  <a:tcPr/>
                </a:tc>
                <a:extLst>
                  <a:ext uri="{0D108BD9-81ED-4DB2-BD59-A6C34878D82A}">
                    <a16:rowId xmlns:a16="http://schemas.microsoft.com/office/drawing/2014/main" val="1948614886"/>
                  </a:ext>
                </a:extLst>
              </a:tr>
              <a:tr h="370840">
                <a:tc>
                  <a:txBody>
                    <a:bodyPr/>
                    <a:lstStyle/>
                    <a:p>
                      <a:r>
                        <a:rPr lang="en-GB" sz="1200" dirty="0" smtClean="0"/>
                        <a:t>National Programmes / Costs</a:t>
                      </a:r>
                      <a:endParaRPr lang="en-GB" sz="1200" dirty="0"/>
                    </a:p>
                  </a:txBody>
                  <a:tcPr/>
                </a:tc>
                <a:tc>
                  <a:txBody>
                    <a:bodyPr/>
                    <a:lstStyle/>
                    <a:p>
                      <a:pPr algn="r"/>
                      <a:r>
                        <a:rPr lang="en-GB" sz="1200" dirty="0" smtClean="0"/>
                        <a:t>36.5</a:t>
                      </a:r>
                      <a:endParaRPr lang="en-GB" sz="1200" dirty="0"/>
                    </a:p>
                  </a:txBody>
                  <a:tcPr/>
                </a:tc>
                <a:extLst>
                  <a:ext uri="{0D108BD9-81ED-4DB2-BD59-A6C34878D82A}">
                    <a16:rowId xmlns:a16="http://schemas.microsoft.com/office/drawing/2014/main" val="1299066724"/>
                  </a:ext>
                </a:extLst>
              </a:tr>
              <a:tr h="370840">
                <a:tc>
                  <a:txBody>
                    <a:bodyPr/>
                    <a:lstStyle/>
                    <a:p>
                      <a:r>
                        <a:rPr lang="en-GB" sz="1200" dirty="0" smtClean="0"/>
                        <a:t>Extraordinary Pressures</a:t>
                      </a:r>
                      <a:endParaRPr lang="en-GB" sz="1200" dirty="0"/>
                    </a:p>
                  </a:txBody>
                  <a:tcPr/>
                </a:tc>
                <a:tc>
                  <a:txBody>
                    <a:bodyPr/>
                    <a:lstStyle/>
                    <a:p>
                      <a:pPr algn="r"/>
                      <a:r>
                        <a:rPr lang="en-GB" sz="1200" dirty="0" smtClean="0"/>
                        <a:t>19.3</a:t>
                      </a:r>
                      <a:endParaRPr lang="en-GB" sz="1200" dirty="0"/>
                    </a:p>
                  </a:txBody>
                  <a:tcPr/>
                </a:tc>
                <a:extLst>
                  <a:ext uri="{0D108BD9-81ED-4DB2-BD59-A6C34878D82A}">
                    <a16:rowId xmlns:a16="http://schemas.microsoft.com/office/drawing/2014/main" val="731884727"/>
                  </a:ext>
                </a:extLst>
              </a:tr>
              <a:tr h="370840">
                <a:tc>
                  <a:txBody>
                    <a:bodyPr/>
                    <a:lstStyle/>
                    <a:p>
                      <a:r>
                        <a:rPr lang="en-GB" sz="1200" dirty="0" smtClean="0"/>
                        <a:t>HB Investments/Decisions</a:t>
                      </a:r>
                      <a:endParaRPr lang="en-GB" sz="1200" dirty="0"/>
                    </a:p>
                  </a:txBody>
                  <a:tcPr/>
                </a:tc>
                <a:tc>
                  <a:txBody>
                    <a:bodyPr/>
                    <a:lstStyle/>
                    <a:p>
                      <a:pPr algn="r"/>
                      <a:r>
                        <a:rPr lang="en-GB" sz="1200" dirty="0" smtClean="0"/>
                        <a:t>31.9</a:t>
                      </a:r>
                      <a:endParaRPr lang="en-GB" sz="1200" dirty="0"/>
                    </a:p>
                  </a:txBody>
                  <a:tcPr/>
                </a:tc>
                <a:extLst>
                  <a:ext uri="{0D108BD9-81ED-4DB2-BD59-A6C34878D82A}">
                    <a16:rowId xmlns:a16="http://schemas.microsoft.com/office/drawing/2014/main" val="1134343075"/>
                  </a:ext>
                </a:extLst>
              </a:tr>
              <a:tr h="370840">
                <a:tc>
                  <a:txBody>
                    <a:bodyPr/>
                    <a:lstStyle/>
                    <a:p>
                      <a:r>
                        <a:rPr lang="en-GB" sz="1200" b="0" dirty="0" smtClean="0"/>
                        <a:t>COVID Recovery</a:t>
                      </a:r>
                      <a:endParaRPr lang="en-GB" sz="1200" b="0" dirty="0"/>
                    </a:p>
                  </a:txBody>
                  <a:tcPr/>
                </a:tc>
                <a:tc>
                  <a:txBody>
                    <a:bodyPr/>
                    <a:lstStyle/>
                    <a:p>
                      <a:pPr algn="r"/>
                      <a:r>
                        <a:rPr lang="en-GB" sz="1200" b="0" dirty="0" smtClean="0"/>
                        <a:t>43.9</a:t>
                      </a:r>
                      <a:endParaRPr lang="en-GB" sz="1200" b="0" dirty="0"/>
                    </a:p>
                  </a:txBody>
                  <a:tcPr/>
                </a:tc>
                <a:extLst>
                  <a:ext uri="{0D108BD9-81ED-4DB2-BD59-A6C34878D82A}">
                    <a16:rowId xmlns:a16="http://schemas.microsoft.com/office/drawing/2014/main" val="2903875408"/>
                  </a:ext>
                </a:extLst>
              </a:tr>
              <a:tr h="370840">
                <a:tc>
                  <a:txBody>
                    <a:bodyPr/>
                    <a:lstStyle/>
                    <a:p>
                      <a:r>
                        <a:rPr lang="en-GB" sz="1200" b="1" dirty="0" smtClean="0"/>
                        <a:t>Sub Total Cost Plan</a:t>
                      </a:r>
                      <a:endParaRPr lang="en-GB" sz="1200" b="1" dirty="0"/>
                    </a:p>
                  </a:txBody>
                  <a:tcPr/>
                </a:tc>
                <a:tc>
                  <a:txBody>
                    <a:bodyPr/>
                    <a:lstStyle/>
                    <a:p>
                      <a:pPr algn="r"/>
                      <a:r>
                        <a:rPr lang="en-GB" sz="1200" b="1" dirty="0" smtClean="0"/>
                        <a:t>204.5</a:t>
                      </a:r>
                      <a:endParaRPr lang="en-GB" sz="1200" b="1" dirty="0"/>
                    </a:p>
                  </a:txBody>
                  <a:tcPr/>
                </a:tc>
                <a:extLst>
                  <a:ext uri="{0D108BD9-81ED-4DB2-BD59-A6C34878D82A}">
                    <a16:rowId xmlns:a16="http://schemas.microsoft.com/office/drawing/2014/main" val="28589484"/>
                  </a:ext>
                </a:extLst>
              </a:tr>
              <a:tr h="384524">
                <a:tc>
                  <a:txBody>
                    <a:bodyPr/>
                    <a:lstStyle/>
                    <a:p>
                      <a:r>
                        <a:rPr lang="en-GB" sz="1200" dirty="0" smtClean="0"/>
                        <a:t>Savings Target</a:t>
                      </a:r>
                      <a:endParaRPr lang="en-GB" sz="1200" dirty="0"/>
                    </a:p>
                  </a:txBody>
                  <a:tcPr/>
                </a:tc>
                <a:tc>
                  <a:txBody>
                    <a:bodyPr/>
                    <a:lstStyle/>
                    <a:p>
                      <a:pPr algn="r"/>
                      <a:r>
                        <a:rPr lang="en-GB" sz="1200" dirty="0" smtClean="0">
                          <a:solidFill>
                            <a:srgbClr val="FF0000"/>
                          </a:solidFill>
                        </a:rPr>
                        <a:t>(22.2)</a:t>
                      </a:r>
                      <a:endParaRPr lang="en-GB" sz="1200" dirty="0">
                        <a:solidFill>
                          <a:srgbClr val="FF0000"/>
                        </a:solidFill>
                      </a:endParaRPr>
                    </a:p>
                  </a:txBody>
                  <a:tcPr/>
                </a:tc>
                <a:extLst>
                  <a:ext uri="{0D108BD9-81ED-4DB2-BD59-A6C34878D82A}">
                    <a16:rowId xmlns:a16="http://schemas.microsoft.com/office/drawing/2014/main" val="3025682395"/>
                  </a:ext>
                </a:extLst>
              </a:tr>
              <a:tr h="370840">
                <a:tc>
                  <a:txBody>
                    <a:bodyPr/>
                    <a:lstStyle/>
                    <a:p>
                      <a:r>
                        <a:rPr lang="en-GB" sz="1200" dirty="0" smtClean="0"/>
                        <a:t>WG Allocations Growth/Inflation</a:t>
                      </a:r>
                      <a:endParaRPr lang="en-GB" sz="1200" dirty="0"/>
                    </a:p>
                  </a:txBody>
                  <a:tcPr/>
                </a:tc>
                <a:tc>
                  <a:txBody>
                    <a:bodyPr/>
                    <a:lstStyle/>
                    <a:p>
                      <a:pPr algn="r"/>
                      <a:r>
                        <a:rPr lang="en-GB" sz="1200" dirty="0" smtClean="0">
                          <a:solidFill>
                            <a:srgbClr val="FF0000"/>
                          </a:solidFill>
                        </a:rPr>
                        <a:t>(95.8)</a:t>
                      </a:r>
                      <a:endParaRPr lang="en-GB" sz="1200" dirty="0">
                        <a:solidFill>
                          <a:srgbClr val="FF0000"/>
                        </a:solidFill>
                      </a:endParaRPr>
                    </a:p>
                  </a:txBody>
                  <a:tcPr/>
                </a:tc>
                <a:extLst>
                  <a:ext uri="{0D108BD9-81ED-4DB2-BD59-A6C34878D82A}">
                    <a16:rowId xmlns:a16="http://schemas.microsoft.com/office/drawing/2014/main" val="954652495"/>
                  </a:ext>
                </a:extLst>
              </a:tr>
              <a:tr h="370840">
                <a:tc>
                  <a:txBody>
                    <a:bodyPr/>
                    <a:lstStyle/>
                    <a:p>
                      <a:r>
                        <a:rPr lang="en-GB" sz="1200" b="1" dirty="0" smtClean="0"/>
                        <a:t>Sub Total Funding to Support Plan</a:t>
                      </a:r>
                      <a:endParaRPr lang="en-GB" sz="1200" b="1" dirty="0"/>
                    </a:p>
                  </a:txBody>
                  <a:tcPr/>
                </a:tc>
                <a:tc>
                  <a:txBody>
                    <a:bodyPr/>
                    <a:lstStyle/>
                    <a:p>
                      <a:pPr algn="r"/>
                      <a:r>
                        <a:rPr lang="en-GB" sz="1200" b="1" dirty="0" smtClean="0">
                          <a:solidFill>
                            <a:srgbClr val="FF0000"/>
                          </a:solidFill>
                        </a:rPr>
                        <a:t>(118.0)</a:t>
                      </a:r>
                      <a:endParaRPr lang="en-GB" sz="1200" b="1" dirty="0">
                        <a:solidFill>
                          <a:srgbClr val="FF0000"/>
                        </a:solidFill>
                      </a:endParaRPr>
                    </a:p>
                  </a:txBody>
                  <a:tcPr/>
                </a:tc>
                <a:extLst>
                  <a:ext uri="{0D108BD9-81ED-4DB2-BD59-A6C34878D82A}">
                    <a16:rowId xmlns:a16="http://schemas.microsoft.com/office/drawing/2014/main" val="1729778556"/>
                  </a:ext>
                </a:extLst>
              </a:tr>
              <a:tr h="370840">
                <a:tc>
                  <a:txBody>
                    <a:bodyPr/>
                    <a:lstStyle/>
                    <a:p>
                      <a:r>
                        <a:rPr lang="en-GB" sz="1200" b="1" dirty="0" smtClean="0">
                          <a:solidFill>
                            <a:srgbClr val="FF0000"/>
                          </a:solidFill>
                        </a:rPr>
                        <a:t>Planned Deficit 2023/24</a:t>
                      </a:r>
                      <a:endParaRPr lang="en-GB" sz="1200" b="1" dirty="0">
                        <a:solidFill>
                          <a:srgbClr val="FF0000"/>
                        </a:solidFill>
                      </a:endParaRPr>
                    </a:p>
                  </a:txBody>
                  <a:tcPr/>
                </a:tc>
                <a:tc>
                  <a:txBody>
                    <a:bodyPr/>
                    <a:lstStyle/>
                    <a:p>
                      <a:pPr algn="r"/>
                      <a:r>
                        <a:rPr lang="en-GB" sz="1200" b="1" dirty="0" smtClean="0">
                          <a:solidFill>
                            <a:srgbClr val="FF0000"/>
                          </a:solidFill>
                        </a:rPr>
                        <a:t>(86.5)</a:t>
                      </a:r>
                      <a:endParaRPr lang="en-GB" sz="1200" b="1" dirty="0">
                        <a:solidFill>
                          <a:srgbClr val="FF0000"/>
                        </a:solidFill>
                      </a:endParaRPr>
                    </a:p>
                  </a:txBody>
                  <a:tcPr/>
                </a:tc>
                <a:extLst>
                  <a:ext uri="{0D108BD9-81ED-4DB2-BD59-A6C34878D82A}">
                    <a16:rowId xmlns:a16="http://schemas.microsoft.com/office/drawing/2014/main" val="1058150043"/>
                  </a:ext>
                </a:extLst>
              </a:tr>
            </a:tbl>
          </a:graphicData>
        </a:graphic>
      </p:graphicFrame>
      <p:sp>
        <p:nvSpPr>
          <p:cNvPr id="4" name="Oval 3"/>
          <p:cNvSpPr/>
          <p:nvPr/>
        </p:nvSpPr>
        <p:spPr>
          <a:xfrm>
            <a:off x="3156438" y="4413738"/>
            <a:ext cx="1002324" cy="40444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a:stCxn id="4" idx="6"/>
          </p:cNvCxnSpPr>
          <p:nvPr/>
        </p:nvCxnSpPr>
        <p:spPr>
          <a:xfrm flipV="1">
            <a:off x="4158762" y="958362"/>
            <a:ext cx="1099038" cy="3657600"/>
          </a:xfrm>
          <a:prstGeom prst="straightConnector1">
            <a:avLst/>
          </a:prstGeom>
          <a:ln w="571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5380892" y="728458"/>
            <a:ext cx="6242539" cy="369332"/>
          </a:xfrm>
          <a:prstGeom prst="rect">
            <a:avLst/>
          </a:prstGeom>
          <a:noFill/>
          <a:ln>
            <a:solidFill>
              <a:schemeClr val="tx1"/>
            </a:solidFill>
          </a:ln>
        </p:spPr>
        <p:txBody>
          <a:bodyPr wrap="square" rtlCol="0">
            <a:spAutoFit/>
          </a:bodyPr>
          <a:lstStyle/>
          <a:p>
            <a:pPr algn="ctr"/>
            <a:r>
              <a:rPr lang="en-GB" b="1" dirty="0" smtClean="0"/>
              <a:t>Ledger &amp; Monitoring Process</a:t>
            </a:r>
            <a:endParaRPr lang="en-GB" b="1" dirty="0"/>
          </a:p>
        </p:txBody>
      </p:sp>
      <p:sp>
        <p:nvSpPr>
          <p:cNvPr id="13" name="TextBox 12"/>
          <p:cNvSpPr txBox="1"/>
          <p:nvPr/>
        </p:nvSpPr>
        <p:spPr>
          <a:xfrm>
            <a:off x="5380891" y="4142702"/>
            <a:ext cx="6242538" cy="369332"/>
          </a:xfrm>
          <a:prstGeom prst="rect">
            <a:avLst/>
          </a:prstGeom>
          <a:noFill/>
          <a:ln>
            <a:solidFill>
              <a:schemeClr val="tx1"/>
            </a:solidFill>
          </a:ln>
        </p:spPr>
        <p:txBody>
          <a:bodyPr wrap="square" rtlCol="0">
            <a:spAutoFit/>
          </a:bodyPr>
          <a:lstStyle/>
          <a:p>
            <a:pPr algn="ctr"/>
            <a:r>
              <a:rPr lang="en-GB" b="1" dirty="0" smtClean="0"/>
              <a:t>Challenges</a:t>
            </a:r>
            <a:endParaRPr lang="en-GB" b="1" dirty="0"/>
          </a:p>
        </p:txBody>
      </p:sp>
      <p:sp>
        <p:nvSpPr>
          <p:cNvPr id="14" name="TextBox 13"/>
          <p:cNvSpPr txBox="1"/>
          <p:nvPr/>
        </p:nvSpPr>
        <p:spPr>
          <a:xfrm>
            <a:off x="5380890" y="1170896"/>
            <a:ext cx="6242539" cy="286232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Savings value is apportioned out to Service Areas based on % of total budget (with certain areas like PC Contracts excluded)</a:t>
            </a:r>
          </a:p>
          <a:p>
            <a:pPr marL="285750" indent="-285750">
              <a:buFont typeface="Arial" panose="020B0604020202020204" pitchFamily="34" charset="0"/>
              <a:buChar char="•"/>
            </a:pPr>
            <a:r>
              <a:rPr lang="en-GB" dirty="0" smtClean="0"/>
              <a:t>Set value allocated to cost centres and coded to subjective 37910 within the ledger</a:t>
            </a:r>
          </a:p>
          <a:p>
            <a:pPr marL="285750" indent="-285750">
              <a:buFont typeface="Arial" panose="020B0604020202020204" pitchFamily="34" charset="0"/>
              <a:buChar char="•"/>
            </a:pPr>
            <a:r>
              <a:rPr lang="en-GB" dirty="0" smtClean="0"/>
              <a:t>Service Groups deliver a series of actions which result in reduction in the budget required to run services</a:t>
            </a:r>
          </a:p>
          <a:p>
            <a:pPr marL="285750" indent="-285750">
              <a:buFont typeface="Arial" panose="020B0604020202020204" pitchFamily="34" charset="0"/>
              <a:buChar char="•"/>
            </a:pPr>
            <a:r>
              <a:rPr lang="en-GB" dirty="0" smtClean="0"/>
              <a:t>Actions are logged on a ‘Savings tracker’ along with the value of the savings achieved.</a:t>
            </a:r>
          </a:p>
          <a:p>
            <a:pPr marL="285750" indent="-285750">
              <a:buFont typeface="Arial" panose="020B0604020202020204" pitchFamily="34" charset="0"/>
              <a:buChar char="•"/>
            </a:pPr>
            <a:r>
              <a:rPr lang="en-GB" dirty="0" smtClean="0"/>
              <a:t>The Saving Trackers are used to support report to WG and Board </a:t>
            </a:r>
          </a:p>
        </p:txBody>
      </p:sp>
      <p:sp>
        <p:nvSpPr>
          <p:cNvPr id="15" name="TextBox 14"/>
          <p:cNvSpPr txBox="1"/>
          <p:nvPr/>
        </p:nvSpPr>
        <p:spPr>
          <a:xfrm>
            <a:off x="5380890" y="4603329"/>
            <a:ext cx="6242539"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Only recognises budget releasing actions and not run rate improvements</a:t>
            </a:r>
          </a:p>
          <a:p>
            <a:pPr marL="285750" indent="-285750">
              <a:buFont typeface="Arial" panose="020B0604020202020204" pitchFamily="34" charset="0"/>
              <a:buChar char="•"/>
            </a:pPr>
            <a:r>
              <a:rPr lang="en-GB" dirty="0" smtClean="0"/>
              <a:t>Limited incentive to deliver as no ‘bonus’ for succeeding and no implications for not achieving target</a:t>
            </a:r>
          </a:p>
          <a:p>
            <a:pPr marL="285750" indent="-285750">
              <a:buFont typeface="Arial" panose="020B0604020202020204" pitchFamily="34" charset="0"/>
              <a:buChar char="•"/>
            </a:pPr>
            <a:r>
              <a:rPr lang="en-GB" dirty="0" smtClean="0"/>
              <a:t>Confusion as asking for delivery of savings AND delivery of run rate reductions.</a:t>
            </a:r>
          </a:p>
        </p:txBody>
      </p:sp>
    </p:spTree>
    <p:extLst>
      <p:ext uri="{BB962C8B-B14F-4D97-AF65-F5344CB8AC3E}">
        <p14:creationId xmlns:p14="http://schemas.microsoft.com/office/powerpoint/2010/main" val="664859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smtClean="0">
                <a:solidFill>
                  <a:schemeClr val="bg1"/>
                </a:solidFill>
                <a:latin typeface="Verdana" panose="020B0604030504040204" pitchFamily="34" charset="0"/>
                <a:ea typeface="Verdana" panose="020B0604030504040204" pitchFamily="34" charset="0"/>
                <a:cs typeface="Verdana" panose="020B0604030504040204" pitchFamily="34" charset="0"/>
              </a:rPr>
              <a:t>Potential New Approach</a:t>
            </a:r>
            <a:endParaRPr lang="en-GB" sz="1800" b="1" cap="small" spc="244"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Slide Number Placeholder 1"/>
          <p:cNvSpPr>
            <a:spLocks noGrp="1"/>
          </p:cNvSpPr>
          <p:nvPr>
            <p:ph type="sldNum" sz="quarter" idx="12"/>
          </p:nvPr>
        </p:nvSpPr>
        <p:spPr/>
        <p:txBody>
          <a:bodyPr/>
          <a:lstStyle/>
          <a:p>
            <a:fld id="{B44F21F8-718F-45FB-B255-FFD078EF54AA}" type="slidenum">
              <a:rPr lang="en-GB" smtClean="0"/>
              <a:t>3</a:t>
            </a:fld>
            <a:endParaRPr lang="en-GB" dirty="0"/>
          </a:p>
        </p:txBody>
      </p:sp>
      <p:pic>
        <p:nvPicPr>
          <p:cNvPr id="7" name="Picture 6"/>
          <p:cNvPicPr>
            <a:picLocks noChangeAspect="1"/>
          </p:cNvPicPr>
          <p:nvPr/>
        </p:nvPicPr>
        <p:blipFill>
          <a:blip r:embed="rId3"/>
          <a:stretch>
            <a:fillRect/>
          </a:stretch>
        </p:blipFill>
        <p:spPr>
          <a:xfrm>
            <a:off x="0" y="6356350"/>
            <a:ext cx="5633192" cy="501650"/>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3740165703"/>
              </p:ext>
            </p:extLst>
          </p:nvPr>
        </p:nvGraphicFramePr>
        <p:xfrm>
          <a:off x="141654" y="580319"/>
          <a:ext cx="4122615" cy="5562600"/>
        </p:xfrm>
        <a:graphic>
          <a:graphicData uri="http://schemas.openxmlformats.org/drawingml/2006/table">
            <a:tbl>
              <a:tblPr firstRow="1" bandRow="1">
                <a:tableStyleId>{5C22544A-7EE6-4342-B048-85BDC9FD1C3A}</a:tableStyleId>
              </a:tblPr>
              <a:tblGrid>
                <a:gridCol w="3243871">
                  <a:extLst>
                    <a:ext uri="{9D8B030D-6E8A-4147-A177-3AD203B41FA5}">
                      <a16:colId xmlns:a16="http://schemas.microsoft.com/office/drawing/2014/main" val="252453219"/>
                    </a:ext>
                  </a:extLst>
                </a:gridCol>
                <a:gridCol w="878744">
                  <a:extLst>
                    <a:ext uri="{9D8B030D-6E8A-4147-A177-3AD203B41FA5}">
                      <a16:colId xmlns:a16="http://schemas.microsoft.com/office/drawing/2014/main" val="2894308381"/>
                    </a:ext>
                  </a:extLst>
                </a:gridCol>
              </a:tblGrid>
              <a:tr h="370840">
                <a:tc>
                  <a:txBody>
                    <a:bodyPr/>
                    <a:lstStyle/>
                    <a:p>
                      <a:pPr algn="ctr"/>
                      <a:r>
                        <a:rPr lang="en-GB" sz="1200" b="1" dirty="0" smtClean="0"/>
                        <a:t>What Would Plan Look Like Using</a:t>
                      </a:r>
                      <a:r>
                        <a:rPr lang="en-GB" sz="1200" b="1" baseline="0" dirty="0" smtClean="0"/>
                        <a:t> 2023/24 IMTP</a:t>
                      </a:r>
                      <a:endParaRPr lang="en-GB" sz="1200" b="1" dirty="0"/>
                    </a:p>
                  </a:txBody>
                  <a:tcPr/>
                </a:tc>
                <a:tc>
                  <a:txBody>
                    <a:bodyPr/>
                    <a:lstStyle/>
                    <a:p>
                      <a:pPr algn="ctr"/>
                      <a:r>
                        <a:rPr lang="en-GB" sz="1200" b="1" dirty="0" smtClean="0"/>
                        <a:t>£M</a:t>
                      </a:r>
                      <a:endParaRPr lang="en-GB" sz="1200" b="1" dirty="0"/>
                    </a:p>
                  </a:txBody>
                  <a:tcPr/>
                </a:tc>
                <a:extLst>
                  <a:ext uri="{0D108BD9-81ED-4DB2-BD59-A6C34878D82A}">
                    <a16:rowId xmlns:a16="http://schemas.microsoft.com/office/drawing/2014/main" val="542219032"/>
                  </a:ext>
                </a:extLst>
              </a:tr>
              <a:tr h="370840">
                <a:tc>
                  <a:txBody>
                    <a:bodyPr/>
                    <a:lstStyle/>
                    <a:p>
                      <a:r>
                        <a:rPr lang="en-GB" sz="1200" dirty="0" smtClean="0"/>
                        <a:t>Underlying </a:t>
                      </a:r>
                      <a:r>
                        <a:rPr lang="en-GB" sz="1200" dirty="0" err="1" smtClean="0"/>
                        <a:t>b/f</a:t>
                      </a:r>
                      <a:r>
                        <a:rPr lang="en-GB" sz="1200" dirty="0" smtClean="0"/>
                        <a:t> Previous Financial Year</a:t>
                      </a:r>
                      <a:endParaRPr lang="en-GB" sz="1200" dirty="0"/>
                    </a:p>
                  </a:txBody>
                  <a:tcPr/>
                </a:tc>
                <a:tc>
                  <a:txBody>
                    <a:bodyPr/>
                    <a:lstStyle/>
                    <a:p>
                      <a:pPr algn="r"/>
                      <a:r>
                        <a:rPr lang="en-GB" sz="1200" dirty="0" smtClean="0"/>
                        <a:t>32.2</a:t>
                      </a:r>
                      <a:endParaRPr lang="en-GB" sz="1200" dirty="0"/>
                    </a:p>
                  </a:txBody>
                  <a:tcPr/>
                </a:tc>
                <a:extLst>
                  <a:ext uri="{0D108BD9-81ED-4DB2-BD59-A6C34878D82A}">
                    <a16:rowId xmlns:a16="http://schemas.microsoft.com/office/drawing/2014/main" val="1142843389"/>
                  </a:ext>
                </a:extLst>
              </a:tr>
              <a:tr h="370840">
                <a:tc>
                  <a:txBody>
                    <a:bodyPr/>
                    <a:lstStyle/>
                    <a:p>
                      <a:r>
                        <a:rPr lang="en-GB" sz="1200" dirty="0" smtClean="0"/>
                        <a:t>National Investments</a:t>
                      </a:r>
                      <a:endParaRPr lang="en-GB" sz="1200" dirty="0"/>
                    </a:p>
                  </a:txBody>
                  <a:tcPr/>
                </a:tc>
                <a:tc>
                  <a:txBody>
                    <a:bodyPr/>
                    <a:lstStyle/>
                    <a:p>
                      <a:pPr algn="r"/>
                      <a:r>
                        <a:rPr lang="en-GB" sz="1200" dirty="0" smtClean="0"/>
                        <a:t>8.4</a:t>
                      </a:r>
                      <a:endParaRPr lang="en-GB" sz="1200" dirty="0"/>
                    </a:p>
                  </a:txBody>
                  <a:tcPr/>
                </a:tc>
                <a:extLst>
                  <a:ext uri="{0D108BD9-81ED-4DB2-BD59-A6C34878D82A}">
                    <a16:rowId xmlns:a16="http://schemas.microsoft.com/office/drawing/2014/main" val="342149290"/>
                  </a:ext>
                </a:extLst>
              </a:tr>
              <a:tr h="370840">
                <a:tc>
                  <a:txBody>
                    <a:bodyPr/>
                    <a:lstStyle/>
                    <a:p>
                      <a:r>
                        <a:rPr lang="en-GB" sz="1200" dirty="0" smtClean="0"/>
                        <a:t>Inflation</a:t>
                      </a:r>
                      <a:endParaRPr lang="en-GB" sz="1200" dirty="0"/>
                    </a:p>
                  </a:txBody>
                  <a:tcPr/>
                </a:tc>
                <a:tc>
                  <a:txBody>
                    <a:bodyPr/>
                    <a:lstStyle/>
                    <a:p>
                      <a:pPr algn="r"/>
                      <a:r>
                        <a:rPr lang="en-GB" sz="1200" dirty="0" smtClean="0"/>
                        <a:t>19.1</a:t>
                      </a:r>
                      <a:endParaRPr lang="en-GB" sz="1200" dirty="0"/>
                    </a:p>
                  </a:txBody>
                  <a:tcPr/>
                </a:tc>
                <a:extLst>
                  <a:ext uri="{0D108BD9-81ED-4DB2-BD59-A6C34878D82A}">
                    <a16:rowId xmlns:a16="http://schemas.microsoft.com/office/drawing/2014/main" val="3752712844"/>
                  </a:ext>
                </a:extLst>
              </a:tr>
              <a:tr h="370840">
                <a:tc>
                  <a:txBody>
                    <a:bodyPr/>
                    <a:lstStyle/>
                    <a:p>
                      <a:r>
                        <a:rPr lang="en-GB" sz="1200" dirty="0" smtClean="0"/>
                        <a:t>Growth</a:t>
                      </a:r>
                      <a:endParaRPr lang="en-GB" sz="1200" dirty="0"/>
                    </a:p>
                  </a:txBody>
                  <a:tcPr/>
                </a:tc>
                <a:tc>
                  <a:txBody>
                    <a:bodyPr/>
                    <a:lstStyle/>
                    <a:p>
                      <a:pPr algn="r"/>
                      <a:r>
                        <a:rPr lang="en-GB" sz="1200" dirty="0" smtClean="0"/>
                        <a:t>13.2</a:t>
                      </a:r>
                      <a:endParaRPr lang="en-GB" sz="1200" dirty="0"/>
                    </a:p>
                  </a:txBody>
                  <a:tcPr/>
                </a:tc>
                <a:extLst>
                  <a:ext uri="{0D108BD9-81ED-4DB2-BD59-A6C34878D82A}">
                    <a16:rowId xmlns:a16="http://schemas.microsoft.com/office/drawing/2014/main" val="1948614886"/>
                  </a:ext>
                </a:extLst>
              </a:tr>
              <a:tr h="370840">
                <a:tc>
                  <a:txBody>
                    <a:bodyPr/>
                    <a:lstStyle/>
                    <a:p>
                      <a:r>
                        <a:rPr lang="en-GB" sz="1200" dirty="0" smtClean="0"/>
                        <a:t>National Programmes / Costs</a:t>
                      </a:r>
                      <a:endParaRPr lang="en-GB" sz="1200" dirty="0"/>
                    </a:p>
                  </a:txBody>
                  <a:tcPr/>
                </a:tc>
                <a:tc>
                  <a:txBody>
                    <a:bodyPr/>
                    <a:lstStyle/>
                    <a:p>
                      <a:pPr algn="r"/>
                      <a:r>
                        <a:rPr lang="en-GB" sz="1200" dirty="0" smtClean="0"/>
                        <a:t>36.5</a:t>
                      </a:r>
                      <a:endParaRPr lang="en-GB" sz="1200" dirty="0"/>
                    </a:p>
                  </a:txBody>
                  <a:tcPr/>
                </a:tc>
                <a:extLst>
                  <a:ext uri="{0D108BD9-81ED-4DB2-BD59-A6C34878D82A}">
                    <a16:rowId xmlns:a16="http://schemas.microsoft.com/office/drawing/2014/main" val="1299066724"/>
                  </a:ext>
                </a:extLst>
              </a:tr>
              <a:tr h="370840">
                <a:tc>
                  <a:txBody>
                    <a:bodyPr/>
                    <a:lstStyle/>
                    <a:p>
                      <a:r>
                        <a:rPr lang="en-GB" sz="1200" dirty="0" smtClean="0"/>
                        <a:t>Extraordinary Pressures</a:t>
                      </a:r>
                      <a:endParaRPr lang="en-GB" sz="1200" dirty="0"/>
                    </a:p>
                  </a:txBody>
                  <a:tcPr/>
                </a:tc>
                <a:tc>
                  <a:txBody>
                    <a:bodyPr/>
                    <a:lstStyle/>
                    <a:p>
                      <a:pPr algn="r"/>
                      <a:r>
                        <a:rPr lang="en-GB" sz="1200" dirty="0" smtClean="0"/>
                        <a:t>19.3</a:t>
                      </a:r>
                      <a:endParaRPr lang="en-GB" sz="1200" dirty="0"/>
                    </a:p>
                  </a:txBody>
                  <a:tcPr/>
                </a:tc>
                <a:extLst>
                  <a:ext uri="{0D108BD9-81ED-4DB2-BD59-A6C34878D82A}">
                    <a16:rowId xmlns:a16="http://schemas.microsoft.com/office/drawing/2014/main" val="731884727"/>
                  </a:ext>
                </a:extLst>
              </a:tr>
              <a:tr h="370840">
                <a:tc>
                  <a:txBody>
                    <a:bodyPr/>
                    <a:lstStyle/>
                    <a:p>
                      <a:r>
                        <a:rPr lang="en-GB" sz="1200" dirty="0" smtClean="0"/>
                        <a:t>HB Investments/Decisions</a:t>
                      </a:r>
                      <a:endParaRPr lang="en-GB" sz="1200" dirty="0"/>
                    </a:p>
                  </a:txBody>
                  <a:tcPr/>
                </a:tc>
                <a:tc>
                  <a:txBody>
                    <a:bodyPr/>
                    <a:lstStyle/>
                    <a:p>
                      <a:pPr algn="r"/>
                      <a:r>
                        <a:rPr lang="en-GB" sz="1200" dirty="0" smtClean="0"/>
                        <a:t>31.9</a:t>
                      </a:r>
                      <a:endParaRPr lang="en-GB" sz="1200" dirty="0"/>
                    </a:p>
                  </a:txBody>
                  <a:tcPr/>
                </a:tc>
                <a:extLst>
                  <a:ext uri="{0D108BD9-81ED-4DB2-BD59-A6C34878D82A}">
                    <a16:rowId xmlns:a16="http://schemas.microsoft.com/office/drawing/2014/main" val="1134343075"/>
                  </a:ext>
                </a:extLst>
              </a:tr>
              <a:tr h="370840">
                <a:tc>
                  <a:txBody>
                    <a:bodyPr/>
                    <a:lstStyle/>
                    <a:p>
                      <a:r>
                        <a:rPr lang="en-GB" sz="1200" b="0" dirty="0" smtClean="0"/>
                        <a:t>COVID Recovery</a:t>
                      </a:r>
                      <a:endParaRPr lang="en-GB" sz="1200" b="0" dirty="0"/>
                    </a:p>
                  </a:txBody>
                  <a:tcPr/>
                </a:tc>
                <a:tc>
                  <a:txBody>
                    <a:bodyPr/>
                    <a:lstStyle/>
                    <a:p>
                      <a:pPr algn="r"/>
                      <a:r>
                        <a:rPr lang="en-GB" sz="1200" b="0" dirty="0" smtClean="0"/>
                        <a:t>43.9</a:t>
                      </a:r>
                      <a:endParaRPr lang="en-GB" sz="1200" b="0" dirty="0"/>
                    </a:p>
                  </a:txBody>
                  <a:tcPr/>
                </a:tc>
                <a:extLst>
                  <a:ext uri="{0D108BD9-81ED-4DB2-BD59-A6C34878D82A}">
                    <a16:rowId xmlns:a16="http://schemas.microsoft.com/office/drawing/2014/main" val="2903875408"/>
                  </a:ext>
                </a:extLst>
              </a:tr>
              <a:tr h="370840">
                <a:tc>
                  <a:txBody>
                    <a:bodyPr/>
                    <a:lstStyle/>
                    <a:p>
                      <a:r>
                        <a:rPr lang="en-GB" sz="1200" b="1" dirty="0" smtClean="0"/>
                        <a:t>Sub Total Cost Plan</a:t>
                      </a:r>
                      <a:endParaRPr lang="en-GB" sz="1200" b="1" dirty="0"/>
                    </a:p>
                  </a:txBody>
                  <a:tcPr/>
                </a:tc>
                <a:tc>
                  <a:txBody>
                    <a:bodyPr/>
                    <a:lstStyle/>
                    <a:p>
                      <a:pPr algn="r"/>
                      <a:r>
                        <a:rPr lang="en-GB" sz="1200" b="1" dirty="0" smtClean="0"/>
                        <a:t>204.5</a:t>
                      </a:r>
                      <a:endParaRPr lang="en-GB" sz="1200" b="1" dirty="0"/>
                    </a:p>
                  </a:txBody>
                  <a:tcPr/>
                </a:tc>
                <a:extLst>
                  <a:ext uri="{0D108BD9-81ED-4DB2-BD59-A6C34878D82A}">
                    <a16:rowId xmlns:a16="http://schemas.microsoft.com/office/drawing/2014/main" val="28589484"/>
                  </a:ext>
                </a:extLst>
              </a:tr>
              <a:tr h="370840">
                <a:tc>
                  <a:txBody>
                    <a:bodyPr/>
                    <a:lstStyle/>
                    <a:p>
                      <a:r>
                        <a:rPr lang="en-GB" sz="1200" dirty="0" smtClean="0"/>
                        <a:t>WG Allocations Growth/Inflation</a:t>
                      </a:r>
                      <a:endParaRPr lang="en-GB" sz="1200" dirty="0"/>
                    </a:p>
                  </a:txBody>
                  <a:tcPr/>
                </a:tc>
                <a:tc>
                  <a:txBody>
                    <a:bodyPr/>
                    <a:lstStyle/>
                    <a:p>
                      <a:pPr algn="r"/>
                      <a:r>
                        <a:rPr lang="en-GB" sz="1200" dirty="0" smtClean="0">
                          <a:solidFill>
                            <a:srgbClr val="FF0000"/>
                          </a:solidFill>
                        </a:rPr>
                        <a:t>(95.8)</a:t>
                      </a:r>
                      <a:endParaRPr lang="en-GB" sz="1200" dirty="0">
                        <a:solidFill>
                          <a:srgbClr val="FF0000"/>
                        </a:solidFill>
                      </a:endParaRPr>
                    </a:p>
                  </a:txBody>
                  <a:tcPr/>
                </a:tc>
                <a:extLst>
                  <a:ext uri="{0D108BD9-81ED-4DB2-BD59-A6C34878D82A}">
                    <a16:rowId xmlns:a16="http://schemas.microsoft.com/office/drawing/2014/main" val="954652495"/>
                  </a:ext>
                </a:extLst>
              </a:tr>
              <a:tr h="370840">
                <a:tc>
                  <a:txBody>
                    <a:bodyPr/>
                    <a:lstStyle/>
                    <a:p>
                      <a:r>
                        <a:rPr lang="en-GB" sz="1200" b="1" dirty="0" smtClean="0"/>
                        <a:t>Sub Total Funding Plan</a:t>
                      </a:r>
                      <a:endParaRPr lang="en-GB" sz="1200" b="1" dirty="0"/>
                    </a:p>
                  </a:txBody>
                  <a:tcPr/>
                </a:tc>
                <a:tc>
                  <a:txBody>
                    <a:bodyPr/>
                    <a:lstStyle/>
                    <a:p>
                      <a:pPr algn="r"/>
                      <a:r>
                        <a:rPr lang="en-GB" sz="1200" b="1" dirty="0" smtClean="0">
                          <a:solidFill>
                            <a:srgbClr val="FF0000"/>
                          </a:solidFill>
                        </a:rPr>
                        <a:t>(95.8)</a:t>
                      </a:r>
                      <a:endParaRPr lang="en-GB" sz="1200" b="1" dirty="0">
                        <a:solidFill>
                          <a:srgbClr val="FF0000"/>
                        </a:solidFill>
                      </a:endParaRPr>
                    </a:p>
                  </a:txBody>
                  <a:tcPr/>
                </a:tc>
                <a:extLst>
                  <a:ext uri="{0D108BD9-81ED-4DB2-BD59-A6C34878D82A}">
                    <a16:rowId xmlns:a16="http://schemas.microsoft.com/office/drawing/2014/main" val="1729778556"/>
                  </a:ext>
                </a:extLst>
              </a:tr>
              <a:tr h="370840">
                <a:tc>
                  <a:txBody>
                    <a:bodyPr/>
                    <a:lstStyle/>
                    <a:p>
                      <a:r>
                        <a:rPr lang="en-GB" sz="1200" b="1" dirty="0" smtClean="0"/>
                        <a:t>Initial Planned Deficit 2023/24</a:t>
                      </a:r>
                      <a:endParaRPr lang="en-GB" sz="1200" b="1" dirty="0"/>
                    </a:p>
                  </a:txBody>
                  <a:tcPr/>
                </a:tc>
                <a:tc>
                  <a:txBody>
                    <a:bodyPr/>
                    <a:lstStyle/>
                    <a:p>
                      <a:pPr algn="r"/>
                      <a:r>
                        <a:rPr lang="en-GB" sz="1200" b="1" dirty="0" smtClean="0">
                          <a:solidFill>
                            <a:srgbClr val="FF0000"/>
                          </a:solidFill>
                        </a:rPr>
                        <a:t>(108.7)</a:t>
                      </a:r>
                      <a:endParaRPr lang="en-GB" sz="1200" b="1" dirty="0">
                        <a:solidFill>
                          <a:srgbClr val="FF0000"/>
                        </a:solidFill>
                      </a:endParaRPr>
                    </a:p>
                  </a:txBody>
                  <a:tcPr/>
                </a:tc>
                <a:extLst>
                  <a:ext uri="{0D108BD9-81ED-4DB2-BD59-A6C34878D82A}">
                    <a16:rowId xmlns:a16="http://schemas.microsoft.com/office/drawing/2014/main" val="858806563"/>
                  </a:ext>
                </a:extLst>
              </a:tr>
              <a:tr h="370840">
                <a:tc>
                  <a:txBody>
                    <a:bodyPr/>
                    <a:lstStyle/>
                    <a:p>
                      <a:r>
                        <a:rPr lang="en-GB" sz="1200" dirty="0" smtClean="0"/>
                        <a:t>Delegated Budget Run Rate Reduction Target</a:t>
                      </a:r>
                      <a:endParaRPr lang="en-GB" sz="1200" dirty="0"/>
                    </a:p>
                  </a:txBody>
                  <a:tcPr/>
                </a:tc>
                <a:tc>
                  <a:txBody>
                    <a:bodyPr/>
                    <a:lstStyle/>
                    <a:p>
                      <a:pPr algn="r"/>
                      <a:r>
                        <a:rPr lang="en-GB" sz="1200" dirty="0" smtClean="0">
                          <a:solidFill>
                            <a:srgbClr val="FF0000"/>
                          </a:solidFill>
                        </a:rPr>
                        <a:t>(22.2)</a:t>
                      </a:r>
                      <a:endParaRPr lang="en-GB" sz="1200" dirty="0">
                        <a:solidFill>
                          <a:srgbClr val="FF0000"/>
                        </a:solidFill>
                      </a:endParaRPr>
                    </a:p>
                  </a:txBody>
                  <a:tcPr/>
                </a:tc>
                <a:extLst>
                  <a:ext uri="{0D108BD9-81ED-4DB2-BD59-A6C34878D82A}">
                    <a16:rowId xmlns:a16="http://schemas.microsoft.com/office/drawing/2014/main" val="1790450883"/>
                  </a:ext>
                </a:extLst>
              </a:tr>
              <a:tr h="370840">
                <a:tc>
                  <a:txBody>
                    <a:bodyPr/>
                    <a:lstStyle/>
                    <a:p>
                      <a:r>
                        <a:rPr lang="en-GB" sz="1200" b="1" dirty="0" smtClean="0">
                          <a:solidFill>
                            <a:srgbClr val="FF0000"/>
                          </a:solidFill>
                        </a:rPr>
                        <a:t>Final</a:t>
                      </a:r>
                      <a:r>
                        <a:rPr lang="en-GB" sz="1200" b="1" baseline="0" dirty="0" smtClean="0">
                          <a:solidFill>
                            <a:srgbClr val="FF0000"/>
                          </a:solidFill>
                        </a:rPr>
                        <a:t> </a:t>
                      </a:r>
                      <a:r>
                        <a:rPr lang="en-GB" sz="1200" b="1" dirty="0" smtClean="0">
                          <a:solidFill>
                            <a:srgbClr val="FF0000"/>
                          </a:solidFill>
                        </a:rPr>
                        <a:t>Planned Deficit 2023/24 (Centrally Held) </a:t>
                      </a:r>
                      <a:endParaRPr lang="en-GB" sz="1200" b="1" dirty="0">
                        <a:solidFill>
                          <a:srgbClr val="FF0000"/>
                        </a:solidFill>
                      </a:endParaRPr>
                    </a:p>
                  </a:txBody>
                  <a:tcPr/>
                </a:tc>
                <a:tc>
                  <a:txBody>
                    <a:bodyPr/>
                    <a:lstStyle/>
                    <a:p>
                      <a:pPr algn="r"/>
                      <a:r>
                        <a:rPr lang="en-GB" sz="1200" b="1" dirty="0" smtClean="0">
                          <a:solidFill>
                            <a:srgbClr val="FF0000"/>
                          </a:solidFill>
                        </a:rPr>
                        <a:t>(86.5)</a:t>
                      </a:r>
                      <a:endParaRPr lang="en-GB" sz="1200" b="1" dirty="0">
                        <a:solidFill>
                          <a:srgbClr val="FF0000"/>
                        </a:solidFill>
                      </a:endParaRPr>
                    </a:p>
                  </a:txBody>
                  <a:tcPr/>
                </a:tc>
                <a:extLst>
                  <a:ext uri="{0D108BD9-81ED-4DB2-BD59-A6C34878D82A}">
                    <a16:rowId xmlns:a16="http://schemas.microsoft.com/office/drawing/2014/main" val="1058150043"/>
                  </a:ext>
                </a:extLst>
              </a:tr>
            </a:tbl>
          </a:graphicData>
        </a:graphic>
      </p:graphicFrame>
      <p:sp>
        <p:nvSpPr>
          <p:cNvPr id="12" name="TextBox 11"/>
          <p:cNvSpPr txBox="1"/>
          <p:nvPr/>
        </p:nvSpPr>
        <p:spPr>
          <a:xfrm>
            <a:off x="5841023" y="501851"/>
            <a:ext cx="6178062" cy="369332"/>
          </a:xfrm>
          <a:prstGeom prst="rect">
            <a:avLst/>
          </a:prstGeom>
          <a:noFill/>
          <a:ln>
            <a:solidFill>
              <a:schemeClr val="tx1"/>
            </a:solidFill>
          </a:ln>
        </p:spPr>
        <p:txBody>
          <a:bodyPr wrap="square" rtlCol="0">
            <a:spAutoFit/>
          </a:bodyPr>
          <a:lstStyle/>
          <a:p>
            <a:pPr algn="ctr"/>
            <a:r>
              <a:rPr lang="en-GB" b="1" dirty="0" smtClean="0"/>
              <a:t>What Would This Look Like for Service Areas</a:t>
            </a:r>
            <a:endParaRPr lang="en-GB" b="1" dirty="0"/>
          </a:p>
        </p:txBody>
      </p:sp>
      <p:sp>
        <p:nvSpPr>
          <p:cNvPr id="13" name="TextBox 12"/>
          <p:cNvSpPr txBox="1"/>
          <p:nvPr/>
        </p:nvSpPr>
        <p:spPr>
          <a:xfrm>
            <a:off x="5808784" y="3555203"/>
            <a:ext cx="6242539" cy="369332"/>
          </a:xfrm>
          <a:prstGeom prst="rect">
            <a:avLst/>
          </a:prstGeom>
          <a:noFill/>
          <a:ln>
            <a:solidFill>
              <a:schemeClr val="tx1"/>
            </a:solidFill>
          </a:ln>
        </p:spPr>
        <p:txBody>
          <a:bodyPr wrap="square" rtlCol="0">
            <a:spAutoFit/>
          </a:bodyPr>
          <a:lstStyle/>
          <a:p>
            <a:pPr algn="ctr"/>
            <a:r>
              <a:rPr lang="en-GB" b="1" dirty="0" smtClean="0"/>
              <a:t>Monitoring Delivery</a:t>
            </a:r>
            <a:endParaRPr lang="en-GB" b="1" dirty="0"/>
          </a:p>
        </p:txBody>
      </p:sp>
      <p:sp>
        <p:nvSpPr>
          <p:cNvPr id="14" name="TextBox 13"/>
          <p:cNvSpPr txBox="1"/>
          <p:nvPr/>
        </p:nvSpPr>
        <p:spPr>
          <a:xfrm>
            <a:off x="5776546" y="4947343"/>
            <a:ext cx="6242539" cy="369332"/>
          </a:xfrm>
          <a:prstGeom prst="rect">
            <a:avLst/>
          </a:prstGeom>
          <a:noFill/>
          <a:ln>
            <a:solidFill>
              <a:schemeClr val="tx1"/>
            </a:solidFill>
          </a:ln>
        </p:spPr>
        <p:txBody>
          <a:bodyPr wrap="square" rtlCol="0">
            <a:spAutoFit/>
          </a:bodyPr>
          <a:lstStyle/>
          <a:p>
            <a:pPr algn="ctr"/>
            <a:r>
              <a:rPr lang="en-GB" b="1" dirty="0" smtClean="0"/>
              <a:t>Benefits</a:t>
            </a:r>
            <a:endParaRPr lang="en-GB" b="1" dirty="0"/>
          </a:p>
        </p:txBody>
      </p:sp>
      <p:sp>
        <p:nvSpPr>
          <p:cNvPr id="4" name="Right Brace 3"/>
          <p:cNvSpPr/>
          <p:nvPr/>
        </p:nvSpPr>
        <p:spPr>
          <a:xfrm>
            <a:off x="4448908" y="580319"/>
            <a:ext cx="298938" cy="5562600"/>
          </a:xfrm>
          <a:prstGeom prst="rightBrace">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6" name="Straight Arrow Connector 15"/>
          <p:cNvCxnSpPr/>
          <p:nvPr/>
        </p:nvCxnSpPr>
        <p:spPr>
          <a:xfrm flipV="1">
            <a:off x="4967654" y="2022231"/>
            <a:ext cx="1389184" cy="1336432"/>
          </a:xfrm>
          <a:prstGeom prst="straightConnector1">
            <a:avLst/>
          </a:prstGeom>
          <a:ln w="571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9" name="TextBox 18"/>
          <p:cNvSpPr txBox="1"/>
          <p:nvPr/>
        </p:nvSpPr>
        <p:spPr>
          <a:xfrm>
            <a:off x="5808783" y="3950452"/>
            <a:ext cx="6242539" cy="1169551"/>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Savings trackers still remain relevant and will need to be completed. But entries relate to action to mitigate and reduce run rates as opposed to budget releasing savings</a:t>
            </a:r>
          </a:p>
          <a:p>
            <a:pPr marL="285750" indent="-285750">
              <a:buFont typeface="Arial" panose="020B0604020202020204" pitchFamily="34" charset="0"/>
              <a:buChar char="•"/>
            </a:pPr>
            <a:r>
              <a:rPr lang="en-GB" sz="1400" dirty="0" smtClean="0"/>
              <a:t>This then support reporting to WG and Board</a:t>
            </a:r>
          </a:p>
          <a:p>
            <a:pPr marL="285750" indent="-285750">
              <a:buFont typeface="Arial" panose="020B0604020202020204" pitchFamily="34" charset="0"/>
              <a:buChar char="•"/>
            </a:pPr>
            <a:endParaRPr lang="en-GB" sz="1400" dirty="0" smtClean="0"/>
          </a:p>
        </p:txBody>
      </p:sp>
      <p:sp>
        <p:nvSpPr>
          <p:cNvPr id="20" name="TextBox 19"/>
          <p:cNvSpPr txBox="1"/>
          <p:nvPr/>
        </p:nvSpPr>
        <p:spPr>
          <a:xfrm>
            <a:off x="5744306" y="5450313"/>
            <a:ext cx="6242539" cy="1384995"/>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Monitoring ONE target = Run Rate Delivery</a:t>
            </a:r>
          </a:p>
          <a:p>
            <a:pPr marL="285750" indent="-285750">
              <a:buFont typeface="Arial" panose="020B0604020202020204" pitchFamily="34" charset="0"/>
              <a:buChar char="•"/>
            </a:pPr>
            <a:r>
              <a:rPr lang="en-GB" sz="1400" dirty="0" smtClean="0"/>
              <a:t>Greater flexibility / options for Accountable Officers to flex how they allocate investments to support Service Areas and manage within funding envelop provided.</a:t>
            </a:r>
          </a:p>
          <a:p>
            <a:pPr marL="285750" indent="-285750">
              <a:buFont typeface="Arial" panose="020B0604020202020204" pitchFamily="34" charset="0"/>
              <a:buChar char="•"/>
            </a:pPr>
            <a:r>
              <a:rPr lang="en-GB" sz="1400" dirty="0" smtClean="0"/>
              <a:t>Simpler for Delegated Budget Holders to understand.</a:t>
            </a:r>
          </a:p>
          <a:p>
            <a:pPr marL="285750" indent="-285750">
              <a:buFont typeface="Arial" panose="020B0604020202020204" pitchFamily="34" charset="0"/>
              <a:buChar char="•"/>
            </a:pPr>
            <a:endParaRPr lang="en-GB" sz="1400" dirty="0" smtClean="0"/>
          </a:p>
        </p:txBody>
      </p:sp>
      <p:pic>
        <p:nvPicPr>
          <p:cNvPr id="28" name="Picture 27"/>
          <p:cNvPicPr>
            <a:picLocks noChangeAspect="1"/>
          </p:cNvPicPr>
          <p:nvPr/>
        </p:nvPicPr>
        <p:blipFill>
          <a:blip r:embed="rId4"/>
          <a:stretch>
            <a:fillRect/>
          </a:stretch>
        </p:blipFill>
        <p:spPr>
          <a:xfrm>
            <a:off x="6769434" y="980273"/>
            <a:ext cx="3682331" cy="2517898"/>
          </a:xfrm>
          <a:prstGeom prst="rect">
            <a:avLst/>
          </a:prstGeom>
        </p:spPr>
      </p:pic>
    </p:spTree>
    <p:extLst>
      <p:ext uri="{BB962C8B-B14F-4D97-AF65-F5344CB8AC3E}">
        <p14:creationId xmlns:p14="http://schemas.microsoft.com/office/powerpoint/2010/main" val="1904101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p:cNvSpPr txBox="1">
            <a:spLocks/>
          </p:cNvSpPr>
          <p:nvPr/>
        </p:nvSpPr>
        <p:spPr>
          <a:xfrm>
            <a:off x="0" y="1"/>
            <a:ext cx="12192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spc="244" dirty="0" smtClean="0">
                <a:solidFill>
                  <a:schemeClr val="bg1"/>
                </a:solidFill>
                <a:latin typeface="Verdana" panose="020B0604030504040204" pitchFamily="34" charset="0"/>
                <a:ea typeface="Verdana" panose="020B0604030504040204" pitchFamily="34" charset="0"/>
                <a:cs typeface="Verdana" panose="020B0604030504040204" pitchFamily="34" charset="0"/>
              </a:rPr>
              <a:t>What Next? </a:t>
            </a:r>
            <a:endParaRPr lang="en-GB" sz="1800" b="1" cap="small" spc="244"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 name="Slide Number Placeholder 1"/>
          <p:cNvSpPr>
            <a:spLocks noGrp="1"/>
          </p:cNvSpPr>
          <p:nvPr>
            <p:ph type="sldNum" sz="quarter" idx="12"/>
          </p:nvPr>
        </p:nvSpPr>
        <p:spPr/>
        <p:txBody>
          <a:bodyPr/>
          <a:lstStyle/>
          <a:p>
            <a:fld id="{B44F21F8-718F-45FB-B255-FFD078EF54AA}" type="slidenum">
              <a:rPr lang="en-GB" smtClean="0"/>
              <a:t>4</a:t>
            </a:fld>
            <a:endParaRPr lang="en-GB" dirty="0"/>
          </a:p>
        </p:txBody>
      </p:sp>
      <p:pic>
        <p:nvPicPr>
          <p:cNvPr id="7" name="Picture 6"/>
          <p:cNvPicPr>
            <a:picLocks noChangeAspect="1"/>
          </p:cNvPicPr>
          <p:nvPr/>
        </p:nvPicPr>
        <p:blipFill>
          <a:blip r:embed="rId3"/>
          <a:stretch>
            <a:fillRect/>
          </a:stretch>
        </p:blipFill>
        <p:spPr>
          <a:xfrm>
            <a:off x="0" y="6356350"/>
            <a:ext cx="5633192" cy="501650"/>
          </a:xfrm>
          <a:prstGeom prst="rect">
            <a:avLst/>
          </a:prstGeom>
        </p:spPr>
      </p:pic>
      <p:sp>
        <p:nvSpPr>
          <p:cNvPr id="5" name="TextBox 4"/>
          <p:cNvSpPr txBox="1"/>
          <p:nvPr/>
        </p:nvSpPr>
        <p:spPr>
          <a:xfrm>
            <a:off x="789842" y="1001038"/>
            <a:ext cx="10383715" cy="5355312"/>
          </a:xfrm>
          <a:prstGeom prst="rect">
            <a:avLst/>
          </a:prstGeom>
          <a:noFill/>
        </p:spPr>
        <p:txBody>
          <a:bodyPr wrap="square" rtlCol="0">
            <a:spAutoFit/>
          </a:bodyPr>
          <a:lstStyle/>
          <a:p>
            <a:pPr marL="342900" indent="-342900">
              <a:buFont typeface="+mj-lt"/>
              <a:buAutoNum type="arabicPeriod"/>
            </a:pPr>
            <a:r>
              <a:rPr lang="en-GB" dirty="0" smtClean="0"/>
              <a:t>For 2024/25 the value of the ‘Savings Target’ or ‘New Delegated Budget Run rate Reduction’ for 2024/25 will in part be finalised as part of the wider IMTP process and also the expectations of WG (2023/24 WG expectation was minimum of 2.5% target set)</a:t>
            </a:r>
          </a:p>
          <a:p>
            <a:pPr marL="342900" indent="-342900">
              <a:buFont typeface="+mj-lt"/>
              <a:buAutoNum type="arabicPeriod"/>
            </a:pPr>
            <a:endParaRPr lang="en-GB" dirty="0" smtClean="0"/>
          </a:p>
          <a:p>
            <a:pPr marL="342900" indent="-342900">
              <a:buFont typeface="+mj-lt"/>
              <a:buAutoNum type="arabicPeriod"/>
            </a:pPr>
            <a:r>
              <a:rPr lang="en-GB" dirty="0" smtClean="0"/>
              <a:t>If adopted the HB will need to consider options for apportioning the ‘ New Delegated </a:t>
            </a:r>
            <a:r>
              <a:rPr lang="en-GB" dirty="0"/>
              <a:t>Budget Run </a:t>
            </a:r>
            <a:r>
              <a:rPr lang="en-GB" dirty="0" smtClean="0"/>
              <a:t>Rate </a:t>
            </a:r>
            <a:r>
              <a:rPr lang="en-GB" dirty="0"/>
              <a:t>Reduction’ </a:t>
            </a:r>
            <a:r>
              <a:rPr lang="en-GB" dirty="0" smtClean="0"/>
              <a:t>on a fair, equitable and transparent basis.</a:t>
            </a:r>
          </a:p>
          <a:p>
            <a:pPr marL="342900" indent="-342900">
              <a:buFont typeface="+mj-lt"/>
              <a:buAutoNum type="arabicPeriod"/>
            </a:pPr>
            <a:endParaRPr lang="en-GB" dirty="0" smtClean="0"/>
          </a:p>
          <a:p>
            <a:pPr marL="342900" indent="-342900">
              <a:buFont typeface="+mj-lt"/>
              <a:buAutoNum type="arabicPeriod"/>
            </a:pPr>
            <a:r>
              <a:rPr lang="en-GB" dirty="0" smtClean="0"/>
              <a:t>Share proposal for discussion with Service Group Directors in January to determine whether this would support the Accountable Officers and Delegated Budget Holders and streamline approach for holding them to account? </a:t>
            </a:r>
          </a:p>
          <a:p>
            <a:pPr marL="342900" indent="-342900">
              <a:buFont typeface="+mj-lt"/>
              <a:buAutoNum type="arabicPeriod"/>
            </a:pPr>
            <a:endParaRPr lang="en-GB" dirty="0" smtClean="0"/>
          </a:p>
          <a:p>
            <a:pPr marL="342900" indent="-342900">
              <a:buFont typeface="+mj-lt"/>
              <a:buAutoNum type="arabicPeriod"/>
            </a:pPr>
            <a:r>
              <a:rPr lang="en-GB" dirty="0" smtClean="0"/>
              <a:t>Consider whether we establish an </a:t>
            </a:r>
            <a:r>
              <a:rPr lang="en-GB" dirty="0" err="1" smtClean="0"/>
              <a:t>incentivisation</a:t>
            </a:r>
            <a:r>
              <a:rPr lang="en-GB" dirty="0"/>
              <a:t> </a:t>
            </a:r>
            <a:r>
              <a:rPr lang="en-GB" dirty="0" smtClean="0"/>
              <a:t>programme, whereby if a Service Group delivers on their control total target by the end of each quarter the HB provides additional recurrent investment to enhance the patient experience </a:t>
            </a:r>
            <a:r>
              <a:rPr lang="en-GB" smtClean="0"/>
              <a:t>and/or quality </a:t>
            </a:r>
            <a:r>
              <a:rPr lang="en-GB" dirty="0" smtClean="0"/>
              <a:t>up to a maximum of £25k per quarter per Service Group. </a:t>
            </a:r>
          </a:p>
          <a:p>
            <a:pPr marL="342900" indent="-342900">
              <a:buFont typeface="+mj-lt"/>
              <a:buAutoNum type="arabicPeriod"/>
            </a:pPr>
            <a:endParaRPr lang="en-GB" dirty="0"/>
          </a:p>
          <a:p>
            <a:pPr marL="342900" indent="-342900">
              <a:buFont typeface="+mj-lt"/>
              <a:buAutoNum type="arabicPeriod"/>
            </a:pPr>
            <a:r>
              <a:rPr lang="en-GB" dirty="0" smtClean="0"/>
              <a:t>If agreed proposal will need to be part of the Budgetary Management document for 2024/25 and the Accountability Letters issued on April, which we are proposing to present to Audit Committee in Q4 2023/24. </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147034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C2293D3F6CAF44883FAF75821614A26" ma:contentTypeVersion="5" ma:contentTypeDescription="Create a new document." ma:contentTypeScope="" ma:versionID="0a61740fef8346524f441d61d9727cc7">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CCE17D-C99C-45E9-9BB5-FF47ABA801D0}">
  <ds:schemaRefs>
    <ds:schemaRef ds:uri="http://www.w3.org/XML/1998/namespace"/>
    <ds:schemaRef ds:uri="http://purl.org/dc/elements/1.1/"/>
    <ds:schemaRef ds:uri="http://purl.org/dc/terms/"/>
    <ds:schemaRef ds:uri="http://schemas.microsoft.com/office/2006/metadata/propertie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44db3db7-1523-4826-83fd-741d9b441697"/>
  </ds:schemaRefs>
</ds:datastoreItem>
</file>

<file path=customXml/itemProps2.xml><?xml version="1.0" encoding="utf-8"?>
<ds:datastoreItem xmlns:ds="http://schemas.openxmlformats.org/officeDocument/2006/customXml" ds:itemID="{21F521FD-407B-4F99-B65D-5CF7EAB24F86}">
  <ds:schemaRefs>
    <ds:schemaRef ds:uri="http://schemas.microsoft.com/sharepoint/v3/contenttype/forms"/>
  </ds:schemaRefs>
</ds:datastoreItem>
</file>

<file path=customXml/itemProps3.xml><?xml version="1.0" encoding="utf-8"?>
<ds:datastoreItem xmlns:ds="http://schemas.openxmlformats.org/officeDocument/2006/customXml" ds:itemID="{C8C402D9-7467-41E7-851A-11D84ACB93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804</TotalTime>
  <Words>594</Words>
  <Application>Microsoft Office PowerPoint</Application>
  <PresentationFormat>Widescreen</PresentationFormat>
  <Paragraphs>95</Paragraphs>
  <Slides>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Verdana</vt:lpstr>
      <vt:lpstr>Office Theme</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Moss (SBU - Finance)</dc:creator>
  <cp:lastModifiedBy>Georgia Pennells (Swansea Bay - Corporate Governance Officer )</cp:lastModifiedBy>
  <cp:revision>24</cp:revision>
  <dcterms:created xsi:type="dcterms:W3CDTF">2023-07-24T14:46:55Z</dcterms:created>
  <dcterms:modified xsi:type="dcterms:W3CDTF">2023-12-18T14:35:37Z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0x0101006C2293D3F6CAF44883FAF75821614A26</vt:lpwstr>
  </property>
</Properties>
</file>