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93" r:id="rId5"/>
    <p:sldMasterId id="2147483700" r:id="rId6"/>
    <p:sldMasterId id="2147483716" r:id="rId7"/>
    <p:sldMasterId id="2147483724" r:id="rId8"/>
    <p:sldMasterId id="2147483729" r:id="rId9"/>
  </p:sldMasterIdLst>
  <p:notesMasterIdLst>
    <p:notesMasterId r:id="rId20"/>
  </p:notesMasterIdLst>
  <p:handoutMasterIdLst>
    <p:handoutMasterId r:id="rId21"/>
  </p:handoutMasterIdLst>
  <p:sldIdLst>
    <p:sldId id="309" r:id="rId10"/>
    <p:sldId id="337" r:id="rId11"/>
    <p:sldId id="339" r:id="rId12"/>
    <p:sldId id="336" r:id="rId13"/>
    <p:sldId id="341" r:id="rId14"/>
    <p:sldId id="338" r:id="rId15"/>
    <p:sldId id="342" r:id="rId16"/>
    <p:sldId id="343" r:id="rId17"/>
    <p:sldId id="340" r:id="rId18"/>
    <p:sldId id="344" r:id="rId19"/>
  </p:sldIdLst>
  <p:sldSz cx="20105688" cy="11309350"/>
  <p:notesSz cx="20104100" cy="1130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55E"/>
    <a:srgbClr val="9E4ECA"/>
    <a:srgbClr val="7EB0DE"/>
    <a:srgbClr val="CE3636"/>
    <a:srgbClr val="00BC62"/>
    <a:srgbClr val="181924"/>
    <a:srgbClr val="FFD550"/>
    <a:srgbClr val="325A8A"/>
    <a:srgbClr val="F8CD47"/>
    <a:srgbClr val="79C5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98" autoAdjust="0"/>
    <p:restoredTop sz="94770"/>
  </p:normalViewPr>
  <p:slideViewPr>
    <p:cSldViewPr>
      <p:cViewPr varScale="1">
        <p:scale>
          <a:sx n="36" d="100"/>
          <a:sy n="36" d="100"/>
        </p:scale>
        <p:origin x="240" y="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2" d="100"/>
          <a:sy n="102" d="100"/>
        </p:scale>
        <p:origin x="120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6C9680-2024-402C-AD17-9B9740EB9D0A}" type="doc">
      <dgm:prSet loTypeId="urn:microsoft.com/office/officeart/2005/8/layout/hProcess9" loCatId="process" qsTypeId="urn:microsoft.com/office/officeart/2005/8/quickstyle/simple1" qsCatId="simple" csTypeId="urn:microsoft.com/office/officeart/2005/8/colors/accent0_3" csCatId="mainScheme" phldr="1"/>
      <dgm:spPr/>
    </dgm:pt>
    <dgm:pt modelId="{B648B507-7BA9-4D2E-BFAD-5FC17CABAFB7}">
      <dgm:prSet phldrT="[Text]"/>
      <dgm:spPr/>
      <dgm:t>
        <a:bodyPr/>
        <a:lstStyle/>
        <a:p>
          <a:r>
            <a:rPr lang="en-GB" dirty="0"/>
            <a:t>October/November 2024 assess data to provide indicative value for each item detailed in the table above</a:t>
          </a:r>
        </a:p>
      </dgm:t>
    </dgm:pt>
    <dgm:pt modelId="{545FCE0D-77BC-453F-B1AE-77CEE656E83F}" type="parTrans" cxnId="{F91E9962-0E91-4B73-B8F3-A5CFF606473C}">
      <dgm:prSet/>
      <dgm:spPr/>
      <dgm:t>
        <a:bodyPr/>
        <a:lstStyle/>
        <a:p>
          <a:endParaRPr lang="en-GB"/>
        </a:p>
      </dgm:t>
    </dgm:pt>
    <dgm:pt modelId="{36176727-2990-48B8-9E59-62B6BEDE9427}" type="sibTrans" cxnId="{F91E9962-0E91-4B73-B8F3-A5CFF606473C}">
      <dgm:prSet/>
      <dgm:spPr/>
      <dgm:t>
        <a:bodyPr/>
        <a:lstStyle/>
        <a:p>
          <a:endParaRPr lang="en-GB"/>
        </a:p>
      </dgm:t>
    </dgm:pt>
    <dgm:pt modelId="{4A5EE71F-2E11-4901-BBCE-F31BBF9199CB}">
      <dgm:prSet phldrT="[Text]"/>
      <dgm:spPr/>
      <dgm:t>
        <a:bodyPr/>
        <a:lstStyle/>
        <a:p>
          <a:r>
            <a:rPr lang="en-GB" dirty="0"/>
            <a:t>Early December request Executive Team prioritise order, noting some may not be a choice but national decision.</a:t>
          </a:r>
        </a:p>
      </dgm:t>
    </dgm:pt>
    <dgm:pt modelId="{D22DD8C7-F3F0-4012-9585-189937804A9E}" type="parTrans" cxnId="{25111952-0143-497D-866E-3B3637B7236B}">
      <dgm:prSet/>
      <dgm:spPr/>
      <dgm:t>
        <a:bodyPr/>
        <a:lstStyle/>
        <a:p>
          <a:endParaRPr lang="en-GB"/>
        </a:p>
      </dgm:t>
    </dgm:pt>
    <dgm:pt modelId="{67364DDE-31FC-420A-B1F4-9FF079E44A5B}" type="sibTrans" cxnId="{25111952-0143-497D-866E-3B3637B7236B}">
      <dgm:prSet/>
      <dgm:spPr/>
      <dgm:t>
        <a:bodyPr/>
        <a:lstStyle/>
        <a:p>
          <a:endParaRPr lang="en-GB"/>
        </a:p>
      </dgm:t>
    </dgm:pt>
    <dgm:pt modelId="{D23C513D-4700-40F5-A73D-BB0F8BBC9BB3}">
      <dgm:prSet phldrT="[Text]"/>
      <dgm:spPr/>
      <dgm:t>
        <a:bodyPr/>
        <a:lstStyle/>
        <a:p>
          <a:r>
            <a:rPr lang="en-GB" dirty="0"/>
            <a:t>24</a:t>
          </a:r>
          <a:r>
            <a:rPr lang="en-GB" baseline="30000" dirty="0"/>
            <a:t>th</a:t>
          </a:r>
          <a:r>
            <a:rPr lang="en-GB" dirty="0"/>
            <a:t> December HB receive 2025/26 Allocation Letter confirming the % awarded and expectations regarding savings target</a:t>
          </a:r>
        </a:p>
      </dgm:t>
    </dgm:pt>
    <dgm:pt modelId="{67128921-06B1-459C-ABB5-A47C9154B808}" type="parTrans" cxnId="{376CCFE6-59D0-4856-9EA4-F3B11C5EB41A}">
      <dgm:prSet/>
      <dgm:spPr/>
      <dgm:t>
        <a:bodyPr/>
        <a:lstStyle/>
        <a:p>
          <a:endParaRPr lang="en-GB"/>
        </a:p>
      </dgm:t>
    </dgm:pt>
    <dgm:pt modelId="{1C8BFA0F-0835-40FF-BB2D-8ED106BA2501}" type="sibTrans" cxnId="{376CCFE6-59D0-4856-9EA4-F3B11C5EB41A}">
      <dgm:prSet/>
      <dgm:spPr/>
      <dgm:t>
        <a:bodyPr/>
        <a:lstStyle/>
        <a:p>
          <a:endParaRPr lang="en-GB"/>
        </a:p>
      </dgm:t>
    </dgm:pt>
    <dgm:pt modelId="{5C454FD1-0EC5-4303-89E9-B63F5D1E6C7A}">
      <dgm:prSet/>
      <dgm:spPr/>
      <dgm:t>
        <a:bodyPr/>
        <a:lstStyle/>
        <a:p>
          <a:r>
            <a:rPr lang="en-GB" dirty="0"/>
            <a:t>Early January dependent on the % and expectations of WG, finalise option applied in Part 1</a:t>
          </a:r>
        </a:p>
      </dgm:t>
    </dgm:pt>
    <dgm:pt modelId="{8977C5E5-E2AA-4390-8176-4FFA4513495A}" type="parTrans" cxnId="{FAC66735-FC53-4672-9EF9-22E1485D04F3}">
      <dgm:prSet/>
      <dgm:spPr/>
      <dgm:t>
        <a:bodyPr/>
        <a:lstStyle/>
        <a:p>
          <a:endParaRPr lang="en-GB"/>
        </a:p>
      </dgm:t>
    </dgm:pt>
    <dgm:pt modelId="{3E812962-562C-4816-BF34-EAF41CFA595A}" type="sibTrans" cxnId="{FAC66735-FC53-4672-9EF9-22E1485D04F3}">
      <dgm:prSet/>
      <dgm:spPr/>
      <dgm:t>
        <a:bodyPr/>
        <a:lstStyle/>
        <a:p>
          <a:endParaRPr lang="en-GB"/>
        </a:p>
      </dgm:t>
    </dgm:pt>
    <dgm:pt modelId="{BD6481BD-4C5B-405B-B5FC-737BBBFE5154}">
      <dgm:prSet/>
      <dgm:spPr/>
      <dgm:t>
        <a:bodyPr/>
        <a:lstStyle/>
        <a:p>
          <a:r>
            <a:rPr lang="en-GB" dirty="0"/>
            <a:t>Mid-January -  first full presentation of the assessed 2025/26 Financial Plan </a:t>
          </a:r>
        </a:p>
      </dgm:t>
    </dgm:pt>
    <dgm:pt modelId="{F8228CAC-BD8A-4D91-BEF7-DE6F44B41262}" type="parTrans" cxnId="{E61D169C-D054-414C-A2BF-09380AE84B48}">
      <dgm:prSet/>
      <dgm:spPr/>
      <dgm:t>
        <a:bodyPr/>
        <a:lstStyle/>
        <a:p>
          <a:endParaRPr lang="en-GB"/>
        </a:p>
      </dgm:t>
    </dgm:pt>
    <dgm:pt modelId="{F0DA025B-F361-4F68-9229-F5586FC0D19E}" type="sibTrans" cxnId="{E61D169C-D054-414C-A2BF-09380AE84B48}">
      <dgm:prSet/>
      <dgm:spPr/>
      <dgm:t>
        <a:bodyPr/>
        <a:lstStyle/>
        <a:p>
          <a:endParaRPr lang="en-GB"/>
        </a:p>
      </dgm:t>
    </dgm:pt>
    <dgm:pt modelId="{A84A1821-603F-4F64-BA9F-C2064F98D479}" type="pres">
      <dgm:prSet presAssocID="{B46C9680-2024-402C-AD17-9B9740EB9D0A}" presName="CompostProcess" presStyleCnt="0">
        <dgm:presLayoutVars>
          <dgm:dir/>
          <dgm:resizeHandles val="exact"/>
        </dgm:presLayoutVars>
      </dgm:prSet>
      <dgm:spPr/>
    </dgm:pt>
    <dgm:pt modelId="{FCCC4E09-BA00-4415-92CA-F715756DFBDD}" type="pres">
      <dgm:prSet presAssocID="{B46C9680-2024-402C-AD17-9B9740EB9D0A}" presName="arrow" presStyleLbl="bgShp" presStyleIdx="0" presStyleCnt="1"/>
      <dgm:spPr/>
    </dgm:pt>
    <dgm:pt modelId="{C67F1E20-5318-4C72-992F-CD7A3944A800}" type="pres">
      <dgm:prSet presAssocID="{B46C9680-2024-402C-AD17-9B9740EB9D0A}" presName="linearProcess" presStyleCnt="0"/>
      <dgm:spPr/>
    </dgm:pt>
    <dgm:pt modelId="{3ECA1172-D1A2-4B61-A83C-CBE8ED8D6CB8}" type="pres">
      <dgm:prSet presAssocID="{B648B507-7BA9-4D2E-BFAD-5FC17CABAFB7}" presName="textNode" presStyleLbl="node1" presStyleIdx="0" presStyleCnt="5">
        <dgm:presLayoutVars>
          <dgm:bulletEnabled val="1"/>
        </dgm:presLayoutVars>
      </dgm:prSet>
      <dgm:spPr/>
    </dgm:pt>
    <dgm:pt modelId="{D2D6B41E-9319-4411-85EB-7C8B7B54EB1C}" type="pres">
      <dgm:prSet presAssocID="{36176727-2990-48B8-9E59-62B6BEDE9427}" presName="sibTrans" presStyleCnt="0"/>
      <dgm:spPr/>
    </dgm:pt>
    <dgm:pt modelId="{97294457-5160-4A18-95DE-A7CFF8F3FC43}" type="pres">
      <dgm:prSet presAssocID="{4A5EE71F-2E11-4901-BBCE-F31BBF9199CB}" presName="textNode" presStyleLbl="node1" presStyleIdx="1" presStyleCnt="5">
        <dgm:presLayoutVars>
          <dgm:bulletEnabled val="1"/>
        </dgm:presLayoutVars>
      </dgm:prSet>
      <dgm:spPr/>
    </dgm:pt>
    <dgm:pt modelId="{2FB35163-714C-4EBD-A444-B37250780D87}" type="pres">
      <dgm:prSet presAssocID="{67364DDE-31FC-420A-B1F4-9FF079E44A5B}" presName="sibTrans" presStyleCnt="0"/>
      <dgm:spPr/>
    </dgm:pt>
    <dgm:pt modelId="{112D19C9-7E15-4B83-B011-2864D89DA998}" type="pres">
      <dgm:prSet presAssocID="{D23C513D-4700-40F5-A73D-BB0F8BBC9BB3}" presName="textNode" presStyleLbl="node1" presStyleIdx="2" presStyleCnt="5">
        <dgm:presLayoutVars>
          <dgm:bulletEnabled val="1"/>
        </dgm:presLayoutVars>
      </dgm:prSet>
      <dgm:spPr/>
    </dgm:pt>
    <dgm:pt modelId="{F49A6CA5-F942-4EE1-8CD0-E908AAC568DC}" type="pres">
      <dgm:prSet presAssocID="{1C8BFA0F-0835-40FF-BB2D-8ED106BA2501}" presName="sibTrans" presStyleCnt="0"/>
      <dgm:spPr/>
    </dgm:pt>
    <dgm:pt modelId="{9DEEF44C-9AB1-4CE3-B269-7B831C437FAF}" type="pres">
      <dgm:prSet presAssocID="{5C454FD1-0EC5-4303-89E9-B63F5D1E6C7A}" presName="textNode" presStyleLbl="node1" presStyleIdx="3" presStyleCnt="5">
        <dgm:presLayoutVars>
          <dgm:bulletEnabled val="1"/>
        </dgm:presLayoutVars>
      </dgm:prSet>
      <dgm:spPr/>
    </dgm:pt>
    <dgm:pt modelId="{1C298F15-ED48-4B59-B1A7-80129E9298B9}" type="pres">
      <dgm:prSet presAssocID="{3E812962-562C-4816-BF34-EAF41CFA595A}" presName="sibTrans" presStyleCnt="0"/>
      <dgm:spPr/>
    </dgm:pt>
    <dgm:pt modelId="{EBA8CE03-94DA-46A3-A1A3-6FBBD53BD5D5}" type="pres">
      <dgm:prSet presAssocID="{BD6481BD-4C5B-405B-B5FC-737BBBFE5154}" presName="textNode" presStyleLbl="node1" presStyleIdx="4" presStyleCnt="5">
        <dgm:presLayoutVars>
          <dgm:bulletEnabled val="1"/>
        </dgm:presLayoutVars>
      </dgm:prSet>
      <dgm:spPr/>
    </dgm:pt>
  </dgm:ptLst>
  <dgm:cxnLst>
    <dgm:cxn modelId="{BC2F3209-9DE5-4DF6-8CC4-111CDC828E00}" type="presOf" srcId="{5C454FD1-0EC5-4303-89E9-B63F5D1E6C7A}" destId="{9DEEF44C-9AB1-4CE3-B269-7B831C437FAF}" srcOrd="0" destOrd="0" presId="urn:microsoft.com/office/officeart/2005/8/layout/hProcess9"/>
    <dgm:cxn modelId="{071E2234-DC2D-499B-877E-F3E8A92CAFB7}" type="presOf" srcId="{D23C513D-4700-40F5-A73D-BB0F8BBC9BB3}" destId="{112D19C9-7E15-4B83-B011-2864D89DA998}" srcOrd="0" destOrd="0" presId="urn:microsoft.com/office/officeart/2005/8/layout/hProcess9"/>
    <dgm:cxn modelId="{FAC66735-FC53-4672-9EF9-22E1485D04F3}" srcId="{B46C9680-2024-402C-AD17-9B9740EB9D0A}" destId="{5C454FD1-0EC5-4303-89E9-B63F5D1E6C7A}" srcOrd="3" destOrd="0" parTransId="{8977C5E5-E2AA-4390-8176-4FFA4513495A}" sibTransId="{3E812962-562C-4816-BF34-EAF41CFA595A}"/>
    <dgm:cxn modelId="{F91E9962-0E91-4B73-B8F3-A5CFF606473C}" srcId="{B46C9680-2024-402C-AD17-9B9740EB9D0A}" destId="{B648B507-7BA9-4D2E-BFAD-5FC17CABAFB7}" srcOrd="0" destOrd="0" parTransId="{545FCE0D-77BC-453F-B1AE-77CEE656E83F}" sibTransId="{36176727-2990-48B8-9E59-62B6BEDE9427}"/>
    <dgm:cxn modelId="{5788FC6D-A45C-4FE0-AB68-400CA3DE5BB7}" type="presOf" srcId="{BD6481BD-4C5B-405B-B5FC-737BBBFE5154}" destId="{EBA8CE03-94DA-46A3-A1A3-6FBBD53BD5D5}" srcOrd="0" destOrd="0" presId="urn:microsoft.com/office/officeart/2005/8/layout/hProcess9"/>
    <dgm:cxn modelId="{ED8C916F-4D0A-492E-AEF4-E57E82BCD5EC}" type="presOf" srcId="{4A5EE71F-2E11-4901-BBCE-F31BBF9199CB}" destId="{97294457-5160-4A18-95DE-A7CFF8F3FC43}" srcOrd="0" destOrd="0" presId="urn:microsoft.com/office/officeart/2005/8/layout/hProcess9"/>
    <dgm:cxn modelId="{25111952-0143-497D-866E-3B3637B7236B}" srcId="{B46C9680-2024-402C-AD17-9B9740EB9D0A}" destId="{4A5EE71F-2E11-4901-BBCE-F31BBF9199CB}" srcOrd="1" destOrd="0" parTransId="{D22DD8C7-F3F0-4012-9585-189937804A9E}" sibTransId="{67364DDE-31FC-420A-B1F4-9FF079E44A5B}"/>
    <dgm:cxn modelId="{27B44256-EC81-4223-B471-A15AB5F7E90D}" type="presOf" srcId="{B46C9680-2024-402C-AD17-9B9740EB9D0A}" destId="{A84A1821-603F-4F64-BA9F-C2064F98D479}" srcOrd="0" destOrd="0" presId="urn:microsoft.com/office/officeart/2005/8/layout/hProcess9"/>
    <dgm:cxn modelId="{E61D169C-D054-414C-A2BF-09380AE84B48}" srcId="{B46C9680-2024-402C-AD17-9B9740EB9D0A}" destId="{BD6481BD-4C5B-405B-B5FC-737BBBFE5154}" srcOrd="4" destOrd="0" parTransId="{F8228CAC-BD8A-4D91-BEF7-DE6F44B41262}" sibTransId="{F0DA025B-F361-4F68-9229-F5586FC0D19E}"/>
    <dgm:cxn modelId="{D0E090B4-1ADB-425D-84B7-AB2C98798D27}" type="presOf" srcId="{B648B507-7BA9-4D2E-BFAD-5FC17CABAFB7}" destId="{3ECA1172-D1A2-4B61-A83C-CBE8ED8D6CB8}" srcOrd="0" destOrd="0" presId="urn:microsoft.com/office/officeart/2005/8/layout/hProcess9"/>
    <dgm:cxn modelId="{376CCFE6-59D0-4856-9EA4-F3B11C5EB41A}" srcId="{B46C9680-2024-402C-AD17-9B9740EB9D0A}" destId="{D23C513D-4700-40F5-A73D-BB0F8BBC9BB3}" srcOrd="2" destOrd="0" parTransId="{67128921-06B1-459C-ABB5-A47C9154B808}" sibTransId="{1C8BFA0F-0835-40FF-BB2D-8ED106BA2501}"/>
    <dgm:cxn modelId="{030A5415-D729-4FC1-8C4A-7CB9BBFF5227}" type="presParOf" srcId="{A84A1821-603F-4F64-BA9F-C2064F98D479}" destId="{FCCC4E09-BA00-4415-92CA-F715756DFBDD}" srcOrd="0" destOrd="0" presId="urn:microsoft.com/office/officeart/2005/8/layout/hProcess9"/>
    <dgm:cxn modelId="{AC2A95C7-1D0D-4F47-8FBF-C0FE9BCF4D2B}" type="presParOf" srcId="{A84A1821-603F-4F64-BA9F-C2064F98D479}" destId="{C67F1E20-5318-4C72-992F-CD7A3944A800}" srcOrd="1" destOrd="0" presId="urn:microsoft.com/office/officeart/2005/8/layout/hProcess9"/>
    <dgm:cxn modelId="{220BD56E-0A31-4B09-ACD7-99BBE0BC1AEE}" type="presParOf" srcId="{C67F1E20-5318-4C72-992F-CD7A3944A800}" destId="{3ECA1172-D1A2-4B61-A83C-CBE8ED8D6CB8}" srcOrd="0" destOrd="0" presId="urn:microsoft.com/office/officeart/2005/8/layout/hProcess9"/>
    <dgm:cxn modelId="{08030831-0045-4D2F-BE96-125BF947064B}" type="presParOf" srcId="{C67F1E20-5318-4C72-992F-CD7A3944A800}" destId="{D2D6B41E-9319-4411-85EB-7C8B7B54EB1C}" srcOrd="1" destOrd="0" presId="urn:microsoft.com/office/officeart/2005/8/layout/hProcess9"/>
    <dgm:cxn modelId="{5C02D76B-336B-448D-8078-A3F665BAA667}" type="presParOf" srcId="{C67F1E20-5318-4C72-992F-CD7A3944A800}" destId="{97294457-5160-4A18-95DE-A7CFF8F3FC43}" srcOrd="2" destOrd="0" presId="urn:microsoft.com/office/officeart/2005/8/layout/hProcess9"/>
    <dgm:cxn modelId="{CF4F9EB6-CCA6-4C82-83DB-84F33380FCB3}" type="presParOf" srcId="{C67F1E20-5318-4C72-992F-CD7A3944A800}" destId="{2FB35163-714C-4EBD-A444-B37250780D87}" srcOrd="3" destOrd="0" presId="urn:microsoft.com/office/officeart/2005/8/layout/hProcess9"/>
    <dgm:cxn modelId="{0A31AC66-F5CE-41B0-9F69-C6CC46C471E1}" type="presParOf" srcId="{C67F1E20-5318-4C72-992F-CD7A3944A800}" destId="{112D19C9-7E15-4B83-B011-2864D89DA998}" srcOrd="4" destOrd="0" presId="urn:microsoft.com/office/officeart/2005/8/layout/hProcess9"/>
    <dgm:cxn modelId="{E90EBF20-E057-49E7-B192-8C67569B25CC}" type="presParOf" srcId="{C67F1E20-5318-4C72-992F-CD7A3944A800}" destId="{F49A6CA5-F942-4EE1-8CD0-E908AAC568DC}" srcOrd="5" destOrd="0" presId="urn:microsoft.com/office/officeart/2005/8/layout/hProcess9"/>
    <dgm:cxn modelId="{B76151BA-258C-4824-B8D1-7E1DABA6E15E}" type="presParOf" srcId="{C67F1E20-5318-4C72-992F-CD7A3944A800}" destId="{9DEEF44C-9AB1-4CE3-B269-7B831C437FAF}" srcOrd="6" destOrd="0" presId="urn:microsoft.com/office/officeart/2005/8/layout/hProcess9"/>
    <dgm:cxn modelId="{867A43F3-9614-4D42-982C-D7A43E4E2132}" type="presParOf" srcId="{C67F1E20-5318-4C72-992F-CD7A3944A800}" destId="{1C298F15-ED48-4B59-B1A7-80129E9298B9}" srcOrd="7" destOrd="0" presId="urn:microsoft.com/office/officeart/2005/8/layout/hProcess9"/>
    <dgm:cxn modelId="{10807475-7F1F-41F6-93AC-5160F14A7CEB}" type="presParOf" srcId="{C67F1E20-5318-4C72-992F-CD7A3944A800}" destId="{EBA8CE03-94DA-46A3-A1A3-6FBBD53BD5D5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6C9680-2024-402C-AD17-9B9740EB9D0A}" type="doc">
      <dgm:prSet loTypeId="urn:microsoft.com/office/officeart/2005/8/layout/hProcess9" loCatId="process" qsTypeId="urn:microsoft.com/office/officeart/2005/8/quickstyle/simple1" qsCatId="simple" csTypeId="urn:microsoft.com/office/officeart/2005/8/colors/accent0_3" csCatId="mainScheme" phldr="1"/>
      <dgm:spPr/>
    </dgm:pt>
    <dgm:pt modelId="{B648B507-7BA9-4D2E-BFAD-5FC17CABAFB7}">
      <dgm:prSet phldrT="[Text]"/>
      <dgm:spPr/>
      <dgm:t>
        <a:bodyPr/>
        <a:lstStyle/>
        <a:p>
          <a:r>
            <a:rPr lang="en-GB" dirty="0"/>
            <a:t>End January ’25 - PFC/Board approve 2025/26 Accountability Letter and Annual Budget Management document</a:t>
          </a:r>
        </a:p>
      </dgm:t>
    </dgm:pt>
    <dgm:pt modelId="{545FCE0D-77BC-453F-B1AE-77CEE656E83F}" type="parTrans" cxnId="{F91E9962-0E91-4B73-B8F3-A5CFF606473C}">
      <dgm:prSet/>
      <dgm:spPr/>
      <dgm:t>
        <a:bodyPr/>
        <a:lstStyle/>
        <a:p>
          <a:endParaRPr lang="en-GB"/>
        </a:p>
      </dgm:t>
    </dgm:pt>
    <dgm:pt modelId="{36176727-2990-48B8-9E59-62B6BEDE9427}" type="sibTrans" cxnId="{F91E9962-0E91-4B73-B8F3-A5CFF606473C}">
      <dgm:prSet/>
      <dgm:spPr/>
      <dgm:t>
        <a:bodyPr/>
        <a:lstStyle/>
        <a:p>
          <a:endParaRPr lang="en-GB"/>
        </a:p>
      </dgm:t>
    </dgm:pt>
    <dgm:pt modelId="{D23C513D-4700-40F5-A73D-BB0F8BBC9BB3}">
      <dgm:prSet phldrT="[Text]"/>
      <dgm:spPr/>
      <dgm:t>
        <a:bodyPr/>
        <a:lstStyle/>
        <a:p>
          <a:r>
            <a:rPr lang="en-GB" dirty="0"/>
            <a:t>Early February ’25 -  Accountability Letters are issued to Service Group Directors and Corporate Directors</a:t>
          </a:r>
        </a:p>
      </dgm:t>
    </dgm:pt>
    <dgm:pt modelId="{67128921-06B1-459C-ABB5-A47C9154B808}" type="parTrans" cxnId="{376CCFE6-59D0-4856-9EA4-F3B11C5EB41A}">
      <dgm:prSet/>
      <dgm:spPr/>
      <dgm:t>
        <a:bodyPr/>
        <a:lstStyle/>
        <a:p>
          <a:endParaRPr lang="en-GB"/>
        </a:p>
      </dgm:t>
    </dgm:pt>
    <dgm:pt modelId="{1C8BFA0F-0835-40FF-BB2D-8ED106BA2501}" type="sibTrans" cxnId="{376CCFE6-59D0-4856-9EA4-F3B11C5EB41A}">
      <dgm:prSet/>
      <dgm:spPr/>
      <dgm:t>
        <a:bodyPr/>
        <a:lstStyle/>
        <a:p>
          <a:endParaRPr lang="en-GB"/>
        </a:p>
      </dgm:t>
    </dgm:pt>
    <dgm:pt modelId="{F9712EDF-8079-4969-B314-9C68B537B9FB}">
      <dgm:prSet/>
      <dgm:spPr/>
      <dgm:t>
        <a:bodyPr/>
        <a:lstStyle/>
        <a:p>
          <a:r>
            <a:rPr lang="en-GB" dirty="0"/>
            <a:t>End Jan ’25 - Translate the Financial Plan into the 2025/26 Budgetary Allocations and Savings Target for each Service Area</a:t>
          </a:r>
        </a:p>
      </dgm:t>
    </dgm:pt>
    <dgm:pt modelId="{6BA20F39-8B89-4498-90B2-D250A97CFFB7}" type="parTrans" cxnId="{8B5CCBB7-3299-4342-8B94-EA4005E4EDA4}">
      <dgm:prSet/>
      <dgm:spPr/>
      <dgm:t>
        <a:bodyPr/>
        <a:lstStyle/>
        <a:p>
          <a:endParaRPr lang="en-GB"/>
        </a:p>
      </dgm:t>
    </dgm:pt>
    <dgm:pt modelId="{A6EE01DB-E5C7-4CED-A8FE-6ECE25DFBD83}" type="sibTrans" cxnId="{8B5CCBB7-3299-4342-8B94-EA4005E4EDA4}">
      <dgm:prSet/>
      <dgm:spPr/>
      <dgm:t>
        <a:bodyPr/>
        <a:lstStyle/>
        <a:p>
          <a:endParaRPr lang="en-GB"/>
        </a:p>
      </dgm:t>
    </dgm:pt>
    <dgm:pt modelId="{C8DD3C92-3F85-45F2-B44A-4268D05EA10A}">
      <dgm:prSet/>
      <dgm:spPr/>
      <dgm:t>
        <a:bodyPr/>
        <a:lstStyle/>
        <a:p>
          <a:r>
            <a:rPr lang="en-GB" dirty="0"/>
            <a:t>Mid-March - all areas to produce robust plans for 2025/26 Savings and address requirements of accountability letter </a:t>
          </a:r>
        </a:p>
      </dgm:t>
    </dgm:pt>
    <dgm:pt modelId="{B8270E33-94F3-4D20-84E7-9C137EE8D6E5}" type="parTrans" cxnId="{2BE41641-2E44-46C8-82F2-45E6329F3EE2}">
      <dgm:prSet/>
      <dgm:spPr/>
      <dgm:t>
        <a:bodyPr/>
        <a:lstStyle/>
        <a:p>
          <a:endParaRPr lang="en-GB"/>
        </a:p>
      </dgm:t>
    </dgm:pt>
    <dgm:pt modelId="{3C75650D-B009-425D-915E-7ED49EE654B0}" type="sibTrans" cxnId="{2BE41641-2E44-46C8-82F2-45E6329F3EE2}">
      <dgm:prSet/>
      <dgm:spPr/>
      <dgm:t>
        <a:bodyPr/>
        <a:lstStyle/>
        <a:p>
          <a:endParaRPr lang="en-GB"/>
        </a:p>
      </dgm:t>
    </dgm:pt>
    <dgm:pt modelId="{BA36ACAF-D332-4247-B14A-0A80402B6C39}">
      <dgm:prSet/>
      <dgm:spPr/>
      <dgm:t>
        <a:bodyPr/>
        <a:lstStyle/>
        <a:p>
          <a:r>
            <a:rPr lang="en-GB" dirty="0"/>
            <a:t>End March ’25- the opening 2025/26 budgets are uploaded into the financial ledger  </a:t>
          </a:r>
        </a:p>
      </dgm:t>
    </dgm:pt>
    <dgm:pt modelId="{99427219-DC4B-4847-B3EF-85781CC49FC3}" type="parTrans" cxnId="{BF9712EB-2EBC-4242-A6EF-2DC1DECC8ECB}">
      <dgm:prSet/>
      <dgm:spPr/>
      <dgm:t>
        <a:bodyPr/>
        <a:lstStyle/>
        <a:p>
          <a:endParaRPr lang="en-GB"/>
        </a:p>
      </dgm:t>
    </dgm:pt>
    <dgm:pt modelId="{702AD86D-7449-46C7-B015-77D73EBEB2EB}" type="sibTrans" cxnId="{BF9712EB-2EBC-4242-A6EF-2DC1DECC8ECB}">
      <dgm:prSet/>
      <dgm:spPr/>
      <dgm:t>
        <a:bodyPr/>
        <a:lstStyle/>
        <a:p>
          <a:endParaRPr lang="en-GB"/>
        </a:p>
      </dgm:t>
    </dgm:pt>
    <dgm:pt modelId="{A84A1821-603F-4F64-BA9F-C2064F98D479}" type="pres">
      <dgm:prSet presAssocID="{B46C9680-2024-402C-AD17-9B9740EB9D0A}" presName="CompostProcess" presStyleCnt="0">
        <dgm:presLayoutVars>
          <dgm:dir/>
          <dgm:resizeHandles val="exact"/>
        </dgm:presLayoutVars>
      </dgm:prSet>
      <dgm:spPr/>
    </dgm:pt>
    <dgm:pt modelId="{FCCC4E09-BA00-4415-92CA-F715756DFBDD}" type="pres">
      <dgm:prSet presAssocID="{B46C9680-2024-402C-AD17-9B9740EB9D0A}" presName="arrow" presStyleLbl="bgShp" presStyleIdx="0" presStyleCnt="1"/>
      <dgm:spPr/>
    </dgm:pt>
    <dgm:pt modelId="{C67F1E20-5318-4C72-992F-CD7A3944A800}" type="pres">
      <dgm:prSet presAssocID="{B46C9680-2024-402C-AD17-9B9740EB9D0A}" presName="linearProcess" presStyleCnt="0"/>
      <dgm:spPr/>
    </dgm:pt>
    <dgm:pt modelId="{3ECA1172-D1A2-4B61-A83C-CBE8ED8D6CB8}" type="pres">
      <dgm:prSet presAssocID="{B648B507-7BA9-4D2E-BFAD-5FC17CABAFB7}" presName="textNode" presStyleLbl="node1" presStyleIdx="0" presStyleCnt="5">
        <dgm:presLayoutVars>
          <dgm:bulletEnabled val="1"/>
        </dgm:presLayoutVars>
      </dgm:prSet>
      <dgm:spPr/>
    </dgm:pt>
    <dgm:pt modelId="{D2D6B41E-9319-4411-85EB-7C8B7B54EB1C}" type="pres">
      <dgm:prSet presAssocID="{36176727-2990-48B8-9E59-62B6BEDE9427}" presName="sibTrans" presStyleCnt="0"/>
      <dgm:spPr/>
    </dgm:pt>
    <dgm:pt modelId="{93DF40E8-1B66-4B16-82E8-C556E5E30868}" type="pres">
      <dgm:prSet presAssocID="{F9712EDF-8079-4969-B314-9C68B537B9FB}" presName="textNode" presStyleLbl="node1" presStyleIdx="1" presStyleCnt="5">
        <dgm:presLayoutVars>
          <dgm:bulletEnabled val="1"/>
        </dgm:presLayoutVars>
      </dgm:prSet>
      <dgm:spPr/>
    </dgm:pt>
    <dgm:pt modelId="{EACEAFE8-9AE3-40C8-807E-32555399D710}" type="pres">
      <dgm:prSet presAssocID="{A6EE01DB-E5C7-4CED-A8FE-6ECE25DFBD83}" presName="sibTrans" presStyleCnt="0"/>
      <dgm:spPr/>
    </dgm:pt>
    <dgm:pt modelId="{112D19C9-7E15-4B83-B011-2864D89DA998}" type="pres">
      <dgm:prSet presAssocID="{D23C513D-4700-40F5-A73D-BB0F8BBC9BB3}" presName="textNode" presStyleLbl="node1" presStyleIdx="2" presStyleCnt="5">
        <dgm:presLayoutVars>
          <dgm:bulletEnabled val="1"/>
        </dgm:presLayoutVars>
      </dgm:prSet>
      <dgm:spPr/>
    </dgm:pt>
    <dgm:pt modelId="{F49A6CA5-F942-4EE1-8CD0-E908AAC568DC}" type="pres">
      <dgm:prSet presAssocID="{1C8BFA0F-0835-40FF-BB2D-8ED106BA2501}" presName="sibTrans" presStyleCnt="0"/>
      <dgm:spPr/>
    </dgm:pt>
    <dgm:pt modelId="{A21D1EAA-EF9B-470C-88A0-836328CC8320}" type="pres">
      <dgm:prSet presAssocID="{C8DD3C92-3F85-45F2-B44A-4268D05EA10A}" presName="textNode" presStyleLbl="node1" presStyleIdx="3" presStyleCnt="5">
        <dgm:presLayoutVars>
          <dgm:bulletEnabled val="1"/>
        </dgm:presLayoutVars>
      </dgm:prSet>
      <dgm:spPr/>
    </dgm:pt>
    <dgm:pt modelId="{AE16E3E9-0CB3-479B-A359-A50505DC1EAF}" type="pres">
      <dgm:prSet presAssocID="{3C75650D-B009-425D-915E-7ED49EE654B0}" presName="sibTrans" presStyleCnt="0"/>
      <dgm:spPr/>
    </dgm:pt>
    <dgm:pt modelId="{C481B70D-6308-4AFB-83AD-14882398948C}" type="pres">
      <dgm:prSet presAssocID="{BA36ACAF-D332-4247-B14A-0A80402B6C39}" presName="textNode" presStyleLbl="node1" presStyleIdx="4" presStyleCnt="5">
        <dgm:presLayoutVars>
          <dgm:bulletEnabled val="1"/>
        </dgm:presLayoutVars>
      </dgm:prSet>
      <dgm:spPr/>
    </dgm:pt>
  </dgm:ptLst>
  <dgm:cxnLst>
    <dgm:cxn modelId="{E53C5317-E270-4CE2-850A-A0E34259A911}" type="presOf" srcId="{C8DD3C92-3F85-45F2-B44A-4268D05EA10A}" destId="{A21D1EAA-EF9B-470C-88A0-836328CC8320}" srcOrd="0" destOrd="0" presId="urn:microsoft.com/office/officeart/2005/8/layout/hProcess9"/>
    <dgm:cxn modelId="{071E2234-DC2D-499B-877E-F3E8A92CAFB7}" type="presOf" srcId="{D23C513D-4700-40F5-A73D-BB0F8BBC9BB3}" destId="{112D19C9-7E15-4B83-B011-2864D89DA998}" srcOrd="0" destOrd="0" presId="urn:microsoft.com/office/officeart/2005/8/layout/hProcess9"/>
    <dgm:cxn modelId="{2BE41641-2E44-46C8-82F2-45E6329F3EE2}" srcId="{B46C9680-2024-402C-AD17-9B9740EB9D0A}" destId="{C8DD3C92-3F85-45F2-B44A-4268D05EA10A}" srcOrd="3" destOrd="0" parTransId="{B8270E33-94F3-4D20-84E7-9C137EE8D6E5}" sibTransId="{3C75650D-B009-425D-915E-7ED49EE654B0}"/>
    <dgm:cxn modelId="{F91E9962-0E91-4B73-B8F3-A5CFF606473C}" srcId="{B46C9680-2024-402C-AD17-9B9740EB9D0A}" destId="{B648B507-7BA9-4D2E-BFAD-5FC17CABAFB7}" srcOrd="0" destOrd="0" parTransId="{545FCE0D-77BC-453F-B1AE-77CEE656E83F}" sibTransId="{36176727-2990-48B8-9E59-62B6BEDE9427}"/>
    <dgm:cxn modelId="{27B44256-EC81-4223-B471-A15AB5F7E90D}" type="presOf" srcId="{B46C9680-2024-402C-AD17-9B9740EB9D0A}" destId="{A84A1821-603F-4F64-BA9F-C2064F98D479}" srcOrd="0" destOrd="0" presId="urn:microsoft.com/office/officeart/2005/8/layout/hProcess9"/>
    <dgm:cxn modelId="{EF71D279-A6C7-48D1-948D-643B5D9CAEE4}" type="presOf" srcId="{BA36ACAF-D332-4247-B14A-0A80402B6C39}" destId="{C481B70D-6308-4AFB-83AD-14882398948C}" srcOrd="0" destOrd="0" presId="urn:microsoft.com/office/officeart/2005/8/layout/hProcess9"/>
    <dgm:cxn modelId="{D5D23A7C-DD5B-490B-8A41-FEF322133225}" type="presOf" srcId="{F9712EDF-8079-4969-B314-9C68B537B9FB}" destId="{93DF40E8-1B66-4B16-82E8-C556E5E30868}" srcOrd="0" destOrd="0" presId="urn:microsoft.com/office/officeart/2005/8/layout/hProcess9"/>
    <dgm:cxn modelId="{D0E090B4-1ADB-425D-84B7-AB2C98798D27}" type="presOf" srcId="{B648B507-7BA9-4D2E-BFAD-5FC17CABAFB7}" destId="{3ECA1172-D1A2-4B61-A83C-CBE8ED8D6CB8}" srcOrd="0" destOrd="0" presId="urn:microsoft.com/office/officeart/2005/8/layout/hProcess9"/>
    <dgm:cxn modelId="{8B5CCBB7-3299-4342-8B94-EA4005E4EDA4}" srcId="{B46C9680-2024-402C-AD17-9B9740EB9D0A}" destId="{F9712EDF-8079-4969-B314-9C68B537B9FB}" srcOrd="1" destOrd="0" parTransId="{6BA20F39-8B89-4498-90B2-D250A97CFFB7}" sibTransId="{A6EE01DB-E5C7-4CED-A8FE-6ECE25DFBD83}"/>
    <dgm:cxn modelId="{376CCFE6-59D0-4856-9EA4-F3B11C5EB41A}" srcId="{B46C9680-2024-402C-AD17-9B9740EB9D0A}" destId="{D23C513D-4700-40F5-A73D-BB0F8BBC9BB3}" srcOrd="2" destOrd="0" parTransId="{67128921-06B1-459C-ABB5-A47C9154B808}" sibTransId="{1C8BFA0F-0835-40FF-BB2D-8ED106BA2501}"/>
    <dgm:cxn modelId="{BF9712EB-2EBC-4242-A6EF-2DC1DECC8ECB}" srcId="{B46C9680-2024-402C-AD17-9B9740EB9D0A}" destId="{BA36ACAF-D332-4247-B14A-0A80402B6C39}" srcOrd="4" destOrd="0" parTransId="{99427219-DC4B-4847-B3EF-85781CC49FC3}" sibTransId="{702AD86D-7449-46C7-B015-77D73EBEB2EB}"/>
    <dgm:cxn modelId="{030A5415-D729-4FC1-8C4A-7CB9BBFF5227}" type="presParOf" srcId="{A84A1821-603F-4F64-BA9F-C2064F98D479}" destId="{FCCC4E09-BA00-4415-92CA-F715756DFBDD}" srcOrd="0" destOrd="0" presId="urn:microsoft.com/office/officeart/2005/8/layout/hProcess9"/>
    <dgm:cxn modelId="{AC2A95C7-1D0D-4F47-8FBF-C0FE9BCF4D2B}" type="presParOf" srcId="{A84A1821-603F-4F64-BA9F-C2064F98D479}" destId="{C67F1E20-5318-4C72-992F-CD7A3944A800}" srcOrd="1" destOrd="0" presId="urn:microsoft.com/office/officeart/2005/8/layout/hProcess9"/>
    <dgm:cxn modelId="{220BD56E-0A31-4B09-ACD7-99BBE0BC1AEE}" type="presParOf" srcId="{C67F1E20-5318-4C72-992F-CD7A3944A800}" destId="{3ECA1172-D1A2-4B61-A83C-CBE8ED8D6CB8}" srcOrd="0" destOrd="0" presId="urn:microsoft.com/office/officeart/2005/8/layout/hProcess9"/>
    <dgm:cxn modelId="{08030831-0045-4D2F-BE96-125BF947064B}" type="presParOf" srcId="{C67F1E20-5318-4C72-992F-CD7A3944A800}" destId="{D2D6B41E-9319-4411-85EB-7C8B7B54EB1C}" srcOrd="1" destOrd="0" presId="urn:microsoft.com/office/officeart/2005/8/layout/hProcess9"/>
    <dgm:cxn modelId="{8E5BCFB8-25DD-423E-8197-E81328139791}" type="presParOf" srcId="{C67F1E20-5318-4C72-992F-CD7A3944A800}" destId="{93DF40E8-1B66-4B16-82E8-C556E5E30868}" srcOrd="2" destOrd="0" presId="urn:microsoft.com/office/officeart/2005/8/layout/hProcess9"/>
    <dgm:cxn modelId="{9F35F0A3-2860-4D57-BD4F-CD991C1D1165}" type="presParOf" srcId="{C67F1E20-5318-4C72-992F-CD7A3944A800}" destId="{EACEAFE8-9AE3-40C8-807E-32555399D710}" srcOrd="3" destOrd="0" presId="urn:microsoft.com/office/officeart/2005/8/layout/hProcess9"/>
    <dgm:cxn modelId="{0A31AC66-F5CE-41B0-9F69-C6CC46C471E1}" type="presParOf" srcId="{C67F1E20-5318-4C72-992F-CD7A3944A800}" destId="{112D19C9-7E15-4B83-B011-2864D89DA998}" srcOrd="4" destOrd="0" presId="urn:microsoft.com/office/officeart/2005/8/layout/hProcess9"/>
    <dgm:cxn modelId="{E90EBF20-E057-49E7-B192-8C67569B25CC}" type="presParOf" srcId="{C67F1E20-5318-4C72-992F-CD7A3944A800}" destId="{F49A6CA5-F942-4EE1-8CD0-E908AAC568DC}" srcOrd="5" destOrd="0" presId="urn:microsoft.com/office/officeart/2005/8/layout/hProcess9"/>
    <dgm:cxn modelId="{942F9B41-D486-415F-83DA-7D4A11AEC40C}" type="presParOf" srcId="{C67F1E20-5318-4C72-992F-CD7A3944A800}" destId="{A21D1EAA-EF9B-470C-88A0-836328CC8320}" srcOrd="6" destOrd="0" presId="urn:microsoft.com/office/officeart/2005/8/layout/hProcess9"/>
    <dgm:cxn modelId="{7365ADC3-877E-4088-ABA2-DF9F47F1E9E5}" type="presParOf" srcId="{C67F1E20-5318-4C72-992F-CD7A3944A800}" destId="{AE16E3E9-0CB3-479B-A359-A50505DC1EAF}" srcOrd="7" destOrd="0" presId="urn:microsoft.com/office/officeart/2005/8/layout/hProcess9"/>
    <dgm:cxn modelId="{D2871F10-AC44-4A89-AADD-E7C80FB147EC}" type="presParOf" srcId="{C67F1E20-5318-4C72-992F-CD7A3944A800}" destId="{C481B70D-6308-4AFB-83AD-14882398948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CC4E09-BA00-4415-92CA-F715756DFBDD}">
      <dsp:nvSpPr>
        <dsp:cNvPr id="0" name=""/>
        <dsp:cNvSpPr/>
      </dsp:nvSpPr>
      <dsp:spPr>
        <a:xfrm>
          <a:off x="1005284" y="0"/>
          <a:ext cx="11393223" cy="4315530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CA1172-D1A2-4B61-A83C-CBE8ED8D6CB8}">
      <dsp:nvSpPr>
        <dsp:cNvPr id="0" name=""/>
        <dsp:cNvSpPr/>
      </dsp:nvSpPr>
      <dsp:spPr>
        <a:xfrm>
          <a:off x="5890" y="1294659"/>
          <a:ext cx="2575386" cy="172621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October/November 2024 assess data to provide indicative value for each item detailed in the table above</a:t>
          </a:r>
        </a:p>
      </dsp:txBody>
      <dsp:txXfrm>
        <a:off x="90157" y="1378926"/>
        <a:ext cx="2406852" cy="1557678"/>
      </dsp:txXfrm>
    </dsp:sp>
    <dsp:sp modelId="{97294457-5160-4A18-95DE-A7CFF8F3FC43}">
      <dsp:nvSpPr>
        <dsp:cNvPr id="0" name=""/>
        <dsp:cNvSpPr/>
      </dsp:nvSpPr>
      <dsp:spPr>
        <a:xfrm>
          <a:off x="2710046" y="1294659"/>
          <a:ext cx="2575386" cy="172621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Early December request Executive Team prioritise order, noting some may not be a choice but national decision.</a:t>
          </a:r>
        </a:p>
      </dsp:txBody>
      <dsp:txXfrm>
        <a:off x="2794313" y="1378926"/>
        <a:ext cx="2406852" cy="1557678"/>
      </dsp:txXfrm>
    </dsp:sp>
    <dsp:sp modelId="{112D19C9-7E15-4B83-B011-2864D89DA998}">
      <dsp:nvSpPr>
        <dsp:cNvPr id="0" name=""/>
        <dsp:cNvSpPr/>
      </dsp:nvSpPr>
      <dsp:spPr>
        <a:xfrm>
          <a:off x="5414202" y="1294659"/>
          <a:ext cx="2575386" cy="172621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24</a:t>
          </a:r>
          <a:r>
            <a:rPr lang="en-GB" sz="1600" kern="1200" baseline="30000" dirty="0"/>
            <a:t>th</a:t>
          </a:r>
          <a:r>
            <a:rPr lang="en-GB" sz="1600" kern="1200" dirty="0"/>
            <a:t> December HB receive 2025/26 Allocation Letter confirming the % awarded and expectations regarding savings target</a:t>
          </a:r>
        </a:p>
      </dsp:txBody>
      <dsp:txXfrm>
        <a:off x="5498469" y="1378926"/>
        <a:ext cx="2406852" cy="1557678"/>
      </dsp:txXfrm>
    </dsp:sp>
    <dsp:sp modelId="{9DEEF44C-9AB1-4CE3-B269-7B831C437FAF}">
      <dsp:nvSpPr>
        <dsp:cNvPr id="0" name=""/>
        <dsp:cNvSpPr/>
      </dsp:nvSpPr>
      <dsp:spPr>
        <a:xfrm>
          <a:off x="8118358" y="1294659"/>
          <a:ext cx="2575386" cy="172621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Early January dependent on the % and expectations of WG, finalise option applied in Part 1</a:t>
          </a:r>
        </a:p>
      </dsp:txBody>
      <dsp:txXfrm>
        <a:off x="8202625" y="1378926"/>
        <a:ext cx="2406852" cy="1557678"/>
      </dsp:txXfrm>
    </dsp:sp>
    <dsp:sp modelId="{EBA8CE03-94DA-46A3-A1A3-6FBBD53BD5D5}">
      <dsp:nvSpPr>
        <dsp:cNvPr id="0" name=""/>
        <dsp:cNvSpPr/>
      </dsp:nvSpPr>
      <dsp:spPr>
        <a:xfrm>
          <a:off x="10822514" y="1294659"/>
          <a:ext cx="2575386" cy="172621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Mid-January -  first full presentation of the assessed 2025/26 Financial Plan </a:t>
          </a:r>
        </a:p>
      </dsp:txBody>
      <dsp:txXfrm>
        <a:off x="10906781" y="1378926"/>
        <a:ext cx="2406852" cy="15576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CC4E09-BA00-4415-92CA-F715756DFBDD}">
      <dsp:nvSpPr>
        <dsp:cNvPr id="0" name=""/>
        <dsp:cNvSpPr/>
      </dsp:nvSpPr>
      <dsp:spPr>
        <a:xfrm>
          <a:off x="1191974" y="0"/>
          <a:ext cx="13509043" cy="6096000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CA1172-D1A2-4B61-A83C-CBE8ED8D6CB8}">
      <dsp:nvSpPr>
        <dsp:cNvPr id="0" name=""/>
        <dsp:cNvSpPr/>
      </dsp:nvSpPr>
      <dsp:spPr>
        <a:xfrm>
          <a:off x="6984" y="1828800"/>
          <a:ext cx="3053658" cy="24384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End January ’25 - PFC/Board approve 2025/26 Accountability Letter and Annual Budget Management document</a:t>
          </a:r>
        </a:p>
      </dsp:txBody>
      <dsp:txXfrm>
        <a:off x="126017" y="1947833"/>
        <a:ext cx="2815592" cy="2200334"/>
      </dsp:txXfrm>
    </dsp:sp>
    <dsp:sp modelId="{93DF40E8-1B66-4B16-82E8-C556E5E30868}">
      <dsp:nvSpPr>
        <dsp:cNvPr id="0" name=""/>
        <dsp:cNvSpPr/>
      </dsp:nvSpPr>
      <dsp:spPr>
        <a:xfrm>
          <a:off x="3213325" y="1828800"/>
          <a:ext cx="3053658" cy="24384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End Jan ’25 - Translate the Financial Plan into the 2025/26 Budgetary Allocations and Savings Target for each Service Area</a:t>
          </a:r>
        </a:p>
      </dsp:txBody>
      <dsp:txXfrm>
        <a:off x="3332358" y="1947833"/>
        <a:ext cx="2815592" cy="2200334"/>
      </dsp:txXfrm>
    </dsp:sp>
    <dsp:sp modelId="{112D19C9-7E15-4B83-B011-2864D89DA998}">
      <dsp:nvSpPr>
        <dsp:cNvPr id="0" name=""/>
        <dsp:cNvSpPr/>
      </dsp:nvSpPr>
      <dsp:spPr>
        <a:xfrm>
          <a:off x="6419666" y="1828800"/>
          <a:ext cx="3053658" cy="24384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Early February ’25 -  Accountability Letters are issued to Service Group Directors and Corporate Directors</a:t>
          </a:r>
        </a:p>
      </dsp:txBody>
      <dsp:txXfrm>
        <a:off x="6538699" y="1947833"/>
        <a:ext cx="2815592" cy="2200334"/>
      </dsp:txXfrm>
    </dsp:sp>
    <dsp:sp modelId="{A21D1EAA-EF9B-470C-88A0-836328CC8320}">
      <dsp:nvSpPr>
        <dsp:cNvPr id="0" name=""/>
        <dsp:cNvSpPr/>
      </dsp:nvSpPr>
      <dsp:spPr>
        <a:xfrm>
          <a:off x="9626008" y="1828800"/>
          <a:ext cx="3053658" cy="24384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Mid-March - all areas to produce robust plans for 2025/26 Savings and address requirements of accountability letter </a:t>
          </a:r>
        </a:p>
      </dsp:txBody>
      <dsp:txXfrm>
        <a:off x="9745041" y="1947833"/>
        <a:ext cx="2815592" cy="2200334"/>
      </dsp:txXfrm>
    </dsp:sp>
    <dsp:sp modelId="{C481B70D-6308-4AFB-83AD-14882398948C}">
      <dsp:nvSpPr>
        <dsp:cNvPr id="0" name=""/>
        <dsp:cNvSpPr/>
      </dsp:nvSpPr>
      <dsp:spPr>
        <a:xfrm>
          <a:off x="12832349" y="1828800"/>
          <a:ext cx="3053658" cy="24384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End March ’25- the opening 2025/26 budgets are uploaded into the financial ledger  </a:t>
          </a:r>
        </a:p>
      </dsp:txBody>
      <dsp:txXfrm>
        <a:off x="12951382" y="1947833"/>
        <a:ext cx="2815592" cy="22003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8EE7ECD9-44F3-DEBB-BA72-DE5516BF94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1BE2199-4116-BDE3-4F84-2224CBF2D6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FF07-D416-4C2C-85F3-1B087AD86F7F}" type="datetimeFigureOut">
              <a:rPr lang="pt-BR" smtClean="0"/>
              <a:t>21/08/2024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D68A4BD-4B7C-6155-441A-AE2DCD77C6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C0BBA66-9424-88F5-D52A-96D4FF1EB8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BD6FC-EFCB-47FE-B920-DC5304983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0727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3879D-8347-4C3B-8580-C424A6D4BD38}" type="datetimeFigureOut">
              <a:rPr lang="pt-BR" smtClean="0"/>
              <a:t>21/08/2024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2F1A2-D638-401F-83A8-37BE82B69C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97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</a:t>
            </a:r>
            <a:r>
              <a:rPr lang="en-GB" baseline="0" dirty="0"/>
              <a:t>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27545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3027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54566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</a:t>
            </a:r>
            <a:r>
              <a:rPr lang="en-GB" baseline="0" dirty="0"/>
              <a:t>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4101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3854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8115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34226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4029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66445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</a:t>
            </a:r>
            <a:r>
              <a:rPr lang="en-GB" baseline="0" dirty="0"/>
              <a:t>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2F1A2-D638-401F-83A8-37BE82B69C5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2160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92E0F08-D370-664B-9A70-B93901334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9196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787FC82-9E0F-B821-9D4A-C9797B2BB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7153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CEB6FC9-0ABE-84AD-5E69-10FCF044B3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78828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6CC31DD0-DA09-F977-542F-B0A1B12DA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8" name="Espaço Reservado para Texto 12">
            <a:extLst>
              <a:ext uri="{FF2B5EF4-FFF2-40B4-BE49-F238E27FC236}">
                <a16:creationId xmlns:a16="http://schemas.microsoft.com/office/drawing/2014/main" id="{5799AAF5-40A5-D79D-5581-2786C5316C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7207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4EC1FC05-905A-A0AC-CFCE-18BA082631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24340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11" name="Espaço Reservado para Texto 12">
            <a:extLst>
              <a:ext uri="{FF2B5EF4-FFF2-40B4-BE49-F238E27FC236}">
                <a16:creationId xmlns:a16="http://schemas.microsoft.com/office/drawing/2014/main" id="{66E96822-215A-B2BF-C4C3-A7E5C7DEE3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01930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D000F453-C420-8936-C2A4-472908B44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8441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17532496-D5C2-5766-E577-459629D5AA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98046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B985E978-43A4-04F9-E476-8C8640E00B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7356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99D578DB-F853-5B63-B23C-4BC39EF2F8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895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0" name="Espaço Reservado para Texto 12">
            <a:extLst>
              <a:ext uri="{FF2B5EF4-FFF2-40B4-BE49-F238E27FC236}">
                <a16:creationId xmlns:a16="http://schemas.microsoft.com/office/drawing/2014/main" id="{2AF7B799-799A-0AC9-13B5-401248C9C1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848843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457A853-9695-A7ED-A422-962DFCCBD3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68185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6137D377-6665-C263-BB55-097D5AA80E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8052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AFEA53-06E1-60BE-6408-DE0AF00C30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64347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5B7979-CB75-D66B-A798-9A6116AEEA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4670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1CDF2689-BE96-8C7A-E3E3-2EE9B9F4A6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2980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90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59" y="9694840"/>
            <a:ext cx="1841478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2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05156341-0DC6-0F59-319D-7530768F39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7358" y="4297599"/>
            <a:ext cx="80238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Thank</a:t>
            </a:r>
            <a:r>
              <a:rPr lang="pt-BR" dirty="0"/>
              <a:t> </a:t>
            </a:r>
            <a:r>
              <a:rPr lang="pt-BR" dirty="0" err="1"/>
              <a:t>You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401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2C127329-0BB0-0BBC-7EA2-32CEC0C254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5187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945F5C7B-3C93-0340-B0F5-12B9842A59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6534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B5503FBD-D530-3E01-E47E-BECC4B33D7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67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F7F0347A-6BD2-D4CD-5782-E955C4C56B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5348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6534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485E0DC-1F07-1AA3-F642-BDFEE117BC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08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A46E6397-E760-BEA9-394A-AC77245EA49A}"/>
              </a:ext>
            </a:extLst>
          </p:cNvPr>
          <p:cNvSpPr txBox="1">
            <a:spLocks/>
          </p:cNvSpPr>
          <p:nvPr userDrawn="1"/>
        </p:nvSpPr>
        <p:spPr>
          <a:xfrm>
            <a:off x="644658" y="4310299"/>
            <a:ext cx="9601200" cy="2810464"/>
          </a:xfrm>
          <a:prstGeom prst="rect">
            <a:avLst/>
          </a:prstGeom>
        </p:spPr>
        <p:txBody>
          <a:bodyPr/>
          <a:lstStyle>
            <a:lvl1pPr marL="0"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pt-BR" kern="0" dirty="0" err="1"/>
              <a:t>Example</a:t>
            </a:r>
            <a:r>
              <a:rPr lang="pt-BR" kern="0" dirty="0"/>
              <a:t> </a:t>
            </a:r>
            <a:r>
              <a:rPr lang="pt-BR" kern="0" dirty="0" err="1"/>
              <a:t>Title</a:t>
            </a:r>
            <a:r>
              <a:rPr lang="pt-BR" kern="0" dirty="0"/>
              <a:t> </a:t>
            </a:r>
            <a:r>
              <a:rPr lang="pt-BR" kern="0" dirty="0" err="1"/>
              <a:t>Text</a:t>
            </a:r>
            <a:endParaRPr lang="pt-BR" kern="0" dirty="0"/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4B52BEC9-9ED7-80D1-C825-B0A33A6D99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418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5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.png"/><Relationship Id="rId4" Type="http://schemas.openxmlformats.org/officeDocument/2006/relationships/image" Target="../media/image8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059301A9-4D10-7A75-F32A-7FEF84D9D8C2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>
              <a:solidFill>
                <a:srgbClr val="1F355E"/>
              </a:solidFill>
            </a:endParaRPr>
          </a:p>
        </p:txBody>
      </p:sp>
      <p:pic>
        <p:nvPicPr>
          <p:cNvPr id="8" name="Picture 35">
            <a:extLst>
              <a:ext uri="{FF2B5EF4-FFF2-40B4-BE49-F238E27FC236}">
                <a16:creationId xmlns:a16="http://schemas.microsoft.com/office/drawing/2014/main" id="{8D6D5260-941F-FAC8-7D9A-8598A4871B9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9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B39281C-7523-249B-91C3-4AD9884CE212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8" r:id="rId2"/>
    <p:sldLayoutId id="2147483689" r:id="rId3"/>
    <p:sldLayoutId id="2147483690" r:id="rId4"/>
    <p:sldLayoutId id="2147483691" r:id="rId5"/>
    <p:sldLayoutId id="2147483692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F06D21E-B024-0A01-4D72-B02978013CB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121CE6-578C-C793-DCFE-7ABDEF135CC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5028430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5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D9AF0F01-5FF9-F09C-DDB3-0C0AB315ADC3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39">
            <a:extLst>
              <a:ext uri="{FF2B5EF4-FFF2-40B4-BE49-F238E27FC236}">
                <a16:creationId xmlns:a16="http://schemas.microsoft.com/office/drawing/2014/main" id="{759ACAD1-D133-C1E0-8B20-C493A765141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3699" y="751246"/>
            <a:ext cx="4225956" cy="1077204"/>
          </a:xfrm>
          <a:prstGeom prst="rect">
            <a:avLst/>
          </a:prstGeom>
        </p:spPr>
      </p:pic>
      <p:pic>
        <p:nvPicPr>
          <p:cNvPr id="10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A7B19E-E40A-E314-E4D6-9DDE45399BB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7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2" r:id="rId2"/>
    <p:sldLayoutId id="2147483711" r:id="rId3"/>
    <p:sldLayoutId id="2147483713" r:id="rId4"/>
    <p:sldLayoutId id="2147483714" r:id="rId5"/>
    <p:sldLayoutId id="214748371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25C07BA3-9066-96C0-1A4F-39B4D3E15B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65A37F4B-86DB-56EB-30D3-27252787585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01699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18" r:id="rId3"/>
    <p:sldLayoutId id="2147483719" r:id="rId4"/>
    <p:sldLayoutId id="2147483720" r:id="rId5"/>
    <p:sldLayoutId id="214748372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2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C6DF583-6229-4B21-6A6F-414DD652D88E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45">
            <a:extLst>
              <a:ext uri="{FF2B5EF4-FFF2-40B4-BE49-F238E27FC236}">
                <a16:creationId xmlns:a16="http://schemas.microsoft.com/office/drawing/2014/main" id="{352CB714-0D0D-0137-2145-4628998E35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5C335-F55A-4D1C-A863-0249996E00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605549">
            <a:off x="10778872" y="4057117"/>
            <a:ext cx="11139024" cy="9093968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F5684F-D2B3-6F5A-1982-4E939AFFA5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Relationship Id="rId4" Type="http://schemas.openxmlformats.org/officeDocument/2006/relationships/hyperlink" Target="https://www.gov.wales/sites/default/files/publications/2023-09/science-evidence-advice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0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0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sz="quarter" idx="10"/>
          </p:nvPr>
        </p:nvSpPr>
        <p:spPr>
          <a:xfrm>
            <a:off x="375444" y="3521075"/>
            <a:ext cx="1740918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Principles 3 Year Sustainable Financial Plan</a:t>
            </a:r>
          </a:p>
          <a:p>
            <a:r>
              <a:rPr lang="en-GB" sz="5400" dirty="0">
                <a:solidFill>
                  <a:schemeClr val="bg1"/>
                </a:solidFill>
              </a:rPr>
              <a:t>FY 2025/26 – 2027/28</a:t>
            </a:r>
          </a:p>
          <a:p>
            <a:r>
              <a:rPr lang="en-GB" sz="5400" dirty="0">
                <a:solidFill>
                  <a:schemeClr val="bg1"/>
                </a:solidFill>
              </a:rPr>
              <a:t>27</a:t>
            </a:r>
            <a:r>
              <a:rPr lang="en-GB" sz="5400" baseline="30000" dirty="0">
                <a:solidFill>
                  <a:schemeClr val="bg1"/>
                </a:solidFill>
              </a:rPr>
              <a:t>th</a:t>
            </a:r>
            <a:r>
              <a:rPr lang="en-GB" sz="5400" dirty="0">
                <a:solidFill>
                  <a:schemeClr val="bg1"/>
                </a:solidFill>
              </a:rPr>
              <a:t> August 2024</a:t>
            </a:r>
          </a:p>
        </p:txBody>
      </p:sp>
    </p:spTree>
    <p:extLst>
      <p:ext uri="{BB962C8B-B14F-4D97-AF65-F5344CB8AC3E}">
        <p14:creationId xmlns:p14="http://schemas.microsoft.com/office/powerpoint/2010/main" val="3241519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7526" y="403933"/>
            <a:ext cx="19044444" cy="558800"/>
          </a:xfrm>
        </p:spPr>
        <p:txBody>
          <a:bodyPr/>
          <a:lstStyle/>
          <a:p>
            <a:pPr algn="ctr"/>
            <a:r>
              <a:rPr lang="pt-BR" dirty="0"/>
              <a:t>Overview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811" cy="627942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AED8659-4648-8592-4FE1-5B284AF641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632294"/>
              </p:ext>
            </p:extLst>
          </p:nvPr>
        </p:nvGraphicFramePr>
        <p:xfrm>
          <a:off x="1442244" y="1186744"/>
          <a:ext cx="17373600" cy="8869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29913">
                  <a:extLst>
                    <a:ext uri="{9D8B030D-6E8A-4147-A177-3AD203B41FA5}">
                      <a16:colId xmlns:a16="http://schemas.microsoft.com/office/drawing/2014/main" val="787105621"/>
                    </a:ext>
                  </a:extLst>
                </a:gridCol>
                <a:gridCol w="12143687">
                  <a:extLst>
                    <a:ext uri="{9D8B030D-6E8A-4147-A177-3AD203B41FA5}">
                      <a16:colId xmlns:a16="http://schemas.microsoft.com/office/drawing/2014/main" val="4791378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OBJECTIVE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355E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Develop a rolling 10 year Financial Plan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Year 1 comprehensive and detailed with Year 2-10 based on information avaible from trends and horizon scanning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Agile and updated to reflect known changes to circumstances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Once Year 1 goes live, this is removed and replaced by a new Year 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0626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HOW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355E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Look at best practice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Seek information from NHS England, where Foundation Trusts have previously done 10-year modelling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Learn from errors in early years to build a robust model for future planning purpose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7796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WHAT INCLUDED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355E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Prediction on growth  based on averages and trends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Data on Macro-Economic climate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Planned Services changes as part of HB Clinical Services Plan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Changes to Population Demographics/ Health recognising issues raised in the NHS in 10+ years An examination of the projected impact of Long-Term Conditions and Risk Factors in Wales (</a:t>
                      </a:r>
                      <a:r>
                        <a:rPr lang="en-GB" sz="2400" dirty="0">
                          <a:hlinkClick r:id="rId4"/>
                        </a:rPr>
                        <a:t>Science Evidence Advice (SEA) (</a:t>
                      </a:r>
                      <a:r>
                        <a:rPr lang="en-GB" sz="2400" dirty="0" err="1">
                          <a:hlinkClick r:id="rId4"/>
                        </a:rPr>
                        <a:t>gov.wales</a:t>
                      </a:r>
                      <a:r>
                        <a:rPr lang="en-GB" sz="2400" dirty="0">
                          <a:hlinkClick r:id="rId4"/>
                        </a:rPr>
                        <a:t>)</a:t>
                      </a:r>
                      <a:r>
                        <a:rPr lang="en-GB" sz="2400" dirty="0"/>
                        <a:t>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Horizon Scanning NICE or changes in Clinical Practice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Medium / Longer Term Outputs from Recovery &amp; Sustainability Programme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Review all Business Cases and ‘Choices’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2841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WHO OWNS 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355E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Live document held by the Finance Team but shared periodically across the year with Performance &amp; Finance Committee (times to be determined)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3523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WHAT IS NEEDED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355E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/>
                        <a:t>Change in structure of the Finance Team to bring together the various elements of the current Team into one Strategic Planning, Commissioning and Intelligence arm, for which a consultation document is being drafted.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54858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6738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02D69B0-56F2-197F-EB63-EF83D6BF0A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724" y="777344"/>
            <a:ext cx="14462320" cy="9220732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70D45F6E-4ACC-ABBB-F684-B56BFC0C1B1E}"/>
              </a:ext>
            </a:extLst>
          </p:cNvPr>
          <p:cNvSpPr/>
          <p:nvPr/>
        </p:nvSpPr>
        <p:spPr>
          <a:xfrm>
            <a:off x="1366044" y="5654675"/>
            <a:ext cx="1143000" cy="558800"/>
          </a:xfrm>
          <a:prstGeom prst="ellipse">
            <a:avLst/>
          </a:prstGeom>
          <a:noFill/>
          <a:ln w="76200">
            <a:solidFill>
              <a:srgbClr val="9E4EC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6252" y="218544"/>
            <a:ext cx="18592800" cy="558800"/>
          </a:xfrm>
        </p:spPr>
        <p:txBody>
          <a:bodyPr/>
          <a:lstStyle/>
          <a:p>
            <a:pPr algn="ctr"/>
            <a:r>
              <a:rPr lang="pt-BR" dirty="0"/>
              <a:t>History of Deficit 2014/15 Onwards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15844" y="9998075"/>
            <a:ext cx="682811" cy="62794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72135BEB-CA37-21A8-6C86-793713CE4C91}"/>
              </a:ext>
            </a:extLst>
          </p:cNvPr>
          <p:cNvSpPr/>
          <p:nvPr/>
        </p:nvSpPr>
        <p:spPr>
          <a:xfrm>
            <a:off x="10205244" y="5991173"/>
            <a:ext cx="1143000" cy="558800"/>
          </a:xfrm>
          <a:prstGeom prst="ellipse">
            <a:avLst/>
          </a:prstGeom>
          <a:noFill/>
          <a:ln w="76200">
            <a:solidFill>
              <a:srgbClr val="1F35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EE45C7-8171-5D5E-BC9B-21C533E65390}"/>
              </a:ext>
            </a:extLst>
          </p:cNvPr>
          <p:cNvSpPr txBox="1"/>
          <p:nvPr/>
        </p:nvSpPr>
        <p:spPr>
          <a:xfrm>
            <a:off x="14822414" y="749498"/>
            <a:ext cx="509395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From the trend over the last 10 years when the organisation has been in a balanced position as </a:t>
            </a:r>
            <a:r>
              <a:rPr lang="en-GB" sz="2000" b="1" dirty="0">
                <a:solidFill>
                  <a:srgbClr val="9E4ECA"/>
                </a:solidFill>
              </a:rPr>
              <a:t>2015/16</a:t>
            </a:r>
            <a:r>
              <a:rPr lang="en-GB" sz="2000" dirty="0"/>
              <a:t> and again in </a:t>
            </a:r>
            <a:r>
              <a:rPr lang="en-GB" sz="2000" b="1" dirty="0">
                <a:solidFill>
                  <a:srgbClr val="1F355E"/>
                </a:solidFill>
              </a:rPr>
              <a:t>2022/23 </a:t>
            </a:r>
            <a:r>
              <a:rPr lang="en-GB" sz="2000" dirty="0"/>
              <a:t> it can be seen from the waterfall diagram opposite that it is unable to sustain this financial position in the following year(s). </a:t>
            </a:r>
          </a:p>
          <a:p>
            <a:endParaRPr lang="en-GB" sz="2000" dirty="0"/>
          </a:p>
          <a:p>
            <a:r>
              <a:rPr lang="en-GB" sz="2000" dirty="0"/>
              <a:t>Therefore, in setting out the approach , over  3 Financial Years, to aspire to remove the Underlying Financial Deficit (ULD) any plan needs to focus on year 4year + to ensure the achievement is sustained.</a:t>
            </a:r>
          </a:p>
          <a:p>
            <a:endParaRPr lang="en-GB" sz="2000" dirty="0"/>
          </a:p>
          <a:p>
            <a:r>
              <a:rPr lang="en-GB" sz="2000" dirty="0"/>
              <a:t>Critical to this will be: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1" dirty="0"/>
              <a:t>Programme 3 </a:t>
            </a:r>
            <a:r>
              <a:rPr lang="en-GB" sz="2000" dirty="0"/>
              <a:t>of the Recovery &amp; Sustainability Portfolio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1" dirty="0"/>
              <a:t>Financially modelled plan </a:t>
            </a:r>
            <a:r>
              <a:rPr lang="en-GB" sz="2000" dirty="0"/>
              <a:t>alongside Programme 3 building in Financial Years 4 – 10.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175958-301E-FF96-E0EC-5E00AD1497F3}"/>
              </a:ext>
            </a:extLst>
          </p:cNvPr>
          <p:cNvSpPr txBox="1"/>
          <p:nvPr/>
        </p:nvSpPr>
        <p:spPr>
          <a:xfrm>
            <a:off x="14847198" y="6866503"/>
            <a:ext cx="4982980" cy="2954655"/>
          </a:xfrm>
          <a:prstGeom prst="rect">
            <a:avLst/>
          </a:prstGeom>
          <a:solidFill>
            <a:srgbClr val="1F355E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Linked to the comments above this paper will be split into two parts:</a:t>
            </a:r>
          </a:p>
          <a:p>
            <a:endParaRPr lang="en-GB" sz="2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u="sng" dirty="0">
                <a:solidFill>
                  <a:schemeClr val="bg1"/>
                </a:solidFill>
              </a:rPr>
              <a:t>PART A</a:t>
            </a:r>
            <a:r>
              <a:rPr lang="en-GB" sz="2400" dirty="0">
                <a:solidFill>
                  <a:schemeClr val="bg1"/>
                </a:solidFill>
              </a:rPr>
              <a:t> – 3-Year Planning principles 2025/26-2027/28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u="sng" dirty="0">
                <a:solidFill>
                  <a:schemeClr val="bg1"/>
                </a:solidFill>
              </a:rPr>
              <a:t>PART B</a:t>
            </a:r>
            <a:r>
              <a:rPr lang="en-GB" sz="2400" dirty="0">
                <a:solidFill>
                  <a:schemeClr val="bg1"/>
                </a:solidFill>
              </a:rPr>
              <a:t> – 10 Year  Live Financial Model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3716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sz="quarter" idx="10"/>
          </p:nvPr>
        </p:nvSpPr>
        <p:spPr>
          <a:xfrm>
            <a:off x="375444" y="3521075"/>
            <a:ext cx="174091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PART A – PRINCIPLES 3 YR PLAN (2025/26-2027/28)</a:t>
            </a:r>
          </a:p>
        </p:txBody>
      </p:sp>
    </p:spTree>
    <p:extLst>
      <p:ext uri="{BB962C8B-B14F-4D97-AF65-F5344CB8AC3E}">
        <p14:creationId xmlns:p14="http://schemas.microsoft.com/office/powerpoint/2010/main" val="4062820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18444" y="320675"/>
            <a:ext cx="17449801" cy="558800"/>
          </a:xfrm>
        </p:spPr>
        <p:txBody>
          <a:bodyPr/>
          <a:lstStyle/>
          <a:p>
            <a:pPr algn="ctr"/>
            <a:r>
              <a:rPr lang="pt-BR" dirty="0"/>
              <a:t>Assumptions Underpinning the Principles of 3 Year Plan 2025/26-2027/28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811" cy="62794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36F3780-EFB4-CE3F-D268-A5D6A7638A7B}"/>
              </a:ext>
            </a:extLst>
          </p:cNvPr>
          <p:cNvSpPr txBox="1"/>
          <p:nvPr/>
        </p:nvSpPr>
        <p:spPr>
          <a:xfrm>
            <a:off x="604044" y="2007522"/>
            <a:ext cx="1744980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3600" b="1" dirty="0"/>
              <a:t>Underlying deficit </a:t>
            </a:r>
            <a:r>
              <a:rPr lang="en-GB" sz="3600" dirty="0"/>
              <a:t>remains @ £50.1m. </a:t>
            </a:r>
          </a:p>
          <a:p>
            <a:pPr marL="342900" indent="-342900">
              <a:buFont typeface="+mj-lt"/>
              <a:buAutoNum type="arabicPeriod"/>
            </a:pPr>
            <a:endParaRPr lang="en-GB" sz="3600" dirty="0"/>
          </a:p>
          <a:p>
            <a:pPr marL="342900" indent="-342900">
              <a:buFont typeface="+mj-lt"/>
              <a:buAutoNum type="arabicPeriod"/>
            </a:pPr>
            <a:r>
              <a:rPr lang="en-GB" sz="3600" dirty="0"/>
              <a:t>Service Groups and Corporate Directorates to remain within the </a:t>
            </a:r>
            <a:r>
              <a:rPr lang="en-GB" sz="3600" b="1" dirty="0"/>
              <a:t>funding envelope </a:t>
            </a:r>
            <a:r>
              <a:rPr lang="en-GB" sz="3600" dirty="0"/>
              <a:t>provided</a:t>
            </a:r>
          </a:p>
          <a:p>
            <a:pPr marL="342900" indent="-342900">
              <a:buFont typeface="+mj-lt"/>
              <a:buAutoNum type="arabicPeriod"/>
            </a:pPr>
            <a:endParaRPr lang="en-GB" sz="3600" dirty="0"/>
          </a:p>
          <a:p>
            <a:pPr marL="342900" indent="-342900">
              <a:buFont typeface="+mj-lt"/>
              <a:buAutoNum type="arabicPeriod"/>
            </a:pPr>
            <a:r>
              <a:rPr lang="en-GB" sz="3600" b="1" dirty="0"/>
              <a:t>Savings Target </a:t>
            </a:r>
            <a:r>
              <a:rPr lang="en-GB" sz="3600" dirty="0"/>
              <a:t>is set at maximum of 2.5% of core funding. This based on historic level of savings achieved by the Health Board over the last 3-4 yeas against a minimum expectation from WG of 2% (24/25 target). This is further explored in SLIDE 6.</a:t>
            </a:r>
          </a:p>
          <a:p>
            <a:pPr marL="342900" indent="-342900">
              <a:buFont typeface="+mj-lt"/>
              <a:buAutoNum type="arabicPeriod"/>
            </a:pPr>
            <a:endParaRPr lang="en-GB" sz="3600" dirty="0"/>
          </a:p>
          <a:p>
            <a:pPr marL="342900" indent="-342900">
              <a:buFont typeface="+mj-lt"/>
              <a:buAutoNum type="arabicPeriod"/>
            </a:pPr>
            <a:r>
              <a:rPr lang="en-GB" sz="3600" dirty="0"/>
              <a:t>Principles of the approach for 2025/26-2027/28, as outlined in the first slide of this document, is it must sit alongside Programme 3 of the </a:t>
            </a:r>
            <a:r>
              <a:rPr lang="en-GB" sz="3600" b="1" dirty="0"/>
              <a:t>Recovery &amp; Sustainability </a:t>
            </a:r>
            <a:r>
              <a:rPr lang="en-GB" sz="3600" dirty="0"/>
              <a:t>agenda, to ensure we have a sustainable plan past Year 3. 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535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4730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Plan of Two Halves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811" cy="627942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3787FD6-BA52-11F2-56ED-DCDD916C99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995737"/>
              </p:ext>
            </p:extLst>
          </p:nvPr>
        </p:nvGraphicFramePr>
        <p:xfrm>
          <a:off x="807244" y="1768475"/>
          <a:ext cx="17526000" cy="7101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63000">
                  <a:extLst>
                    <a:ext uri="{9D8B030D-6E8A-4147-A177-3AD203B41FA5}">
                      <a16:colId xmlns:a16="http://schemas.microsoft.com/office/drawing/2014/main" val="1215694215"/>
                    </a:ext>
                  </a:extLst>
                </a:gridCol>
                <a:gridCol w="8763000">
                  <a:extLst>
                    <a:ext uri="{9D8B030D-6E8A-4147-A177-3AD203B41FA5}">
                      <a16:colId xmlns:a16="http://schemas.microsoft.com/office/drawing/2014/main" val="2050329762"/>
                    </a:ext>
                  </a:extLst>
                </a:gridCol>
              </a:tblGrid>
              <a:tr h="142240">
                <a:tc>
                  <a:txBody>
                    <a:bodyPr/>
                    <a:lstStyle/>
                    <a:p>
                      <a:pPr algn="ctr"/>
                      <a:r>
                        <a:rPr lang="en-GB" sz="4400" dirty="0">
                          <a:solidFill>
                            <a:schemeClr val="bg1"/>
                          </a:solidFill>
                        </a:rPr>
                        <a:t>PART 1: Underlying Deficit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35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400" dirty="0">
                          <a:solidFill>
                            <a:schemeClr val="bg1"/>
                          </a:solidFill>
                        </a:rPr>
                        <a:t>PART 2: Growth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35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789801"/>
                  </a:ext>
                </a:extLst>
              </a:tr>
              <a:tr h="391160">
                <a:tc>
                  <a:txBody>
                    <a:bodyPr/>
                    <a:lstStyle/>
                    <a:p>
                      <a:pPr algn="just"/>
                      <a:r>
                        <a:rPr lang="en-GB" sz="3600" dirty="0"/>
                        <a:t>Generally, the setting of SAVINGS TARGET is to support the gap between the income received and the level of expenditure within the plan.</a:t>
                      </a:r>
                    </a:p>
                    <a:p>
                      <a:pPr algn="just"/>
                      <a:endParaRPr lang="en-GB" sz="3600" dirty="0"/>
                    </a:p>
                    <a:p>
                      <a:pPr algn="just"/>
                      <a:r>
                        <a:rPr lang="en-GB" sz="3600" dirty="0"/>
                        <a:t>For 2025/26-2027/28 the SAVINGS TARGET will be applied directly to the £50.1m underlying deficit held in Central Cost Centre to reduce the value over the period of the plan to zero and achieve a balanced underlying position.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3600" dirty="0"/>
                        <a:t>All agreed growth in expenditure linked to demand, inflation, national business cases and local decisions </a:t>
                      </a:r>
                      <a:r>
                        <a:rPr lang="en-GB" sz="3600" b="1" u="sng" dirty="0"/>
                        <a:t>MUST</a:t>
                      </a:r>
                      <a:r>
                        <a:rPr lang="en-GB" sz="3600" dirty="0"/>
                        <a:t> be contained within the Annual Uplift set through the WG Annual Budget setting process.</a:t>
                      </a:r>
                    </a:p>
                    <a:p>
                      <a:pPr algn="just"/>
                      <a:endParaRPr lang="en-GB" sz="3600" dirty="0"/>
                    </a:p>
                    <a:p>
                      <a:pPr algn="just"/>
                      <a:r>
                        <a:rPr lang="en-GB" sz="3600" dirty="0"/>
                        <a:t>The type or level of investment  will be prioritised by the Executive Team and approved by the Board as part of the Financial Planning process.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7149158"/>
                  </a:ext>
                </a:extLst>
              </a:tr>
              <a:tr h="228600">
                <a:tc gridSpan="2">
                  <a:txBody>
                    <a:bodyPr/>
                    <a:lstStyle/>
                    <a:p>
                      <a:pPr algn="ctr"/>
                      <a:r>
                        <a:rPr lang="en-GB" sz="4400" dirty="0">
                          <a:solidFill>
                            <a:schemeClr val="bg1"/>
                          </a:solidFill>
                        </a:rPr>
                        <a:t>Underpinned by the Recovery &amp; Sustainability Programme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355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2167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0702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4730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Part 1 Savings &amp; Options for Consideration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811" cy="6279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FAA98B-1855-AE63-52AB-5D17DD6DE7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1244" y="1387475"/>
            <a:ext cx="9601200" cy="37569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086C0F6-23BE-72ED-1B9E-F4633E99B5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1244" y="5273675"/>
            <a:ext cx="9601200" cy="44608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55B6C3-FF62-5142-18A1-294F5473E4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66750" y="4057793"/>
            <a:ext cx="8455012" cy="56688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09EBD9B-632B-7434-F655-9CC053E22546}"/>
              </a:ext>
            </a:extLst>
          </p:cNvPr>
          <p:cNvSpPr txBox="1"/>
          <p:nvPr/>
        </p:nvSpPr>
        <p:spPr>
          <a:xfrm>
            <a:off x="10891044" y="1380137"/>
            <a:ext cx="84550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Key difference between the 3 options is the speed at which the underlying deficit is removed. However, consideration also needs to be given to the ability of areas to deliver savings, at a time when areas will have less investment for Growth compared to previous financial years.</a:t>
            </a:r>
          </a:p>
          <a:p>
            <a:endParaRPr lang="en-GB" sz="2400" dirty="0"/>
          </a:p>
          <a:p>
            <a:r>
              <a:rPr lang="en-GB" sz="2400" dirty="0"/>
              <a:t>This is illustrated in the graph below.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3AB214-C90A-7928-DE78-8F2035BC0990}"/>
              </a:ext>
            </a:extLst>
          </p:cNvPr>
          <p:cNvSpPr txBox="1"/>
          <p:nvPr/>
        </p:nvSpPr>
        <p:spPr>
          <a:xfrm>
            <a:off x="1061244" y="9846470"/>
            <a:ext cx="9601200" cy="369332"/>
          </a:xfrm>
          <a:prstGeom prst="rect">
            <a:avLst/>
          </a:prstGeom>
          <a:solidFill>
            <a:srgbClr val="1F355E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Note #1 –  in FY 2027/28 on basis that all saving achieved excess used to support Growth in Year 3</a:t>
            </a:r>
          </a:p>
        </p:txBody>
      </p:sp>
    </p:spTree>
    <p:extLst>
      <p:ext uri="{BB962C8B-B14F-4D97-AF65-F5344CB8AC3E}">
        <p14:creationId xmlns:p14="http://schemas.microsoft.com/office/powerpoint/2010/main" val="2515728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4730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Part 2 Growth Process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811" cy="627942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52F2638-0717-E6BB-1ABF-7452347C63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393129"/>
              </p:ext>
            </p:extLst>
          </p:nvPr>
        </p:nvGraphicFramePr>
        <p:xfrm>
          <a:off x="1061244" y="1235075"/>
          <a:ext cx="8837348" cy="3261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48200">
                  <a:extLst>
                    <a:ext uri="{9D8B030D-6E8A-4147-A177-3AD203B41FA5}">
                      <a16:colId xmlns:a16="http://schemas.microsoft.com/office/drawing/2014/main" val="416328747"/>
                    </a:ext>
                  </a:extLst>
                </a:gridCol>
                <a:gridCol w="4189148">
                  <a:extLst>
                    <a:ext uri="{9D8B030D-6E8A-4147-A177-3AD203B41FA5}">
                      <a16:colId xmlns:a16="http://schemas.microsoft.com/office/drawing/2014/main" val="370763745"/>
                    </a:ext>
                  </a:extLst>
                </a:gridCol>
              </a:tblGrid>
              <a:tr h="353131">
                <a:tc gridSpan="2">
                  <a:txBody>
                    <a:bodyPr/>
                    <a:lstStyle/>
                    <a:p>
                      <a:pPr algn="ctr"/>
                      <a:r>
                        <a:rPr lang="en-GB" sz="2800" b="1" dirty="0">
                          <a:solidFill>
                            <a:schemeClr val="bg1"/>
                          </a:solidFill>
                        </a:rPr>
                        <a:t>Areas of Growth by: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355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F35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0565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NHS Wales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35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SB Strategic Options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35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0789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General Non Pay Inflation @ CPI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Drugs (Primary, Secondary, NICE)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CHC (Growth &amp; Investment)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Joint Commissioning Committee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National Digital Projects (e.g. LINC/RISP)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Uplifts LTA/SLA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NWSSP National Support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Welsh Risk Pool Changes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Digital Strategy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Clinical Service Plan Changes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OR1 Theatre Investment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Contractual Obligations (e.g. PFI)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Energy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75938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87FDA97-5532-ADDD-AE96-085785100D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833914"/>
              </p:ext>
            </p:extLst>
          </p:nvPr>
        </p:nvGraphicFramePr>
        <p:xfrm>
          <a:off x="10205244" y="1235075"/>
          <a:ext cx="8811159" cy="3261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19600">
                  <a:extLst>
                    <a:ext uri="{9D8B030D-6E8A-4147-A177-3AD203B41FA5}">
                      <a16:colId xmlns:a16="http://schemas.microsoft.com/office/drawing/2014/main" val="3695046273"/>
                    </a:ext>
                  </a:extLst>
                </a:gridCol>
                <a:gridCol w="4391559">
                  <a:extLst>
                    <a:ext uri="{9D8B030D-6E8A-4147-A177-3AD203B41FA5}">
                      <a16:colId xmlns:a16="http://schemas.microsoft.com/office/drawing/2014/main" val="816283429"/>
                    </a:ext>
                  </a:extLst>
                </a:gridCol>
              </a:tblGrid>
              <a:tr h="353131">
                <a:tc gridSpan="2">
                  <a:txBody>
                    <a:bodyPr/>
                    <a:lstStyle/>
                    <a:p>
                      <a:pPr algn="ctr"/>
                      <a:r>
                        <a:rPr lang="en-GB" sz="2800" b="1" dirty="0">
                          <a:solidFill>
                            <a:schemeClr val="bg1"/>
                          </a:solidFill>
                        </a:rPr>
                        <a:t>Annual Value WG Uplift (Exc. Pay Award)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355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F35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283199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2023/4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35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2024/25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35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1544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dirty="0"/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3600" dirty="0"/>
                        <a:t>1.5% Uplift = £12.9m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3600" dirty="0"/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3600" dirty="0"/>
                        <a:t>3.67% Uplift = £34.6m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903087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995BC25-79D6-7A7D-B2B9-F7F40EF99A01}"/>
              </a:ext>
            </a:extLst>
          </p:cNvPr>
          <p:cNvSpPr txBox="1"/>
          <p:nvPr/>
        </p:nvSpPr>
        <p:spPr>
          <a:xfrm>
            <a:off x="1061243" y="4740275"/>
            <a:ext cx="179551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Therefore, the health board will need a clear prioritisation process to review the level and areas  growth funding will be deployed, which will then be presented to the Board for approval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4769FDAD-0A7E-F979-C961-666EF5AE49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0389410"/>
              </p:ext>
            </p:extLst>
          </p:nvPr>
        </p:nvGraphicFramePr>
        <p:xfrm>
          <a:off x="223044" y="5779617"/>
          <a:ext cx="13403792" cy="43155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1B05C53-3B72-DCD6-D38D-81C2AC21DCEC}"/>
              </a:ext>
            </a:extLst>
          </p:cNvPr>
          <p:cNvSpPr txBox="1"/>
          <p:nvPr/>
        </p:nvSpPr>
        <p:spPr>
          <a:xfrm>
            <a:off x="14015245" y="6416675"/>
            <a:ext cx="5181600" cy="3108543"/>
          </a:xfrm>
          <a:prstGeom prst="rect">
            <a:avLst/>
          </a:prstGeom>
          <a:solidFill>
            <a:srgbClr val="1F355E"/>
          </a:solidFill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Updates from each step in the process will be reported to Executive Team / Management Board / Performance &amp; Finance Committee and Board at various points from October through to final approval in January 2025</a:t>
            </a:r>
          </a:p>
        </p:txBody>
      </p:sp>
    </p:spTree>
    <p:extLst>
      <p:ext uri="{BB962C8B-B14F-4D97-AF65-F5344CB8AC3E}">
        <p14:creationId xmlns:p14="http://schemas.microsoft.com/office/powerpoint/2010/main" val="477268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7526" y="403933"/>
            <a:ext cx="19044444" cy="558800"/>
          </a:xfrm>
        </p:spPr>
        <p:txBody>
          <a:bodyPr/>
          <a:lstStyle/>
          <a:p>
            <a:pPr algn="ctr"/>
            <a:r>
              <a:rPr lang="pt-BR" dirty="0"/>
              <a:t>Submission IMTP Timeline January – March 2025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811" cy="627942"/>
          </a:xfrm>
          <a:prstGeom prst="rect">
            <a:avLst/>
          </a:prstGeom>
        </p:spPr>
      </p:pic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B95E4D62-904E-80B8-BBB4-67BFF1899DD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4507352"/>
              </p:ext>
            </p:extLst>
          </p:nvPr>
        </p:nvGraphicFramePr>
        <p:xfrm>
          <a:off x="2313252" y="1844675"/>
          <a:ext cx="15892992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302194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sz="quarter" idx="10"/>
          </p:nvPr>
        </p:nvSpPr>
        <p:spPr>
          <a:xfrm>
            <a:off x="375444" y="3521075"/>
            <a:ext cx="174091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PART B – MODELLING &amp; PRINCIPLES 10 YEAR FINANCIAL PLAN (2025/26 - 2034/35)</a:t>
            </a:r>
          </a:p>
        </p:txBody>
      </p:sp>
    </p:spTree>
    <p:extLst>
      <p:ext uri="{BB962C8B-B14F-4D97-AF65-F5344CB8AC3E}">
        <p14:creationId xmlns:p14="http://schemas.microsoft.com/office/powerpoint/2010/main" val="88213005"/>
      </p:ext>
    </p:extLst>
  </p:cSld>
  <p:clrMapOvr>
    <a:masterClrMapping/>
  </p:clrMapOvr>
</p:sld>
</file>

<file path=ppt/theme/theme1.xml><?xml version="1.0" encoding="utf-8"?>
<a:theme xmlns:a="http://schemas.openxmlformats.org/drawingml/2006/main" name="DARK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ARK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HITE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ENDING SLID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2293D3F6CAF44883FAF75821614A26" ma:contentTypeVersion="5" ma:contentTypeDescription="Create a new document." ma:contentTypeScope="" ma:versionID="0a61740fef8346524f441d61d9727cc7">
  <xsd:schema xmlns:xsd="http://www.w3.org/2001/XMLSchema" xmlns:xs="http://www.w3.org/2001/XMLSchema" xmlns:p="http://schemas.microsoft.com/office/2006/metadata/properties" xmlns:ns2="44db3db7-1523-4826-83fd-741d9b441697" targetNamespace="http://schemas.microsoft.com/office/2006/metadata/properties" ma:root="true" ma:fieldsID="a28ca8cf01fb7f32a947c1af1a4f8965" ns2:_="">
    <xsd:import namespace="44db3db7-1523-4826-83fd-741d9b441697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db3db7-1523-4826-83fd-741d9b44169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EE7A53A-4F8E-4FD8-8FB5-32197C056E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1540D69-45E5-4B0A-960C-6FD1C63F1D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db3db7-1523-4826-83fd-741d9b441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353AC40-0A0E-4F46-A609-E30D51CC4C15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44db3db7-1523-4826-83fd-741d9b44169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2097</TotalTime>
  <Words>1310</Words>
  <Application>Microsoft Office PowerPoint</Application>
  <PresentationFormat>Custom</PresentationFormat>
  <Paragraphs>122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Arial Black</vt:lpstr>
      <vt:lpstr>Calibri</vt:lpstr>
      <vt:lpstr>DARK TITLE BG</vt:lpstr>
      <vt:lpstr>WHITE TITLE BG</vt:lpstr>
      <vt:lpstr>DARK BG (PHOTO) TITLE</vt:lpstr>
      <vt:lpstr>WHITE BG (PHOTO) TITLE</vt:lpstr>
      <vt:lpstr>WHITE BG SLIDE</vt:lpstr>
      <vt:lpstr>ENDING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Bolter (Swansea Bay UHB - Communications)</dc:creator>
  <cp:lastModifiedBy>Sophie Herbert (Swansea Bay UHB - Corporate Governance )</cp:lastModifiedBy>
  <cp:revision>45</cp:revision>
  <dcterms:created xsi:type="dcterms:W3CDTF">2023-11-15T10:54:55Z</dcterms:created>
  <dcterms:modified xsi:type="dcterms:W3CDTF">2024-08-21T08:12:08Z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2023-11-15T00:00:00Z</vt:filetime>
  </property>
  <property fmtid="{D5CDD505-2E9C-101B-9397-08002B2CF9AE}" pid="3" name="Creator">
    <vt:lpwstr>Adobe InDesign 19.0 (Macintosh)</vt:lpwstr>
  </property>
  <property fmtid="{D5CDD505-2E9C-101B-9397-08002B2CF9AE}" pid="4" name="LastSaved">
    <vt:filetime>2023-11-15T00:00:00Z</vt:filetime>
  </property>
  <property fmtid="{D5CDD505-2E9C-101B-9397-08002B2CF9AE}" pid="5" name="ContentTypeId">
    <vt:lpwstr>0x0101006C2293D3F6CAF44883FAF75821614A26</vt:lpwstr>
  </property>
</Properties>
</file>