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22"/>
  </p:notesMasterIdLst>
  <p:sldIdLst>
    <p:sldId id="257" r:id="rId6"/>
    <p:sldId id="310" r:id="rId7"/>
    <p:sldId id="265" r:id="rId8"/>
    <p:sldId id="306" r:id="rId9"/>
    <p:sldId id="309" r:id="rId10"/>
    <p:sldId id="307" r:id="rId11"/>
    <p:sldId id="305" r:id="rId12"/>
    <p:sldId id="284" r:id="rId13"/>
    <p:sldId id="285" r:id="rId14"/>
    <p:sldId id="286" r:id="rId15"/>
    <p:sldId id="291" r:id="rId16"/>
    <p:sldId id="288" r:id="rId17"/>
    <p:sldId id="293" r:id="rId18"/>
    <p:sldId id="295" r:id="rId19"/>
    <p:sldId id="283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antha Moss (Swansea Bay UHB - Finance)" initials="SM(BU-F" lastIdx="1" clrIdx="0">
    <p:extLst>
      <p:ext uri="{19B8F6BF-5375-455C-9EA6-DF929625EA0E}">
        <p15:presenceInfo xmlns:p15="http://schemas.microsoft.com/office/powerpoint/2012/main" userId="S-1-5-21-978635462-3828570294-627434887-1048523" providerId="AD"/>
      </p:ext>
    </p:extLst>
  </p:cmAuthor>
  <p:cmAuthor id="2" name="Tomos Williams (Swansea Bay UHB - Finance)" initials="TW(BU-F" lastIdx="8" clrIdx="1">
    <p:extLst>
      <p:ext uri="{19B8F6BF-5375-455C-9EA6-DF929625EA0E}">
        <p15:presenceInfo xmlns:p15="http://schemas.microsoft.com/office/powerpoint/2012/main" userId="S-1-5-21-978635462-3828570294-627434887-10916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F3"/>
    <a:srgbClr val="FFF9E7"/>
    <a:srgbClr val="FFFFFF"/>
    <a:srgbClr val="FFF6D9"/>
    <a:srgbClr val="FFF3CD"/>
    <a:srgbClr val="FFEBAB"/>
    <a:srgbClr val="FFE38B"/>
    <a:srgbClr val="FFF2C9"/>
    <a:srgbClr val="FFECAF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84577" autoAdjust="0"/>
  </p:normalViewPr>
  <p:slideViewPr>
    <p:cSldViewPr snapToGrid="0">
      <p:cViewPr varScale="1">
        <p:scale>
          <a:sx n="53" d="100"/>
          <a:sy n="53" d="100"/>
        </p:scale>
        <p:origin x="104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75D1B-4FEF-4A0A-B6F8-E9A273301283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6072016-F8EC-48DA-9A87-BDC395DCF771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Health Board &amp; Service Group Financial Summary</a:t>
          </a:r>
        </a:p>
      </dgm:t>
    </dgm:pt>
    <dgm:pt modelId="{74B550D5-0447-4522-8091-51FAFB5B65A1}" type="parTrans" cxnId="{C0FE373F-F7E4-474C-98CD-81D66B66E95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2189B0-E0A3-4FBC-9176-09D5B0FAA563}" type="sibTrans" cxnId="{C0FE373F-F7E4-474C-98CD-81D66B66E95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85EAC9-2A23-4A2E-ACC8-AD3175A362B9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In-Month Revenue Position</a:t>
          </a:r>
        </a:p>
      </dgm:t>
    </dgm:pt>
    <dgm:pt modelId="{A604ACB6-DC0C-4DD3-9451-39481E7317E9}" type="parTrans" cxnId="{80C562EB-92DC-4343-8DEB-FFFE58E10F30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E08EF-B776-4C12-9645-456E9D9F529E}" type="sibTrans" cxnId="{80C562EB-92DC-4343-8DEB-FFFE58E10F30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3C1069-8473-4E07-9643-91C54482031A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Savings Performance</a:t>
          </a:r>
        </a:p>
      </dgm:t>
    </dgm:pt>
    <dgm:pt modelId="{13B3809E-E1D7-4328-882E-11CD996ABABD}" type="parTrans" cxnId="{7D0D8499-B2D2-4824-8B71-599443F9C12A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713450-6727-4149-80DC-6CDD4ED12127}" type="sibTrans" cxnId="{7D0D8499-B2D2-4824-8B71-599443F9C12A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B55129-BAB0-4FE2-AE88-6D7B6936F046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 Drivers</a:t>
          </a:r>
        </a:p>
      </dgm:t>
    </dgm:pt>
    <dgm:pt modelId="{3A2BA36D-F356-4E47-A27F-DA7A2F097B9A}" type="parTrans" cxnId="{CD62E3FD-B2EC-46F3-8ECB-E337B98C29A5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471BF-9B0F-4995-89D6-D8AA4F8813EB}" type="sibTrans" cxnId="{CD62E3FD-B2EC-46F3-8ECB-E337B98C29A5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E37929-C2F4-4124-ADEB-7EE261DCAE06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Risks, Next Steps &amp; Mitigating Actions</a:t>
          </a:r>
        </a:p>
      </dgm:t>
    </dgm:pt>
    <dgm:pt modelId="{403F18C4-5569-4463-A63F-CE747443884D}" type="parTrans" cxnId="{11F164DD-E799-4B87-9095-FCF6B750D764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FD590C-EADF-4F78-B00F-1EE3AF9E8EF2}" type="sibTrans" cxnId="{11F164DD-E799-4B87-9095-FCF6B750D764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3B44C-59EF-4FEF-BB6D-48727CEBBEF4}">
      <dgm:prSet phldrT="[Text]" custT="1"/>
      <dgm:spPr>
        <a:solidFill>
          <a:schemeClr val="bg1"/>
        </a:solidFill>
      </dgm:spPr>
      <dgm:t>
        <a:bodyPr/>
        <a:lstStyle/>
        <a:p>
          <a:pPr algn="l"/>
          <a:r>
            <a:rPr lang="en-GB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Appendices</a:t>
          </a:r>
        </a:p>
      </dgm:t>
    </dgm:pt>
    <dgm:pt modelId="{E29C929D-4853-40A3-A84F-A1766FC1EB17}" type="parTrans" cxnId="{716C286F-5947-41E2-9ACE-8E288EEBBA8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AF850-F60D-469F-9A9D-E2A78AF7F00F}" type="sibTrans" cxnId="{716C286F-5947-41E2-9ACE-8E288EEBBA8C}">
      <dgm:prSet/>
      <dgm:spPr/>
      <dgm:t>
        <a:bodyPr/>
        <a:lstStyle/>
        <a:p>
          <a:pPr algn="l"/>
          <a:endParaRPr lang="en-GB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A94BE-A305-4A9C-9FD3-F131B7A8D30D}" type="pres">
      <dgm:prSet presAssocID="{6BC75D1B-4FEF-4A0A-B6F8-E9A273301283}" presName="linearFlow" presStyleCnt="0">
        <dgm:presLayoutVars>
          <dgm:dir/>
          <dgm:resizeHandles val="exact"/>
        </dgm:presLayoutVars>
      </dgm:prSet>
      <dgm:spPr/>
    </dgm:pt>
    <dgm:pt modelId="{16E70D37-B894-4DA5-AC6A-36D43D0920C4}" type="pres">
      <dgm:prSet presAssocID="{E6072016-F8EC-48DA-9A87-BDC395DCF771}" presName="composite" presStyleCnt="0"/>
      <dgm:spPr/>
    </dgm:pt>
    <dgm:pt modelId="{FA5B2799-2F07-40B1-ABE0-12D533988A5C}" type="pres">
      <dgm:prSet presAssocID="{E6072016-F8EC-48DA-9A87-BDC395DCF771}" presName="imgShp" presStyleLbl="fgImgPlace1" presStyleIdx="0" presStyleCnt="6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34BE5FFF-3464-4B14-9255-3C6ACC53E1C8}" type="pres">
      <dgm:prSet presAssocID="{E6072016-F8EC-48DA-9A87-BDC395DCF771}" presName="txShp" presStyleLbl="node1" presStyleIdx="0" presStyleCnt="6">
        <dgm:presLayoutVars>
          <dgm:bulletEnabled val="1"/>
        </dgm:presLayoutVars>
      </dgm:prSet>
      <dgm:spPr/>
    </dgm:pt>
    <dgm:pt modelId="{972B309E-F8D1-4A97-B57C-D5B25C16953B}" type="pres">
      <dgm:prSet presAssocID="{672189B0-E0A3-4FBC-9176-09D5B0FAA563}" presName="spacing" presStyleCnt="0"/>
      <dgm:spPr/>
    </dgm:pt>
    <dgm:pt modelId="{D0E1701C-9A2F-44AF-8EC8-C9B6B31C069E}" type="pres">
      <dgm:prSet presAssocID="{4385EAC9-2A23-4A2E-ACC8-AD3175A362B9}" presName="composite" presStyleCnt="0"/>
      <dgm:spPr/>
    </dgm:pt>
    <dgm:pt modelId="{88660B5F-D0F1-4208-A594-92E69BAD2CAB}" type="pres">
      <dgm:prSet presAssocID="{4385EAC9-2A23-4A2E-ACC8-AD3175A362B9}" presName="imgShp" presStyleLbl="fgImgPlace1" presStyleIdx="1" presStyleCnt="6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1278944D-9E1A-43E2-96BA-A04008228034}" type="pres">
      <dgm:prSet presAssocID="{4385EAC9-2A23-4A2E-ACC8-AD3175A362B9}" presName="txShp" presStyleLbl="node1" presStyleIdx="1" presStyleCnt="6">
        <dgm:presLayoutVars>
          <dgm:bulletEnabled val="1"/>
        </dgm:presLayoutVars>
      </dgm:prSet>
      <dgm:spPr/>
    </dgm:pt>
    <dgm:pt modelId="{F2D31797-9D62-4E75-BD4E-D093E61B18DC}" type="pres">
      <dgm:prSet presAssocID="{464E08EF-B776-4C12-9645-456E9D9F529E}" presName="spacing" presStyleCnt="0"/>
      <dgm:spPr/>
    </dgm:pt>
    <dgm:pt modelId="{288868EC-5954-491B-9A71-8EC544EA0D11}" type="pres">
      <dgm:prSet presAssocID="{A4B55129-BAB0-4FE2-AE88-6D7B6936F046}" presName="composite" presStyleCnt="0"/>
      <dgm:spPr/>
    </dgm:pt>
    <dgm:pt modelId="{A6A5991D-3DC7-4401-9939-D705D1DFBF99}" type="pres">
      <dgm:prSet presAssocID="{A4B55129-BAB0-4FE2-AE88-6D7B6936F046}" presName="imgShp" presStyleLbl="fgImgPlace1" presStyleIdx="2" presStyleCnt="6"/>
      <dgm:spPr>
        <a:blipFill>
          <a:blip xmlns:r="http://schemas.openxmlformats.org/officeDocument/2006/relationships" r:embed="rId3"/>
          <a:srcRect/>
          <a:stretch>
            <a:fillRect l="-10000" r="-10000"/>
          </a:stretch>
        </a:blipFill>
      </dgm:spPr>
    </dgm:pt>
    <dgm:pt modelId="{4261511D-5EF9-45FB-95B9-E288082FA118}" type="pres">
      <dgm:prSet presAssocID="{A4B55129-BAB0-4FE2-AE88-6D7B6936F046}" presName="txShp" presStyleLbl="node1" presStyleIdx="2" presStyleCnt="6">
        <dgm:presLayoutVars>
          <dgm:bulletEnabled val="1"/>
        </dgm:presLayoutVars>
      </dgm:prSet>
      <dgm:spPr/>
    </dgm:pt>
    <dgm:pt modelId="{3DC68D47-9DFC-47D6-88B4-9F42D56E34D4}" type="pres">
      <dgm:prSet presAssocID="{233471BF-9B0F-4995-89D6-D8AA4F8813EB}" presName="spacing" presStyleCnt="0"/>
      <dgm:spPr/>
    </dgm:pt>
    <dgm:pt modelId="{B6F1F51E-A3D6-4A4A-9E8B-D7A5E699E173}" type="pres">
      <dgm:prSet presAssocID="{903C1069-8473-4E07-9643-91C54482031A}" presName="composite" presStyleCnt="0"/>
      <dgm:spPr/>
    </dgm:pt>
    <dgm:pt modelId="{EAD78601-33BE-4692-B3C6-3DAE1F81AD59}" type="pres">
      <dgm:prSet presAssocID="{903C1069-8473-4E07-9643-91C54482031A}" presName="imgShp" presStyleLbl="fgImgPlace1" presStyleIdx="3" presStyleCnt="6"/>
      <dgm:spPr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AA6C2BF4-1FA6-4741-9814-AF442F370F68}" type="pres">
      <dgm:prSet presAssocID="{903C1069-8473-4E07-9643-91C54482031A}" presName="txShp" presStyleLbl="node1" presStyleIdx="3" presStyleCnt="6">
        <dgm:presLayoutVars>
          <dgm:bulletEnabled val="1"/>
        </dgm:presLayoutVars>
      </dgm:prSet>
      <dgm:spPr/>
    </dgm:pt>
    <dgm:pt modelId="{965812FC-643C-41CB-B55E-C9B385B9051F}" type="pres">
      <dgm:prSet presAssocID="{B0713450-6727-4149-80DC-6CDD4ED12127}" presName="spacing" presStyleCnt="0"/>
      <dgm:spPr/>
    </dgm:pt>
    <dgm:pt modelId="{D6302CBA-F0EF-4D35-A9ED-FD4D5AE8BB21}" type="pres">
      <dgm:prSet presAssocID="{D9E37929-C2F4-4124-ADEB-7EE261DCAE06}" presName="composite" presStyleCnt="0"/>
      <dgm:spPr/>
    </dgm:pt>
    <dgm:pt modelId="{F8A28239-026A-4FA5-9AB0-8952BE14F9E6}" type="pres">
      <dgm:prSet presAssocID="{D9E37929-C2F4-4124-ADEB-7EE261DCAE06}" presName="imgShp" presStyleLbl="fgImgPlace1" presStyleIdx="4" presStyleCnt="6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8E121899-C512-4CFA-BDF9-D823C1049629}" type="pres">
      <dgm:prSet presAssocID="{D9E37929-C2F4-4124-ADEB-7EE261DCAE06}" presName="txShp" presStyleLbl="node1" presStyleIdx="4" presStyleCnt="6">
        <dgm:presLayoutVars>
          <dgm:bulletEnabled val="1"/>
        </dgm:presLayoutVars>
      </dgm:prSet>
      <dgm:spPr/>
    </dgm:pt>
    <dgm:pt modelId="{12593CBA-CEDA-4DDA-A595-3D322A66AE09}" type="pres">
      <dgm:prSet presAssocID="{F7FD590C-EADF-4F78-B00F-1EE3AF9E8EF2}" presName="spacing" presStyleCnt="0"/>
      <dgm:spPr/>
    </dgm:pt>
    <dgm:pt modelId="{F1A5986D-FE32-4A39-8125-3D3C2F9A954C}" type="pres">
      <dgm:prSet presAssocID="{4793B44C-59EF-4FEF-BB6D-48727CEBBEF4}" presName="composite" presStyleCnt="0"/>
      <dgm:spPr/>
    </dgm:pt>
    <dgm:pt modelId="{C179960E-3EE0-42E4-915B-0FED6F52638F}" type="pres">
      <dgm:prSet presAssocID="{4793B44C-59EF-4FEF-BB6D-48727CEBBEF4}" presName="imgShp" presStyleLbl="fgImgPlace1" presStyleIdx="5" presStyleCnt="6" custLinFactY="43342" custLinFactNeighborX="-5058" custLinFactNeighborY="100000"/>
      <dgm:spPr/>
    </dgm:pt>
    <dgm:pt modelId="{9E2E1561-15EC-4A2E-A9C3-C4BFC0F3A1BD}" type="pres">
      <dgm:prSet presAssocID="{4793B44C-59EF-4FEF-BB6D-48727CEBBEF4}" presName="txShp" presStyleLbl="node1" presStyleIdx="5" presStyleCnt="6">
        <dgm:presLayoutVars>
          <dgm:bulletEnabled val="1"/>
        </dgm:presLayoutVars>
      </dgm:prSet>
      <dgm:spPr/>
    </dgm:pt>
  </dgm:ptLst>
  <dgm:cxnLst>
    <dgm:cxn modelId="{4C1CDD13-E3BA-405C-AC98-8A0B00521A4F}" type="presOf" srcId="{A4B55129-BAB0-4FE2-AE88-6D7B6936F046}" destId="{4261511D-5EF9-45FB-95B9-E288082FA118}" srcOrd="0" destOrd="0" presId="urn:microsoft.com/office/officeart/2005/8/layout/vList3"/>
    <dgm:cxn modelId="{C0FE373F-F7E4-474C-98CD-81D66B66E95C}" srcId="{6BC75D1B-4FEF-4A0A-B6F8-E9A273301283}" destId="{E6072016-F8EC-48DA-9A87-BDC395DCF771}" srcOrd="0" destOrd="0" parTransId="{74B550D5-0447-4522-8091-51FAFB5B65A1}" sibTransId="{672189B0-E0A3-4FBC-9176-09D5B0FAA563}"/>
    <dgm:cxn modelId="{256E4A6E-547E-47B1-B256-12BD2FCB029C}" type="presOf" srcId="{6BC75D1B-4FEF-4A0A-B6F8-E9A273301283}" destId="{6F4A94BE-A305-4A9C-9FD3-F131B7A8D30D}" srcOrd="0" destOrd="0" presId="urn:microsoft.com/office/officeart/2005/8/layout/vList3"/>
    <dgm:cxn modelId="{716C286F-5947-41E2-9ACE-8E288EEBBA8C}" srcId="{6BC75D1B-4FEF-4A0A-B6F8-E9A273301283}" destId="{4793B44C-59EF-4FEF-BB6D-48727CEBBEF4}" srcOrd="5" destOrd="0" parTransId="{E29C929D-4853-40A3-A84F-A1766FC1EB17}" sibTransId="{AF5AF850-F60D-469F-9A9D-E2A78AF7F00F}"/>
    <dgm:cxn modelId="{DAF1B197-9FE0-45CA-A9EE-924F45FF289C}" type="presOf" srcId="{4793B44C-59EF-4FEF-BB6D-48727CEBBEF4}" destId="{9E2E1561-15EC-4A2E-A9C3-C4BFC0F3A1BD}" srcOrd="0" destOrd="0" presId="urn:microsoft.com/office/officeart/2005/8/layout/vList3"/>
    <dgm:cxn modelId="{7D0D8499-B2D2-4824-8B71-599443F9C12A}" srcId="{6BC75D1B-4FEF-4A0A-B6F8-E9A273301283}" destId="{903C1069-8473-4E07-9643-91C54482031A}" srcOrd="3" destOrd="0" parTransId="{13B3809E-E1D7-4328-882E-11CD996ABABD}" sibTransId="{B0713450-6727-4149-80DC-6CDD4ED12127}"/>
    <dgm:cxn modelId="{11F164DD-E799-4B87-9095-FCF6B750D764}" srcId="{6BC75D1B-4FEF-4A0A-B6F8-E9A273301283}" destId="{D9E37929-C2F4-4124-ADEB-7EE261DCAE06}" srcOrd="4" destOrd="0" parTransId="{403F18C4-5569-4463-A63F-CE747443884D}" sibTransId="{F7FD590C-EADF-4F78-B00F-1EE3AF9E8EF2}"/>
    <dgm:cxn modelId="{E601E9E0-A44D-466E-863F-EF1EA959B978}" type="presOf" srcId="{D9E37929-C2F4-4124-ADEB-7EE261DCAE06}" destId="{8E121899-C512-4CFA-BDF9-D823C1049629}" srcOrd="0" destOrd="0" presId="urn:microsoft.com/office/officeart/2005/8/layout/vList3"/>
    <dgm:cxn modelId="{80C562EB-92DC-4343-8DEB-FFFE58E10F30}" srcId="{6BC75D1B-4FEF-4A0A-B6F8-E9A273301283}" destId="{4385EAC9-2A23-4A2E-ACC8-AD3175A362B9}" srcOrd="1" destOrd="0" parTransId="{A604ACB6-DC0C-4DD3-9451-39481E7317E9}" sibTransId="{464E08EF-B776-4C12-9645-456E9D9F529E}"/>
    <dgm:cxn modelId="{8F2F09EC-B754-41B3-A60F-E06BED730475}" type="presOf" srcId="{E6072016-F8EC-48DA-9A87-BDC395DCF771}" destId="{34BE5FFF-3464-4B14-9255-3C6ACC53E1C8}" srcOrd="0" destOrd="0" presId="urn:microsoft.com/office/officeart/2005/8/layout/vList3"/>
    <dgm:cxn modelId="{7AA158EF-08DF-43A4-9144-1B07B0C884B7}" type="presOf" srcId="{903C1069-8473-4E07-9643-91C54482031A}" destId="{AA6C2BF4-1FA6-4741-9814-AF442F370F68}" srcOrd="0" destOrd="0" presId="urn:microsoft.com/office/officeart/2005/8/layout/vList3"/>
    <dgm:cxn modelId="{CD62E3FD-B2EC-46F3-8ECB-E337B98C29A5}" srcId="{6BC75D1B-4FEF-4A0A-B6F8-E9A273301283}" destId="{A4B55129-BAB0-4FE2-AE88-6D7B6936F046}" srcOrd="2" destOrd="0" parTransId="{3A2BA36D-F356-4E47-A27F-DA7A2F097B9A}" sibTransId="{233471BF-9B0F-4995-89D6-D8AA4F8813EB}"/>
    <dgm:cxn modelId="{D567C8FE-E3C9-413D-BEC9-B834D03CB025}" type="presOf" srcId="{4385EAC9-2A23-4A2E-ACC8-AD3175A362B9}" destId="{1278944D-9E1A-43E2-96BA-A04008228034}" srcOrd="0" destOrd="0" presId="urn:microsoft.com/office/officeart/2005/8/layout/vList3"/>
    <dgm:cxn modelId="{A699A1BC-FFF2-4BCC-AF7E-7CA04106BB10}" type="presParOf" srcId="{6F4A94BE-A305-4A9C-9FD3-F131B7A8D30D}" destId="{16E70D37-B894-4DA5-AC6A-36D43D0920C4}" srcOrd="0" destOrd="0" presId="urn:microsoft.com/office/officeart/2005/8/layout/vList3"/>
    <dgm:cxn modelId="{CF9935B1-B2B2-460D-A810-1BF7742B506C}" type="presParOf" srcId="{16E70D37-B894-4DA5-AC6A-36D43D0920C4}" destId="{FA5B2799-2F07-40B1-ABE0-12D533988A5C}" srcOrd="0" destOrd="0" presId="urn:microsoft.com/office/officeart/2005/8/layout/vList3"/>
    <dgm:cxn modelId="{E3FDAE70-31A4-461F-89D4-E5CA9F5F4AA1}" type="presParOf" srcId="{16E70D37-B894-4DA5-AC6A-36D43D0920C4}" destId="{34BE5FFF-3464-4B14-9255-3C6ACC53E1C8}" srcOrd="1" destOrd="0" presId="urn:microsoft.com/office/officeart/2005/8/layout/vList3"/>
    <dgm:cxn modelId="{F00932E1-7333-4317-B0DE-7C754E958B36}" type="presParOf" srcId="{6F4A94BE-A305-4A9C-9FD3-F131B7A8D30D}" destId="{972B309E-F8D1-4A97-B57C-D5B25C16953B}" srcOrd="1" destOrd="0" presId="urn:microsoft.com/office/officeart/2005/8/layout/vList3"/>
    <dgm:cxn modelId="{83A41A05-D8BC-47ED-B38F-FBCA210A7EC4}" type="presParOf" srcId="{6F4A94BE-A305-4A9C-9FD3-F131B7A8D30D}" destId="{D0E1701C-9A2F-44AF-8EC8-C9B6B31C069E}" srcOrd="2" destOrd="0" presId="urn:microsoft.com/office/officeart/2005/8/layout/vList3"/>
    <dgm:cxn modelId="{4608F3D3-BE7D-4B38-8196-B6925285CF40}" type="presParOf" srcId="{D0E1701C-9A2F-44AF-8EC8-C9B6B31C069E}" destId="{88660B5F-D0F1-4208-A594-92E69BAD2CAB}" srcOrd="0" destOrd="0" presId="urn:microsoft.com/office/officeart/2005/8/layout/vList3"/>
    <dgm:cxn modelId="{DFB48FEE-CF44-4466-A26E-487300B8B615}" type="presParOf" srcId="{D0E1701C-9A2F-44AF-8EC8-C9B6B31C069E}" destId="{1278944D-9E1A-43E2-96BA-A04008228034}" srcOrd="1" destOrd="0" presId="urn:microsoft.com/office/officeart/2005/8/layout/vList3"/>
    <dgm:cxn modelId="{E71819E6-5721-401E-B65A-0E3528B52F9C}" type="presParOf" srcId="{6F4A94BE-A305-4A9C-9FD3-F131B7A8D30D}" destId="{F2D31797-9D62-4E75-BD4E-D093E61B18DC}" srcOrd="3" destOrd="0" presId="urn:microsoft.com/office/officeart/2005/8/layout/vList3"/>
    <dgm:cxn modelId="{0454CCA6-E59F-4427-8333-E8F729577815}" type="presParOf" srcId="{6F4A94BE-A305-4A9C-9FD3-F131B7A8D30D}" destId="{288868EC-5954-491B-9A71-8EC544EA0D11}" srcOrd="4" destOrd="0" presId="urn:microsoft.com/office/officeart/2005/8/layout/vList3"/>
    <dgm:cxn modelId="{53AC579E-D936-4398-BB75-7F63385552EF}" type="presParOf" srcId="{288868EC-5954-491B-9A71-8EC544EA0D11}" destId="{A6A5991D-3DC7-4401-9939-D705D1DFBF99}" srcOrd="0" destOrd="0" presId="urn:microsoft.com/office/officeart/2005/8/layout/vList3"/>
    <dgm:cxn modelId="{6807E1B6-E973-4648-B845-527003A46D93}" type="presParOf" srcId="{288868EC-5954-491B-9A71-8EC544EA0D11}" destId="{4261511D-5EF9-45FB-95B9-E288082FA118}" srcOrd="1" destOrd="0" presId="urn:microsoft.com/office/officeart/2005/8/layout/vList3"/>
    <dgm:cxn modelId="{A23835C0-85CA-4BB3-91B4-83058F95D651}" type="presParOf" srcId="{6F4A94BE-A305-4A9C-9FD3-F131B7A8D30D}" destId="{3DC68D47-9DFC-47D6-88B4-9F42D56E34D4}" srcOrd="5" destOrd="0" presId="urn:microsoft.com/office/officeart/2005/8/layout/vList3"/>
    <dgm:cxn modelId="{8074BC5A-235D-4C73-BC9B-D7EB74C09CBB}" type="presParOf" srcId="{6F4A94BE-A305-4A9C-9FD3-F131B7A8D30D}" destId="{B6F1F51E-A3D6-4A4A-9E8B-D7A5E699E173}" srcOrd="6" destOrd="0" presId="urn:microsoft.com/office/officeart/2005/8/layout/vList3"/>
    <dgm:cxn modelId="{821AD33A-D6BA-422F-91D6-DFFDA3D84EB4}" type="presParOf" srcId="{B6F1F51E-A3D6-4A4A-9E8B-D7A5E699E173}" destId="{EAD78601-33BE-4692-B3C6-3DAE1F81AD59}" srcOrd="0" destOrd="0" presId="urn:microsoft.com/office/officeart/2005/8/layout/vList3"/>
    <dgm:cxn modelId="{394906A4-376E-43E8-A725-3D6147AC573C}" type="presParOf" srcId="{B6F1F51E-A3D6-4A4A-9E8B-D7A5E699E173}" destId="{AA6C2BF4-1FA6-4741-9814-AF442F370F68}" srcOrd="1" destOrd="0" presId="urn:microsoft.com/office/officeart/2005/8/layout/vList3"/>
    <dgm:cxn modelId="{7BF58131-F789-47A0-B06B-C1ED87CFDAF9}" type="presParOf" srcId="{6F4A94BE-A305-4A9C-9FD3-F131B7A8D30D}" destId="{965812FC-643C-41CB-B55E-C9B385B9051F}" srcOrd="7" destOrd="0" presId="urn:microsoft.com/office/officeart/2005/8/layout/vList3"/>
    <dgm:cxn modelId="{53BFC314-933C-4F01-9159-69B10335FCFA}" type="presParOf" srcId="{6F4A94BE-A305-4A9C-9FD3-F131B7A8D30D}" destId="{D6302CBA-F0EF-4D35-A9ED-FD4D5AE8BB21}" srcOrd="8" destOrd="0" presId="urn:microsoft.com/office/officeart/2005/8/layout/vList3"/>
    <dgm:cxn modelId="{3196575E-C194-4C50-8464-59645F93921B}" type="presParOf" srcId="{D6302CBA-F0EF-4D35-A9ED-FD4D5AE8BB21}" destId="{F8A28239-026A-4FA5-9AB0-8952BE14F9E6}" srcOrd="0" destOrd="0" presId="urn:microsoft.com/office/officeart/2005/8/layout/vList3"/>
    <dgm:cxn modelId="{E7F97A4D-196F-4552-8BC9-038A6A8E11D9}" type="presParOf" srcId="{D6302CBA-F0EF-4D35-A9ED-FD4D5AE8BB21}" destId="{8E121899-C512-4CFA-BDF9-D823C1049629}" srcOrd="1" destOrd="0" presId="urn:microsoft.com/office/officeart/2005/8/layout/vList3"/>
    <dgm:cxn modelId="{9592E36B-187C-4228-A51B-AF7CE3FCBA00}" type="presParOf" srcId="{6F4A94BE-A305-4A9C-9FD3-F131B7A8D30D}" destId="{12593CBA-CEDA-4DDA-A595-3D322A66AE09}" srcOrd="9" destOrd="0" presId="urn:microsoft.com/office/officeart/2005/8/layout/vList3"/>
    <dgm:cxn modelId="{FA5EABD9-EA6D-491E-A3A2-F45BB0587E02}" type="presParOf" srcId="{6F4A94BE-A305-4A9C-9FD3-F131B7A8D30D}" destId="{F1A5986D-FE32-4A39-8125-3D3C2F9A954C}" srcOrd="10" destOrd="0" presId="urn:microsoft.com/office/officeart/2005/8/layout/vList3"/>
    <dgm:cxn modelId="{1DB3E70D-DF33-4523-8568-00D22FC36D70}" type="presParOf" srcId="{F1A5986D-FE32-4A39-8125-3D3C2F9A954C}" destId="{C179960E-3EE0-42E4-915B-0FED6F52638F}" srcOrd="0" destOrd="0" presId="urn:microsoft.com/office/officeart/2005/8/layout/vList3"/>
    <dgm:cxn modelId="{73D05C42-C71D-4DA2-B64D-C02F0247FC56}" type="presParOf" srcId="{F1A5986D-FE32-4A39-8125-3D3C2F9A954C}" destId="{9E2E1561-15EC-4A2E-A9C3-C4BFC0F3A1B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E5FFF-3464-4B14-9255-3C6ACC53E1C8}">
      <dsp:nvSpPr>
        <dsp:cNvPr id="0" name=""/>
        <dsp:cNvSpPr/>
      </dsp:nvSpPr>
      <dsp:spPr>
        <a:xfrm rot="10800000">
          <a:off x="1688798" y="455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Health Board &amp; Service Group Financial Summary</a:t>
          </a:r>
        </a:p>
      </dsp:txBody>
      <dsp:txXfrm rot="10800000">
        <a:off x="1869570" y="455"/>
        <a:ext cx="5806319" cy="723087"/>
      </dsp:txXfrm>
    </dsp:sp>
    <dsp:sp modelId="{FA5B2799-2F07-40B1-ABE0-12D533988A5C}">
      <dsp:nvSpPr>
        <dsp:cNvPr id="0" name=""/>
        <dsp:cNvSpPr/>
      </dsp:nvSpPr>
      <dsp:spPr>
        <a:xfrm>
          <a:off x="1327255" y="455"/>
          <a:ext cx="723087" cy="72308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8944D-9E1A-43E2-96BA-A04008228034}">
      <dsp:nvSpPr>
        <dsp:cNvPr id="0" name=""/>
        <dsp:cNvSpPr/>
      </dsp:nvSpPr>
      <dsp:spPr>
        <a:xfrm rot="10800000">
          <a:off x="1688798" y="939389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In-Month Revenue Position</a:t>
          </a:r>
        </a:p>
      </dsp:txBody>
      <dsp:txXfrm rot="10800000">
        <a:off x="1869570" y="939389"/>
        <a:ext cx="5806319" cy="723087"/>
      </dsp:txXfrm>
    </dsp:sp>
    <dsp:sp modelId="{88660B5F-D0F1-4208-A594-92E69BAD2CAB}">
      <dsp:nvSpPr>
        <dsp:cNvPr id="0" name=""/>
        <dsp:cNvSpPr/>
      </dsp:nvSpPr>
      <dsp:spPr>
        <a:xfrm>
          <a:off x="1327255" y="939389"/>
          <a:ext cx="723087" cy="72308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1511D-5EF9-45FB-95B9-E288082FA118}">
      <dsp:nvSpPr>
        <dsp:cNvPr id="0" name=""/>
        <dsp:cNvSpPr/>
      </dsp:nvSpPr>
      <dsp:spPr>
        <a:xfrm rot="10800000">
          <a:off x="1688798" y="1878322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 Drivers</a:t>
          </a:r>
        </a:p>
      </dsp:txBody>
      <dsp:txXfrm rot="10800000">
        <a:off x="1869570" y="1878322"/>
        <a:ext cx="5806319" cy="723087"/>
      </dsp:txXfrm>
    </dsp:sp>
    <dsp:sp modelId="{A6A5991D-3DC7-4401-9939-D705D1DFBF99}">
      <dsp:nvSpPr>
        <dsp:cNvPr id="0" name=""/>
        <dsp:cNvSpPr/>
      </dsp:nvSpPr>
      <dsp:spPr>
        <a:xfrm>
          <a:off x="1327255" y="1878322"/>
          <a:ext cx="723087" cy="72308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C2BF4-1FA6-4741-9814-AF442F370F68}">
      <dsp:nvSpPr>
        <dsp:cNvPr id="0" name=""/>
        <dsp:cNvSpPr/>
      </dsp:nvSpPr>
      <dsp:spPr>
        <a:xfrm rot="10800000">
          <a:off x="1688798" y="2817256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Savings Performance</a:t>
          </a:r>
        </a:p>
      </dsp:txBody>
      <dsp:txXfrm rot="10800000">
        <a:off x="1869570" y="2817256"/>
        <a:ext cx="5806319" cy="723087"/>
      </dsp:txXfrm>
    </dsp:sp>
    <dsp:sp modelId="{EAD78601-33BE-4692-B3C6-3DAE1F81AD59}">
      <dsp:nvSpPr>
        <dsp:cNvPr id="0" name=""/>
        <dsp:cNvSpPr/>
      </dsp:nvSpPr>
      <dsp:spPr>
        <a:xfrm>
          <a:off x="1327255" y="2817256"/>
          <a:ext cx="723087" cy="723087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21899-C512-4CFA-BDF9-D823C1049629}">
      <dsp:nvSpPr>
        <dsp:cNvPr id="0" name=""/>
        <dsp:cNvSpPr/>
      </dsp:nvSpPr>
      <dsp:spPr>
        <a:xfrm rot="10800000">
          <a:off x="1688798" y="3756190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Risks, Next Steps &amp; Mitigating Actions</a:t>
          </a:r>
        </a:p>
      </dsp:txBody>
      <dsp:txXfrm rot="10800000">
        <a:off x="1869570" y="3756190"/>
        <a:ext cx="5806319" cy="723087"/>
      </dsp:txXfrm>
    </dsp:sp>
    <dsp:sp modelId="{F8A28239-026A-4FA5-9AB0-8952BE14F9E6}">
      <dsp:nvSpPr>
        <dsp:cNvPr id="0" name=""/>
        <dsp:cNvSpPr/>
      </dsp:nvSpPr>
      <dsp:spPr>
        <a:xfrm>
          <a:off x="1327255" y="3756190"/>
          <a:ext cx="723087" cy="723087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E1561-15EC-4A2E-A9C3-C4BFC0F3A1BD}">
      <dsp:nvSpPr>
        <dsp:cNvPr id="0" name=""/>
        <dsp:cNvSpPr/>
      </dsp:nvSpPr>
      <dsp:spPr>
        <a:xfrm rot="10800000">
          <a:off x="1688798" y="4695124"/>
          <a:ext cx="5987091" cy="723087"/>
        </a:xfrm>
        <a:prstGeom prst="homePlat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861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Appendices</a:t>
          </a:r>
        </a:p>
      </dsp:txBody>
      <dsp:txXfrm rot="10800000">
        <a:off x="1869570" y="4695124"/>
        <a:ext cx="5806319" cy="723087"/>
      </dsp:txXfrm>
    </dsp:sp>
    <dsp:sp modelId="{C179960E-3EE0-42E4-915B-0FED6F52638F}">
      <dsp:nvSpPr>
        <dsp:cNvPr id="0" name=""/>
        <dsp:cNvSpPr/>
      </dsp:nvSpPr>
      <dsp:spPr>
        <a:xfrm>
          <a:off x="1290681" y="4695579"/>
          <a:ext cx="723087" cy="72308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822C4-4A66-4EC6-AE02-C65254CAF206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F47BD-4C1F-4C15-AD61-3AB144D69E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30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716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996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19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15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PAY M3 23-24 spike relates to 23-24 Recovery Pay award payment.  Last year’s increasing</a:t>
            </a:r>
            <a:r>
              <a:rPr lang="en-GB" baseline="0" dirty="0"/>
              <a:t> trend is investment related (Virtual Wards, Therapies, Smoking Cessation </a:t>
            </a:r>
            <a:r>
              <a:rPr lang="en-GB" baseline="0" dirty="0" err="1"/>
              <a:t>etc</a:t>
            </a:r>
            <a:r>
              <a:rPr lang="en-GB" baseline="0" dirty="0"/>
              <a:t>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575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166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949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F47BD-4C1F-4C15-AD61-3AB144D69E2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33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55BC-1844-4338-A122-AB49632EE507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853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E961-A39A-4F07-B7D1-D63FFC4742C2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11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2151-75C7-4169-B086-B04BFAB85EF6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224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BE24-B2B4-C543-B213-8D21F7D6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50557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9ADEF-578A-C7CE-1FA1-16D28C4F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50557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0C83C-5555-23CF-0411-569524E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29DDA2-B8FA-4328-B40D-BADCEBA18462}" type="datetime1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F8AEE-B074-D45E-5FDD-A88951FF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141B6-949B-BA75-4930-FC65810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84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79DE-9DA7-5FA8-5CCF-F6D0978BF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B5599-2139-450D-6805-8F0846765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D561B-81AC-5200-5264-D6BC87C5C0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5EB4B8-6927-468D-93FB-ADED2AA8A29A}" type="datetime1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56B86-02F4-D320-437D-9F2121160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E714-12E3-C69C-A555-89734D1C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34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D2DE-EC28-B34A-83E3-3D497DF7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0405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FAA81-78B2-53E1-A48F-4096F8B02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0405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D28AE-7A64-AAA9-F1D5-A72E1A8A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B434F-5826-468D-830A-9D662EC03649}" type="datetime1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F4D4E-478D-8C05-44E0-C770FB9D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18A4-FDC8-0AB7-58E6-333A8E64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752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D401-AA60-4856-368F-CBF2D276A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9F23-B82C-8DEF-1F6B-A0C464D8D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DD9C9-4987-E3EB-B77C-8BAEFBC3F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11561-9F60-D69B-A925-7D299557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3C2312-9E2E-49B4-B3C0-420A04D72329}" type="datetime1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A2591-E8DF-CFD8-E627-933F0FC6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BF4B6-C0ED-AC58-B324-7FE337B1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686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0C08-B945-5A7B-0E3F-17025154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B34F7-BEB3-BC87-6AEF-521C2ABB4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C188A-6651-32A0-6D2A-1D49EF9B1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99535-801F-C9E2-B0CF-1E26CAF0B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352E1-FF09-79F0-1E79-31348CA6E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5EBD5-6AAF-D287-389B-C69C3EC4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19D5B2-7340-4A68-A024-832668809AE6}" type="datetime1">
              <a:rPr lang="en-GB" smtClean="0"/>
              <a:t>19/08/2024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80BCF2-46DA-D70F-F038-521DAA635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5F022F-70CD-3BC9-D667-F159FD91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73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B906A-9B29-677D-1CA1-95DFFF55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AE907B-5980-D27A-62E9-B7608329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0EAE7D-22F2-427A-AC1F-A258875D2262}" type="datetime1">
              <a:rPr lang="en-GB" smtClean="0"/>
              <a:t>19/08/2024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9641E3-569C-9B8F-D222-6F154495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64C71-4751-DCA6-FDAD-5F35BC97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916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4FF5EA-0CA4-8C0B-300B-9C737F64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3D925-BB1E-4C6A-B20B-E68157B4084C}" type="datetime1">
              <a:rPr lang="en-GB" smtClean="0"/>
              <a:t>19/08/2024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B75DC5-7652-9D0D-9F7E-FC41D6FF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CBC1C-E290-F214-B837-57B79FB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16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B4DA-39EA-C576-21F8-9FBA5507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8E73D-FAEA-CE3D-1C69-BA86BF3D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FD5C9-F79E-1565-59E4-8629B6A47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A6D20-9F85-5802-DFF7-40AB14AEC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F238D-D654-4C23-BE38-A106E612490F}" type="datetime1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0556F-3B9C-A66D-C0D2-5F0E1978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248C0-422D-9003-FB18-E69A7761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84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6615-E105-4573-9354-056B8D678F4D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91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B9AA-946B-7EE3-5371-E37F4F92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74389-B698-90D3-EBF2-E296CFE174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CF22-5F38-98B5-01E7-7FC48E69E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E8051-063E-5C6C-3524-FF6AA906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E2A82F-99FF-44B1-A11E-EE782EECD4F2}" type="datetime1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92D9B-00B6-E1A1-6CF7-A6AD720B0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26AAC-2052-7532-284B-C60F0719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476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E2D2-F140-C10E-6708-57F38EFB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A3AB9-088F-B055-9326-F569B5607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CB1D9-2D20-2F4B-006F-25160C6E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E0C51D-95A0-4F57-807F-FF5C77A53258}" type="datetime1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EA219-618D-6617-B576-12CAAE68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465AD-5526-6E22-B706-A9A179E1F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770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8ABB26-56E1-9196-604E-351AEF519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14C218-631B-B7EB-DE03-83D327A1B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4F324-B271-5DC9-72F0-9D5EF969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89DF1-7BB4-4766-9BD6-A8B97C7AD225}" type="datetime1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08C6E-F87D-B066-1E2F-D422DF20F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36A6E-A7F2-B024-3E17-FCE9EEE8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8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1114E-A70F-4105-A486-5D50C9507739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573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189B-ECF1-4415-9883-D573D644577F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94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0DC3-F9F1-4599-9C23-83D7C090F721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25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BFFB-4B42-4786-9AD7-21A0DDB6B705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55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0EA59-D25E-432C-B449-557976C8085A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83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46E7-1892-4ED1-8760-0A76DB1599C3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19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B017-9486-4749-9B1E-0939FB15411E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01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89FDF-ECAA-4C14-B121-39B0E13A80E3}" type="datetime1">
              <a:rPr lang="en-GB" smtClean="0"/>
              <a:t>19/08/2024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5D11-4E84-453C-BF27-7B61301F3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65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9C3302-B742-EEF4-5D92-A16C5181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1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CD66D-56B7-D18C-49E7-011BC3B14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9791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5" name="Picture 14" descr="A map of a road&#10;&#10;Description automatically generated">
            <a:extLst>
              <a:ext uri="{FF2B5EF4-FFF2-40B4-BE49-F238E27FC236}">
                <a16:creationId xmlns:a16="http://schemas.microsoft.com/office/drawing/2014/main" id="{C3E7E686-D522-9A3E-13E9-8998F89452A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19909" y="5282128"/>
            <a:ext cx="4270804" cy="1576258"/>
          </a:xfrm>
          <a:prstGeom prst="rect">
            <a:avLst/>
          </a:prstGeom>
        </p:spPr>
      </p:pic>
      <p:sp>
        <p:nvSpPr>
          <p:cNvPr id="14" name="Freeform: Shape 32">
            <a:extLst>
              <a:ext uri="{FF2B5EF4-FFF2-40B4-BE49-F238E27FC236}">
                <a16:creationId xmlns:a16="http://schemas.microsoft.com/office/drawing/2014/main" id="{A5E3FCF5-40AB-A12F-DF75-8A1CC3C55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1F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A black and blue logo&#10;&#10;Description automatically generated">
            <a:extLst>
              <a:ext uri="{FF2B5EF4-FFF2-40B4-BE49-F238E27FC236}">
                <a16:creationId xmlns:a16="http://schemas.microsoft.com/office/drawing/2014/main" id="{330980B2-8B98-03DF-F857-D6FE6C70C85E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275379" y="178924"/>
            <a:ext cx="2553595" cy="64642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96C0E-7F7F-E808-E857-484D5BF64C5C}"/>
              </a:ext>
            </a:extLst>
          </p:cNvPr>
          <p:cNvGrpSpPr/>
          <p:nvPr userDrawn="1"/>
        </p:nvGrpSpPr>
        <p:grpSpPr>
          <a:xfrm>
            <a:off x="9160561" y="1423846"/>
            <a:ext cx="2217714" cy="2777599"/>
            <a:chOff x="9160561" y="1423846"/>
            <a:chExt cx="2217714" cy="2777599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B168C84-B58D-D330-0F65-59FBD2088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7CB0D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4663ACA6-12F2-FC6F-7543-13126732C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16108" y="2255015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00BD6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46B3BFDD-A929-FC55-41B8-6CDA3EA68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70293" y="189516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9D4EC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22A2881D-B710-7D47-113B-41CE4758C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10530" y="3377130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CC373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5F823667-7DD0-95EE-B7A6-672799260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76336" y="262337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FFD54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6" name="Picture 15"/>
          <p:cNvPicPr/>
          <p:nvPr userDrawn="1"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4965" r="37813" b="13132"/>
          <a:stretch/>
        </p:blipFill>
        <p:spPr bwMode="auto">
          <a:xfrm>
            <a:off x="69490" y="5903707"/>
            <a:ext cx="974409" cy="8049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1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F355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7.emf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7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702DFC3A-ECE1-8AFC-FF83-DD05E0DE74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11" name="Picture 10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AE89B88A-D179-B7DF-7C36-9B92E4062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6605314" y="2785870"/>
            <a:ext cx="8407629" cy="68640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5" y="2643468"/>
            <a:ext cx="9358738" cy="5483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Performance &amp; Finance Committee</a:t>
            </a:r>
            <a:endParaRPr sz="3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4" y="3176868"/>
            <a:ext cx="11531286" cy="112602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36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Primary Care, Communities and Therapies Service Group</a:t>
            </a:r>
            <a:endParaRPr sz="3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37193" y="4337973"/>
            <a:ext cx="8656005" cy="41108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2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27</a:t>
            </a:r>
            <a:r>
              <a:rPr lang="en-GB" sz="2600" b="1" baseline="3000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th</a:t>
            </a:r>
            <a:r>
              <a:rPr lang="en-GB" sz="2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August 2024</a:t>
            </a:r>
            <a:endParaRPr sz="2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D03CCB-ACEE-D2B7-2909-3C2188E6C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22" y="552165"/>
            <a:ext cx="2082113" cy="530735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8FC589A-5CC0-C5AC-C9BB-51B008044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7" y="6079583"/>
            <a:ext cx="1818526" cy="56258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71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905" y="-11499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Pay Summary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C2AECE-9B37-25D3-EABF-4A21289D0CBE}"/>
              </a:ext>
            </a:extLst>
          </p:cNvPr>
          <p:cNvSpPr txBox="1"/>
          <p:nvPr/>
        </p:nvSpPr>
        <p:spPr>
          <a:xfrm>
            <a:off x="177872" y="4110115"/>
            <a:ext cx="12063551" cy="151530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Key Messages: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Nursing pay spend is in line with budget and last year’s spend.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Allied Health Professionals’ pay spend consistently below budgeted levels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WTEs are showing an increase on last year in line with investments and recruitment to vacancies.</a:t>
            </a:r>
          </a:p>
        </p:txBody>
      </p:sp>
      <p:sp>
        <p:nvSpPr>
          <p:cNvPr id="8" name="Oval 7"/>
          <p:cNvSpPr/>
          <p:nvPr/>
        </p:nvSpPr>
        <p:spPr>
          <a:xfrm>
            <a:off x="11511953" y="85861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10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53" y="948781"/>
            <a:ext cx="3797416" cy="27432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8065" y="497046"/>
            <a:ext cx="2373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Registered Nursing by Month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5923" y="956249"/>
            <a:ext cx="3631510" cy="27357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63083" y="465874"/>
            <a:ext cx="2373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Allied Health Professionals by Month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9409" y="932966"/>
            <a:ext cx="3544280" cy="275907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795274" y="529198"/>
            <a:ext cx="2373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WTEs by Month</a:t>
            </a:r>
          </a:p>
        </p:txBody>
      </p:sp>
    </p:spTree>
    <p:extLst>
      <p:ext uri="{BB962C8B-B14F-4D97-AF65-F5344CB8AC3E}">
        <p14:creationId xmlns:p14="http://schemas.microsoft.com/office/powerpoint/2010/main" val="238007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Pay : Variable pay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4952" y="6227389"/>
            <a:ext cx="1313214" cy="334741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61" y="6283799"/>
            <a:ext cx="960001" cy="437676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FE4FAA5-F3A2-E660-14D5-4C544892B5DA}"/>
              </a:ext>
            </a:extLst>
          </p:cNvPr>
          <p:cNvSpPr/>
          <p:nvPr/>
        </p:nvSpPr>
        <p:spPr>
          <a:xfrm>
            <a:off x="157045" y="4663485"/>
            <a:ext cx="11870476" cy="152612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sym typeface="Arial"/>
              </a:rPr>
              <a:t>Key messages:</a:t>
            </a:r>
            <a:endParaRPr lang="en-GB" sz="1600" b="1" kern="0" dirty="0">
              <a:solidFill>
                <a:schemeClr val="tx1"/>
              </a:solidFill>
              <a:latin typeface="Arial"/>
              <a:sym typeface="Arial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sym typeface="Arial"/>
              </a:rPr>
              <a:t>Variable pay is largely linked to surge beds in </a:t>
            </a:r>
            <a:r>
              <a:rPr kumimoji="0" lang="en-GB" sz="160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sym typeface="Arial"/>
              </a:rPr>
              <a:t>Gorseinon</a:t>
            </a:r>
            <a:r>
              <a:rPr kumimoji="0" lang="en-GB" sz="16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sym typeface="Arial"/>
              </a:rPr>
              <a:t>, higher activity in District Nursing and high sickness / vacancies in Ty Olwen plus the opening of 4 additional beds in Q4 23-24. These three areas account for almost two thirds of the July variable pay. This also explains the increase versus 23-24.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35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467529" y="88910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0914" y="385125"/>
            <a:ext cx="5643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Variable Pay Trends £000s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61" y="869797"/>
            <a:ext cx="5806333" cy="36269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4162" y="2180754"/>
            <a:ext cx="6082001" cy="16121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E8801-745F-2DEB-A075-813C23071B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4162" y="871972"/>
            <a:ext cx="6064004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38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Non Pay: key drivers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7871" y="4093387"/>
            <a:ext cx="11514119" cy="190690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Key Messages: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Continuing Health Care and Funded Nursing Care continue to be the largest cost pressure due to a growth in volumes of patients and higher acuity, resulting in an increased average weekly cost per package.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Clinical Supplies spend is tracking 4% above budget caused by Sexual Health and Prison Drugs spend, District Nursing Clinical Supplies in line with increased activity and Continence price inflation.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Oval 7"/>
          <p:cNvSpPr/>
          <p:nvPr/>
        </p:nvSpPr>
        <p:spPr>
          <a:xfrm>
            <a:off x="11492450" y="85861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12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010" y="1058236"/>
            <a:ext cx="5728273" cy="297934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16025" y="440568"/>
            <a:ext cx="2682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Continuing Health Care / Funded Nursing Care by Month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7785" y="1058236"/>
            <a:ext cx="5309226" cy="29793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87347" y="485598"/>
            <a:ext cx="2682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Clinical Supplies incl. Drugs by Month</a:t>
            </a:r>
          </a:p>
        </p:txBody>
      </p:sp>
    </p:spTree>
    <p:extLst>
      <p:ext uri="{BB962C8B-B14F-4D97-AF65-F5344CB8AC3E}">
        <p14:creationId xmlns:p14="http://schemas.microsoft.com/office/powerpoint/2010/main" val="3775474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Savings Summary (Proportion HB Target £26.1m)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2C63A4-D5C0-ECF6-3AB3-0C4753244A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209603"/>
              </p:ext>
            </p:extLst>
          </p:nvPr>
        </p:nvGraphicFramePr>
        <p:xfrm>
          <a:off x="329047" y="586001"/>
          <a:ext cx="11526472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6472">
                  <a:extLst>
                    <a:ext uri="{9D8B030D-6E8A-4147-A177-3AD203B41FA5}">
                      <a16:colId xmlns:a16="http://schemas.microsoft.com/office/drawing/2014/main" val="3430755889"/>
                    </a:ext>
                  </a:extLst>
                </a:gridCol>
              </a:tblGrid>
              <a:tr h="164926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Identification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Opportunities &amp; Profile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12831"/>
                  </a:ext>
                </a:extLst>
              </a:tr>
              <a:tr h="1232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Service Group have a target of </a:t>
                      </a:r>
                      <a:r>
                        <a:rPr lang="en-GB" sz="16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£3.171m</a:t>
                      </a:r>
                      <a:r>
                        <a:rPr lang="en-GB" sz="1600" b="0" kern="12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have achieved 97% in year and 90% recurrently.  </a:t>
                      </a:r>
                      <a:endParaRPr lang="en-GB" sz="1600" kern="12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kern="12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Service Group actively reviewing opportunities to close gap in conjunction with the run rate reduction actions.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kern="12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772163"/>
                  </a:ext>
                </a:extLst>
              </a:tr>
            </a:tbl>
          </a:graphicData>
        </a:graphic>
      </p:graphicFrame>
      <p:sp>
        <p:nvSpPr>
          <p:cNvPr id="15" name="Oval 14"/>
          <p:cNvSpPr/>
          <p:nvPr/>
        </p:nvSpPr>
        <p:spPr>
          <a:xfrm>
            <a:off x="11571966" y="85119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13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651" y="2436018"/>
            <a:ext cx="6931097" cy="27832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5748" y="2436018"/>
            <a:ext cx="4550319" cy="278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39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Savings Detail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97810" y="140523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14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F9CE78-DA88-C71C-564D-0D219007CB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88" y="922159"/>
            <a:ext cx="10098267" cy="379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32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Identification Opportunities &amp; Risk (Including Hot Spots)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482059" y="85861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5704" y="547798"/>
            <a:ext cx="5551121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Further Opportunities: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Balance sheet benefits from 23-24, currently being assessed, to offset shortfall in run rate savings and cost pressures.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Further opportunities submitted to the CEO on 14</a:t>
            </a:r>
            <a:r>
              <a:rPr lang="en-GB" baseline="30000" dirty="0"/>
              <a:t>th</a:t>
            </a:r>
            <a:r>
              <a:rPr lang="en-GB" dirty="0"/>
              <a:t> August 2024 as part of the Options Assessment and Star Chamber process.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716732" y="587628"/>
            <a:ext cx="6164530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Further Risks: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Community Equipment Store Cost Pressures (Management Meeting outlining options 29</a:t>
            </a:r>
            <a:r>
              <a:rPr lang="en-GB" baseline="30000" dirty="0"/>
              <a:t>th</a:t>
            </a:r>
            <a:r>
              <a:rPr lang="en-GB" dirty="0"/>
              <a:t> August 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Looked After Children Contributions to Local Authorities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Continuing Health Care increase in acuity resulting in more expensive packages and requests for inflationary increases above rate agreed by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Impact of Welsh Government changes to the rates paid to Community Pharmacy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56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Action &amp; Next Steps To Be Taken By Service Group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440496" y="85861"/>
            <a:ext cx="616317" cy="616317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89589" y="702178"/>
            <a:ext cx="11336483" cy="43088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Actions and Next Steps: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Service Group to action decisions made at 19</a:t>
            </a:r>
            <a:r>
              <a:rPr lang="en-GB" sz="2400" baseline="30000" dirty="0"/>
              <a:t>th</a:t>
            </a:r>
            <a:r>
              <a:rPr lang="en-GB" sz="2400" dirty="0"/>
              <a:t> August Star Chamber and outcome for further discussions with Board on 5</a:t>
            </a:r>
            <a:r>
              <a:rPr lang="en-GB" sz="2400" baseline="30000" dirty="0"/>
              <a:t>th</a:t>
            </a:r>
            <a:r>
              <a:rPr lang="en-GB" sz="2400" dirty="0"/>
              <a:t> September.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Service Group to action cost control measures as per Health Board’s Recovery &amp; Sustainability programme.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Continue to identify revenue reduction options and associated impacts for assessment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15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High Level Summary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5DE38DD0-17D2-268A-9193-184F3BD16204}"/>
              </a:ext>
            </a:extLst>
          </p:cNvPr>
          <p:cNvSpPr/>
          <p:nvPr/>
        </p:nvSpPr>
        <p:spPr>
          <a:xfrm>
            <a:off x="6357309" y="766346"/>
            <a:ext cx="5596393" cy="502569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Top 3 Actions to address</a:t>
            </a:r>
            <a:r>
              <a:rPr kumimoji="0" lang="en-GB" sz="1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sym typeface="Arial"/>
              </a:rPr>
              <a:t> position: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b="1" kern="0" baseline="0" dirty="0">
              <a:solidFill>
                <a:srgbClr val="002060"/>
              </a:solidFill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n-GB" sz="1600" kern="0" dirty="0">
                <a:solidFill>
                  <a:srgbClr val="002060"/>
                </a:solidFill>
                <a:latin typeface="Arial"/>
                <a:sym typeface="Arial"/>
              </a:rPr>
              <a:t>Action savings following Star Chamber 19.8.24</a:t>
            </a:r>
            <a:endParaRPr kumimoji="0" lang="en-GB" sz="160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n-GB" sz="160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n-GB" sz="1600" kern="0" noProof="0" dirty="0">
                <a:solidFill>
                  <a:srgbClr val="002060"/>
                </a:solidFill>
                <a:latin typeface="Arial"/>
                <a:sym typeface="Arial"/>
              </a:rPr>
              <a:t>Continue to engage in Swansea Bay and National Continuing Health Care Value and Sustainability Program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r>
              <a:rPr lang="en-GB" sz="1600" kern="0" noProof="0" dirty="0">
                <a:solidFill>
                  <a:srgbClr val="002060"/>
                </a:solidFill>
                <a:latin typeface="Arial"/>
                <a:sym typeface="Arial"/>
              </a:rPr>
              <a:t>Continue to identify revenue reduction options and associated impacts for assessment including Swansea Bay Recovery &amp; Sustainability controls.</a:t>
            </a:r>
            <a:endParaRPr kumimoji="0" lang="en-GB" sz="16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sym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2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30" y="625319"/>
            <a:ext cx="5689552" cy="503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9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Agenda Detail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D73110D7-1361-E06D-9AB5-3A30ADA4F5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3548600"/>
              </p:ext>
            </p:extLst>
          </p:nvPr>
        </p:nvGraphicFramePr>
        <p:xfrm>
          <a:off x="2031999" y="971010"/>
          <a:ext cx="90031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47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Health Board Summary Elements of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2" y="6043498"/>
            <a:ext cx="2238027" cy="692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30" y="668049"/>
            <a:ext cx="11035579" cy="5036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60073" y="5704609"/>
            <a:ext cx="7377545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Note: Specific elements from Part 1, 2 and 4 of the plan that relate to this service area are summarised on the next slide.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909" y="81309"/>
            <a:ext cx="542591" cy="54259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089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Service Group Element of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32" y="6192997"/>
            <a:ext cx="1377795" cy="42623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417237" y="125787"/>
            <a:ext cx="536465" cy="536465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5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82" y="512107"/>
            <a:ext cx="6277571" cy="23112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32" y="3201117"/>
            <a:ext cx="6277571" cy="2963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7103" y="512106"/>
            <a:ext cx="5552426" cy="237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0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2024/25 In Year Health Board Position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48411"/>
            <a:ext cx="1438102" cy="366575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73" y="6308703"/>
            <a:ext cx="1380764" cy="42715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445964" y="27233"/>
            <a:ext cx="611296" cy="536792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Oval 1"/>
          <p:cNvSpPr/>
          <p:nvPr/>
        </p:nvSpPr>
        <p:spPr>
          <a:xfrm flipV="1">
            <a:off x="547739" y="2336454"/>
            <a:ext cx="5692744" cy="5136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6</a:t>
            </a:fld>
            <a:endParaRPr lang="en-GB" dirty="0"/>
          </a:p>
        </p:txBody>
      </p:sp>
      <p:pic>
        <p:nvPicPr>
          <p:cNvPr id="1026" name="Picture 1" descr="image0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9" y="552149"/>
            <a:ext cx="6241483" cy="418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 descr="image00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291" y="611207"/>
            <a:ext cx="5371486" cy="516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69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Service Group Position By Month &amp; Divisions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66" y="6101150"/>
            <a:ext cx="2238027" cy="692361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DE38DD0-17D2-268A-9193-184F3BD16204}"/>
              </a:ext>
            </a:extLst>
          </p:cNvPr>
          <p:cNvSpPr/>
          <p:nvPr/>
        </p:nvSpPr>
        <p:spPr>
          <a:xfrm>
            <a:off x="4564198" y="1980265"/>
            <a:ext cx="7511553" cy="41017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Month 4 included the release of balance sheet benefits to the value of £250k in line with the financial plan.  This offset an increase in Continuing Healthcare costs therefore the position increased overall by £19k versus month 3.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400" b="1" kern="0" dirty="0">
                <a:solidFill>
                  <a:schemeClr val="tx1"/>
                </a:solidFill>
                <a:latin typeface="Arial"/>
                <a:sym typeface="Arial"/>
              </a:rPr>
              <a:t>Main variances: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250" b="1" kern="0" dirty="0">
                <a:solidFill>
                  <a:schemeClr val="tx1"/>
                </a:solidFill>
                <a:latin typeface="Arial"/>
                <a:sym typeface="Arial"/>
              </a:rPr>
              <a:t>Therapies &amp; Health Sciences</a:t>
            </a:r>
            <a:endParaRPr kumimoji="0" lang="en-GB" sz="1250" b="1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Underspends are largely pay related</a:t>
            </a:r>
          </a:p>
          <a:p>
            <a:pPr lvl="1">
              <a:buClr>
                <a:srgbClr val="000000"/>
              </a:buClr>
              <a:defRPr/>
            </a:pPr>
            <a:endParaRPr lang="en-GB" sz="1250" kern="0" noProof="0" dirty="0">
              <a:solidFill>
                <a:schemeClr val="tx1"/>
              </a:solidFill>
              <a:latin typeface="Arial"/>
              <a:sym typeface="Arial"/>
            </a:endParaRPr>
          </a:p>
          <a:p>
            <a:pPr>
              <a:buClr>
                <a:srgbClr val="000000"/>
              </a:buClr>
              <a:defRPr/>
            </a:pPr>
            <a:r>
              <a:rPr lang="en-GB" sz="1250" b="1" kern="0" dirty="0">
                <a:solidFill>
                  <a:schemeClr val="tx1"/>
                </a:solidFill>
                <a:latin typeface="Arial"/>
                <a:sym typeface="Arial"/>
              </a:rPr>
              <a:t>Nurse Director: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Continuing Healthcare overspend £653k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District Nursing £77k (</a:t>
            </a:r>
            <a:r>
              <a:rPr lang="en-GB" sz="1250" kern="0" dirty="0" err="1">
                <a:solidFill>
                  <a:schemeClr val="tx1"/>
                </a:solidFill>
                <a:latin typeface="Arial"/>
                <a:sym typeface="Arial"/>
              </a:rPr>
              <a:t>incl</a:t>
            </a: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 variable pay of £86k)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Looked After Children £87k – additional packages recharged by Local Authorities 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250" kern="0" dirty="0" err="1">
                <a:solidFill>
                  <a:schemeClr val="tx1"/>
                </a:solidFill>
                <a:latin typeface="Arial"/>
                <a:sym typeface="Arial"/>
              </a:rPr>
              <a:t>Gorseinon</a:t>
            </a: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 – £62k additional 15 surge beds staffed using variable pay (£68k in month)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GB" sz="1250" kern="0" dirty="0">
              <a:solidFill>
                <a:schemeClr val="tx1"/>
              </a:solidFill>
              <a:latin typeface="Arial"/>
              <a:sym typeface="Arial"/>
            </a:endParaRPr>
          </a:p>
          <a:p>
            <a:pPr>
              <a:buClr>
                <a:srgbClr val="000000"/>
              </a:buClr>
              <a:defRPr/>
            </a:pPr>
            <a:r>
              <a:rPr lang="en-GB" sz="1250" b="1" kern="0" dirty="0">
                <a:solidFill>
                  <a:schemeClr val="tx1"/>
                </a:solidFill>
                <a:latin typeface="Arial"/>
                <a:sym typeface="Arial"/>
              </a:rPr>
              <a:t>Service Group Management:</a:t>
            </a:r>
            <a:endParaRPr lang="en-GB" sz="1250" kern="0" dirty="0">
              <a:solidFill>
                <a:schemeClr val="tx1"/>
              </a:solidFill>
              <a:latin typeface="Arial"/>
              <a:sym typeface="Arial"/>
            </a:endParaRPr>
          </a:p>
          <a:p>
            <a:pPr>
              <a:buClr>
                <a:srgbClr val="000000"/>
              </a:buClr>
              <a:defRPr/>
            </a:pPr>
            <a:r>
              <a:rPr lang="en-GB" sz="1250" kern="0" dirty="0">
                <a:solidFill>
                  <a:schemeClr val="tx1"/>
                </a:solidFill>
                <a:latin typeface="Arial"/>
                <a:sym typeface="Arial"/>
              </a:rPr>
              <a:t>The Service Group has an historic underspend target from 2019-20 relating to Primary Care Contracts (£1.7m) and non recurrent savings (£1.5m) which equates to a monthly cost pressure of £263k.  This has been offset in month 4 by the release of £250k of balance sheet benefits and other one off savings of £44k.  </a:t>
            </a:r>
            <a:r>
              <a:rPr lang="en-GB" sz="1250" kern="0" dirty="0">
                <a:solidFill>
                  <a:srgbClr val="FF0000"/>
                </a:solidFill>
                <a:latin typeface="Arial"/>
                <a:sym typeface="Arial"/>
              </a:rPr>
              <a:t>.   </a:t>
            </a:r>
          </a:p>
          <a:p>
            <a:pPr lvl="1">
              <a:buClr>
                <a:srgbClr val="000000"/>
              </a:buClr>
              <a:defRPr/>
            </a:pPr>
            <a:endParaRPr lang="en-GB" sz="1250" kern="0" dirty="0">
              <a:solidFill>
                <a:srgbClr val="FF0000"/>
              </a:solidFill>
              <a:latin typeface="Arial"/>
              <a:sym typeface="Arial"/>
            </a:endParaRP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GB" sz="1400" b="1" kern="0" dirty="0">
              <a:solidFill>
                <a:srgbClr val="002060"/>
              </a:solidFill>
              <a:latin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538959" y="9556"/>
            <a:ext cx="536792" cy="559341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7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872" y="565028"/>
            <a:ext cx="4082400" cy="3902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4198" y="565028"/>
            <a:ext cx="5811705" cy="13329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872" y="4467228"/>
            <a:ext cx="2779226" cy="152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00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-3717" y="-21780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month Service Group Position By Division &amp; Type Expenditure/Income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0123" y="5895973"/>
            <a:ext cx="1153573" cy="294048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91" y="5823285"/>
            <a:ext cx="1533904" cy="474532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AF40C36D-E3B6-AB25-5AA0-ACA16B762973}"/>
              </a:ext>
            </a:extLst>
          </p:cNvPr>
          <p:cNvSpPr/>
          <p:nvPr/>
        </p:nvSpPr>
        <p:spPr>
          <a:xfrm>
            <a:off x="7572053" y="475584"/>
            <a:ext cx="4154829" cy="542038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Key Drivers: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GB" sz="1400" b="1" kern="0" dirty="0">
                <a:solidFill>
                  <a:schemeClr val="tx1"/>
                </a:solidFill>
                <a:latin typeface="Arial"/>
                <a:sym typeface="Arial"/>
              </a:rPr>
              <a:t>Income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GB" sz="1400" kern="0" dirty="0">
                <a:solidFill>
                  <a:schemeClr val="tx1"/>
                </a:solidFill>
                <a:latin typeface="Arial"/>
                <a:sym typeface="Arial"/>
              </a:rPr>
              <a:t>Main pressure relates to Dental Patient Charge Revenue which is £112k  lower than Welsh Government target due to Contract Reform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en-GB" sz="1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GB" sz="1400" b="1" kern="0" noProof="0" dirty="0">
                <a:solidFill>
                  <a:schemeClr val="tx1"/>
                </a:solidFill>
                <a:latin typeface="Arial"/>
                <a:sym typeface="Arial"/>
              </a:rPr>
              <a:t>Non Pay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GB" sz="1400" kern="0" dirty="0">
                <a:solidFill>
                  <a:schemeClr val="tx1"/>
                </a:solidFill>
                <a:latin typeface="Arial"/>
                <a:sym typeface="Arial"/>
              </a:rPr>
              <a:t>Pressures in Nurse Director mainly relate to </a:t>
            </a:r>
            <a:endParaRPr kumimoji="0" lang="en-GB" sz="1400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chemeClr val="tx1"/>
                </a:solidFill>
                <a:latin typeface="Arial"/>
                <a:sym typeface="Arial"/>
              </a:rPr>
              <a:t>£653k Continuing Health Care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GB" sz="14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£</a:t>
            </a:r>
            <a:r>
              <a:rPr lang="en-GB" sz="1400" kern="0" noProof="0" dirty="0">
                <a:solidFill>
                  <a:schemeClr val="tx1"/>
                </a:solidFill>
                <a:latin typeface="Arial"/>
                <a:sym typeface="Arial"/>
              </a:rPr>
              <a:t>87</a:t>
            </a:r>
            <a:r>
              <a:rPr kumimoji="0" lang="en-GB" sz="14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k Looked After Children Packages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chemeClr val="tx1"/>
                </a:solidFill>
                <a:latin typeface="Arial"/>
                <a:sym typeface="Arial"/>
              </a:rPr>
              <a:t>£42k 23/24 unmet savings target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GB" sz="14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£44k District Nursing</a:t>
            </a: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400" kern="0" dirty="0">
                <a:solidFill>
                  <a:schemeClr val="tx1"/>
                </a:solidFill>
                <a:latin typeface="Arial"/>
                <a:sym typeface="Arial"/>
              </a:rPr>
              <a:t>£32k Prison &amp; Sexual Health drugs spend</a:t>
            </a:r>
          </a:p>
          <a:p>
            <a:pPr lvl="1">
              <a:buClr>
                <a:srgbClr val="000000"/>
              </a:buClr>
              <a:defRPr/>
            </a:pPr>
            <a:endParaRPr lang="en-GB" sz="1400" kern="0" dirty="0">
              <a:solidFill>
                <a:schemeClr val="tx1"/>
              </a:solidFill>
              <a:latin typeface="Arial"/>
              <a:sym typeface="Arial"/>
            </a:endParaRPr>
          </a:p>
          <a:p>
            <a:pPr>
              <a:buClr>
                <a:srgbClr val="000000"/>
              </a:buClr>
              <a:defRPr/>
            </a:pPr>
            <a:r>
              <a:rPr kumimoji="0" lang="en-GB" sz="1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Pay</a:t>
            </a:r>
          </a:p>
          <a:p>
            <a:pPr>
              <a:buClr>
                <a:srgbClr val="000000"/>
              </a:buClr>
              <a:defRPr/>
            </a:pPr>
            <a:r>
              <a:rPr lang="en-GB" sz="1400" kern="0" dirty="0">
                <a:solidFill>
                  <a:schemeClr val="tx1"/>
                </a:solidFill>
                <a:latin typeface="Arial"/>
                <a:sym typeface="Arial"/>
              </a:rPr>
              <a:t>Underspends in pay partially offset the non pay pressure. </a:t>
            </a:r>
            <a:endParaRPr kumimoji="0" lang="en-GB" sz="1400" i="0" u="none" strike="noStrike" kern="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sym typeface="Arial"/>
            </a:endParaRPr>
          </a:p>
          <a:p>
            <a:pPr marL="742950" lvl="1" indent="-28575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kumimoji="0" lang="en-GB" sz="1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416910" y="125623"/>
            <a:ext cx="536792" cy="536792"/>
          </a:xfrm>
          <a:prstGeom prst="ellipse">
            <a:avLst/>
          </a:prstGeom>
          <a:blipFill>
            <a:blip r:embed="rId5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8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297" y="475584"/>
            <a:ext cx="6645387" cy="526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85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0" y="4413"/>
            <a:ext cx="12192000" cy="415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lIns="78010" tIns="39005" rIns="78010" bIns="39005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financial performance: Overall trends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898" y="6164369"/>
            <a:ext cx="1767804" cy="450617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55" y="6400628"/>
            <a:ext cx="1299147" cy="4019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8292" y="2714865"/>
            <a:ext cx="11575410" cy="345626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Key Messages: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PAY: M3 increase relates to virtual ward investment / recruitment. Pay is consistently below budget.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NON PAY: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Continuing Health Care (Care Homes and Looked After Children packages costs) account for 25% of non pay spend. The spike in month 4 is due to some 24/25 inflationary uplifts being applied and some catch-up in packages started in previous months. CHC spend is running 23% up on last year’s average and 14% in excess of budget.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Primary Care contracts account for 65% of non pay spend and are on trend. 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INCOME: Dental Contract Patient Charge Revenue is 27% less than budgeted levels as a result of contract reform and accounts for the Income shortfall vs budget.</a:t>
            </a:r>
          </a:p>
        </p:txBody>
      </p:sp>
      <p:sp>
        <p:nvSpPr>
          <p:cNvPr id="10" name="Oval 9"/>
          <p:cNvSpPr/>
          <p:nvPr/>
        </p:nvSpPr>
        <p:spPr>
          <a:xfrm>
            <a:off x="11492006" y="69788"/>
            <a:ext cx="616317" cy="616317"/>
          </a:xfrm>
          <a:prstGeom prst="ellipse">
            <a:avLst/>
          </a:prstGeom>
          <a:blipFill>
            <a:blip r:embed="rId5"/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5D11-4E84-453C-BF27-7B61301F371F}" type="slidenum">
              <a:rPr lang="en-GB" smtClean="0"/>
              <a:t>9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004997" y="463817"/>
            <a:ext cx="2365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>
                    <a:lumMod val="50000"/>
                  </a:schemeClr>
                </a:solidFill>
              </a:rPr>
              <a:t>Pay by Month £000s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028" y="710038"/>
            <a:ext cx="3739229" cy="20128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9531" y="793942"/>
            <a:ext cx="3496892" cy="18823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56194" y="483967"/>
            <a:ext cx="2365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>
                    <a:lumMod val="50000"/>
                  </a:schemeClr>
                </a:solidFill>
              </a:rPr>
              <a:t>Non Pay by Month £000s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3722" y="766256"/>
            <a:ext cx="3637101" cy="19578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45338" y="483967"/>
            <a:ext cx="23657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>
                    <a:lumMod val="50000"/>
                  </a:schemeClr>
                </a:solidFill>
              </a:rPr>
              <a:t>Income by Month £000s</a:t>
            </a:r>
          </a:p>
        </p:txBody>
      </p:sp>
    </p:spTree>
    <p:extLst>
      <p:ext uri="{BB962C8B-B14F-4D97-AF65-F5344CB8AC3E}">
        <p14:creationId xmlns:p14="http://schemas.microsoft.com/office/powerpoint/2010/main" val="2647838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28ED5EE7FCB4B94935F10EAB47B38" ma:contentTypeVersion="5" ma:contentTypeDescription="Create a new document." ma:contentTypeScope="" ma:versionID="02ca5db1fee4da4ae0996052781ac0fc">
  <xsd:schema xmlns:xsd="http://www.w3.org/2001/XMLSchema" xmlns:xs="http://www.w3.org/2001/XMLSchema" xmlns:p="http://schemas.microsoft.com/office/2006/metadata/properties" xmlns:ns2="44db3db7-1523-4826-83fd-741d9b441697" targetNamespace="http://schemas.microsoft.com/office/2006/metadata/properties" ma:root="true" ma:fieldsID="a28ca8cf01fb7f32a947c1af1a4f8965" ns2:_="">
    <xsd:import namespace="44db3db7-1523-4826-83fd-741d9b441697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b3db7-1523-4826-83fd-741d9b4416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1A275B-AF09-4E04-BE75-71DAA2E43A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11D16-D9CF-4F4B-9033-07EC44B2B2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b3db7-1523-4826-83fd-741d9b4416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5A49B4-D647-44EA-BE41-380F6081D2DC}">
  <ds:schemaRefs>
    <ds:schemaRef ds:uri="44db3db7-1523-4826-83fd-741d9b441697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32134</TotalTime>
  <Words>1056</Words>
  <Application>Microsoft Office PowerPoint</Application>
  <PresentationFormat>Widescreen</PresentationFormat>
  <Paragraphs>136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Arial</vt:lpstr>
      <vt:lpstr>Arial Black</vt:lpstr>
      <vt:lpstr>Calibri</vt:lpstr>
      <vt:lpstr>Calibri Light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Mountford (Swansea Bay UHB - Finance )</dc:creator>
  <cp:lastModifiedBy>Sophie Herbert (Swansea Bay UHB - Corporate Governance )</cp:lastModifiedBy>
  <cp:revision>196</cp:revision>
  <dcterms:created xsi:type="dcterms:W3CDTF">2024-04-17T08:36:36Z</dcterms:created>
  <dcterms:modified xsi:type="dcterms:W3CDTF">2024-08-19T08:00:48Z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0x010100D7728ED5EE7FCB4B94935F10EAB47B38</vt:lpwstr>
  </property>
</Properties>
</file>