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Lst>
  <p:notesMasterIdLst>
    <p:notesMasterId r:id="rId22"/>
  </p:notesMasterIdLst>
  <p:sldIdLst>
    <p:sldId id="257" r:id="rId6"/>
    <p:sldId id="310" r:id="rId7"/>
    <p:sldId id="265" r:id="rId8"/>
    <p:sldId id="306" r:id="rId9"/>
    <p:sldId id="309" r:id="rId10"/>
    <p:sldId id="307" r:id="rId11"/>
    <p:sldId id="312" r:id="rId12"/>
    <p:sldId id="284" r:id="rId13"/>
    <p:sldId id="313" r:id="rId14"/>
    <p:sldId id="285" r:id="rId15"/>
    <p:sldId id="286" r:id="rId16"/>
    <p:sldId id="291" r:id="rId17"/>
    <p:sldId id="288" r:id="rId18"/>
    <p:sldId id="293" r:id="rId19"/>
    <p:sldId id="283" r:id="rId20"/>
    <p:sldId id="29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Tomos Williams (Swansea Bay UHB - Finance)" initials="TW(BU-F" lastIdx="8" clrIdx="1">
    <p:extLst>
      <p:ext uri="{19B8F6BF-5375-455C-9EA6-DF929625EA0E}">
        <p15:presenceInfo xmlns:p15="http://schemas.microsoft.com/office/powerpoint/2012/main" userId="S-1-5-21-978635462-3828570294-627434887-10916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F3"/>
    <a:srgbClr val="FFF9E7"/>
    <a:srgbClr val="FFFFFF"/>
    <a:srgbClr val="FFF6D9"/>
    <a:srgbClr val="FFF3CD"/>
    <a:srgbClr val="FFEBAB"/>
    <a:srgbClr val="FFE38B"/>
    <a:srgbClr val="FFF2C9"/>
    <a:srgbClr val="FFECAF"/>
    <a:srgbClr val="FFE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16" autoAdjust="0"/>
    <p:restoredTop sz="84577" autoAdjust="0"/>
  </p:normalViewPr>
  <p:slideViewPr>
    <p:cSldViewPr snapToGrid="0">
      <p:cViewPr varScale="1">
        <p:scale>
          <a:sx n="53" d="100"/>
          <a:sy n="53" d="100"/>
        </p:scale>
        <p:origin x="1048"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23/04/2025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2</a:t>
            </a:fld>
            <a:endParaRPr lang="en-GB"/>
          </a:p>
        </p:txBody>
      </p:sp>
    </p:spTree>
    <p:extLst>
      <p:ext uri="{BB962C8B-B14F-4D97-AF65-F5344CB8AC3E}">
        <p14:creationId xmlns:p14="http://schemas.microsoft.com/office/powerpoint/2010/main" val="15837165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14</a:t>
            </a:fld>
            <a:endParaRPr lang="en-GB"/>
          </a:p>
        </p:txBody>
      </p:sp>
    </p:spTree>
    <p:extLst>
      <p:ext uri="{BB962C8B-B14F-4D97-AF65-F5344CB8AC3E}">
        <p14:creationId xmlns:p14="http://schemas.microsoft.com/office/powerpoint/2010/main" val="2474335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6</a:t>
            </a:fld>
            <a:endParaRPr lang="en-GB"/>
          </a:p>
        </p:txBody>
      </p:sp>
    </p:spTree>
    <p:extLst>
      <p:ext uri="{BB962C8B-B14F-4D97-AF65-F5344CB8AC3E}">
        <p14:creationId xmlns:p14="http://schemas.microsoft.com/office/powerpoint/2010/main" val="2436996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7</a:t>
            </a:fld>
            <a:endParaRPr lang="en-GB"/>
          </a:p>
        </p:txBody>
      </p:sp>
    </p:spTree>
    <p:extLst>
      <p:ext uri="{BB962C8B-B14F-4D97-AF65-F5344CB8AC3E}">
        <p14:creationId xmlns:p14="http://schemas.microsoft.com/office/powerpoint/2010/main" val="625413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8</a:t>
            </a:fld>
            <a:endParaRPr lang="en-GB"/>
          </a:p>
        </p:txBody>
      </p:sp>
    </p:spTree>
    <p:extLst>
      <p:ext uri="{BB962C8B-B14F-4D97-AF65-F5344CB8AC3E}">
        <p14:creationId xmlns:p14="http://schemas.microsoft.com/office/powerpoint/2010/main" val="2571153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9</a:t>
            </a:fld>
            <a:endParaRPr lang="en-GB"/>
          </a:p>
        </p:txBody>
      </p:sp>
    </p:spTree>
    <p:extLst>
      <p:ext uri="{BB962C8B-B14F-4D97-AF65-F5344CB8AC3E}">
        <p14:creationId xmlns:p14="http://schemas.microsoft.com/office/powerpoint/2010/main" val="1421415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PAY M3 23-24 spike relates to 23-24 Recovery Pay award payment.  Last year’s increasing</a:t>
            </a:r>
            <a:r>
              <a:rPr lang="en-GB" baseline="0" dirty="0"/>
              <a:t> trend is investment related (Virtual Wards, Therapies, Smoking Cessation </a:t>
            </a:r>
            <a:r>
              <a:rPr lang="en-GB" baseline="0" dirty="0" err="1"/>
              <a:t>etc</a:t>
            </a:r>
            <a:r>
              <a:rPr lang="en-GB" baseline="0" dirty="0"/>
              <a:t>).</a:t>
            </a:r>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10</a:t>
            </a:fld>
            <a:endParaRPr lang="en-GB"/>
          </a:p>
        </p:txBody>
      </p:sp>
    </p:spTree>
    <p:extLst>
      <p:ext uri="{BB962C8B-B14F-4D97-AF65-F5344CB8AC3E}">
        <p14:creationId xmlns:p14="http://schemas.microsoft.com/office/powerpoint/2010/main" val="826575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11</a:t>
            </a:fld>
            <a:endParaRPr lang="en-GB"/>
          </a:p>
        </p:txBody>
      </p:sp>
    </p:spTree>
    <p:extLst>
      <p:ext uri="{BB962C8B-B14F-4D97-AF65-F5344CB8AC3E}">
        <p14:creationId xmlns:p14="http://schemas.microsoft.com/office/powerpoint/2010/main" val="42285312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12</a:t>
            </a:fld>
            <a:endParaRPr lang="en-GB"/>
          </a:p>
        </p:txBody>
      </p:sp>
    </p:spTree>
    <p:extLst>
      <p:ext uri="{BB962C8B-B14F-4D97-AF65-F5344CB8AC3E}">
        <p14:creationId xmlns:p14="http://schemas.microsoft.com/office/powerpoint/2010/main" val="2613166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13</a:t>
            </a:fld>
            <a:endParaRPr lang="en-GB"/>
          </a:p>
        </p:txBody>
      </p:sp>
    </p:spTree>
    <p:extLst>
      <p:ext uri="{BB962C8B-B14F-4D97-AF65-F5344CB8AC3E}">
        <p14:creationId xmlns:p14="http://schemas.microsoft.com/office/powerpoint/2010/main" val="2938949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F1455BC-1844-4338-A122-AB49632EE507}" type="datetime1">
              <a:rPr lang="en-GB" smtClean="0"/>
              <a:t>23/04/2025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EF5E961-A39A-4F07-B7D1-D63FFC4742C2}" type="datetime1">
              <a:rPr lang="en-GB" smtClean="0"/>
              <a:t>23/04/2025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A72151-75C7-4169-B086-B04BFAB85EF6}" type="datetime1">
              <a:rPr lang="en-GB" smtClean="0"/>
              <a:t>23/04/2025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BA29DDA2-B8FA-4328-B40D-BADCEBA18462}" type="datetime1">
              <a:rPr lang="en-GB" smtClean="0"/>
              <a:t>23/04/2025</a:t>
            </a:fld>
            <a:endParaRPr lang="en-GB"/>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8B5EB4B8-6927-468D-93FB-ADED2AA8A29A}" type="datetime1">
              <a:rPr lang="en-GB" smtClean="0"/>
              <a:t>23/04/2025</a:t>
            </a:fld>
            <a:endParaRPr lang="en-GB"/>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3C5B434F-5826-468D-830A-9D662EC03649}" type="datetime1">
              <a:rPr lang="en-GB" smtClean="0"/>
              <a:t>23/04/2025</a:t>
            </a:fld>
            <a:endParaRPr lang="en-GB"/>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5F3C2312-9E2E-49B4-B3C0-420A04D72329}" type="datetime1">
              <a:rPr lang="en-GB" smtClean="0"/>
              <a:t>23/04/2025</a:t>
            </a:fld>
            <a:endParaRPr lang="en-GB"/>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A819D5B2-7340-4A68-A024-832668809AE6}" type="datetime1">
              <a:rPr lang="en-GB" smtClean="0"/>
              <a:t>23/04/2025</a:t>
            </a:fld>
            <a:endParaRPr lang="en-GB"/>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690EAE7D-22F2-427A-AC1F-A258875D2262}" type="datetime1">
              <a:rPr lang="en-GB" smtClean="0"/>
              <a:t>23/04/2025</a:t>
            </a:fld>
            <a:endParaRPr lang="en-GB"/>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A623D925-BB1E-4C6A-B20B-E68157B4084C}" type="datetime1">
              <a:rPr lang="en-GB" smtClean="0"/>
              <a:t>23/04/2025</a:t>
            </a:fld>
            <a:endParaRPr lang="en-GB"/>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39EF238D-D654-4C23-BE38-A106E612490F}" type="datetime1">
              <a:rPr lang="en-GB" smtClean="0"/>
              <a:t>23/04/2025</a:t>
            </a:fld>
            <a:endParaRPr lang="en-GB"/>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8D26615-E105-4573-9354-056B8D678F4D}" type="datetime1">
              <a:rPr lang="en-GB" smtClean="0"/>
              <a:t>23/04/2025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3AE2A82F-99FF-44B1-A11E-EE782EECD4F2}" type="datetime1">
              <a:rPr lang="en-GB" smtClean="0"/>
              <a:t>23/04/2025</a:t>
            </a:fld>
            <a:endParaRPr lang="en-GB"/>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F9E0C51D-95A0-4F57-807F-FF5C77A53258}" type="datetime1">
              <a:rPr lang="en-GB" smtClean="0"/>
              <a:t>23/04/2025</a:t>
            </a:fld>
            <a:endParaRPr lang="en-GB"/>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9BD89DF1-7BB4-4766-9BD6-A8B97C7AD225}" type="datetime1">
              <a:rPr lang="en-GB" smtClean="0"/>
              <a:t>23/04/2025</a:t>
            </a:fld>
            <a:endParaRPr lang="en-GB"/>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A61114E-A70F-4105-A486-5D50C9507739}" type="datetime1">
              <a:rPr lang="en-GB" smtClean="0"/>
              <a:t>23/04/2025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AE9189B-ECF1-4415-9883-D573D644577F}" type="datetime1">
              <a:rPr lang="en-GB" smtClean="0"/>
              <a:t>23/04/2025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D810DC3-F9F1-4599-9C23-83D7C090F721}" type="datetime1">
              <a:rPr lang="en-GB" smtClean="0"/>
              <a:t>23/04/2025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11FBFFB-4B42-4786-9AD7-21A0DDB6B705}" type="datetime1">
              <a:rPr lang="en-GB" smtClean="0"/>
              <a:t>23/04/2025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00EA59-D25E-432C-B449-557976C8085A}" type="datetime1">
              <a:rPr lang="en-GB" smtClean="0"/>
              <a:t>23/04/2025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446E7-1892-4ED1-8760-0A76DB1599C3}" type="datetime1">
              <a:rPr lang="en-GB" smtClean="0"/>
              <a:t>23/04/2025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0F9B017-9486-4749-9B1E-0939FB15411E}" type="datetime1">
              <a:rPr lang="en-GB" smtClean="0"/>
              <a:t>23/04/2025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489FDF-ECAA-4C14-B121-39B0E13A80E3}" type="datetime1">
              <a:rPr lang="en-GB" smtClean="0"/>
              <a:t>23/04/2025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7.emf"/><Relationship Id="rId7"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12.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7.emf"/><Relationship Id="rId7"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12.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34.emf"/><Relationship Id="rId3" Type="http://schemas.openxmlformats.org/officeDocument/2006/relationships/image" Target="../media/image7.emf"/><Relationship Id="rId7" Type="http://schemas.openxmlformats.org/officeDocument/2006/relationships/image" Target="../media/image33.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12.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12.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13.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9.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image" Target="../media/image11.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7.emf"/><Relationship Id="rId7" Type="http://schemas.openxmlformats.org/officeDocument/2006/relationships/image" Target="../media/image22.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11.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cid:image003.png@01DBB39F.EBB6334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1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cid:image004.png@01DBB39F.EBB6334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1.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2"/>
          <a:stretch>
            <a:fillRect/>
          </a:stretch>
        </p:blipFill>
        <p:spPr>
          <a:xfrm rot="8886303">
            <a:off x="6605314" y="2785870"/>
            <a:ext cx="8407629" cy="6864041"/>
          </a:xfrm>
          <a:prstGeom prst="rect">
            <a:avLst/>
          </a:prstGeom>
        </p:spPr>
      </p:pic>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11531286" cy="1126023"/>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Primary Care, Communities and Therapies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3" y="4337973"/>
            <a:ext cx="8656005" cy="411084"/>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cs typeface="Arial Black" panose="020B0604020202020204" pitchFamily="34" charset="0"/>
              </a:rPr>
              <a:t>29</a:t>
            </a:r>
            <a:r>
              <a:rPr lang="en-GB" sz="2600" b="1" baseline="30000" dirty="0">
                <a:solidFill>
                  <a:schemeClr val="bg1"/>
                </a:solidFill>
                <a:latin typeface="Arial Black" panose="020B0604020202020204" pitchFamily="34" charset="0"/>
                <a:cs typeface="Arial Black" panose="020B0604020202020204" pitchFamily="34" charset="0"/>
              </a:rPr>
              <a:t>th</a:t>
            </a:r>
            <a:r>
              <a:rPr lang="en-GB" sz="2600" b="1" dirty="0">
                <a:solidFill>
                  <a:schemeClr val="bg1"/>
                </a:solidFill>
                <a:latin typeface="Arial Black" panose="020B0604020202020204" pitchFamily="34" charset="0"/>
                <a:cs typeface="Arial Black" panose="020B0604020202020204" pitchFamily="34" charset="0"/>
              </a:rPr>
              <a:t> April 2025</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4"/>
          <a:stretch>
            <a:fillRect/>
          </a:stretch>
        </p:blipFill>
        <p:spPr>
          <a:xfrm>
            <a:off x="193587" y="6079583"/>
            <a:ext cx="1818526" cy="562583"/>
          </a:xfrm>
          <a:prstGeom prst="rect">
            <a:avLst/>
          </a:prstGeom>
        </p:spPr>
      </p:pic>
      <p:sp>
        <p:nvSpPr>
          <p:cNvPr id="3" name="Slide Number Placeholder 2"/>
          <p:cNvSpPr>
            <a:spLocks noGrp="1"/>
          </p:cNvSpPr>
          <p:nvPr>
            <p:ph type="sldNum" sz="quarter" idx="12"/>
          </p:nvPr>
        </p:nvSpPr>
        <p:spPr/>
        <p:txBody>
          <a:bodyPr/>
          <a:lstStyle/>
          <a:p>
            <a:fld id="{5BD55D11-4E84-453C-BF27-7B61301F371F}" type="slidenum">
              <a:rPr lang="en-GB" smtClean="0"/>
              <a:t>1</a:t>
            </a:fld>
            <a:endParaRPr lang="en-GB" dirty="0"/>
          </a:p>
        </p:txBody>
      </p:sp>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0" y="4413"/>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financial performance: Overall trends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60055" y="6400628"/>
            <a:ext cx="1299147" cy="401907"/>
          </a:xfrm>
          <a:prstGeom prst="rect">
            <a:avLst/>
          </a:prstGeom>
        </p:spPr>
      </p:pic>
      <p:sp>
        <p:nvSpPr>
          <p:cNvPr id="16" name="TextBox 15"/>
          <p:cNvSpPr txBox="1"/>
          <p:nvPr/>
        </p:nvSpPr>
        <p:spPr>
          <a:xfrm>
            <a:off x="365413" y="2933412"/>
            <a:ext cx="11575410" cy="3183850"/>
          </a:xfrm>
          <a:prstGeom prst="roundRect">
            <a:avLst/>
          </a:prstGeom>
          <a:noFill/>
          <a:ln>
            <a:solidFill>
              <a:srgbClr val="002060"/>
            </a:solidFill>
          </a:ln>
        </p:spPr>
        <p:txBody>
          <a:bodyPr wrap="square" rtlCol="0">
            <a:spAutoFit/>
          </a:bodyPr>
          <a:lstStyle/>
          <a:p>
            <a:pPr>
              <a:spcAft>
                <a:spcPts val="600"/>
              </a:spcAft>
            </a:pPr>
            <a:r>
              <a:rPr lang="en-GB" sz="1600" b="1" dirty="0">
                <a:latin typeface="Arial" panose="020B0604020202020204" pitchFamily="34" charset="0"/>
                <a:cs typeface="Arial" panose="020B0604020202020204" pitchFamily="34" charset="0"/>
              </a:rPr>
              <a:t>Key Messages:</a:t>
            </a:r>
          </a:p>
          <a:p>
            <a:r>
              <a:rPr lang="en-GB" sz="1600" dirty="0">
                <a:latin typeface="Arial" panose="020B0604020202020204" pitchFamily="34" charset="0"/>
                <a:cs typeface="Arial" panose="020B0604020202020204" pitchFamily="34" charset="0"/>
              </a:rPr>
              <a:t>PAY: </a:t>
            </a:r>
          </a:p>
          <a:p>
            <a:r>
              <a:rPr lang="en-GB" sz="1600" dirty="0">
                <a:latin typeface="Arial" panose="020B0604020202020204" pitchFamily="34" charset="0"/>
                <a:cs typeface="Arial" panose="020B0604020202020204" pitchFamily="34" charset="0"/>
              </a:rPr>
              <a:t>Trends were affected by the transfer of Acute Clinical Team in month 7 and the pay award in month 8.</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NON PAY:  </a:t>
            </a:r>
          </a:p>
          <a:p>
            <a:r>
              <a:rPr lang="en-GB" sz="1600" dirty="0">
                <a:latin typeface="Arial" panose="020B0604020202020204" pitchFamily="34" charset="0"/>
                <a:cs typeface="Arial" panose="020B0604020202020204" pitchFamily="34" charset="0"/>
              </a:rPr>
              <a:t>Primary Care contracts account for 67% of non pay spend.  The spike in month 11 is due to the contract uplifts backdated to 1</a:t>
            </a:r>
            <a:r>
              <a:rPr lang="en-GB" sz="1600" baseline="30000" dirty="0">
                <a:latin typeface="Arial" panose="020B0604020202020204" pitchFamily="34" charset="0"/>
                <a:cs typeface="Arial" panose="020B0604020202020204" pitchFamily="34" charset="0"/>
              </a:rPr>
              <a:t>st</a:t>
            </a:r>
            <a:r>
              <a:rPr lang="en-GB" sz="1600" dirty="0">
                <a:latin typeface="Arial" panose="020B0604020202020204" pitchFamily="34" charset="0"/>
                <a:cs typeface="Arial" panose="020B0604020202020204" pitchFamily="34" charset="0"/>
              </a:rPr>
              <a:t> April 2024.</a:t>
            </a:r>
          </a:p>
          <a:p>
            <a:pPr marL="742950" lvl="1" indent="-285750">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INCOME: Dental Contract Patient Charge Revenue as a result of contract reform accounts for the Income shortfall vs budget, though it has increased vs. 23/24 due to the national fee increases.  The M12 increase in income is in relation to 111 recharges. </a:t>
            </a:r>
          </a:p>
        </p:txBody>
      </p:sp>
      <p:sp>
        <p:nvSpPr>
          <p:cNvPr id="10" name="Oval 9"/>
          <p:cNvSpPr/>
          <p:nvPr/>
        </p:nvSpPr>
        <p:spPr>
          <a:xfrm>
            <a:off x="11492006" y="69788"/>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Slide Number Placeholder 2"/>
          <p:cNvSpPr>
            <a:spLocks noGrp="1"/>
          </p:cNvSpPr>
          <p:nvPr>
            <p:ph type="sldNum" sz="quarter" idx="12"/>
          </p:nvPr>
        </p:nvSpPr>
        <p:spPr/>
        <p:txBody>
          <a:bodyPr/>
          <a:lstStyle/>
          <a:p>
            <a:fld id="{5BD55D11-4E84-453C-BF27-7B61301F371F}" type="slidenum">
              <a:rPr lang="en-GB" smtClean="0"/>
              <a:t>10</a:t>
            </a:fld>
            <a:endParaRPr lang="en-GB" dirty="0"/>
          </a:p>
        </p:txBody>
      </p:sp>
      <p:sp>
        <p:nvSpPr>
          <p:cNvPr id="11" name="TextBox 10"/>
          <p:cNvSpPr txBox="1"/>
          <p:nvPr/>
        </p:nvSpPr>
        <p:spPr>
          <a:xfrm>
            <a:off x="1004997" y="463817"/>
            <a:ext cx="2365744" cy="246221"/>
          </a:xfrm>
          <a:prstGeom prst="rect">
            <a:avLst/>
          </a:prstGeom>
          <a:noFill/>
        </p:spPr>
        <p:txBody>
          <a:bodyPr wrap="square" rtlCol="0">
            <a:spAutoFit/>
          </a:bodyPr>
          <a:lstStyle/>
          <a:p>
            <a:pPr algn="ctr"/>
            <a:r>
              <a:rPr lang="en-GB" sz="1000" b="1" dirty="0">
                <a:solidFill>
                  <a:schemeClr val="bg1">
                    <a:lumMod val="50000"/>
                  </a:schemeClr>
                </a:solidFill>
              </a:rPr>
              <a:t>Pay by Month £000s</a:t>
            </a:r>
          </a:p>
        </p:txBody>
      </p:sp>
      <p:sp>
        <p:nvSpPr>
          <p:cNvPr id="14" name="TextBox 13"/>
          <p:cNvSpPr txBox="1"/>
          <p:nvPr/>
        </p:nvSpPr>
        <p:spPr>
          <a:xfrm>
            <a:off x="5056194" y="483967"/>
            <a:ext cx="2365744" cy="246221"/>
          </a:xfrm>
          <a:prstGeom prst="rect">
            <a:avLst/>
          </a:prstGeom>
          <a:noFill/>
        </p:spPr>
        <p:txBody>
          <a:bodyPr wrap="square" rtlCol="0">
            <a:spAutoFit/>
          </a:bodyPr>
          <a:lstStyle/>
          <a:p>
            <a:pPr algn="ctr"/>
            <a:r>
              <a:rPr lang="en-GB" sz="1000" b="1" dirty="0">
                <a:solidFill>
                  <a:schemeClr val="bg1">
                    <a:lumMod val="50000"/>
                  </a:schemeClr>
                </a:solidFill>
              </a:rPr>
              <a:t>Non Pay by Month £000s</a:t>
            </a:r>
          </a:p>
        </p:txBody>
      </p:sp>
      <p:sp>
        <p:nvSpPr>
          <p:cNvPr id="18" name="TextBox 17"/>
          <p:cNvSpPr txBox="1"/>
          <p:nvPr/>
        </p:nvSpPr>
        <p:spPr>
          <a:xfrm>
            <a:off x="8945338" y="483967"/>
            <a:ext cx="2365744" cy="246221"/>
          </a:xfrm>
          <a:prstGeom prst="rect">
            <a:avLst/>
          </a:prstGeom>
          <a:noFill/>
        </p:spPr>
        <p:txBody>
          <a:bodyPr wrap="square" rtlCol="0">
            <a:spAutoFit/>
          </a:bodyPr>
          <a:lstStyle/>
          <a:p>
            <a:pPr algn="ctr"/>
            <a:r>
              <a:rPr lang="en-GB" sz="1000" b="1" dirty="0">
                <a:solidFill>
                  <a:schemeClr val="bg1">
                    <a:lumMod val="50000"/>
                  </a:schemeClr>
                </a:solidFill>
              </a:rPr>
              <a:t>Income by Month £000s</a:t>
            </a:r>
          </a:p>
        </p:txBody>
      </p:sp>
      <p:pic>
        <p:nvPicPr>
          <p:cNvPr id="2" name="Picture 1">
            <a:extLst>
              <a:ext uri="{FF2B5EF4-FFF2-40B4-BE49-F238E27FC236}">
                <a16:creationId xmlns:a16="http://schemas.microsoft.com/office/drawing/2014/main" id="{D621D470-282D-4BEE-BD72-8F726819E8C1}"/>
              </a:ext>
            </a:extLst>
          </p:cNvPr>
          <p:cNvPicPr>
            <a:picLocks noChangeAspect="1"/>
          </p:cNvPicPr>
          <p:nvPr/>
        </p:nvPicPr>
        <p:blipFill>
          <a:blip r:embed="rId6"/>
          <a:stretch>
            <a:fillRect/>
          </a:stretch>
        </p:blipFill>
        <p:spPr>
          <a:xfrm>
            <a:off x="160055" y="686105"/>
            <a:ext cx="3732382" cy="2111384"/>
          </a:xfrm>
          <a:prstGeom prst="rect">
            <a:avLst/>
          </a:prstGeom>
        </p:spPr>
      </p:pic>
      <p:pic>
        <p:nvPicPr>
          <p:cNvPr id="12" name="Picture 11">
            <a:extLst>
              <a:ext uri="{FF2B5EF4-FFF2-40B4-BE49-F238E27FC236}">
                <a16:creationId xmlns:a16="http://schemas.microsoft.com/office/drawing/2014/main" id="{CC4A841A-08D4-4A1D-BF3E-F63B04FB683C}"/>
              </a:ext>
            </a:extLst>
          </p:cNvPr>
          <p:cNvPicPr>
            <a:picLocks noChangeAspect="1"/>
          </p:cNvPicPr>
          <p:nvPr/>
        </p:nvPicPr>
        <p:blipFill>
          <a:blip r:embed="rId7"/>
          <a:stretch>
            <a:fillRect/>
          </a:stretch>
        </p:blipFill>
        <p:spPr>
          <a:xfrm>
            <a:off x="4215682" y="695002"/>
            <a:ext cx="3706487" cy="2096735"/>
          </a:xfrm>
          <a:prstGeom prst="rect">
            <a:avLst/>
          </a:prstGeom>
        </p:spPr>
      </p:pic>
      <p:pic>
        <p:nvPicPr>
          <p:cNvPr id="13" name="Picture 12">
            <a:extLst>
              <a:ext uri="{FF2B5EF4-FFF2-40B4-BE49-F238E27FC236}">
                <a16:creationId xmlns:a16="http://schemas.microsoft.com/office/drawing/2014/main" id="{CD652A3F-7BE2-428B-A022-27AFE049A14D}"/>
              </a:ext>
            </a:extLst>
          </p:cNvPr>
          <p:cNvPicPr>
            <a:picLocks noChangeAspect="1"/>
          </p:cNvPicPr>
          <p:nvPr/>
        </p:nvPicPr>
        <p:blipFill>
          <a:blip r:embed="rId8"/>
          <a:stretch>
            <a:fillRect/>
          </a:stretch>
        </p:blipFill>
        <p:spPr>
          <a:xfrm>
            <a:off x="8245414" y="710037"/>
            <a:ext cx="3679908" cy="2081699"/>
          </a:xfrm>
          <a:prstGeom prst="rect">
            <a:avLst/>
          </a:prstGeom>
        </p:spPr>
      </p:pic>
    </p:spTree>
    <p:extLst>
      <p:ext uri="{BB962C8B-B14F-4D97-AF65-F5344CB8AC3E}">
        <p14:creationId xmlns:p14="http://schemas.microsoft.com/office/powerpoint/2010/main" val="2647838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905" y="-11499"/>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124544" y="3251227"/>
            <a:ext cx="11387409" cy="2758202"/>
          </a:xfrm>
          <a:prstGeom prst="roundRect">
            <a:avLst/>
          </a:prstGeom>
          <a:noFill/>
          <a:ln>
            <a:solidFill>
              <a:srgbClr val="002060"/>
            </a:solidFill>
          </a:ln>
        </p:spPr>
        <p:txBody>
          <a:bodyPr wrap="square" rtlCol="0">
            <a:spAutoFit/>
          </a:bodyPr>
          <a:lstStyle/>
          <a:p>
            <a:pPr>
              <a:spcAft>
                <a:spcPts val="600"/>
              </a:spcAft>
            </a:pPr>
            <a:r>
              <a:rPr lang="en-GB" sz="1700" b="1" dirty="0">
                <a:latin typeface="Arial" panose="020B0604020202020204" pitchFamily="34" charset="0"/>
                <a:cs typeface="Arial" panose="020B0604020202020204" pitchFamily="34" charset="0"/>
              </a:rPr>
              <a:t>Key Messages:</a:t>
            </a:r>
          </a:p>
          <a:p>
            <a:pPr marL="285750" indent="-285750">
              <a:spcAft>
                <a:spcPts val="600"/>
              </a:spcAft>
              <a:buFont typeface="Arial" panose="020B0604020202020204" pitchFamily="34" charset="0"/>
              <a:buChar char="•"/>
            </a:pPr>
            <a:r>
              <a:rPr lang="en-GB" sz="1700" dirty="0">
                <a:latin typeface="Arial" panose="020B0604020202020204" pitchFamily="34" charset="0"/>
                <a:cs typeface="Arial" panose="020B0604020202020204" pitchFamily="34" charset="0"/>
              </a:rPr>
              <a:t>Month 8 includes the year to date pay award.</a:t>
            </a:r>
          </a:p>
          <a:p>
            <a:pPr marL="285750" indent="-285750">
              <a:spcAft>
                <a:spcPts val="600"/>
              </a:spcAft>
              <a:buFont typeface="Arial" panose="020B0604020202020204" pitchFamily="34" charset="0"/>
              <a:buChar char="•"/>
            </a:pPr>
            <a:r>
              <a:rPr lang="en-GB" sz="1700" dirty="0">
                <a:latin typeface="Arial" panose="020B0604020202020204" pitchFamily="34" charset="0"/>
                <a:cs typeface="Arial" panose="020B0604020202020204" pitchFamily="34" charset="0"/>
              </a:rPr>
              <a:t>Registered Nursing in month 7 was impacted by the transfer of the Acute Clinical Teams to Morriston Service Group</a:t>
            </a:r>
          </a:p>
          <a:p>
            <a:pPr marL="285750" indent="-285750">
              <a:spcAft>
                <a:spcPts val="600"/>
              </a:spcAft>
              <a:buFont typeface="Arial" panose="020B0604020202020204" pitchFamily="34" charset="0"/>
              <a:buChar char="•"/>
            </a:pPr>
            <a:r>
              <a:rPr lang="en-GB" sz="1700" dirty="0">
                <a:latin typeface="Arial" panose="020B0604020202020204" pitchFamily="34" charset="0"/>
                <a:cs typeface="Arial" panose="020B0604020202020204" pitchFamily="34" charset="0"/>
              </a:rPr>
              <a:t>Allied Health Professionals’ pay spend have been consistently below budgeted levels but are now in line with budget with the recruitment of Band 5 student streamliners.</a:t>
            </a:r>
          </a:p>
          <a:p>
            <a:pPr marL="285750" indent="-285750">
              <a:spcAft>
                <a:spcPts val="600"/>
              </a:spcAft>
              <a:buFont typeface="Arial" panose="020B0604020202020204" pitchFamily="34" charset="0"/>
              <a:buChar char="•"/>
            </a:pPr>
            <a:r>
              <a:rPr lang="en-GB" sz="1700" dirty="0">
                <a:latin typeface="Arial" panose="020B0604020202020204" pitchFamily="34" charset="0"/>
                <a:cs typeface="Arial" panose="020B0604020202020204" pitchFamily="34" charset="0"/>
              </a:rPr>
              <a:t>WTEs are showing an increase on last year in line with investments, transfers into the service group from NPTS and recruitment to vacancies.</a:t>
            </a:r>
          </a:p>
        </p:txBody>
      </p:sp>
      <p:sp>
        <p:nvSpPr>
          <p:cNvPr id="8" name="Oval 7"/>
          <p:cNvSpPr/>
          <p:nvPr/>
        </p:nvSpPr>
        <p:spPr>
          <a:xfrm>
            <a:off x="11511953" y="85861"/>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11</a:t>
            </a:fld>
            <a:endParaRPr lang="en-GB" dirty="0"/>
          </a:p>
        </p:txBody>
      </p:sp>
      <p:sp>
        <p:nvSpPr>
          <p:cNvPr id="10" name="TextBox 9"/>
          <p:cNvSpPr txBox="1"/>
          <p:nvPr/>
        </p:nvSpPr>
        <p:spPr>
          <a:xfrm>
            <a:off x="988065" y="497046"/>
            <a:ext cx="2373852" cy="307777"/>
          </a:xfrm>
          <a:prstGeom prst="rect">
            <a:avLst/>
          </a:prstGeom>
          <a:noFill/>
        </p:spPr>
        <p:txBody>
          <a:bodyPr wrap="square" rtlCol="0">
            <a:spAutoFit/>
          </a:bodyPr>
          <a:lstStyle/>
          <a:p>
            <a:pPr algn="ctr"/>
            <a:r>
              <a:rPr lang="en-GB" sz="1400" dirty="0"/>
              <a:t>Registered Nursing by Month</a:t>
            </a:r>
          </a:p>
        </p:txBody>
      </p:sp>
      <p:sp>
        <p:nvSpPr>
          <p:cNvPr id="15" name="TextBox 14"/>
          <p:cNvSpPr txBox="1"/>
          <p:nvPr/>
        </p:nvSpPr>
        <p:spPr>
          <a:xfrm>
            <a:off x="5063083" y="465874"/>
            <a:ext cx="2373852" cy="523220"/>
          </a:xfrm>
          <a:prstGeom prst="rect">
            <a:avLst/>
          </a:prstGeom>
          <a:noFill/>
        </p:spPr>
        <p:txBody>
          <a:bodyPr wrap="square" rtlCol="0">
            <a:spAutoFit/>
          </a:bodyPr>
          <a:lstStyle/>
          <a:p>
            <a:pPr algn="ctr"/>
            <a:r>
              <a:rPr lang="en-GB" sz="1400" dirty="0"/>
              <a:t>Allied Health Professionals by Month</a:t>
            </a:r>
          </a:p>
        </p:txBody>
      </p:sp>
      <p:sp>
        <p:nvSpPr>
          <p:cNvPr id="18" name="TextBox 17"/>
          <p:cNvSpPr txBox="1"/>
          <p:nvPr/>
        </p:nvSpPr>
        <p:spPr>
          <a:xfrm>
            <a:off x="8795274" y="529198"/>
            <a:ext cx="2373852" cy="307777"/>
          </a:xfrm>
          <a:prstGeom prst="rect">
            <a:avLst/>
          </a:prstGeom>
          <a:noFill/>
        </p:spPr>
        <p:txBody>
          <a:bodyPr wrap="square" rtlCol="0">
            <a:spAutoFit/>
          </a:bodyPr>
          <a:lstStyle/>
          <a:p>
            <a:pPr algn="ctr"/>
            <a:r>
              <a:rPr lang="en-GB" sz="1400" dirty="0"/>
              <a:t>WTEs by Month</a:t>
            </a:r>
          </a:p>
        </p:txBody>
      </p:sp>
      <p:pic>
        <p:nvPicPr>
          <p:cNvPr id="9" name="Picture 8">
            <a:extLst>
              <a:ext uri="{FF2B5EF4-FFF2-40B4-BE49-F238E27FC236}">
                <a16:creationId xmlns:a16="http://schemas.microsoft.com/office/drawing/2014/main" id="{81E53E7C-503B-444F-B918-8EFA9C567200}"/>
              </a:ext>
            </a:extLst>
          </p:cNvPr>
          <p:cNvPicPr>
            <a:picLocks noChangeAspect="1"/>
          </p:cNvPicPr>
          <p:nvPr/>
        </p:nvPicPr>
        <p:blipFill>
          <a:blip r:embed="rId6"/>
          <a:stretch>
            <a:fillRect/>
          </a:stretch>
        </p:blipFill>
        <p:spPr>
          <a:xfrm>
            <a:off x="177872" y="953156"/>
            <a:ext cx="3800183" cy="2149738"/>
          </a:xfrm>
          <a:prstGeom prst="rect">
            <a:avLst/>
          </a:prstGeom>
        </p:spPr>
      </p:pic>
      <p:pic>
        <p:nvPicPr>
          <p:cNvPr id="11" name="Picture 10">
            <a:extLst>
              <a:ext uri="{FF2B5EF4-FFF2-40B4-BE49-F238E27FC236}">
                <a16:creationId xmlns:a16="http://schemas.microsoft.com/office/drawing/2014/main" id="{800CDBFE-BE66-4F11-9EAB-1125FD844EFA}"/>
              </a:ext>
            </a:extLst>
          </p:cNvPr>
          <p:cNvPicPr>
            <a:picLocks noChangeAspect="1"/>
          </p:cNvPicPr>
          <p:nvPr/>
        </p:nvPicPr>
        <p:blipFill>
          <a:blip r:embed="rId7"/>
          <a:stretch>
            <a:fillRect/>
          </a:stretch>
        </p:blipFill>
        <p:spPr>
          <a:xfrm>
            <a:off x="4206234" y="953156"/>
            <a:ext cx="3909565" cy="2211615"/>
          </a:xfrm>
          <a:prstGeom prst="rect">
            <a:avLst/>
          </a:prstGeom>
        </p:spPr>
      </p:pic>
      <p:pic>
        <p:nvPicPr>
          <p:cNvPr id="13" name="Picture 12">
            <a:extLst>
              <a:ext uri="{FF2B5EF4-FFF2-40B4-BE49-F238E27FC236}">
                <a16:creationId xmlns:a16="http://schemas.microsoft.com/office/drawing/2014/main" id="{3771CAFB-4F2E-4168-B647-246C5422D889}"/>
              </a:ext>
            </a:extLst>
          </p:cNvPr>
          <p:cNvPicPr>
            <a:picLocks noChangeAspect="1"/>
          </p:cNvPicPr>
          <p:nvPr/>
        </p:nvPicPr>
        <p:blipFill>
          <a:blip r:embed="rId8"/>
          <a:stretch>
            <a:fillRect/>
          </a:stretch>
        </p:blipFill>
        <p:spPr>
          <a:xfrm>
            <a:off x="8343978" y="989094"/>
            <a:ext cx="3509562" cy="2112280"/>
          </a:xfrm>
          <a:prstGeom prst="rect">
            <a:avLst/>
          </a:prstGeom>
        </p:spPr>
      </p:pic>
    </p:spTree>
    <p:extLst>
      <p:ext uri="{BB962C8B-B14F-4D97-AF65-F5344CB8AC3E}">
        <p14:creationId xmlns:p14="http://schemas.microsoft.com/office/powerpoint/2010/main" val="2380072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 Variable pay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684952" y="6227389"/>
            <a:ext cx="1313214" cy="334741"/>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92661" y="6283799"/>
            <a:ext cx="960001" cy="437676"/>
          </a:xfrm>
          <a:prstGeom prst="rect">
            <a:avLst/>
          </a:prstGeom>
        </p:spPr>
      </p:pic>
      <p:sp>
        <p:nvSpPr>
          <p:cNvPr id="10" name="Rounded Rectangle 9">
            <a:extLst>
              <a:ext uri="{FF2B5EF4-FFF2-40B4-BE49-F238E27FC236}">
                <a16:creationId xmlns:a16="http://schemas.microsoft.com/office/drawing/2014/main" id="{CFE4FAA5-F3A2-E660-14D5-4C544892B5DA}"/>
              </a:ext>
            </a:extLst>
          </p:cNvPr>
          <p:cNvSpPr/>
          <p:nvPr/>
        </p:nvSpPr>
        <p:spPr>
          <a:xfrm>
            <a:off x="5769181" y="522980"/>
            <a:ext cx="6228986" cy="2818231"/>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chemeClr val="tx1"/>
                </a:solidFill>
                <a:effectLst/>
                <a:uLnTx/>
                <a:uFillTx/>
                <a:latin typeface="Arial"/>
                <a:sym typeface="Arial"/>
              </a:rPr>
              <a:t>Key messages:</a:t>
            </a:r>
            <a:endParaRPr lang="en-GB" sz="1600" b="1" kern="0" dirty="0">
              <a:solidFill>
                <a:schemeClr val="tx1"/>
              </a:solidFill>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600" i="0" u="none" strike="noStrike" kern="0" cap="none" spc="0" normalizeH="0" noProof="0" dirty="0">
                <a:ln>
                  <a:noFill/>
                </a:ln>
                <a:solidFill>
                  <a:schemeClr val="tx1"/>
                </a:solidFill>
                <a:effectLst/>
                <a:uLnTx/>
                <a:uFillTx/>
                <a:latin typeface="Arial"/>
                <a:sym typeface="Arial"/>
              </a:rPr>
              <a:t>Variable pay is largely linked to surge beds in </a:t>
            </a:r>
            <a:r>
              <a:rPr kumimoji="0" lang="en-GB" sz="1600" i="0" u="none" strike="noStrike" kern="0" cap="none" spc="0" normalizeH="0" noProof="0" dirty="0" err="1">
                <a:ln>
                  <a:noFill/>
                </a:ln>
                <a:solidFill>
                  <a:schemeClr val="tx1"/>
                </a:solidFill>
                <a:effectLst/>
                <a:uLnTx/>
                <a:uFillTx/>
                <a:latin typeface="Arial"/>
                <a:sym typeface="Arial"/>
              </a:rPr>
              <a:t>Gorseinon</a:t>
            </a:r>
            <a:r>
              <a:rPr kumimoji="0" lang="en-GB" sz="1600" i="0" u="none" strike="noStrike" kern="0" cap="none" spc="0" normalizeH="0" noProof="0" dirty="0">
                <a:ln>
                  <a:noFill/>
                </a:ln>
                <a:solidFill>
                  <a:schemeClr val="tx1"/>
                </a:solidFill>
                <a:effectLst/>
                <a:uLnTx/>
                <a:uFillTx/>
                <a:latin typeface="Arial"/>
                <a:sym typeface="Arial"/>
              </a:rPr>
              <a:t>, higher activity in District Nursing and high sickness / vacancies in Ty Olwen. These three areas account </a:t>
            </a:r>
            <a:r>
              <a:rPr lang="en-GB" sz="1600" kern="0" dirty="0">
                <a:solidFill>
                  <a:schemeClr val="tx1"/>
                </a:solidFill>
                <a:latin typeface="Arial"/>
                <a:sym typeface="Arial"/>
              </a:rPr>
              <a:t>for </a:t>
            </a:r>
            <a:r>
              <a:rPr kumimoji="0" lang="en-GB" sz="1600" i="0" u="none" strike="noStrike" kern="0" cap="none" spc="0" normalizeH="0" noProof="0" dirty="0">
                <a:ln>
                  <a:noFill/>
                </a:ln>
                <a:solidFill>
                  <a:schemeClr val="tx1"/>
                </a:solidFill>
                <a:effectLst/>
                <a:uLnTx/>
                <a:uFillTx/>
                <a:latin typeface="Arial"/>
                <a:sym typeface="Arial"/>
              </a:rPr>
              <a:t>two thirds of the </a:t>
            </a:r>
            <a:r>
              <a:rPr lang="en-GB" sz="1600" kern="0" dirty="0">
                <a:solidFill>
                  <a:schemeClr val="tx1"/>
                </a:solidFill>
                <a:latin typeface="Arial"/>
                <a:sym typeface="Arial"/>
              </a:rPr>
              <a:t>in month and year to date </a:t>
            </a:r>
            <a:r>
              <a:rPr kumimoji="0" lang="en-GB" sz="1600" i="0" u="none" strike="noStrike" kern="0" cap="none" spc="0" normalizeH="0" noProof="0" dirty="0">
                <a:ln>
                  <a:noFill/>
                </a:ln>
                <a:solidFill>
                  <a:schemeClr val="tx1"/>
                </a:solidFill>
                <a:effectLst/>
                <a:uLnTx/>
                <a:uFillTx/>
                <a:latin typeface="Arial"/>
                <a:sym typeface="Arial"/>
              </a:rPr>
              <a:t>variable pay. This also explains the increase versus 23-24.</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600" kern="0" dirty="0">
                <a:solidFill>
                  <a:schemeClr val="tx1"/>
                </a:solidFill>
                <a:latin typeface="Arial"/>
                <a:sym typeface="Arial"/>
              </a:rPr>
              <a:t>The variable pay controls have had an impact on agency usage, though bank has offset.</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600" kern="0" dirty="0">
                <a:solidFill>
                  <a:schemeClr val="tx1"/>
                </a:solidFill>
                <a:latin typeface="Arial"/>
                <a:sym typeface="Arial"/>
              </a:rPr>
              <a:t>M12 included an increase in agency linked to short-term WG funding as well as District Nursing, </a:t>
            </a:r>
            <a:r>
              <a:rPr lang="en-GB" sz="1600" kern="0" dirty="0" err="1">
                <a:solidFill>
                  <a:schemeClr val="tx1"/>
                </a:solidFill>
                <a:latin typeface="Arial"/>
                <a:sym typeface="Arial"/>
              </a:rPr>
              <a:t>Gorseinon</a:t>
            </a:r>
            <a:r>
              <a:rPr lang="en-GB" sz="1600" kern="0" dirty="0">
                <a:solidFill>
                  <a:schemeClr val="tx1"/>
                </a:solidFill>
                <a:latin typeface="Arial"/>
                <a:sym typeface="Arial"/>
              </a:rPr>
              <a:t> and Ty Olwen.</a:t>
            </a:r>
            <a:endParaRPr kumimoji="0" lang="en-GB" sz="1600" i="0" u="none" strike="noStrike" kern="0" cap="none" spc="0" normalizeH="0" noProof="0" dirty="0">
              <a:ln>
                <a:noFill/>
              </a:ln>
              <a:solidFill>
                <a:schemeClr val="tx1"/>
              </a:solidFill>
              <a:effectLst/>
              <a:uLnTx/>
              <a:uFillTx/>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kumimoji="0" lang="en-GB" sz="1350" i="0" u="none" strike="noStrike" kern="0" cap="none" spc="0" normalizeH="0" baseline="0" noProof="0" dirty="0">
              <a:ln>
                <a:noFill/>
              </a:ln>
              <a:solidFill>
                <a:srgbClr val="002060"/>
              </a:solidFill>
              <a:effectLst/>
              <a:uLnTx/>
              <a:uFillTx/>
              <a:latin typeface="Arial"/>
              <a:sym typeface="Arial"/>
            </a:endParaRPr>
          </a:p>
        </p:txBody>
      </p:sp>
      <p:sp>
        <p:nvSpPr>
          <p:cNvPr id="8" name="Oval 7"/>
          <p:cNvSpPr/>
          <p:nvPr/>
        </p:nvSpPr>
        <p:spPr>
          <a:xfrm>
            <a:off x="11467529" y="88910"/>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12</a:t>
            </a:fld>
            <a:endParaRPr lang="en-GB" dirty="0"/>
          </a:p>
        </p:txBody>
      </p:sp>
      <p:sp>
        <p:nvSpPr>
          <p:cNvPr id="4" name="TextBox 3"/>
          <p:cNvSpPr txBox="1"/>
          <p:nvPr/>
        </p:nvSpPr>
        <p:spPr>
          <a:xfrm>
            <a:off x="60914" y="385125"/>
            <a:ext cx="5643635" cy="369332"/>
          </a:xfrm>
          <a:prstGeom prst="rect">
            <a:avLst/>
          </a:prstGeom>
          <a:noFill/>
        </p:spPr>
        <p:txBody>
          <a:bodyPr wrap="square" rtlCol="0">
            <a:spAutoFit/>
          </a:bodyPr>
          <a:lstStyle/>
          <a:p>
            <a:r>
              <a:rPr lang="en-GB" dirty="0">
                <a:solidFill>
                  <a:schemeClr val="bg1">
                    <a:lumMod val="50000"/>
                  </a:schemeClr>
                </a:solidFill>
              </a:rPr>
              <a:t>Variable Pay Trends £000s</a:t>
            </a:r>
          </a:p>
        </p:txBody>
      </p:sp>
      <p:pic>
        <p:nvPicPr>
          <p:cNvPr id="3" name="Picture 2">
            <a:extLst>
              <a:ext uri="{FF2B5EF4-FFF2-40B4-BE49-F238E27FC236}">
                <a16:creationId xmlns:a16="http://schemas.microsoft.com/office/drawing/2014/main" id="{FA2A95DD-B330-47A9-A646-474103CBB86F}"/>
              </a:ext>
            </a:extLst>
          </p:cNvPr>
          <p:cNvPicPr>
            <a:picLocks noChangeAspect="1"/>
          </p:cNvPicPr>
          <p:nvPr/>
        </p:nvPicPr>
        <p:blipFill>
          <a:blip r:embed="rId6"/>
          <a:stretch>
            <a:fillRect/>
          </a:stretch>
        </p:blipFill>
        <p:spPr>
          <a:xfrm>
            <a:off x="201714" y="754457"/>
            <a:ext cx="5502835" cy="2586755"/>
          </a:xfrm>
          <a:prstGeom prst="rect">
            <a:avLst/>
          </a:prstGeom>
        </p:spPr>
      </p:pic>
      <p:pic>
        <p:nvPicPr>
          <p:cNvPr id="12" name="Picture 11">
            <a:extLst>
              <a:ext uri="{FF2B5EF4-FFF2-40B4-BE49-F238E27FC236}">
                <a16:creationId xmlns:a16="http://schemas.microsoft.com/office/drawing/2014/main" id="{2B080063-5DD7-4F3C-A654-62E423F8BC0A}"/>
              </a:ext>
            </a:extLst>
          </p:cNvPr>
          <p:cNvPicPr>
            <a:picLocks noChangeAspect="1"/>
          </p:cNvPicPr>
          <p:nvPr/>
        </p:nvPicPr>
        <p:blipFill>
          <a:blip r:embed="rId7"/>
          <a:stretch>
            <a:fillRect/>
          </a:stretch>
        </p:blipFill>
        <p:spPr>
          <a:xfrm>
            <a:off x="92661" y="3451560"/>
            <a:ext cx="10656377" cy="1580891"/>
          </a:xfrm>
          <a:prstGeom prst="rect">
            <a:avLst/>
          </a:prstGeom>
        </p:spPr>
      </p:pic>
      <p:pic>
        <p:nvPicPr>
          <p:cNvPr id="13" name="Picture 12">
            <a:extLst>
              <a:ext uri="{FF2B5EF4-FFF2-40B4-BE49-F238E27FC236}">
                <a16:creationId xmlns:a16="http://schemas.microsoft.com/office/drawing/2014/main" id="{DABB7D08-B89F-48C0-B80E-A35340C95FE2}"/>
              </a:ext>
            </a:extLst>
          </p:cNvPr>
          <p:cNvPicPr>
            <a:picLocks noChangeAspect="1"/>
          </p:cNvPicPr>
          <p:nvPr/>
        </p:nvPicPr>
        <p:blipFill>
          <a:blip r:embed="rId8"/>
          <a:stretch>
            <a:fillRect/>
          </a:stretch>
        </p:blipFill>
        <p:spPr>
          <a:xfrm>
            <a:off x="60914" y="5082322"/>
            <a:ext cx="11875179" cy="1095196"/>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Non Pay: key drivers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2" name="TextBox 11"/>
          <p:cNvSpPr txBox="1"/>
          <p:nvPr/>
        </p:nvSpPr>
        <p:spPr>
          <a:xfrm>
            <a:off x="177872" y="3934146"/>
            <a:ext cx="11775830" cy="2724150"/>
          </a:xfrm>
          <a:prstGeom prst="roundRect">
            <a:avLst/>
          </a:prstGeom>
          <a:noFill/>
          <a:ln>
            <a:solidFill>
              <a:srgbClr val="002060"/>
            </a:solidFill>
          </a:ln>
        </p:spPr>
        <p:txBody>
          <a:bodyPr wrap="square" rtlCol="0">
            <a:spAutoFit/>
          </a:bodyPr>
          <a:lstStyle/>
          <a:p>
            <a:r>
              <a:rPr lang="en-GB" sz="1600" b="1" dirty="0">
                <a:latin typeface="Arial" panose="020B0604020202020204" pitchFamily="34" charset="0"/>
                <a:cs typeface="Arial" panose="020B0604020202020204" pitchFamily="34" charset="0"/>
              </a:rPr>
              <a:t>Key Messages: </a:t>
            </a:r>
          </a:p>
          <a:p>
            <a:pPr marL="285750" indent="-285750">
              <a:spcAft>
                <a:spcPts val="600"/>
              </a:spcAft>
              <a:buFont typeface="Arial" panose="020B0604020202020204" pitchFamily="34" charset="0"/>
              <a:buChar char="•"/>
            </a:pPr>
            <a:r>
              <a:rPr lang="en-GB" sz="1600" dirty="0">
                <a:latin typeface="Arial" panose="020B0604020202020204" pitchFamily="34" charset="0"/>
                <a:cs typeface="Arial" panose="020B0604020202020204" pitchFamily="34" charset="0"/>
              </a:rPr>
              <a:t>Continuing Health Care and Funded Nursing Care continue to be the largest cost pressure due to a growth in volumes of patients and higher acuity, resulting in an increased average weekly cost per package.</a:t>
            </a:r>
          </a:p>
          <a:p>
            <a:pPr marL="285750" indent="-285750">
              <a:spcAft>
                <a:spcPts val="600"/>
              </a:spcAft>
              <a:buFont typeface="Arial" panose="020B0604020202020204" pitchFamily="34" charset="0"/>
              <a:buChar char="•"/>
            </a:pPr>
            <a:r>
              <a:rPr lang="en-GB" sz="1600" dirty="0">
                <a:latin typeface="Arial" panose="020B0604020202020204" pitchFamily="34" charset="0"/>
                <a:cs typeface="Arial" panose="020B0604020202020204" pitchFamily="34" charset="0"/>
              </a:rPr>
              <a:t>Clinical Supplies spend is tracking above budget due to higher audiology hearing aid costs, orthotics pressures, sexual health costs linked to higher external tests linked to HIV care and Gender service. District Nursing costs have also significantly increased year on year due to the higher number of end of life patients being looked after by the team.  Community Continence’s cost pressure is caused by contract increases including a delivery charge per patient.  The month M12 increase is in relation to stock and year end adjustments.  </a:t>
            </a:r>
          </a:p>
          <a:p>
            <a:pPr>
              <a:spcAft>
                <a:spcPts val="600"/>
              </a:spcAft>
            </a:pPr>
            <a:r>
              <a:rPr lang="en-GB" sz="1600" dirty="0">
                <a:solidFill>
                  <a:srgbClr val="FF0000"/>
                </a:solidFill>
                <a:latin typeface="Arial" panose="020B0604020202020204" pitchFamily="34" charset="0"/>
                <a:cs typeface="Arial" panose="020B0604020202020204" pitchFamily="34" charset="0"/>
              </a:rPr>
              <a:t> </a:t>
            </a:r>
          </a:p>
        </p:txBody>
      </p:sp>
      <p:sp>
        <p:nvSpPr>
          <p:cNvPr id="8" name="Oval 7"/>
          <p:cNvSpPr/>
          <p:nvPr/>
        </p:nvSpPr>
        <p:spPr>
          <a:xfrm>
            <a:off x="11492450" y="85861"/>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Slide Number Placeholder 2"/>
          <p:cNvSpPr>
            <a:spLocks noGrp="1"/>
          </p:cNvSpPr>
          <p:nvPr>
            <p:ph type="sldNum" sz="quarter" idx="12"/>
          </p:nvPr>
        </p:nvSpPr>
        <p:spPr/>
        <p:txBody>
          <a:bodyPr/>
          <a:lstStyle/>
          <a:p>
            <a:fld id="{5BD55D11-4E84-453C-BF27-7B61301F371F}" type="slidenum">
              <a:rPr lang="en-GB" smtClean="0"/>
              <a:t>13</a:t>
            </a:fld>
            <a:endParaRPr lang="en-GB" dirty="0"/>
          </a:p>
        </p:txBody>
      </p:sp>
      <p:sp>
        <p:nvSpPr>
          <p:cNvPr id="14" name="TextBox 13"/>
          <p:cNvSpPr txBox="1"/>
          <p:nvPr/>
        </p:nvSpPr>
        <p:spPr>
          <a:xfrm>
            <a:off x="1516025" y="440568"/>
            <a:ext cx="2682095" cy="523220"/>
          </a:xfrm>
          <a:prstGeom prst="rect">
            <a:avLst/>
          </a:prstGeom>
          <a:noFill/>
        </p:spPr>
        <p:txBody>
          <a:bodyPr wrap="square" rtlCol="0">
            <a:spAutoFit/>
          </a:bodyPr>
          <a:lstStyle/>
          <a:p>
            <a:pPr algn="ctr"/>
            <a:r>
              <a:rPr lang="en-GB" sz="1400" b="1" dirty="0"/>
              <a:t>Continuing Health Care / Funded Nursing Care by Month</a:t>
            </a:r>
          </a:p>
        </p:txBody>
      </p:sp>
      <p:sp>
        <p:nvSpPr>
          <p:cNvPr id="13" name="TextBox 12"/>
          <p:cNvSpPr txBox="1"/>
          <p:nvPr/>
        </p:nvSpPr>
        <p:spPr>
          <a:xfrm>
            <a:off x="7687347" y="485598"/>
            <a:ext cx="2682095" cy="523220"/>
          </a:xfrm>
          <a:prstGeom prst="rect">
            <a:avLst/>
          </a:prstGeom>
          <a:noFill/>
        </p:spPr>
        <p:txBody>
          <a:bodyPr wrap="square" rtlCol="0">
            <a:spAutoFit/>
          </a:bodyPr>
          <a:lstStyle/>
          <a:p>
            <a:pPr algn="ctr"/>
            <a:r>
              <a:rPr lang="en-GB" sz="1400" b="1" dirty="0"/>
              <a:t>Clinical Supplies incl. Drugs by Month</a:t>
            </a:r>
          </a:p>
        </p:txBody>
      </p:sp>
      <p:pic>
        <p:nvPicPr>
          <p:cNvPr id="2" name="Picture 1">
            <a:extLst>
              <a:ext uri="{FF2B5EF4-FFF2-40B4-BE49-F238E27FC236}">
                <a16:creationId xmlns:a16="http://schemas.microsoft.com/office/drawing/2014/main" id="{E280FF1A-81C7-409A-8C3A-6CF05C7EDC0C}"/>
              </a:ext>
            </a:extLst>
          </p:cNvPr>
          <p:cNvPicPr>
            <a:picLocks noChangeAspect="1"/>
          </p:cNvPicPr>
          <p:nvPr/>
        </p:nvPicPr>
        <p:blipFill>
          <a:blip r:embed="rId6"/>
          <a:stretch>
            <a:fillRect/>
          </a:stretch>
        </p:blipFill>
        <p:spPr>
          <a:xfrm>
            <a:off x="335432" y="908743"/>
            <a:ext cx="5264478" cy="2978080"/>
          </a:xfrm>
          <a:prstGeom prst="rect">
            <a:avLst/>
          </a:prstGeom>
        </p:spPr>
      </p:pic>
      <p:pic>
        <p:nvPicPr>
          <p:cNvPr id="9" name="Picture 8">
            <a:extLst>
              <a:ext uri="{FF2B5EF4-FFF2-40B4-BE49-F238E27FC236}">
                <a16:creationId xmlns:a16="http://schemas.microsoft.com/office/drawing/2014/main" id="{09F7CF38-9D32-44EF-B81D-502F2EA4008E}"/>
              </a:ext>
            </a:extLst>
          </p:cNvPr>
          <p:cNvPicPr>
            <a:picLocks noChangeAspect="1"/>
          </p:cNvPicPr>
          <p:nvPr/>
        </p:nvPicPr>
        <p:blipFill>
          <a:blip r:embed="rId7"/>
          <a:stretch>
            <a:fillRect/>
          </a:stretch>
        </p:blipFill>
        <p:spPr>
          <a:xfrm>
            <a:off x="5805322" y="908743"/>
            <a:ext cx="5264478" cy="2978080"/>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 (Proportion HB Target £26.1m)</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graphicFrame>
        <p:nvGraphicFramePr>
          <p:cNvPr id="8" name="Table 7">
            <a:extLst>
              <a:ext uri="{FF2B5EF4-FFF2-40B4-BE49-F238E27FC236}">
                <a16:creationId xmlns:a16="http://schemas.microsoft.com/office/drawing/2014/main" id="{AC2C63A4-D5C0-ECF6-3AB3-0C4753244A95}"/>
              </a:ext>
            </a:extLst>
          </p:cNvPr>
          <p:cNvGraphicFramePr>
            <a:graphicFrameLocks noGrp="1"/>
          </p:cNvGraphicFramePr>
          <p:nvPr>
            <p:extLst>
              <p:ext uri="{D42A27DB-BD31-4B8C-83A1-F6EECF244321}">
                <p14:modId xmlns:p14="http://schemas.microsoft.com/office/powerpoint/2010/main" val="1461362991"/>
              </p:ext>
            </p:extLst>
          </p:nvPr>
        </p:nvGraphicFramePr>
        <p:xfrm>
          <a:off x="329047" y="586001"/>
          <a:ext cx="11526472" cy="1938635"/>
        </p:xfrm>
        <a:graphic>
          <a:graphicData uri="http://schemas.openxmlformats.org/drawingml/2006/table">
            <a:tbl>
              <a:tblPr firstRow="1" bandRow="1">
                <a:tableStyleId>{5C22544A-7EE6-4342-B048-85BDC9FD1C3A}</a:tableStyleId>
              </a:tblPr>
              <a:tblGrid>
                <a:gridCol w="11526472">
                  <a:extLst>
                    <a:ext uri="{9D8B030D-6E8A-4147-A177-3AD203B41FA5}">
                      <a16:colId xmlns:a16="http://schemas.microsoft.com/office/drawing/2014/main" val="3430755889"/>
                    </a:ext>
                  </a:extLst>
                </a:gridCol>
              </a:tblGrid>
              <a:tr h="384155">
                <a:tc>
                  <a:txBody>
                    <a:bodyPr/>
                    <a:lstStyle/>
                    <a:p>
                      <a:pPr algn="ctr"/>
                      <a:r>
                        <a:rPr lang="en-GB" sz="1100" dirty="0">
                          <a:latin typeface="Arial" panose="020B0604020202020204" pitchFamily="34" charset="0"/>
                          <a:cs typeface="Arial" panose="020B0604020202020204" pitchFamily="34" charset="0"/>
                        </a:rPr>
                        <a:t>Identification</a:t>
                      </a:r>
                      <a:r>
                        <a:rPr lang="en-GB" sz="1100" baseline="0" dirty="0">
                          <a:latin typeface="Arial" panose="020B0604020202020204" pitchFamily="34" charset="0"/>
                          <a:cs typeface="Arial" panose="020B0604020202020204" pitchFamily="34" charset="0"/>
                        </a:rPr>
                        <a:t> of Opportunities &amp; Profile</a:t>
                      </a:r>
                      <a:endParaRPr lang="en-GB" sz="1100" dirty="0">
                        <a:latin typeface="Arial" panose="020B0604020202020204" pitchFamily="34" charset="0"/>
                        <a:cs typeface="Arial" panose="020B0604020202020204" pitchFamily="34" charset="0"/>
                      </a:endParaRPr>
                    </a:p>
                  </a:txBody>
                  <a:tcPr>
                    <a:solidFill>
                      <a:srgbClr val="002060"/>
                    </a:solidFill>
                  </a:tcPr>
                </a:tc>
                <a:extLst>
                  <a:ext uri="{0D108BD9-81ED-4DB2-BD59-A6C34878D82A}">
                    <a16:rowId xmlns:a16="http://schemas.microsoft.com/office/drawing/2014/main" val="3617612831"/>
                  </a:ext>
                </a:extLst>
              </a:tr>
              <a:tr h="12320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rgbClr val="002060"/>
                          </a:solidFill>
                          <a:latin typeface="Arial" panose="020B0604020202020204" pitchFamily="34" charset="0"/>
                          <a:ea typeface="+mn-ea"/>
                          <a:cs typeface="Arial" panose="020B0604020202020204" pitchFamily="34" charset="0"/>
                        </a:rPr>
                        <a:t>The Service Group had a target of </a:t>
                      </a:r>
                      <a:r>
                        <a:rPr lang="en-GB" sz="1600" b="1" kern="1200" dirty="0">
                          <a:solidFill>
                            <a:srgbClr val="002060"/>
                          </a:solidFill>
                          <a:latin typeface="Arial" panose="020B0604020202020204" pitchFamily="34" charset="0"/>
                          <a:ea typeface="+mn-ea"/>
                          <a:cs typeface="Arial" panose="020B0604020202020204" pitchFamily="34" charset="0"/>
                        </a:rPr>
                        <a:t>£3.171m, £9.5m </a:t>
                      </a:r>
                      <a:r>
                        <a:rPr lang="en-GB" sz="1600" kern="1200" dirty="0">
                          <a:solidFill>
                            <a:srgbClr val="002060"/>
                          </a:solidFill>
                          <a:latin typeface="Arial" panose="020B0604020202020204" pitchFamily="34" charset="0"/>
                          <a:ea typeface="+mn-ea"/>
                          <a:cs typeface="Arial" panose="020B0604020202020204" pitchFamily="34" charset="0"/>
                        </a:rPr>
                        <a:t>including run rate reduction requirements.  PCT</a:t>
                      </a:r>
                      <a:r>
                        <a:rPr lang="en-GB" sz="1600" kern="1200" baseline="0" dirty="0">
                          <a:solidFill>
                            <a:srgbClr val="002060"/>
                          </a:solidFill>
                          <a:latin typeface="Arial" panose="020B0604020202020204" pitchFamily="34" charset="0"/>
                          <a:ea typeface="+mn-ea"/>
                          <a:cs typeface="Arial" panose="020B0604020202020204" pitchFamily="34" charset="0"/>
                        </a:rPr>
                        <a:t> Group has identified £12.5m of savings and run rate reductions, though this is largely non recurrent, resulting in a forecast underlying deficit of £9.8m going into 2025-26.</a:t>
                      </a:r>
                      <a:endParaRPr lang="en-GB" sz="1600" kern="1200" dirty="0">
                        <a:solidFill>
                          <a:srgbClr val="002060"/>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kern="1200" baseline="0" dirty="0">
                        <a:solidFill>
                          <a:srgbClr val="002060"/>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kern="1200" baseline="0" dirty="0">
                        <a:solidFill>
                          <a:srgbClr val="002060"/>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kern="1200" dirty="0">
                        <a:solidFill>
                          <a:srgbClr val="002060"/>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15" name="Oval 14"/>
          <p:cNvSpPr/>
          <p:nvPr/>
        </p:nvSpPr>
        <p:spPr>
          <a:xfrm>
            <a:off x="11571966" y="85119"/>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14</a:t>
            </a:fld>
            <a:endParaRPr lang="en-GB" dirty="0"/>
          </a:p>
        </p:txBody>
      </p:sp>
      <p:pic>
        <p:nvPicPr>
          <p:cNvPr id="10" name="Picture 9">
            <a:extLst>
              <a:ext uri="{FF2B5EF4-FFF2-40B4-BE49-F238E27FC236}">
                <a16:creationId xmlns:a16="http://schemas.microsoft.com/office/drawing/2014/main" id="{838229A4-A733-4D18-A1D3-DF14A2F948D8}"/>
              </a:ext>
            </a:extLst>
          </p:cNvPr>
          <p:cNvPicPr>
            <a:picLocks noChangeAspect="1"/>
          </p:cNvPicPr>
          <p:nvPr/>
        </p:nvPicPr>
        <p:blipFill>
          <a:blip r:embed="rId6"/>
          <a:stretch>
            <a:fillRect/>
          </a:stretch>
        </p:blipFill>
        <p:spPr>
          <a:xfrm>
            <a:off x="6096000" y="2766354"/>
            <a:ext cx="3923552" cy="2358305"/>
          </a:xfrm>
          <a:prstGeom prst="rect">
            <a:avLst/>
          </a:prstGeom>
        </p:spPr>
      </p:pic>
      <p:pic>
        <p:nvPicPr>
          <p:cNvPr id="12" name="Picture 11">
            <a:extLst>
              <a:ext uri="{FF2B5EF4-FFF2-40B4-BE49-F238E27FC236}">
                <a16:creationId xmlns:a16="http://schemas.microsoft.com/office/drawing/2014/main" id="{CF13E5C9-CAD2-4EA7-B43B-D6802C64FBC2}"/>
              </a:ext>
            </a:extLst>
          </p:cNvPr>
          <p:cNvPicPr>
            <a:picLocks noChangeAspect="1"/>
          </p:cNvPicPr>
          <p:nvPr/>
        </p:nvPicPr>
        <p:blipFill>
          <a:blip r:embed="rId7"/>
          <a:stretch>
            <a:fillRect/>
          </a:stretch>
        </p:blipFill>
        <p:spPr>
          <a:xfrm>
            <a:off x="623392" y="2766354"/>
            <a:ext cx="5310698" cy="2859124"/>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 (Including Hot Spots)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15</a:t>
            </a:fld>
            <a:endParaRPr lang="en-GB" dirty="0"/>
          </a:p>
        </p:txBody>
      </p:sp>
      <p:sp>
        <p:nvSpPr>
          <p:cNvPr id="9" name="TextBox 8">
            <a:extLst>
              <a:ext uri="{FF2B5EF4-FFF2-40B4-BE49-F238E27FC236}">
                <a16:creationId xmlns:a16="http://schemas.microsoft.com/office/drawing/2014/main" id="{76D2920A-E4F7-46E3-95D3-A6F0EDB3BE84}"/>
              </a:ext>
            </a:extLst>
          </p:cNvPr>
          <p:cNvSpPr txBox="1"/>
          <p:nvPr/>
        </p:nvSpPr>
        <p:spPr>
          <a:xfrm>
            <a:off x="38407" y="410414"/>
            <a:ext cx="12107751" cy="5632311"/>
          </a:xfrm>
          <a:prstGeom prst="rect">
            <a:avLst/>
          </a:prstGeom>
          <a:noFill/>
        </p:spPr>
        <p:txBody>
          <a:bodyPr wrap="square">
            <a:spAutoFit/>
          </a:bodyPr>
          <a:lstStyle/>
          <a:p>
            <a:r>
              <a:rPr lang="en-GB" sz="1800" dirty="0"/>
              <a:t>Going into 2025-26 the service group are managing a number of risks with some offsetting opportunities.</a:t>
            </a:r>
          </a:p>
          <a:p>
            <a:r>
              <a:rPr lang="en-GB" sz="1800" b="1" dirty="0"/>
              <a:t>RISKS</a:t>
            </a:r>
          </a:p>
          <a:p>
            <a:pPr marL="285750" indent="-285750">
              <a:buFont typeface="Arial" panose="020B0604020202020204" pitchFamily="34" charset="0"/>
              <a:buChar char="•"/>
            </a:pPr>
            <a:r>
              <a:rPr lang="en-GB" sz="1800" dirty="0"/>
              <a:t>Conflicting priorities re: releasing 24/25 underspends, investing in areas of high demand re: ULD and achieving CIPs </a:t>
            </a:r>
            <a:r>
              <a:rPr lang="en-GB" sz="1800" dirty="0" err="1"/>
              <a:t>eg</a:t>
            </a:r>
            <a:r>
              <a:rPr lang="en-GB" sz="1800" dirty="0"/>
              <a:t> District Nursing / Dental</a:t>
            </a:r>
          </a:p>
          <a:p>
            <a:pPr marL="285750" indent="-285750">
              <a:buFont typeface="Arial" panose="020B0604020202020204" pitchFamily="34" charset="0"/>
              <a:buChar char="•"/>
            </a:pPr>
            <a:r>
              <a:rPr lang="en-GB" sz="1800" dirty="0" err="1"/>
              <a:t>Gorseinon</a:t>
            </a:r>
            <a:r>
              <a:rPr lang="en-GB" sz="1800" dirty="0"/>
              <a:t> surge beds – unfunded above 30</a:t>
            </a:r>
          </a:p>
          <a:p>
            <a:pPr marL="285750" indent="-285750">
              <a:buFont typeface="Arial" panose="020B0604020202020204" pitchFamily="34" charset="0"/>
              <a:buChar char="•"/>
            </a:pPr>
            <a:r>
              <a:rPr lang="en-GB" sz="1800" dirty="0"/>
              <a:t>GMS – new Directed Supplemented Services and practice premises risk </a:t>
            </a:r>
          </a:p>
          <a:p>
            <a:pPr marL="285750" indent="-285750">
              <a:buFont typeface="Arial" panose="020B0604020202020204" pitchFamily="34" charset="0"/>
              <a:buChar char="•"/>
            </a:pPr>
            <a:r>
              <a:rPr lang="en-GB" sz="1800" dirty="0"/>
              <a:t>GMS –Implications of D2RA to 25/26 cost profile e.g. Community Equipment Store, resourcing Integrated Discharge Hub </a:t>
            </a:r>
          </a:p>
          <a:p>
            <a:pPr marL="285750" indent="-285750">
              <a:buFont typeface="Arial" panose="020B0604020202020204" pitchFamily="34" charset="0"/>
              <a:buChar char="•"/>
            </a:pPr>
            <a:r>
              <a:rPr lang="en-GB" sz="1800" dirty="0"/>
              <a:t>Growth in CHC (only inflation funded in the annual plan)</a:t>
            </a:r>
          </a:p>
          <a:p>
            <a:pPr marL="285750" indent="-285750">
              <a:buFont typeface="Arial" panose="020B0604020202020204" pitchFamily="34" charset="0"/>
              <a:buChar char="•"/>
            </a:pPr>
            <a:r>
              <a:rPr lang="en-GB" dirty="0"/>
              <a:t>Prison staffing</a:t>
            </a:r>
          </a:p>
          <a:p>
            <a:pPr marL="285750" indent="-285750">
              <a:buFont typeface="Arial" panose="020B0604020202020204" pitchFamily="34" charset="0"/>
              <a:buChar char="•"/>
            </a:pPr>
            <a:r>
              <a:rPr lang="en-GB" sz="1800" dirty="0"/>
              <a:t>Financial implications of achieving Ministerial Delivery Expectations </a:t>
            </a:r>
            <a:r>
              <a:rPr lang="en-GB" sz="1800" dirty="0" err="1"/>
              <a:t>eg</a:t>
            </a:r>
            <a:r>
              <a:rPr lang="en-GB" sz="1800" dirty="0"/>
              <a:t> vaccination rates, community pharmacy, weekend community nursing</a:t>
            </a:r>
          </a:p>
          <a:p>
            <a:pPr marL="285750" indent="-285750">
              <a:buFont typeface="Arial" panose="020B0604020202020204" pitchFamily="34" charset="0"/>
              <a:buChar char="•"/>
            </a:pPr>
            <a:r>
              <a:rPr lang="en-GB" sz="1800" dirty="0"/>
              <a:t>Implications of Section 33 / RIF Review – WGRPB Community Services Review</a:t>
            </a:r>
          </a:p>
          <a:p>
            <a:pPr marL="285750" indent="-285750">
              <a:buFont typeface="Arial" panose="020B0604020202020204" pitchFamily="34" charset="0"/>
              <a:buChar char="•"/>
            </a:pPr>
            <a:r>
              <a:rPr lang="en-GB" sz="1800" dirty="0" err="1"/>
              <a:t>Trem</a:t>
            </a:r>
            <a:r>
              <a:rPr lang="en-GB" sz="1800" dirty="0"/>
              <a:t> y Glyn added demand on overstretched services DN/AHPs possibly GP – possible Regional Partnership Board funding for 2025-26 only</a:t>
            </a:r>
          </a:p>
          <a:p>
            <a:pPr marL="285750" indent="-285750">
              <a:buFont typeface="Arial" panose="020B0604020202020204" pitchFamily="34" charset="0"/>
              <a:buChar char="•"/>
            </a:pPr>
            <a:r>
              <a:rPr lang="en-GB" sz="1800" dirty="0"/>
              <a:t>Additional support to maintain therapies at 14 weeks  </a:t>
            </a:r>
          </a:p>
          <a:p>
            <a:endParaRPr lang="en-GB" sz="1800" dirty="0"/>
          </a:p>
          <a:p>
            <a:r>
              <a:rPr lang="en-GB" sz="1800" b="1" dirty="0"/>
              <a:t>OPPORTUNITIES</a:t>
            </a:r>
          </a:p>
          <a:p>
            <a:pPr marL="285750" indent="-285750">
              <a:buFont typeface="Arial" panose="020B0604020202020204" pitchFamily="34" charset="0"/>
              <a:buChar char="•"/>
            </a:pPr>
            <a:r>
              <a:rPr lang="en-GB" sz="1800" dirty="0"/>
              <a:t>Balance Sheet / Non Recurrent opportunities</a:t>
            </a:r>
          </a:p>
          <a:p>
            <a:pPr marL="285750" indent="-285750">
              <a:buFont typeface="Arial" panose="020B0604020202020204" pitchFamily="34" charset="0"/>
              <a:buChar char="•"/>
            </a:pPr>
            <a:r>
              <a:rPr lang="en-GB" sz="1800" dirty="0"/>
              <a:t>Looked After Children</a:t>
            </a:r>
            <a:endParaRPr lang="en-GB" dirty="0"/>
          </a:p>
          <a:p>
            <a:pPr marL="285750" indent="-285750">
              <a:buFont typeface="Arial" panose="020B0604020202020204" pitchFamily="34" charset="0"/>
              <a:buChar char="•"/>
            </a:pPr>
            <a:r>
              <a:rPr lang="en-GB" sz="1800" dirty="0"/>
              <a:t>GP OOH IR35 national agreement</a:t>
            </a:r>
          </a:p>
        </p:txBody>
      </p:sp>
    </p:spTree>
    <p:extLst>
      <p:ext uri="{BB962C8B-B14F-4D97-AF65-F5344CB8AC3E}">
        <p14:creationId xmlns:p14="http://schemas.microsoft.com/office/powerpoint/2010/main" val="145756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9" name="TextBox 8"/>
          <p:cNvSpPr txBox="1"/>
          <p:nvPr/>
        </p:nvSpPr>
        <p:spPr>
          <a:xfrm>
            <a:off x="289589" y="702178"/>
            <a:ext cx="11336483" cy="4770537"/>
          </a:xfrm>
          <a:prstGeom prst="rect">
            <a:avLst/>
          </a:prstGeom>
          <a:noFill/>
          <a:ln>
            <a:solidFill>
              <a:schemeClr val="tx1"/>
            </a:solidFill>
          </a:ln>
        </p:spPr>
        <p:txBody>
          <a:bodyPr wrap="square" rtlCol="0">
            <a:spAutoFit/>
          </a:bodyPr>
          <a:lstStyle/>
          <a:p>
            <a:r>
              <a:rPr lang="en-GB" sz="2800" dirty="0"/>
              <a:t>Actions and Next Steps:</a:t>
            </a:r>
          </a:p>
          <a:p>
            <a:endParaRPr lang="en-GB" dirty="0"/>
          </a:p>
          <a:p>
            <a:pPr marL="285750" indent="-285750">
              <a:buFont typeface="Arial" panose="020B0604020202020204" pitchFamily="34" charset="0"/>
              <a:buChar char="•"/>
            </a:pPr>
            <a:r>
              <a:rPr lang="en-GB" sz="2400" dirty="0"/>
              <a:t>Service Group to resolve number of </a:t>
            </a:r>
            <a:r>
              <a:rPr lang="en-GB" sz="2400" dirty="0" err="1"/>
              <a:t>Gorseinon</a:t>
            </a:r>
            <a:r>
              <a:rPr lang="en-GB" sz="2400" dirty="0"/>
              <a:t> beds with Executive colleagues.</a:t>
            </a:r>
          </a:p>
          <a:p>
            <a:pPr marL="285750" indent="-285750">
              <a:buFont typeface="Arial" panose="020B0604020202020204" pitchFamily="34" charset="0"/>
              <a:buChar char="•"/>
            </a:pPr>
            <a:r>
              <a:rPr lang="en-GB" sz="2400" dirty="0"/>
              <a:t>Pursue CIP opportunities</a:t>
            </a:r>
          </a:p>
          <a:p>
            <a:pPr marL="285750" indent="-285750">
              <a:buFont typeface="Arial" panose="020B0604020202020204" pitchFamily="34" charset="0"/>
              <a:buChar char="•"/>
            </a:pPr>
            <a:r>
              <a:rPr lang="en-GB" sz="2400" dirty="0"/>
              <a:t>Review 2024/25 areas of cost pressure and make funding / staffing decisions vs releasing budget from services with 2024-25 underspends.</a:t>
            </a:r>
          </a:p>
          <a:p>
            <a:pPr marL="285750" indent="-285750">
              <a:buFont typeface="Arial" panose="020B0604020202020204" pitchFamily="34" charset="0"/>
              <a:buChar char="•"/>
            </a:pPr>
            <a:r>
              <a:rPr lang="en-GB" sz="2400" dirty="0"/>
              <a:t>Resolve Looked After Children disputes with local authorities </a:t>
            </a:r>
          </a:p>
          <a:p>
            <a:pPr marL="285750" indent="-285750">
              <a:buFont typeface="Arial" panose="020B0604020202020204" pitchFamily="34" charset="0"/>
              <a:buChar char="•"/>
            </a:pPr>
            <a:r>
              <a:rPr lang="en-GB" sz="2400" dirty="0"/>
              <a:t>Assess implications of Community Services Review / D2RA</a:t>
            </a:r>
          </a:p>
          <a:p>
            <a:pPr marL="285750" indent="-285750">
              <a:buFont typeface="Arial" panose="020B0604020202020204" pitchFamily="34" charset="0"/>
              <a:buChar char="•"/>
            </a:pPr>
            <a:r>
              <a:rPr lang="en-GB" sz="2400" dirty="0"/>
              <a:t>Review dental plan re: need to increase capacity vs achieve savings</a:t>
            </a:r>
          </a:p>
          <a:p>
            <a:pPr marL="285750" indent="-285750">
              <a:buFont typeface="Arial" panose="020B0604020202020204" pitchFamily="34" charset="0"/>
              <a:buChar char="•"/>
            </a:pPr>
            <a:endParaRPr lang="en-GB" dirty="0"/>
          </a:p>
          <a:p>
            <a:endParaRPr lang="en-GB" dirty="0"/>
          </a:p>
          <a:p>
            <a:pPr marL="285750" indent="-285750">
              <a:buFont typeface="Arial" panose="020B0604020202020204" pitchFamily="34" charset="0"/>
              <a:buChar char="•"/>
            </a:pPr>
            <a:endParaRPr lang="en-GB" dirty="0"/>
          </a:p>
          <a:p>
            <a:endParaRPr lang="en-GB" dirty="0"/>
          </a:p>
          <a:p>
            <a:endParaRPr lang="en-GB" dirty="0"/>
          </a:p>
        </p:txBody>
      </p:sp>
      <p:sp>
        <p:nvSpPr>
          <p:cNvPr id="2" name="Slide Number Placeholder 1"/>
          <p:cNvSpPr>
            <a:spLocks noGrp="1"/>
          </p:cNvSpPr>
          <p:nvPr>
            <p:ph type="sldNum" sz="quarter" idx="12"/>
          </p:nvPr>
        </p:nvSpPr>
        <p:spPr/>
        <p:txBody>
          <a:bodyPr/>
          <a:lstStyle/>
          <a:p>
            <a:fld id="{5BD55D11-4E84-453C-BF27-7B61301F371F}" type="slidenum">
              <a:rPr lang="en-GB" smtClean="0"/>
              <a:t>16</a:t>
            </a:fld>
            <a:endParaRPr lang="en-GB" dirty="0"/>
          </a:p>
        </p:txBody>
      </p:sp>
    </p:spTree>
    <p:extLst>
      <p:ext uri="{BB962C8B-B14F-4D97-AF65-F5344CB8AC3E}">
        <p14:creationId xmlns:p14="http://schemas.microsoft.com/office/powerpoint/2010/main" val="91215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High Level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Rounded Rectangle 9">
            <a:extLst>
              <a:ext uri="{FF2B5EF4-FFF2-40B4-BE49-F238E27FC236}">
                <a16:creationId xmlns:a16="http://schemas.microsoft.com/office/drawing/2014/main" id="{5DE38DD0-17D2-268A-9193-184F3BD16204}"/>
              </a:ext>
            </a:extLst>
          </p:cNvPr>
          <p:cNvSpPr/>
          <p:nvPr/>
        </p:nvSpPr>
        <p:spPr>
          <a:xfrm>
            <a:off x="5757407" y="689139"/>
            <a:ext cx="5596393" cy="5025696"/>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rgbClr val="002060"/>
                </a:solidFill>
                <a:effectLst/>
                <a:uLnTx/>
                <a:uFillTx/>
                <a:latin typeface="Arial"/>
                <a:sym typeface="Arial"/>
              </a:rPr>
              <a:t>Top 3 Actions to address</a:t>
            </a:r>
            <a:r>
              <a:rPr kumimoji="0" lang="en-GB" sz="1600" b="1" i="0" u="none" strike="noStrike" kern="0" cap="none" spc="0" normalizeH="0" noProof="0" dirty="0">
                <a:ln>
                  <a:noFill/>
                </a:ln>
                <a:solidFill>
                  <a:srgbClr val="002060"/>
                </a:solidFill>
                <a:effectLst/>
                <a:uLnTx/>
                <a:uFillTx/>
                <a:latin typeface="Arial"/>
                <a:sym typeface="Arial"/>
              </a:rPr>
              <a:t> position:</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1" kern="0" dirty="0">
              <a:solidFill>
                <a:srgbClr val="002060"/>
              </a:solidFill>
              <a:latin typeface="Arial"/>
              <a:sym typeface="Arial"/>
            </a:endParaRPr>
          </a:p>
          <a:p>
            <a:pPr>
              <a:buClr>
                <a:srgbClr val="000000"/>
              </a:buClr>
              <a:defRPr/>
            </a:pPr>
            <a:r>
              <a:rPr lang="en-GB" sz="1600" kern="0" dirty="0">
                <a:solidFill>
                  <a:srgbClr val="002060"/>
                </a:solidFill>
                <a:latin typeface="Arial"/>
                <a:sym typeface="Arial"/>
              </a:rPr>
              <a:t>PCT Service Group achieved a £0.2m under spend at 24/25 year end.  This was £2m better than the control target.</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1" kern="0" baseline="0" dirty="0">
              <a:solidFill>
                <a:srgbClr val="002060"/>
              </a:solidFill>
              <a:latin typeface="Arial"/>
              <a:sym typeface="Arial"/>
            </a:endParaRPr>
          </a:p>
          <a:p>
            <a:pPr marL="342900" marR="0" lvl="0" indent="-342900" defTabSz="914400" rtl="0" eaLnBrk="1" fontAlgn="auto" latinLnBrk="0" hangingPunct="1">
              <a:lnSpc>
                <a:spcPct val="100000"/>
              </a:lnSpc>
              <a:spcBef>
                <a:spcPts val="600"/>
              </a:spcBef>
              <a:spcAft>
                <a:spcPts val="600"/>
              </a:spcAft>
              <a:buClr>
                <a:srgbClr val="000000"/>
              </a:buClr>
              <a:buSzTx/>
              <a:buFont typeface="Arial"/>
              <a:buAutoNum type="arabicPeriod"/>
              <a:tabLst/>
              <a:defRPr/>
            </a:pPr>
            <a:r>
              <a:rPr lang="en-GB" sz="1600" kern="0" dirty="0">
                <a:solidFill>
                  <a:srgbClr val="002060"/>
                </a:solidFill>
                <a:latin typeface="Arial"/>
                <a:sym typeface="Arial"/>
              </a:rPr>
              <a:t>Additional funding received from Welsh Government for Optometry and CHC Retrospectives accounted for £0.7m.</a:t>
            </a:r>
          </a:p>
          <a:p>
            <a:pPr marL="342900" marR="0" lvl="0" indent="-342900" defTabSz="914400" rtl="0" eaLnBrk="1" fontAlgn="auto" latinLnBrk="0" hangingPunct="1">
              <a:lnSpc>
                <a:spcPct val="100000"/>
              </a:lnSpc>
              <a:spcBef>
                <a:spcPts val="600"/>
              </a:spcBef>
              <a:spcAft>
                <a:spcPts val="600"/>
              </a:spcAft>
              <a:buClr>
                <a:srgbClr val="000000"/>
              </a:buClr>
              <a:buSzTx/>
              <a:buFont typeface="Arial"/>
              <a:buAutoNum type="arabicPeriod"/>
              <a:tabLst/>
              <a:defRPr/>
            </a:pPr>
            <a:r>
              <a:rPr lang="en-GB" sz="1600" kern="0" dirty="0">
                <a:solidFill>
                  <a:srgbClr val="002060"/>
                </a:solidFill>
                <a:latin typeface="Arial"/>
                <a:sym typeface="Arial"/>
              </a:rPr>
              <a:t>The Continuing Healthcare pressure improved in Q4 as well as further non recurrent benefits, partially offset by higher Looked After Children costs.</a:t>
            </a: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lang="en-GB" sz="1600" kern="0" dirty="0">
              <a:solidFill>
                <a:srgbClr val="002060"/>
              </a:solidFill>
              <a:latin typeface="Arial"/>
              <a:sym typeface="Arial"/>
            </a:endParaRPr>
          </a:p>
        </p:txBody>
      </p:sp>
      <p:sp>
        <p:nvSpPr>
          <p:cNvPr id="2" name="Slide Number Placeholder 1"/>
          <p:cNvSpPr>
            <a:spLocks noGrp="1"/>
          </p:cNvSpPr>
          <p:nvPr>
            <p:ph type="sldNum" sz="quarter" idx="12"/>
          </p:nvPr>
        </p:nvSpPr>
        <p:spPr/>
        <p:txBody>
          <a:bodyPr/>
          <a:lstStyle/>
          <a:p>
            <a:fld id="{5BD55D11-4E84-453C-BF27-7B61301F371F}" type="slidenum">
              <a:rPr lang="en-GB" smtClean="0"/>
              <a:t>2</a:t>
            </a:fld>
            <a:endParaRPr lang="en-GB" dirty="0"/>
          </a:p>
        </p:txBody>
      </p:sp>
      <p:pic>
        <p:nvPicPr>
          <p:cNvPr id="4" name="Picture 3">
            <a:extLst>
              <a:ext uri="{FF2B5EF4-FFF2-40B4-BE49-F238E27FC236}">
                <a16:creationId xmlns:a16="http://schemas.microsoft.com/office/drawing/2014/main" id="{8347A575-4BAE-4301-BAB6-6C030206495E}"/>
              </a:ext>
            </a:extLst>
          </p:cNvPr>
          <p:cNvPicPr>
            <a:picLocks noChangeAspect="1"/>
          </p:cNvPicPr>
          <p:nvPr/>
        </p:nvPicPr>
        <p:blipFill>
          <a:blip r:embed="rId5"/>
          <a:stretch>
            <a:fillRect/>
          </a:stretch>
        </p:blipFill>
        <p:spPr>
          <a:xfrm>
            <a:off x="378835" y="689139"/>
            <a:ext cx="4411374" cy="4990126"/>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lide Number Placeholder 1"/>
          <p:cNvSpPr>
            <a:spLocks noGrp="1"/>
          </p:cNvSpPr>
          <p:nvPr>
            <p:ph type="sldNum" sz="quarter" idx="12"/>
          </p:nvPr>
        </p:nvSpPr>
        <p:spPr/>
        <p:txBody>
          <a:bodyPr/>
          <a:lstStyle/>
          <a:p>
            <a:fld id="{5BD55D11-4E84-453C-BF27-7B61301F371F}" type="slidenum">
              <a:rPr lang="en-GB" smtClean="0"/>
              <a:t>3</a:t>
            </a:fld>
            <a:endParaRPr lang="en-GB" dirty="0"/>
          </a:p>
        </p:txBody>
      </p:sp>
    </p:spTree>
    <p:extLst>
      <p:ext uri="{BB962C8B-B14F-4D97-AF65-F5344CB8AC3E}">
        <p14:creationId xmlns:p14="http://schemas.microsoft.com/office/powerpoint/2010/main" val="276847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Health Board Summary Elements of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TextBox 7"/>
          <p:cNvSpPr txBox="1"/>
          <p:nvPr/>
        </p:nvSpPr>
        <p:spPr>
          <a:xfrm>
            <a:off x="2660073" y="5704609"/>
            <a:ext cx="7377545" cy="646331"/>
          </a:xfrm>
          <a:prstGeom prst="rect">
            <a:avLst/>
          </a:prstGeom>
          <a:solidFill>
            <a:srgbClr val="002060"/>
          </a:solidFill>
        </p:spPr>
        <p:txBody>
          <a:bodyPr wrap="square" rtlCol="0">
            <a:spAutoFit/>
          </a:bodyPr>
          <a:lstStyle/>
          <a:p>
            <a:r>
              <a:rPr lang="en-GB" dirty="0">
                <a:solidFill>
                  <a:schemeClr val="bg1"/>
                </a:solidFill>
              </a:rPr>
              <a:t>Note: Specific elements from Part 1, 2 and 4 of the plan that relate to this service area are summarised on the next slide.</a:t>
            </a:r>
          </a:p>
        </p:txBody>
      </p:sp>
      <p:pic>
        <p:nvPicPr>
          <p:cNvPr id="9" name="Picture 8"/>
          <p:cNvPicPr>
            <a:picLocks noChangeAspect="1"/>
          </p:cNvPicPr>
          <p:nvPr/>
        </p:nvPicPr>
        <p:blipFill>
          <a:blip r:embed="rId4"/>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p:txBody>
          <a:bodyPr/>
          <a:lstStyle/>
          <a:p>
            <a:fld id="{5BD55D11-4E84-453C-BF27-7B61301F371F}" type="slidenum">
              <a:rPr lang="en-GB" smtClean="0"/>
              <a:t>4</a:t>
            </a:fld>
            <a:endParaRPr lang="en-GB" dirty="0"/>
          </a:p>
        </p:txBody>
      </p:sp>
      <p:pic>
        <p:nvPicPr>
          <p:cNvPr id="3" name="Picture 2"/>
          <p:cNvPicPr>
            <a:picLocks noChangeAspect="1"/>
          </p:cNvPicPr>
          <p:nvPr/>
        </p:nvPicPr>
        <p:blipFill>
          <a:blip r:embed="rId5"/>
          <a:stretch>
            <a:fillRect/>
          </a:stretch>
        </p:blipFill>
        <p:spPr>
          <a:xfrm>
            <a:off x="91995" y="815881"/>
            <a:ext cx="11978644" cy="2933159"/>
          </a:xfrm>
          <a:prstGeom prst="rect">
            <a:avLst/>
          </a:prstGeom>
        </p:spPr>
      </p:pic>
    </p:spTree>
    <p:extLst>
      <p:ext uri="{BB962C8B-B14F-4D97-AF65-F5344CB8AC3E}">
        <p14:creationId xmlns:p14="http://schemas.microsoft.com/office/powerpoint/2010/main" val="2218089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Element of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76932" y="6192997"/>
            <a:ext cx="1377795" cy="426238"/>
          </a:xfrm>
          <a:prstGeom prst="rect">
            <a:avLst/>
          </a:prstGeom>
        </p:spPr>
      </p:pic>
      <p:sp>
        <p:nvSpPr>
          <p:cNvPr id="9" name="Oval 8"/>
          <p:cNvSpPr/>
          <p:nvPr/>
        </p:nvSpPr>
        <p:spPr>
          <a:xfrm>
            <a:off x="11417237" y="125787"/>
            <a:ext cx="536465" cy="536465"/>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5</a:t>
            </a:fld>
            <a:endParaRPr lang="en-GB" dirty="0"/>
          </a:p>
        </p:txBody>
      </p:sp>
      <p:pic>
        <p:nvPicPr>
          <p:cNvPr id="3" name="Picture 2">
            <a:extLst>
              <a:ext uri="{FF2B5EF4-FFF2-40B4-BE49-F238E27FC236}">
                <a16:creationId xmlns:a16="http://schemas.microsoft.com/office/drawing/2014/main" id="{CC036DA1-FA93-454D-899B-AC961DFC0908}"/>
              </a:ext>
            </a:extLst>
          </p:cNvPr>
          <p:cNvPicPr>
            <a:picLocks noChangeAspect="1"/>
          </p:cNvPicPr>
          <p:nvPr/>
        </p:nvPicPr>
        <p:blipFill>
          <a:blip r:embed="rId5"/>
          <a:stretch>
            <a:fillRect/>
          </a:stretch>
        </p:blipFill>
        <p:spPr>
          <a:xfrm>
            <a:off x="-3717" y="394019"/>
            <a:ext cx="5762625" cy="3181350"/>
          </a:xfrm>
          <a:prstGeom prst="rect">
            <a:avLst/>
          </a:prstGeom>
        </p:spPr>
      </p:pic>
      <p:pic>
        <p:nvPicPr>
          <p:cNvPr id="13" name="Picture 12">
            <a:extLst>
              <a:ext uri="{FF2B5EF4-FFF2-40B4-BE49-F238E27FC236}">
                <a16:creationId xmlns:a16="http://schemas.microsoft.com/office/drawing/2014/main" id="{62A71D4C-6DC6-49B4-ADCF-3FE0283A0AF3}"/>
              </a:ext>
            </a:extLst>
          </p:cNvPr>
          <p:cNvPicPr>
            <a:picLocks noChangeAspect="1"/>
          </p:cNvPicPr>
          <p:nvPr/>
        </p:nvPicPr>
        <p:blipFill>
          <a:blip r:embed="rId6"/>
          <a:stretch>
            <a:fillRect/>
          </a:stretch>
        </p:blipFill>
        <p:spPr>
          <a:xfrm>
            <a:off x="-3718" y="3776452"/>
            <a:ext cx="5762625" cy="1857375"/>
          </a:xfrm>
          <a:prstGeom prst="rect">
            <a:avLst/>
          </a:prstGeom>
        </p:spPr>
      </p:pic>
      <p:pic>
        <p:nvPicPr>
          <p:cNvPr id="14" name="Picture 13">
            <a:extLst>
              <a:ext uri="{FF2B5EF4-FFF2-40B4-BE49-F238E27FC236}">
                <a16:creationId xmlns:a16="http://schemas.microsoft.com/office/drawing/2014/main" id="{B2BE5C68-062F-40B2-A7C2-4F83F513D1BC}"/>
              </a:ext>
            </a:extLst>
          </p:cNvPr>
          <p:cNvPicPr>
            <a:picLocks noChangeAspect="1"/>
          </p:cNvPicPr>
          <p:nvPr/>
        </p:nvPicPr>
        <p:blipFill>
          <a:blip r:embed="rId7"/>
          <a:stretch>
            <a:fillRect/>
          </a:stretch>
        </p:blipFill>
        <p:spPr>
          <a:xfrm>
            <a:off x="6018176" y="1402610"/>
            <a:ext cx="5762625" cy="3238500"/>
          </a:xfrm>
          <a:prstGeom prst="rect">
            <a:avLst/>
          </a:prstGeom>
        </p:spPr>
      </p:pic>
    </p:spTree>
    <p:extLst>
      <p:ext uri="{BB962C8B-B14F-4D97-AF65-F5344CB8AC3E}">
        <p14:creationId xmlns:p14="http://schemas.microsoft.com/office/powerpoint/2010/main" val="206580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2024/25 In Year Health Board Position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4" name="Slide Number Placeholder 3"/>
          <p:cNvSpPr>
            <a:spLocks noGrp="1"/>
          </p:cNvSpPr>
          <p:nvPr>
            <p:ph type="sldNum" sz="quarter" idx="12"/>
          </p:nvPr>
        </p:nvSpPr>
        <p:spPr/>
        <p:txBody>
          <a:bodyPr/>
          <a:lstStyle/>
          <a:p>
            <a:fld id="{5BD55D11-4E84-453C-BF27-7B61301F371F}" type="slidenum">
              <a:rPr lang="en-GB" smtClean="0"/>
              <a:t>6</a:t>
            </a:fld>
            <a:endParaRPr lang="en-GB" dirty="0"/>
          </a:p>
        </p:txBody>
      </p:sp>
      <p:sp>
        <p:nvSpPr>
          <p:cNvPr id="2" name="Oval 1"/>
          <p:cNvSpPr/>
          <p:nvPr/>
        </p:nvSpPr>
        <p:spPr>
          <a:xfrm flipV="1">
            <a:off x="1558637" y="1939331"/>
            <a:ext cx="6297129" cy="15963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02A1B0C2-5C88-49C1-A720-8820BFCA7129}"/>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2426699" y="539769"/>
            <a:ext cx="3410840" cy="6075217"/>
          </a:xfrm>
          <a:prstGeom prst="rect">
            <a:avLst/>
          </a:prstGeom>
          <a:noFill/>
          <a:ln>
            <a:noFill/>
          </a:ln>
        </p:spPr>
      </p:pic>
    </p:spTree>
    <p:extLst>
      <p:ext uri="{BB962C8B-B14F-4D97-AF65-F5344CB8AC3E}">
        <p14:creationId xmlns:p14="http://schemas.microsoft.com/office/powerpoint/2010/main" val="1268694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36166" y="6101150"/>
            <a:ext cx="2238027" cy="692361"/>
          </a:xfrm>
          <a:prstGeom prst="rect">
            <a:avLst/>
          </a:prstGeom>
        </p:spPr>
      </p:pic>
      <p:sp>
        <p:nvSpPr>
          <p:cNvPr id="4" name="Rounded Rectangle 9">
            <a:extLst>
              <a:ext uri="{FF2B5EF4-FFF2-40B4-BE49-F238E27FC236}">
                <a16:creationId xmlns:a16="http://schemas.microsoft.com/office/drawing/2014/main" id="{5DE38DD0-17D2-268A-9193-184F3BD16204}"/>
              </a:ext>
            </a:extLst>
          </p:cNvPr>
          <p:cNvSpPr/>
          <p:nvPr/>
        </p:nvSpPr>
        <p:spPr>
          <a:xfrm>
            <a:off x="2348" y="4067675"/>
            <a:ext cx="5557343" cy="2049860"/>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100" b="1" kern="0" noProof="0" dirty="0">
                <a:solidFill>
                  <a:schemeClr val="tx1"/>
                </a:solidFill>
                <a:latin typeface="Arial"/>
                <a:sym typeface="Arial"/>
              </a:rPr>
              <a:t>Key messages:</a:t>
            </a:r>
            <a:endParaRPr kumimoji="0" lang="en-GB" sz="1100" b="1" i="0" u="none" strike="noStrike" kern="0" cap="none" spc="0" normalizeH="0" baseline="0" noProof="0" dirty="0">
              <a:ln>
                <a:noFill/>
              </a:ln>
              <a:solidFill>
                <a:schemeClr val="tx1"/>
              </a:solidFill>
              <a:effectLst/>
              <a:uLnTx/>
              <a:uFillTx/>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050" b="1" kern="0" dirty="0">
                <a:solidFill>
                  <a:schemeClr val="tx1"/>
                </a:solidFill>
                <a:latin typeface="Arial"/>
                <a:sym typeface="Arial"/>
              </a:rPr>
              <a:t>There have been improvements month on month largely through non recurrent benefits.</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050" b="1" kern="0" dirty="0">
                <a:solidFill>
                  <a:schemeClr val="tx1"/>
                </a:solidFill>
                <a:latin typeface="Arial"/>
                <a:sym typeface="Arial"/>
              </a:rPr>
              <a:t>The majority of the cost pressures relate to:</a:t>
            </a:r>
          </a:p>
          <a:p>
            <a:pPr marL="742950" lvl="1" indent="-285750">
              <a:buClr>
                <a:srgbClr val="000000"/>
              </a:buClr>
              <a:buFont typeface="Wingdings" panose="05000000000000000000" pitchFamily="2" charset="2"/>
              <a:buChar char="v"/>
              <a:defRPr/>
            </a:pPr>
            <a:r>
              <a:rPr lang="en-GB" sz="1050" b="1" kern="0" dirty="0">
                <a:solidFill>
                  <a:schemeClr val="tx1"/>
                </a:solidFill>
                <a:latin typeface="Arial"/>
                <a:sym typeface="Arial"/>
              </a:rPr>
              <a:t>continuing care home spend (£5m)</a:t>
            </a:r>
          </a:p>
          <a:p>
            <a:pPr marL="742950" lvl="1" indent="-285750">
              <a:buClr>
                <a:srgbClr val="000000"/>
              </a:buClr>
              <a:buFont typeface="Wingdings" panose="05000000000000000000" pitchFamily="2" charset="2"/>
              <a:buChar char="v"/>
              <a:defRPr/>
            </a:pPr>
            <a:r>
              <a:rPr lang="en-GB" sz="1050" b="1" kern="0" dirty="0">
                <a:solidFill>
                  <a:schemeClr val="tx1"/>
                </a:solidFill>
                <a:latin typeface="Arial"/>
                <a:sym typeface="Arial"/>
              </a:rPr>
              <a:t>higher Looked After Children contributions to the local authorities (£1.3m)</a:t>
            </a:r>
          </a:p>
          <a:p>
            <a:pPr marL="742950" lvl="1" indent="-285750">
              <a:buClr>
                <a:srgbClr val="000000"/>
              </a:buClr>
              <a:buFont typeface="Wingdings" panose="05000000000000000000" pitchFamily="2" charset="2"/>
              <a:buChar char="v"/>
              <a:defRPr/>
            </a:pPr>
            <a:r>
              <a:rPr lang="en-GB" sz="1050" b="1" kern="0" dirty="0">
                <a:solidFill>
                  <a:schemeClr val="tx1"/>
                </a:solidFill>
                <a:latin typeface="Arial"/>
                <a:sym typeface="Arial"/>
              </a:rPr>
              <a:t>additional beds in </a:t>
            </a:r>
            <a:r>
              <a:rPr lang="en-GB" sz="1050" b="1" kern="0" dirty="0" err="1">
                <a:solidFill>
                  <a:schemeClr val="tx1"/>
                </a:solidFill>
                <a:latin typeface="Arial"/>
                <a:sym typeface="Arial"/>
              </a:rPr>
              <a:t>Gorseinon</a:t>
            </a:r>
            <a:r>
              <a:rPr lang="en-GB" sz="1050" b="1" kern="0" dirty="0">
                <a:solidFill>
                  <a:schemeClr val="tx1"/>
                </a:solidFill>
                <a:latin typeface="Arial"/>
                <a:sym typeface="Arial"/>
              </a:rPr>
              <a:t> above funding (£0.9m)</a:t>
            </a:r>
          </a:p>
          <a:p>
            <a:pPr marL="742950" lvl="1" indent="-285750">
              <a:buClr>
                <a:srgbClr val="000000"/>
              </a:buClr>
              <a:buFont typeface="Wingdings" panose="05000000000000000000" pitchFamily="2" charset="2"/>
              <a:buChar char="v"/>
              <a:defRPr/>
            </a:pPr>
            <a:r>
              <a:rPr lang="en-GB" sz="1050" b="1" kern="0" dirty="0">
                <a:solidFill>
                  <a:schemeClr val="tx1"/>
                </a:solidFill>
                <a:latin typeface="Arial"/>
                <a:sym typeface="Arial"/>
              </a:rPr>
              <a:t>District Nursing £0.7m  </a:t>
            </a:r>
            <a:r>
              <a:rPr lang="en-GB" sz="1050" kern="0" dirty="0">
                <a:solidFill>
                  <a:srgbClr val="FF0000"/>
                </a:solidFill>
                <a:latin typeface="Arial"/>
                <a:sym typeface="Arial"/>
              </a:rPr>
              <a:t>.   </a:t>
            </a:r>
          </a:p>
          <a:p>
            <a:pPr>
              <a:buClr>
                <a:srgbClr val="000000"/>
              </a:buClr>
              <a:defRPr/>
            </a:pPr>
            <a:r>
              <a:rPr lang="en-GB" sz="1050" b="1" kern="0" dirty="0">
                <a:solidFill>
                  <a:schemeClr val="tx1"/>
                </a:solidFill>
                <a:latin typeface="Arial"/>
                <a:sym typeface="Arial"/>
              </a:rPr>
              <a:t>Offset by vacancies and non recurrent benefits.</a:t>
            </a:r>
          </a:p>
          <a:p>
            <a:pPr lvl="1">
              <a:buClr>
                <a:srgbClr val="000000"/>
              </a:buClr>
              <a:defRPr/>
            </a:pPr>
            <a:endParaRPr lang="en-GB" sz="800" kern="0" dirty="0">
              <a:solidFill>
                <a:srgbClr val="FF0000"/>
              </a:solidFill>
              <a:latin typeface="Arial"/>
              <a:sym typeface="Arial"/>
            </a:endParaRPr>
          </a:p>
          <a:p>
            <a:pPr marL="742950" lvl="1" indent="-285750">
              <a:buClr>
                <a:srgbClr val="000000"/>
              </a:buClr>
              <a:buFont typeface="Arial" panose="020B0604020202020204" pitchFamily="34" charset="0"/>
              <a:buChar char="•"/>
              <a:defRPr/>
            </a:pPr>
            <a:endParaRPr lang="en-GB" sz="1400" b="1" kern="0" dirty="0">
              <a:solidFill>
                <a:srgbClr val="002060"/>
              </a:solidFill>
              <a:latin typeface="Arial"/>
              <a:sym typeface="Arial"/>
            </a:endParaRPr>
          </a:p>
        </p:txBody>
      </p:sp>
      <p:sp>
        <p:nvSpPr>
          <p:cNvPr id="8" name="Oval 7"/>
          <p:cNvSpPr/>
          <p:nvPr/>
        </p:nvSpPr>
        <p:spPr>
          <a:xfrm>
            <a:off x="11538959" y="9556"/>
            <a:ext cx="536792" cy="559341"/>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9" name="Slide Number Placeholder 8"/>
          <p:cNvSpPr>
            <a:spLocks noGrp="1"/>
          </p:cNvSpPr>
          <p:nvPr>
            <p:ph type="sldNum" sz="quarter" idx="12"/>
          </p:nvPr>
        </p:nvSpPr>
        <p:spPr/>
        <p:txBody>
          <a:bodyPr/>
          <a:lstStyle/>
          <a:p>
            <a:fld id="{5BD55D11-4E84-453C-BF27-7B61301F371F}" type="slidenum">
              <a:rPr lang="en-GB" smtClean="0"/>
              <a:t>7</a:t>
            </a:fld>
            <a:endParaRPr lang="en-GB" dirty="0"/>
          </a:p>
        </p:txBody>
      </p:sp>
      <p:pic>
        <p:nvPicPr>
          <p:cNvPr id="2" name="Picture 1">
            <a:extLst>
              <a:ext uri="{FF2B5EF4-FFF2-40B4-BE49-F238E27FC236}">
                <a16:creationId xmlns:a16="http://schemas.microsoft.com/office/drawing/2014/main" id="{7AE5724E-2900-4BC3-8A2D-F07377968537}"/>
              </a:ext>
            </a:extLst>
          </p:cNvPr>
          <p:cNvPicPr>
            <a:picLocks noChangeAspect="1"/>
          </p:cNvPicPr>
          <p:nvPr/>
        </p:nvPicPr>
        <p:blipFill>
          <a:blip r:embed="rId6"/>
          <a:stretch>
            <a:fillRect/>
          </a:stretch>
        </p:blipFill>
        <p:spPr>
          <a:xfrm>
            <a:off x="0" y="396256"/>
            <a:ext cx="4286250" cy="3486150"/>
          </a:xfrm>
          <a:prstGeom prst="rect">
            <a:avLst/>
          </a:prstGeom>
        </p:spPr>
      </p:pic>
      <p:pic>
        <p:nvPicPr>
          <p:cNvPr id="10" name="Picture 9">
            <a:extLst>
              <a:ext uri="{FF2B5EF4-FFF2-40B4-BE49-F238E27FC236}">
                <a16:creationId xmlns:a16="http://schemas.microsoft.com/office/drawing/2014/main" id="{B828AADD-B99C-40C4-832C-8ADF46E38F3D}"/>
              </a:ext>
            </a:extLst>
          </p:cNvPr>
          <p:cNvPicPr>
            <a:picLocks noChangeAspect="1"/>
          </p:cNvPicPr>
          <p:nvPr/>
        </p:nvPicPr>
        <p:blipFill>
          <a:blip r:embed="rId7"/>
          <a:stretch>
            <a:fillRect/>
          </a:stretch>
        </p:blipFill>
        <p:spPr>
          <a:xfrm>
            <a:off x="5522440" y="623053"/>
            <a:ext cx="6665843" cy="2048445"/>
          </a:xfrm>
          <a:prstGeom prst="rect">
            <a:avLst/>
          </a:prstGeom>
        </p:spPr>
      </p:pic>
      <p:pic>
        <p:nvPicPr>
          <p:cNvPr id="13" name="Picture 12">
            <a:extLst>
              <a:ext uri="{FF2B5EF4-FFF2-40B4-BE49-F238E27FC236}">
                <a16:creationId xmlns:a16="http://schemas.microsoft.com/office/drawing/2014/main" id="{DEB2CA73-07E9-4F69-88EF-303B61DEC213}"/>
              </a:ext>
            </a:extLst>
          </p:cNvPr>
          <p:cNvPicPr>
            <a:picLocks noChangeAspect="1"/>
          </p:cNvPicPr>
          <p:nvPr/>
        </p:nvPicPr>
        <p:blipFill>
          <a:blip r:embed="rId8"/>
          <a:stretch>
            <a:fillRect/>
          </a:stretch>
        </p:blipFill>
        <p:spPr>
          <a:xfrm>
            <a:off x="5522440" y="2882945"/>
            <a:ext cx="6635795" cy="2241713"/>
          </a:xfrm>
          <a:prstGeom prst="rect">
            <a:avLst/>
          </a:prstGeom>
        </p:spPr>
      </p:pic>
    </p:spTree>
    <p:extLst>
      <p:ext uri="{BB962C8B-B14F-4D97-AF65-F5344CB8AC3E}">
        <p14:creationId xmlns:p14="http://schemas.microsoft.com/office/powerpoint/2010/main" val="3511010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0" y="-21781"/>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In Month Service Group Position By Division &amp; Type Expenditure/Income</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840123" y="5895973"/>
            <a:ext cx="1153573" cy="294048"/>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66091" y="5823285"/>
            <a:ext cx="1533904" cy="474532"/>
          </a:xfrm>
          <a:prstGeom prst="rect">
            <a:avLst/>
          </a:prstGeom>
        </p:spPr>
      </p:pic>
      <p:sp>
        <p:nvSpPr>
          <p:cNvPr id="4" name="Rounded Rectangle 9">
            <a:extLst>
              <a:ext uri="{FF2B5EF4-FFF2-40B4-BE49-F238E27FC236}">
                <a16:creationId xmlns:a16="http://schemas.microsoft.com/office/drawing/2014/main" id="{AF40C36D-E3B6-AB25-5AA0-ACA16B762973}"/>
              </a:ext>
            </a:extLst>
          </p:cNvPr>
          <p:cNvSpPr/>
          <p:nvPr/>
        </p:nvSpPr>
        <p:spPr>
          <a:xfrm>
            <a:off x="7838867" y="477932"/>
            <a:ext cx="4154829" cy="5420389"/>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chemeClr val="tx1"/>
                </a:solidFill>
                <a:effectLst/>
                <a:uLnTx/>
                <a:uFillTx/>
                <a:latin typeface="Arial"/>
                <a:ea typeface="+mn-ea"/>
                <a:cs typeface="+mn-cs"/>
                <a:sym typeface="Arial"/>
              </a:rPr>
              <a:t>Key Drivers:</a:t>
            </a:r>
          </a:p>
          <a:p>
            <a:pPr marR="0" lvl="0" defTabSz="914400" rtl="0" eaLnBrk="1" fontAlgn="auto" latinLnBrk="0" hangingPunct="1">
              <a:lnSpc>
                <a:spcPct val="100000"/>
              </a:lnSpc>
              <a:spcBef>
                <a:spcPts val="0"/>
              </a:spcBef>
              <a:spcAft>
                <a:spcPts val="0"/>
              </a:spcAft>
              <a:buClr>
                <a:srgbClr val="000000"/>
              </a:buClr>
              <a:buSzTx/>
              <a:tabLst/>
              <a:defRPr/>
            </a:pPr>
            <a:r>
              <a:rPr lang="en-GB" sz="1400" b="1" kern="0" dirty="0">
                <a:solidFill>
                  <a:schemeClr val="tx1"/>
                </a:solidFill>
                <a:latin typeface="Arial"/>
                <a:sym typeface="Arial"/>
              </a:rPr>
              <a:t>Income</a:t>
            </a:r>
          </a:p>
          <a:p>
            <a:pPr marR="0" lvl="0" defTabSz="914400" rtl="0" eaLnBrk="1" fontAlgn="auto" latinLnBrk="0" hangingPunct="1">
              <a:lnSpc>
                <a:spcPct val="100000"/>
              </a:lnSpc>
              <a:spcBef>
                <a:spcPts val="0"/>
              </a:spcBef>
              <a:spcAft>
                <a:spcPts val="0"/>
              </a:spcAft>
              <a:buClr>
                <a:srgbClr val="000000"/>
              </a:buClr>
              <a:buSzTx/>
              <a:tabLst/>
              <a:defRPr/>
            </a:pPr>
            <a:r>
              <a:rPr lang="en-GB" sz="1400" kern="0" noProof="0" dirty="0">
                <a:solidFill>
                  <a:schemeClr val="tx1"/>
                </a:solidFill>
                <a:latin typeface="Arial"/>
                <a:sym typeface="Arial"/>
              </a:rPr>
              <a:t>Main pressure </a:t>
            </a:r>
            <a:r>
              <a:rPr lang="en-GB" sz="1400" kern="0" dirty="0">
                <a:solidFill>
                  <a:schemeClr val="tx1"/>
                </a:solidFill>
                <a:latin typeface="Arial"/>
                <a:sym typeface="Arial"/>
              </a:rPr>
              <a:t>is </a:t>
            </a:r>
            <a:r>
              <a:rPr lang="en-GB" sz="1400" kern="0" noProof="0" dirty="0">
                <a:solidFill>
                  <a:schemeClr val="tx1"/>
                </a:solidFill>
                <a:latin typeface="Arial"/>
                <a:sym typeface="Arial"/>
              </a:rPr>
              <a:t>dental income</a:t>
            </a:r>
            <a:r>
              <a:rPr lang="en-GB" sz="1400" kern="0" dirty="0">
                <a:solidFill>
                  <a:schemeClr val="tx1"/>
                </a:solidFill>
                <a:latin typeface="Arial"/>
                <a:sym typeface="Arial"/>
              </a:rPr>
              <a:t>.  There is a benefit from addition income for dental trainees but this would be offset by pay costs.</a:t>
            </a:r>
            <a:endParaRPr lang="en-GB" sz="1400" kern="0" noProof="0" dirty="0">
              <a:solidFill>
                <a:schemeClr val="tx1"/>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400" kern="0" noProof="0" dirty="0">
                <a:solidFill>
                  <a:schemeClr val="tx1"/>
                </a:solidFill>
                <a:latin typeface="Arial"/>
                <a:sym typeface="Arial"/>
              </a:rPr>
              <a:t> </a:t>
            </a:r>
            <a:endParaRPr kumimoji="0" lang="en-GB" sz="1400" i="0" u="none" strike="noStrike" kern="0" cap="none" spc="0" normalizeH="0" baseline="0" noProof="0" dirty="0">
              <a:ln>
                <a:noFill/>
              </a:ln>
              <a:solidFill>
                <a:schemeClr val="tx1"/>
              </a:solidFill>
              <a:effectLst/>
              <a:uLnTx/>
              <a:uFillTx/>
              <a:latin typeface="Arial"/>
              <a:ea typeface="+mn-ea"/>
              <a:cs typeface="+mn-cs"/>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400" b="1" kern="0" noProof="0" dirty="0">
                <a:solidFill>
                  <a:schemeClr val="tx1"/>
                </a:solidFill>
                <a:latin typeface="Arial"/>
                <a:sym typeface="Arial"/>
              </a:rPr>
              <a:t>Non Pay</a:t>
            </a:r>
          </a:p>
          <a:p>
            <a:pPr marR="0" lvl="0" defTabSz="914400" rtl="0" eaLnBrk="1" fontAlgn="auto" latinLnBrk="0" hangingPunct="1">
              <a:lnSpc>
                <a:spcPct val="100000"/>
              </a:lnSpc>
              <a:spcBef>
                <a:spcPts val="0"/>
              </a:spcBef>
              <a:spcAft>
                <a:spcPts val="0"/>
              </a:spcAft>
              <a:buClr>
                <a:srgbClr val="000000"/>
              </a:buClr>
              <a:buSzTx/>
              <a:tabLst/>
              <a:defRPr/>
            </a:pPr>
            <a:r>
              <a:rPr lang="en-GB" sz="1400" kern="0" dirty="0">
                <a:solidFill>
                  <a:schemeClr val="tx1"/>
                </a:solidFill>
                <a:latin typeface="Arial"/>
                <a:sym typeface="Arial"/>
              </a:rPr>
              <a:t>The impact of the non recurrent benefit release and non investment of 23/24 dental under-achievement is creating the underspend, offset by a provision for GP Out of Hours legal cases, additional audiology costs and Cluster / Dental Clinical Supplies. </a:t>
            </a:r>
          </a:p>
          <a:p>
            <a:pPr marR="0" lvl="0" defTabSz="914400" rtl="0" eaLnBrk="1" fontAlgn="auto" latinLnBrk="0" hangingPunct="1">
              <a:lnSpc>
                <a:spcPct val="100000"/>
              </a:lnSpc>
              <a:spcBef>
                <a:spcPts val="0"/>
              </a:spcBef>
              <a:spcAft>
                <a:spcPts val="0"/>
              </a:spcAft>
              <a:buClr>
                <a:srgbClr val="000000"/>
              </a:buClr>
              <a:buSzTx/>
              <a:tabLst/>
              <a:defRPr/>
            </a:pPr>
            <a:endParaRPr lang="en-GB" sz="1400" kern="0" dirty="0">
              <a:solidFill>
                <a:schemeClr val="tx1"/>
              </a:solidFill>
              <a:latin typeface="Arial"/>
              <a:sym typeface="Arial"/>
            </a:endParaRPr>
          </a:p>
          <a:p>
            <a:pPr>
              <a:buClr>
                <a:srgbClr val="000000"/>
              </a:buClr>
              <a:defRPr/>
            </a:pPr>
            <a:r>
              <a:rPr kumimoji="0" lang="en-GB" sz="1400" b="1" i="0" u="none" strike="noStrike" kern="0" cap="none" spc="0" normalizeH="0" noProof="0" dirty="0">
                <a:ln>
                  <a:noFill/>
                </a:ln>
                <a:solidFill>
                  <a:schemeClr val="tx1"/>
                </a:solidFill>
                <a:effectLst/>
                <a:uLnTx/>
                <a:uFillTx/>
                <a:latin typeface="Arial"/>
                <a:ea typeface="+mn-ea"/>
                <a:cs typeface="+mn-cs"/>
                <a:sym typeface="Arial"/>
              </a:rPr>
              <a:t>Pay</a:t>
            </a:r>
          </a:p>
          <a:p>
            <a:pPr>
              <a:buClr>
                <a:srgbClr val="000000"/>
              </a:buClr>
              <a:defRPr/>
            </a:pPr>
            <a:r>
              <a:rPr lang="en-GB" sz="1400" kern="0" dirty="0">
                <a:solidFill>
                  <a:schemeClr val="tx1"/>
                </a:solidFill>
                <a:latin typeface="Arial"/>
                <a:sym typeface="Arial"/>
              </a:rPr>
              <a:t>Underspends in pay are the result of vacancies partially offset by pressures in Registered and Unregistered Nursing due to variable pay for </a:t>
            </a:r>
            <a:r>
              <a:rPr lang="en-GB" sz="1400" kern="0" dirty="0" err="1">
                <a:solidFill>
                  <a:schemeClr val="tx1"/>
                </a:solidFill>
                <a:latin typeface="Arial"/>
                <a:sym typeface="Arial"/>
              </a:rPr>
              <a:t>Gorseinon</a:t>
            </a:r>
            <a:r>
              <a:rPr lang="en-GB" sz="1400" kern="0" dirty="0">
                <a:solidFill>
                  <a:schemeClr val="tx1"/>
                </a:solidFill>
                <a:latin typeface="Arial"/>
                <a:sym typeface="Arial"/>
              </a:rPr>
              <a:t> surge beds, District Nursing high demand and Ty Olwen </a:t>
            </a:r>
            <a:endParaRPr kumimoji="0" lang="en-GB" sz="1400" i="0" u="none" strike="noStrike" kern="0" cap="none" spc="0" normalizeH="0" baseline="0" noProof="0" dirty="0">
              <a:ln>
                <a:noFill/>
              </a:ln>
              <a:solidFill>
                <a:srgbClr val="002060"/>
              </a:solidFill>
              <a:effectLst/>
              <a:uLnTx/>
              <a:uFillTx/>
              <a:latin typeface="Arial"/>
              <a:ea typeface="+mn-ea"/>
              <a:cs typeface="+mn-cs"/>
              <a:sym typeface="Arial"/>
            </a:endParaRPr>
          </a:p>
        </p:txBody>
      </p:sp>
      <p:sp>
        <p:nvSpPr>
          <p:cNvPr id="9" name="Oval 8"/>
          <p:cNvSpPr/>
          <p:nvPr/>
        </p:nvSpPr>
        <p:spPr>
          <a:xfrm>
            <a:off x="11416910" y="125623"/>
            <a:ext cx="536792"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8</a:t>
            </a:fld>
            <a:endParaRPr lang="en-GB" dirty="0"/>
          </a:p>
        </p:txBody>
      </p:sp>
      <p:pic>
        <p:nvPicPr>
          <p:cNvPr id="12" name="Picture 11">
            <a:extLst>
              <a:ext uri="{FF2B5EF4-FFF2-40B4-BE49-F238E27FC236}">
                <a16:creationId xmlns:a16="http://schemas.microsoft.com/office/drawing/2014/main" id="{62383EAA-F164-4CEB-88E1-665D153CC9D3}"/>
              </a:ext>
            </a:extLst>
          </p:cNvPr>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198303" y="477932"/>
            <a:ext cx="7600569" cy="6083642"/>
          </a:xfrm>
          <a:prstGeom prst="rect">
            <a:avLst/>
          </a:prstGeom>
          <a:noFill/>
          <a:ln>
            <a:noFill/>
          </a:ln>
        </p:spPr>
      </p:pic>
    </p:spTree>
    <p:extLst>
      <p:ext uri="{BB962C8B-B14F-4D97-AF65-F5344CB8AC3E}">
        <p14:creationId xmlns:p14="http://schemas.microsoft.com/office/powerpoint/2010/main" val="3532585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0" y="-21781"/>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Year To Date Service Group Position By Division &amp; Type Expenditure/Income</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840123" y="5895973"/>
            <a:ext cx="1153573" cy="294048"/>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66091" y="5823285"/>
            <a:ext cx="1533904" cy="474532"/>
          </a:xfrm>
          <a:prstGeom prst="rect">
            <a:avLst/>
          </a:prstGeom>
        </p:spPr>
      </p:pic>
      <p:sp>
        <p:nvSpPr>
          <p:cNvPr id="4" name="Rounded Rectangle 9">
            <a:extLst>
              <a:ext uri="{FF2B5EF4-FFF2-40B4-BE49-F238E27FC236}">
                <a16:creationId xmlns:a16="http://schemas.microsoft.com/office/drawing/2014/main" id="{AF40C36D-E3B6-AB25-5AA0-ACA16B762973}"/>
              </a:ext>
            </a:extLst>
          </p:cNvPr>
          <p:cNvSpPr/>
          <p:nvPr/>
        </p:nvSpPr>
        <p:spPr>
          <a:xfrm>
            <a:off x="7838867" y="477932"/>
            <a:ext cx="4154829" cy="5420389"/>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chemeClr val="tx1"/>
                </a:solidFill>
                <a:effectLst/>
                <a:uLnTx/>
                <a:uFillTx/>
                <a:latin typeface="Arial"/>
                <a:ea typeface="+mn-ea"/>
                <a:cs typeface="+mn-cs"/>
                <a:sym typeface="Arial"/>
              </a:rPr>
              <a:t>Key Drivers:</a:t>
            </a:r>
          </a:p>
          <a:p>
            <a:pPr marR="0" lvl="0" defTabSz="914400" rtl="0" eaLnBrk="1" fontAlgn="auto" latinLnBrk="0" hangingPunct="1">
              <a:lnSpc>
                <a:spcPct val="100000"/>
              </a:lnSpc>
              <a:spcBef>
                <a:spcPts val="0"/>
              </a:spcBef>
              <a:spcAft>
                <a:spcPts val="0"/>
              </a:spcAft>
              <a:buClr>
                <a:srgbClr val="000000"/>
              </a:buClr>
              <a:buSzTx/>
              <a:tabLst/>
              <a:defRPr/>
            </a:pPr>
            <a:r>
              <a:rPr lang="en-GB" sz="1400" b="1" kern="0" dirty="0">
                <a:solidFill>
                  <a:schemeClr val="tx1"/>
                </a:solidFill>
                <a:latin typeface="Arial"/>
                <a:sym typeface="Arial"/>
              </a:rPr>
              <a:t>Income</a:t>
            </a:r>
          </a:p>
          <a:p>
            <a:pPr marR="0" lvl="0" defTabSz="914400" rtl="0" eaLnBrk="1" fontAlgn="auto" latinLnBrk="0" hangingPunct="1">
              <a:lnSpc>
                <a:spcPct val="100000"/>
              </a:lnSpc>
              <a:spcBef>
                <a:spcPts val="0"/>
              </a:spcBef>
              <a:spcAft>
                <a:spcPts val="0"/>
              </a:spcAft>
              <a:buClr>
                <a:srgbClr val="000000"/>
              </a:buClr>
              <a:buSzTx/>
              <a:tabLst/>
              <a:defRPr/>
            </a:pPr>
            <a:r>
              <a:rPr lang="en-GB" sz="1400" kern="0" noProof="0" dirty="0">
                <a:solidFill>
                  <a:schemeClr val="tx1"/>
                </a:solidFill>
                <a:latin typeface="Arial"/>
                <a:sym typeface="Arial"/>
              </a:rPr>
              <a:t>Main pressure </a:t>
            </a:r>
            <a:r>
              <a:rPr lang="en-GB" sz="1400" kern="0" dirty="0">
                <a:solidFill>
                  <a:schemeClr val="tx1"/>
                </a:solidFill>
                <a:latin typeface="Arial"/>
                <a:sym typeface="Arial"/>
              </a:rPr>
              <a:t>is </a:t>
            </a:r>
            <a:r>
              <a:rPr lang="en-GB" sz="1400" kern="0" noProof="0" dirty="0">
                <a:solidFill>
                  <a:schemeClr val="tx1"/>
                </a:solidFill>
                <a:latin typeface="Arial"/>
                <a:sym typeface="Arial"/>
              </a:rPr>
              <a:t>dental income</a:t>
            </a:r>
            <a:r>
              <a:rPr lang="en-GB" sz="1400" kern="0" dirty="0">
                <a:solidFill>
                  <a:schemeClr val="tx1"/>
                </a:solidFill>
                <a:latin typeface="Arial"/>
                <a:sym typeface="Arial"/>
              </a:rPr>
              <a:t>. The other significant pressure is the result of the loss of CTM Lymphoedema SLA income.</a:t>
            </a:r>
          </a:p>
          <a:p>
            <a:pPr marR="0" lvl="0" defTabSz="914400" rtl="0" eaLnBrk="1" fontAlgn="auto" latinLnBrk="0" hangingPunct="1">
              <a:lnSpc>
                <a:spcPct val="100000"/>
              </a:lnSpc>
              <a:spcBef>
                <a:spcPts val="0"/>
              </a:spcBef>
              <a:spcAft>
                <a:spcPts val="0"/>
              </a:spcAft>
              <a:buClr>
                <a:srgbClr val="000000"/>
              </a:buClr>
              <a:buSzTx/>
              <a:tabLst/>
              <a:defRPr/>
            </a:pPr>
            <a:endParaRPr kumimoji="0" lang="en-GB" sz="1400" i="0" u="none" strike="noStrike" kern="0" cap="none" spc="0" normalizeH="0" baseline="0" noProof="0" dirty="0">
              <a:ln>
                <a:noFill/>
              </a:ln>
              <a:solidFill>
                <a:schemeClr val="tx1"/>
              </a:solidFill>
              <a:effectLst/>
              <a:uLnTx/>
              <a:uFillTx/>
              <a:latin typeface="Arial"/>
              <a:ea typeface="+mn-ea"/>
              <a:cs typeface="+mn-cs"/>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400" b="1" kern="0" noProof="0" dirty="0">
                <a:solidFill>
                  <a:schemeClr val="tx1"/>
                </a:solidFill>
                <a:latin typeface="Arial"/>
                <a:sym typeface="Arial"/>
              </a:rPr>
              <a:t>Non Pay</a:t>
            </a:r>
          </a:p>
          <a:p>
            <a:pPr marR="0" lvl="0" defTabSz="914400" rtl="0" eaLnBrk="1" fontAlgn="auto" latinLnBrk="0" hangingPunct="1">
              <a:lnSpc>
                <a:spcPct val="100000"/>
              </a:lnSpc>
              <a:spcBef>
                <a:spcPts val="0"/>
              </a:spcBef>
              <a:spcAft>
                <a:spcPts val="0"/>
              </a:spcAft>
              <a:buClr>
                <a:srgbClr val="000000"/>
              </a:buClr>
              <a:buSzTx/>
              <a:tabLst/>
              <a:defRPr/>
            </a:pPr>
            <a:r>
              <a:rPr lang="en-GB" sz="1400" kern="0" dirty="0">
                <a:solidFill>
                  <a:schemeClr val="tx1"/>
                </a:solidFill>
                <a:latin typeface="Arial"/>
                <a:sym typeface="Arial"/>
              </a:rPr>
              <a:t>CHC and LAC cost pressures are partially offset by the impact of the non recurrent benefit release and non investment of 23/24 dental under-achievement.  The large Miscellaneous over spend is the unmet 23-24 CIP within Nurse Director.</a:t>
            </a:r>
          </a:p>
          <a:p>
            <a:pPr marR="0" lvl="0" defTabSz="914400" rtl="0" eaLnBrk="1" fontAlgn="auto" latinLnBrk="0" hangingPunct="1">
              <a:lnSpc>
                <a:spcPct val="100000"/>
              </a:lnSpc>
              <a:spcBef>
                <a:spcPts val="0"/>
              </a:spcBef>
              <a:spcAft>
                <a:spcPts val="0"/>
              </a:spcAft>
              <a:buClr>
                <a:srgbClr val="000000"/>
              </a:buClr>
              <a:buSzTx/>
              <a:tabLst/>
              <a:defRPr/>
            </a:pPr>
            <a:endParaRPr lang="en-GB" sz="1400" kern="0" dirty="0">
              <a:solidFill>
                <a:schemeClr val="tx1"/>
              </a:solidFill>
              <a:latin typeface="Arial"/>
              <a:sym typeface="Arial"/>
            </a:endParaRPr>
          </a:p>
          <a:p>
            <a:pPr>
              <a:buClr>
                <a:srgbClr val="000000"/>
              </a:buClr>
              <a:defRPr/>
            </a:pPr>
            <a:r>
              <a:rPr kumimoji="0" lang="en-GB" sz="1400" b="1" i="0" u="none" strike="noStrike" kern="0" cap="none" spc="0" normalizeH="0" noProof="0" dirty="0">
                <a:ln>
                  <a:noFill/>
                </a:ln>
                <a:solidFill>
                  <a:schemeClr val="tx1"/>
                </a:solidFill>
                <a:effectLst/>
                <a:uLnTx/>
                <a:uFillTx/>
                <a:latin typeface="Arial"/>
                <a:ea typeface="+mn-ea"/>
                <a:cs typeface="+mn-cs"/>
                <a:sym typeface="Arial"/>
              </a:rPr>
              <a:t>Pay</a:t>
            </a:r>
          </a:p>
          <a:p>
            <a:pPr>
              <a:buClr>
                <a:srgbClr val="000000"/>
              </a:buClr>
              <a:defRPr/>
            </a:pPr>
            <a:r>
              <a:rPr lang="en-GB" sz="1400" kern="0" dirty="0">
                <a:solidFill>
                  <a:schemeClr val="tx1"/>
                </a:solidFill>
                <a:latin typeface="Arial"/>
                <a:sym typeface="Arial"/>
              </a:rPr>
              <a:t>Underspends in pay are the result of vacancies across all staff groups, offsetting areas of pressure within Nursing such as District Nursing, </a:t>
            </a:r>
            <a:r>
              <a:rPr lang="en-GB" sz="1400" kern="0" dirty="0" err="1">
                <a:solidFill>
                  <a:schemeClr val="tx1"/>
                </a:solidFill>
                <a:latin typeface="Arial"/>
                <a:sym typeface="Arial"/>
              </a:rPr>
              <a:t>Gorseinon</a:t>
            </a:r>
            <a:r>
              <a:rPr lang="en-GB" sz="1400" kern="0" dirty="0">
                <a:solidFill>
                  <a:schemeClr val="tx1"/>
                </a:solidFill>
                <a:latin typeface="Arial"/>
                <a:sym typeface="Arial"/>
              </a:rPr>
              <a:t>, Ty Olwen.  </a:t>
            </a:r>
            <a:endParaRPr kumimoji="0" lang="en-GB" sz="1400" i="0" u="none" strike="noStrike" kern="0" cap="none" spc="0" normalizeH="0" baseline="0" noProof="0" dirty="0">
              <a:ln>
                <a:noFill/>
              </a:ln>
              <a:solidFill>
                <a:srgbClr val="002060"/>
              </a:solidFill>
              <a:effectLst/>
              <a:uLnTx/>
              <a:uFillTx/>
              <a:latin typeface="Arial"/>
              <a:ea typeface="+mn-ea"/>
              <a:cs typeface="+mn-cs"/>
              <a:sym typeface="Arial"/>
            </a:endParaRPr>
          </a:p>
        </p:txBody>
      </p:sp>
      <p:sp>
        <p:nvSpPr>
          <p:cNvPr id="9" name="Oval 8"/>
          <p:cNvSpPr/>
          <p:nvPr/>
        </p:nvSpPr>
        <p:spPr>
          <a:xfrm>
            <a:off x="11416910" y="125623"/>
            <a:ext cx="536792"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p:txBody>
          <a:bodyPr/>
          <a:lstStyle/>
          <a:p>
            <a:fld id="{5BD55D11-4E84-453C-BF27-7B61301F371F}" type="slidenum">
              <a:rPr lang="en-GB" smtClean="0"/>
              <a:t>9</a:t>
            </a:fld>
            <a:endParaRPr lang="en-GB" dirty="0"/>
          </a:p>
        </p:txBody>
      </p:sp>
      <p:pic>
        <p:nvPicPr>
          <p:cNvPr id="10" name="Picture 9">
            <a:extLst>
              <a:ext uri="{FF2B5EF4-FFF2-40B4-BE49-F238E27FC236}">
                <a16:creationId xmlns:a16="http://schemas.microsoft.com/office/drawing/2014/main" id="{40B74502-CADA-4451-AD91-730BF3C0A2FD}"/>
              </a:ext>
            </a:extLst>
          </p:cNvPr>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128095" y="560183"/>
            <a:ext cx="7472474" cy="5890859"/>
          </a:xfrm>
          <a:prstGeom prst="rect">
            <a:avLst/>
          </a:prstGeom>
          <a:noFill/>
          <a:ln>
            <a:noFill/>
          </a:ln>
        </p:spPr>
      </p:pic>
    </p:spTree>
    <p:extLst>
      <p:ext uri="{BB962C8B-B14F-4D97-AF65-F5344CB8AC3E}">
        <p14:creationId xmlns:p14="http://schemas.microsoft.com/office/powerpoint/2010/main" val="22146758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5D7863EF4AD204CBAF4DAE1BCB9153E" ma:contentTypeVersion="5" ma:contentTypeDescription="Create a new document." ma:contentTypeScope="" ma:versionID="09cc6a10b661d63e1db98f76c151366f">
  <xsd:schema xmlns:xsd="http://www.w3.org/2001/XMLSchema" xmlns:xs="http://www.w3.org/2001/XMLSchema" xmlns:p="http://schemas.microsoft.com/office/2006/metadata/properties" xmlns:ns2="44db3db7-1523-4826-83fd-741d9b441697" targetNamespace="http://schemas.microsoft.com/office/2006/metadata/properties" ma:root="true" ma:fieldsID="a28ca8cf01fb7f32a947c1af1a4f8965" ns2:_="">
    <xsd:import namespace="44db3db7-1523-4826-83fd-741d9b44169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db3db7-1523-4826-83fd-741d9b44169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1F5ACC-CB96-4DD2-A091-52688A040E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db3db7-1523-4826-83fd-741d9b441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05A49B4-D647-44EA-BE41-380F6081D2DC}">
  <ds:schemaRefs>
    <ds:schemaRef ds:uri="http://purl.org/dc/elements/1.1/"/>
    <ds:schemaRef ds:uri="44db3db7-1523-4826-83fd-741d9b441697"/>
    <ds:schemaRef ds:uri="http://purl.org/dc/terms/"/>
    <ds:schemaRef ds:uri="http://purl.org/dc/dcmitype/"/>
    <ds:schemaRef ds:uri="http://schemas.microsoft.com/office/infopath/2007/PartnerControls"/>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4C1A275B-AF09-4E04-BE75-71DAA2E43A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33512</TotalTime>
  <Words>1318</Words>
  <Application>Microsoft Office PowerPoint</Application>
  <PresentationFormat>Widescreen</PresentationFormat>
  <Paragraphs>145</Paragraphs>
  <Slides>16</Slides>
  <Notes>10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Aptos</vt:lpstr>
      <vt:lpstr>Arial</vt:lpstr>
      <vt:lpstr>Arial Black</vt:lpstr>
      <vt:lpstr>Calibri</vt:lpstr>
      <vt:lpstr>Calibri Light</vt:lpstr>
      <vt:lpstr>Wingdings</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Sophie Herbert (Swansea Bay UHB - Corporate Governance )</cp:lastModifiedBy>
  <cp:revision>231</cp:revision>
  <dcterms:created xsi:type="dcterms:W3CDTF">2024-04-17T08:36:36Z</dcterms:created>
  <dcterms:modified xsi:type="dcterms:W3CDTF">2025-04-23T11:31:24Z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0x010100E5D7863EF4AD204CBAF4DAE1BCB9153E</vt:lpwstr>
  </property>
</Properties>
</file>