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2.xml" ContentType="application/vnd.openxmlformats-officedocument.themeOverrid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theme/themeOverride3.xml" ContentType="application/vnd.openxmlformats-officedocument.themeOverrid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theme/themeOverride4.xml" ContentType="application/vnd.openxmlformats-officedocument.themeOverrid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theme/themeOverride5.xml" ContentType="application/vnd.openxmlformats-officedocument.themeOverrid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theme/themeOverride6.xml" ContentType="application/vnd.openxmlformats-officedocument.themeOverrid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theme/themeOverride7.xml" ContentType="application/vnd.openxmlformats-officedocument.themeOverrid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theme/themeOverride8.xml" ContentType="application/vnd.openxmlformats-officedocument.themeOverrid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theme/themeOverride9.xml" ContentType="application/vnd.openxmlformats-officedocument.themeOverrid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theme/themeOverride10.xml" ContentType="application/vnd.openxmlformats-officedocument.themeOverrid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theme/themeOverride11.xml" ContentType="application/vnd.openxmlformats-officedocument.themeOverrid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theme/themeOverride12.xml" ContentType="application/vnd.openxmlformats-officedocument.themeOverrid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theme/themeOverride13.xml" ContentType="application/vnd.openxmlformats-officedocument.themeOverrid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theme/themeOverride14.xml" ContentType="application/vnd.openxmlformats-officedocument.themeOverrid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theme/themeOverride15.xml" ContentType="application/vnd.openxmlformats-officedocument.themeOverrid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theme/themeOverride16.xml" ContentType="application/vnd.openxmlformats-officedocument.themeOverrid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theme/themeOverride17.xml" ContentType="application/vnd.openxmlformats-officedocument.themeOverrid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Layout w:type="fixed"/>
        <w:tblLook w:val="04A0" w:firstRow="1" w:lastRow="0" w:firstColumn="1" w:lastColumn="0" w:noHBand="0" w:noVBand="1"/>
      </w:tblPr>
      <w:tblGrid>
        <w:gridCol w:w="2547"/>
        <w:gridCol w:w="1569"/>
        <w:gridCol w:w="1691"/>
        <w:gridCol w:w="32"/>
        <w:gridCol w:w="1661"/>
        <w:gridCol w:w="675"/>
        <w:gridCol w:w="841"/>
      </w:tblGrid>
      <w:tr w:rsidR="00083FC0" w:rsidRPr="00F8567E" w14:paraId="6D2903E2" w14:textId="77777777" w:rsidTr="12413FBE">
        <w:tc>
          <w:tcPr>
            <w:tcW w:w="2547" w:type="dxa"/>
          </w:tcPr>
          <w:p w14:paraId="6D2903DE" w14:textId="77777777" w:rsidR="00F5082D" w:rsidRPr="00F8567E" w:rsidRDefault="00F5082D" w:rsidP="00FA0CA9">
            <w:pPr>
              <w:rPr>
                <w:rFonts w:ascii="Verdana" w:hAnsi="Verdana" w:cs="Arial"/>
                <w:b/>
                <w:sz w:val="24"/>
                <w:szCs w:val="24"/>
              </w:rPr>
            </w:pPr>
            <w:r w:rsidRPr="00F8567E">
              <w:rPr>
                <w:rFonts w:ascii="Verdana" w:hAnsi="Verdana" w:cs="Arial"/>
                <w:b/>
                <w:sz w:val="24"/>
                <w:szCs w:val="24"/>
              </w:rPr>
              <w:t>Meeting Date</w:t>
            </w:r>
          </w:p>
        </w:tc>
        <w:tc>
          <w:tcPr>
            <w:tcW w:w="3260" w:type="dxa"/>
            <w:gridSpan w:val="2"/>
          </w:tcPr>
          <w:p w14:paraId="6D2903DF" w14:textId="3DAE89B8" w:rsidR="00F5082D" w:rsidRPr="00F8567E" w:rsidRDefault="00E57ED2" w:rsidP="00FA0CA9">
            <w:pPr>
              <w:rPr>
                <w:rFonts w:ascii="Verdana" w:hAnsi="Verdana" w:cs="Arial"/>
                <w:b/>
                <w:sz w:val="24"/>
                <w:szCs w:val="24"/>
              </w:rPr>
            </w:pPr>
            <w:r>
              <w:rPr>
                <w:rFonts w:ascii="Verdana" w:hAnsi="Verdana" w:cs="Arial"/>
                <w:b/>
                <w:sz w:val="24"/>
                <w:szCs w:val="24"/>
              </w:rPr>
              <w:t>05 May 2026</w:t>
            </w:r>
          </w:p>
        </w:tc>
        <w:tc>
          <w:tcPr>
            <w:tcW w:w="2368" w:type="dxa"/>
            <w:gridSpan w:val="3"/>
          </w:tcPr>
          <w:p w14:paraId="6D2903E0" w14:textId="77777777" w:rsidR="00F5082D" w:rsidRPr="00F8567E" w:rsidRDefault="00F5082D" w:rsidP="00FA0CA9">
            <w:pPr>
              <w:rPr>
                <w:rFonts w:ascii="Verdana" w:hAnsi="Verdana" w:cs="Arial"/>
                <w:b/>
                <w:sz w:val="24"/>
                <w:szCs w:val="24"/>
              </w:rPr>
            </w:pPr>
            <w:r w:rsidRPr="00F8567E">
              <w:rPr>
                <w:rFonts w:ascii="Verdana" w:hAnsi="Verdana" w:cs="Arial"/>
                <w:b/>
                <w:sz w:val="24"/>
                <w:szCs w:val="24"/>
              </w:rPr>
              <w:t>Agenda Item</w:t>
            </w:r>
          </w:p>
        </w:tc>
        <w:tc>
          <w:tcPr>
            <w:tcW w:w="841" w:type="dxa"/>
          </w:tcPr>
          <w:p w14:paraId="6D2903E1" w14:textId="1246F9B0" w:rsidR="00F5082D" w:rsidRPr="00F8567E" w:rsidRDefault="00DE2CF6" w:rsidP="00FA0CA9">
            <w:pPr>
              <w:rPr>
                <w:rFonts w:ascii="Verdana" w:hAnsi="Verdana" w:cs="Arial"/>
                <w:b/>
                <w:sz w:val="24"/>
                <w:szCs w:val="24"/>
              </w:rPr>
            </w:pPr>
            <w:r>
              <w:rPr>
                <w:rFonts w:ascii="Verdana" w:hAnsi="Verdana" w:cs="Arial"/>
                <w:b/>
                <w:sz w:val="24"/>
                <w:szCs w:val="24"/>
              </w:rPr>
              <w:t>3.</w:t>
            </w:r>
            <w:r w:rsidR="00E57ED2">
              <w:rPr>
                <w:rFonts w:ascii="Verdana" w:hAnsi="Verdana" w:cs="Arial"/>
                <w:b/>
                <w:sz w:val="24"/>
                <w:szCs w:val="24"/>
              </w:rPr>
              <w:t>1</w:t>
            </w:r>
          </w:p>
        </w:tc>
      </w:tr>
      <w:tr w:rsidR="00B0479E" w:rsidRPr="00F8567E" w14:paraId="1EEB45B2" w14:textId="77777777" w:rsidTr="12413FBE">
        <w:tc>
          <w:tcPr>
            <w:tcW w:w="2547" w:type="dxa"/>
          </w:tcPr>
          <w:p w14:paraId="4A48663E" w14:textId="6879CA0B" w:rsidR="00B0479E" w:rsidRPr="00F8567E" w:rsidRDefault="00B0479E" w:rsidP="00FA0CA9">
            <w:pPr>
              <w:rPr>
                <w:rFonts w:ascii="Verdana" w:hAnsi="Verdana" w:cs="Arial"/>
                <w:b/>
                <w:sz w:val="24"/>
                <w:szCs w:val="24"/>
              </w:rPr>
            </w:pPr>
            <w:r w:rsidRPr="00F8567E">
              <w:rPr>
                <w:rFonts w:ascii="Verdana" w:hAnsi="Verdana" w:cs="Arial"/>
                <w:b/>
                <w:sz w:val="24"/>
                <w:szCs w:val="24"/>
              </w:rPr>
              <w:t xml:space="preserve">Name of Meeting </w:t>
            </w:r>
          </w:p>
        </w:tc>
        <w:tc>
          <w:tcPr>
            <w:tcW w:w="6469" w:type="dxa"/>
            <w:gridSpan w:val="6"/>
          </w:tcPr>
          <w:p w14:paraId="5687483E" w14:textId="1E37CD08" w:rsidR="00B0479E" w:rsidRPr="00F8567E" w:rsidRDefault="00E57ED2" w:rsidP="00FA0CA9">
            <w:pPr>
              <w:rPr>
                <w:rFonts w:ascii="Verdana" w:hAnsi="Verdana" w:cs="Arial"/>
                <w:b/>
                <w:sz w:val="24"/>
                <w:szCs w:val="24"/>
                <w:highlight w:val="yellow"/>
              </w:rPr>
            </w:pPr>
            <w:r w:rsidRPr="008E3F09">
              <w:rPr>
                <w:rFonts w:ascii="Verdana" w:hAnsi="Verdana" w:cs="Arial"/>
                <w:b/>
                <w:sz w:val="24"/>
                <w:szCs w:val="24"/>
              </w:rPr>
              <w:t>Mental Health Legislation Committee</w:t>
            </w:r>
          </w:p>
        </w:tc>
      </w:tr>
      <w:tr w:rsidR="00083FC0" w:rsidRPr="00F8567E" w14:paraId="6D2903E5" w14:textId="77777777" w:rsidTr="12413FBE">
        <w:tc>
          <w:tcPr>
            <w:tcW w:w="2547" w:type="dxa"/>
          </w:tcPr>
          <w:p w14:paraId="6D2903E3" w14:textId="77777777" w:rsidR="00034194" w:rsidRPr="00F8567E" w:rsidRDefault="00034194" w:rsidP="00FA0CA9">
            <w:pPr>
              <w:rPr>
                <w:rFonts w:ascii="Verdana" w:hAnsi="Verdana" w:cs="Arial"/>
                <w:b/>
                <w:sz w:val="24"/>
                <w:szCs w:val="24"/>
              </w:rPr>
            </w:pPr>
            <w:r w:rsidRPr="00F8567E">
              <w:rPr>
                <w:rFonts w:ascii="Verdana" w:hAnsi="Verdana" w:cs="Arial"/>
                <w:b/>
                <w:sz w:val="24"/>
                <w:szCs w:val="24"/>
              </w:rPr>
              <w:t>Report Title</w:t>
            </w:r>
          </w:p>
        </w:tc>
        <w:tc>
          <w:tcPr>
            <w:tcW w:w="6469" w:type="dxa"/>
            <w:gridSpan w:val="6"/>
          </w:tcPr>
          <w:p w14:paraId="6D2903E4" w14:textId="2DAF31AD" w:rsidR="00034194" w:rsidRPr="00F8567E" w:rsidRDefault="00E57ED2" w:rsidP="00FA0CA9">
            <w:pPr>
              <w:rPr>
                <w:rFonts w:ascii="Verdana" w:hAnsi="Verdana" w:cs="Arial"/>
                <w:b/>
                <w:sz w:val="24"/>
                <w:szCs w:val="24"/>
              </w:rPr>
            </w:pPr>
            <w:r w:rsidRPr="008E3F09">
              <w:rPr>
                <w:rFonts w:ascii="Verdana" w:hAnsi="Verdana" w:cs="Arial"/>
                <w:b/>
                <w:sz w:val="24"/>
                <w:szCs w:val="24"/>
              </w:rPr>
              <w:t xml:space="preserve">Mental Health Activity Report: </w:t>
            </w:r>
            <w:r>
              <w:rPr>
                <w:rFonts w:ascii="Verdana" w:hAnsi="Verdana" w:cs="Arial"/>
                <w:b/>
                <w:sz w:val="24"/>
                <w:szCs w:val="24"/>
              </w:rPr>
              <w:t>January – March 2026</w:t>
            </w:r>
          </w:p>
        </w:tc>
      </w:tr>
      <w:tr w:rsidR="00083FC0" w:rsidRPr="00F8567E" w14:paraId="6D2903E8" w14:textId="77777777" w:rsidTr="12413FBE">
        <w:tc>
          <w:tcPr>
            <w:tcW w:w="2547" w:type="dxa"/>
          </w:tcPr>
          <w:p w14:paraId="6D2903E6" w14:textId="77777777" w:rsidR="00034194" w:rsidRPr="00F8567E" w:rsidRDefault="00034194" w:rsidP="00FA0CA9">
            <w:pPr>
              <w:rPr>
                <w:rFonts w:ascii="Verdana" w:hAnsi="Verdana" w:cs="Arial"/>
                <w:b/>
                <w:sz w:val="24"/>
                <w:szCs w:val="24"/>
              </w:rPr>
            </w:pPr>
            <w:r w:rsidRPr="00F8567E">
              <w:rPr>
                <w:rFonts w:ascii="Verdana" w:hAnsi="Verdana" w:cs="Arial"/>
                <w:b/>
                <w:sz w:val="24"/>
                <w:szCs w:val="24"/>
              </w:rPr>
              <w:t>Report Author</w:t>
            </w:r>
          </w:p>
        </w:tc>
        <w:tc>
          <w:tcPr>
            <w:tcW w:w="6469" w:type="dxa"/>
            <w:gridSpan w:val="6"/>
          </w:tcPr>
          <w:p w14:paraId="6D2903E7" w14:textId="1A4F0629" w:rsidR="00034194" w:rsidRPr="00F8567E" w:rsidRDefault="00E57ED2" w:rsidP="00FA0CA9">
            <w:pPr>
              <w:rPr>
                <w:rFonts w:ascii="Verdana" w:hAnsi="Verdana" w:cs="Arial"/>
                <w:sz w:val="24"/>
                <w:szCs w:val="24"/>
              </w:rPr>
            </w:pPr>
            <w:r w:rsidRPr="00E57ED2">
              <w:rPr>
                <w:rFonts w:ascii="Verdana" w:hAnsi="Verdana" w:cs="Arial"/>
                <w:sz w:val="24"/>
                <w:szCs w:val="24"/>
              </w:rPr>
              <w:t>Penny Cram, Mental Health Act Manager</w:t>
            </w:r>
          </w:p>
        </w:tc>
      </w:tr>
      <w:tr w:rsidR="00762BBE" w:rsidRPr="00F8567E" w14:paraId="6D2903EB" w14:textId="77777777" w:rsidTr="12413FBE">
        <w:tc>
          <w:tcPr>
            <w:tcW w:w="2547" w:type="dxa"/>
          </w:tcPr>
          <w:p w14:paraId="6D2903E9" w14:textId="77777777" w:rsidR="00762BBE" w:rsidRPr="00F8567E" w:rsidRDefault="00762BBE" w:rsidP="00762BBE">
            <w:pPr>
              <w:rPr>
                <w:rFonts w:ascii="Verdana" w:hAnsi="Verdana" w:cs="Arial"/>
                <w:b/>
                <w:sz w:val="24"/>
                <w:szCs w:val="24"/>
              </w:rPr>
            </w:pPr>
            <w:r w:rsidRPr="00F8567E">
              <w:rPr>
                <w:rFonts w:ascii="Verdana" w:hAnsi="Verdana" w:cs="Arial"/>
                <w:b/>
                <w:sz w:val="24"/>
                <w:szCs w:val="24"/>
              </w:rPr>
              <w:t>Report Sponsor</w:t>
            </w:r>
          </w:p>
        </w:tc>
        <w:tc>
          <w:tcPr>
            <w:tcW w:w="6469" w:type="dxa"/>
            <w:gridSpan w:val="6"/>
          </w:tcPr>
          <w:p w14:paraId="6D2903EA" w14:textId="07EBF8E3" w:rsidR="00762BBE" w:rsidRPr="00F8567E" w:rsidRDefault="00E57ED2" w:rsidP="00762BBE">
            <w:pPr>
              <w:rPr>
                <w:rFonts w:ascii="Verdana" w:hAnsi="Verdana" w:cs="Arial"/>
                <w:sz w:val="24"/>
                <w:szCs w:val="24"/>
              </w:rPr>
            </w:pPr>
            <w:r w:rsidRPr="00E57ED2">
              <w:rPr>
                <w:rFonts w:ascii="Verdana" w:hAnsi="Verdana" w:cs="Arial"/>
                <w:sz w:val="24"/>
                <w:szCs w:val="24"/>
              </w:rPr>
              <w:t>Dermot Nolan, Interim Service Group Director for Mental Health and Learning Disabilities</w:t>
            </w:r>
          </w:p>
        </w:tc>
      </w:tr>
      <w:tr w:rsidR="00762BBE" w:rsidRPr="00F8567E" w14:paraId="6D2903EE" w14:textId="77777777" w:rsidTr="12413FBE">
        <w:tc>
          <w:tcPr>
            <w:tcW w:w="2547" w:type="dxa"/>
          </w:tcPr>
          <w:p w14:paraId="6D2903EC" w14:textId="77777777" w:rsidR="00762BBE" w:rsidRPr="00F8567E" w:rsidRDefault="00762BBE" w:rsidP="00762BBE">
            <w:pPr>
              <w:rPr>
                <w:rFonts w:ascii="Verdana" w:hAnsi="Verdana" w:cs="Arial"/>
                <w:b/>
                <w:sz w:val="24"/>
                <w:szCs w:val="24"/>
              </w:rPr>
            </w:pPr>
            <w:r w:rsidRPr="00F8567E">
              <w:rPr>
                <w:rFonts w:ascii="Verdana" w:hAnsi="Verdana" w:cs="Arial"/>
                <w:b/>
                <w:sz w:val="24"/>
                <w:szCs w:val="24"/>
              </w:rPr>
              <w:t>Presented by</w:t>
            </w:r>
          </w:p>
        </w:tc>
        <w:tc>
          <w:tcPr>
            <w:tcW w:w="6469" w:type="dxa"/>
            <w:gridSpan w:val="6"/>
          </w:tcPr>
          <w:p w14:paraId="6D2903ED" w14:textId="56F5A45C" w:rsidR="00762BBE" w:rsidRPr="00F8567E" w:rsidRDefault="00E57ED2" w:rsidP="00762BBE">
            <w:pPr>
              <w:rPr>
                <w:rFonts w:ascii="Verdana" w:hAnsi="Verdana" w:cs="Arial"/>
                <w:sz w:val="24"/>
                <w:szCs w:val="24"/>
              </w:rPr>
            </w:pPr>
            <w:r w:rsidRPr="008E3F09">
              <w:rPr>
                <w:rFonts w:ascii="Verdana" w:hAnsi="Verdana" w:cs="Arial"/>
                <w:sz w:val="24"/>
                <w:szCs w:val="24"/>
              </w:rPr>
              <w:t>Dermot Nolan</w:t>
            </w:r>
            <w:r>
              <w:rPr>
                <w:rFonts w:ascii="Verdana" w:hAnsi="Verdana" w:cs="Arial"/>
                <w:sz w:val="24"/>
                <w:szCs w:val="24"/>
              </w:rPr>
              <w:t xml:space="preserve">, Interim </w:t>
            </w:r>
            <w:r w:rsidRPr="008E3F09">
              <w:rPr>
                <w:rFonts w:ascii="Verdana" w:hAnsi="Verdana" w:cs="Arial"/>
                <w:sz w:val="24"/>
                <w:szCs w:val="24"/>
              </w:rPr>
              <w:t>Service Group Director</w:t>
            </w:r>
            <w:r>
              <w:rPr>
                <w:rFonts w:ascii="Verdana" w:hAnsi="Verdana" w:cs="Arial"/>
                <w:sz w:val="24"/>
                <w:szCs w:val="24"/>
              </w:rPr>
              <w:t xml:space="preserve"> for Mental Health and Learning Disabilities</w:t>
            </w:r>
          </w:p>
        </w:tc>
      </w:tr>
      <w:tr w:rsidR="00653AEC" w:rsidRPr="00F8567E" w14:paraId="6D2903F1" w14:textId="77777777" w:rsidTr="12413FBE">
        <w:tc>
          <w:tcPr>
            <w:tcW w:w="2547" w:type="dxa"/>
          </w:tcPr>
          <w:p w14:paraId="6D2903EF" w14:textId="77777777" w:rsidR="00653AEC" w:rsidRPr="00F8567E" w:rsidRDefault="00653AEC" w:rsidP="00653AEC">
            <w:pPr>
              <w:rPr>
                <w:rFonts w:ascii="Verdana" w:hAnsi="Verdana" w:cs="Arial"/>
                <w:b/>
                <w:sz w:val="24"/>
                <w:szCs w:val="24"/>
              </w:rPr>
            </w:pPr>
            <w:r w:rsidRPr="00F8567E">
              <w:rPr>
                <w:rFonts w:ascii="Verdana" w:hAnsi="Verdana" w:cs="Arial"/>
                <w:b/>
                <w:sz w:val="24"/>
                <w:szCs w:val="24"/>
              </w:rPr>
              <w:t xml:space="preserve">Freedom of Information </w:t>
            </w:r>
          </w:p>
        </w:tc>
        <w:tc>
          <w:tcPr>
            <w:tcW w:w="6469" w:type="dxa"/>
            <w:gridSpan w:val="6"/>
          </w:tcPr>
          <w:p w14:paraId="6D2903F0" w14:textId="6F5CF04A" w:rsidR="00653AEC" w:rsidRPr="00F8567E" w:rsidRDefault="00653AEC" w:rsidP="00653AEC">
            <w:pPr>
              <w:rPr>
                <w:rFonts w:ascii="Verdana" w:hAnsi="Verdana" w:cs="Arial"/>
                <w:sz w:val="24"/>
                <w:szCs w:val="24"/>
              </w:rPr>
            </w:pPr>
            <w:r w:rsidRPr="00E57ED2">
              <w:rPr>
                <w:rFonts w:ascii="Verdana" w:hAnsi="Verdana" w:cs="Arial"/>
                <w:sz w:val="24"/>
                <w:szCs w:val="24"/>
              </w:rPr>
              <w:t xml:space="preserve">Open  </w:t>
            </w:r>
          </w:p>
        </w:tc>
      </w:tr>
      <w:tr w:rsidR="00653AEC" w:rsidRPr="00F8567E" w14:paraId="6D2903F8" w14:textId="77777777" w:rsidTr="12413FBE">
        <w:tc>
          <w:tcPr>
            <w:tcW w:w="2547" w:type="dxa"/>
          </w:tcPr>
          <w:p w14:paraId="6D2903F2" w14:textId="77777777" w:rsidR="00653AEC" w:rsidRPr="00F8567E" w:rsidRDefault="00653AEC" w:rsidP="00653AEC">
            <w:pPr>
              <w:rPr>
                <w:rFonts w:ascii="Verdana" w:hAnsi="Verdana" w:cs="Arial"/>
                <w:b/>
                <w:sz w:val="24"/>
                <w:szCs w:val="24"/>
              </w:rPr>
            </w:pPr>
            <w:r w:rsidRPr="00F8567E">
              <w:rPr>
                <w:rFonts w:ascii="Verdana" w:hAnsi="Verdana" w:cs="Arial"/>
                <w:b/>
                <w:sz w:val="24"/>
                <w:szCs w:val="24"/>
              </w:rPr>
              <w:t>Purpose of the Report</w:t>
            </w:r>
          </w:p>
        </w:tc>
        <w:tc>
          <w:tcPr>
            <w:tcW w:w="6469" w:type="dxa"/>
            <w:gridSpan w:val="6"/>
          </w:tcPr>
          <w:p w14:paraId="37030047" w14:textId="77777777" w:rsidR="00E57ED2" w:rsidRDefault="00E57ED2" w:rsidP="00E57ED2">
            <w:pPr>
              <w:jc w:val="both"/>
              <w:rPr>
                <w:rFonts w:ascii="Verdana" w:eastAsia="Arial Unicode MS" w:hAnsi="Verdana" w:cs="Arial"/>
                <w:sz w:val="24"/>
                <w:szCs w:val="24"/>
                <w:bdr w:val="nil"/>
              </w:rPr>
            </w:pPr>
            <w:r w:rsidRPr="00A522A4">
              <w:rPr>
                <w:rFonts w:ascii="Verdana" w:eastAsia="Arial Unicode MS" w:hAnsi="Verdana" w:cs="Arial"/>
                <w:sz w:val="24"/>
                <w:szCs w:val="24"/>
                <w:bdr w:val="nil"/>
              </w:rPr>
              <w:t xml:space="preserve">The purpose of this report is to present the Mental Health Act (MHA) activity report for the </w:t>
            </w:r>
            <w:r>
              <w:rPr>
                <w:rFonts w:ascii="Verdana" w:eastAsia="Arial Unicode MS" w:hAnsi="Verdana" w:cs="Arial"/>
                <w:sz w:val="24"/>
                <w:szCs w:val="24"/>
                <w:bdr w:val="nil"/>
              </w:rPr>
              <w:t>relevant reporting period</w:t>
            </w:r>
            <w:r w:rsidRPr="00A522A4">
              <w:rPr>
                <w:rFonts w:ascii="Verdana" w:eastAsia="Arial Unicode MS" w:hAnsi="Verdana" w:cs="Arial"/>
                <w:sz w:val="24"/>
                <w:szCs w:val="24"/>
                <w:bdr w:val="nil"/>
              </w:rPr>
              <w:t xml:space="preserve">, providing assurance to the Mental Health Legislation Committee that the delegated functions of the Hospital Managers </w:t>
            </w:r>
            <w:r>
              <w:rPr>
                <w:rFonts w:ascii="Verdana" w:eastAsia="Arial Unicode MS" w:hAnsi="Verdana" w:cs="Arial"/>
                <w:sz w:val="24"/>
                <w:szCs w:val="24"/>
                <w:bdr w:val="nil"/>
              </w:rPr>
              <w:t xml:space="preserve">under </w:t>
            </w:r>
            <w:r w:rsidRPr="00A522A4">
              <w:rPr>
                <w:rFonts w:ascii="Verdana" w:eastAsia="Arial Unicode MS" w:hAnsi="Verdana" w:cs="Arial"/>
                <w:sz w:val="24"/>
                <w:szCs w:val="24"/>
                <w:bdr w:val="nil"/>
              </w:rPr>
              <w:t>the Mental Health Act 1983 are being discharged appropriately.</w:t>
            </w:r>
          </w:p>
          <w:p w14:paraId="6D2903F4" w14:textId="77777777" w:rsidR="00653AEC" w:rsidRPr="00F8567E" w:rsidRDefault="00653AEC" w:rsidP="00653AEC">
            <w:pPr>
              <w:ind w:right="96"/>
              <w:rPr>
                <w:rFonts w:ascii="Verdana" w:hAnsi="Verdana" w:cs="Arial"/>
                <w:color w:val="FF0000"/>
                <w:sz w:val="24"/>
                <w:szCs w:val="24"/>
              </w:rPr>
            </w:pPr>
          </w:p>
          <w:p w14:paraId="6D2903F5" w14:textId="77777777" w:rsidR="00653AEC" w:rsidRPr="00F8567E" w:rsidRDefault="00653AEC" w:rsidP="00653AEC">
            <w:pPr>
              <w:ind w:right="96"/>
              <w:rPr>
                <w:rFonts w:ascii="Verdana" w:hAnsi="Verdana" w:cs="Arial"/>
                <w:color w:val="FF0000"/>
                <w:sz w:val="24"/>
                <w:szCs w:val="24"/>
              </w:rPr>
            </w:pPr>
          </w:p>
          <w:p w14:paraId="6D2903F6" w14:textId="77777777" w:rsidR="00653AEC" w:rsidRPr="00F8567E" w:rsidRDefault="00653AEC" w:rsidP="00653AEC">
            <w:pPr>
              <w:ind w:right="96"/>
              <w:rPr>
                <w:rFonts w:ascii="Verdana" w:hAnsi="Verdana" w:cs="Arial"/>
                <w:color w:val="FF0000"/>
                <w:sz w:val="24"/>
                <w:szCs w:val="24"/>
              </w:rPr>
            </w:pPr>
          </w:p>
          <w:p w14:paraId="6D2903F7" w14:textId="77777777" w:rsidR="00653AEC" w:rsidRPr="00F8567E" w:rsidRDefault="00653AEC" w:rsidP="00653AEC">
            <w:pPr>
              <w:rPr>
                <w:rFonts w:ascii="Verdana" w:hAnsi="Verdana" w:cs="Arial"/>
                <w:sz w:val="24"/>
                <w:szCs w:val="24"/>
              </w:rPr>
            </w:pPr>
          </w:p>
        </w:tc>
      </w:tr>
      <w:tr w:rsidR="00653AEC" w:rsidRPr="00F8567E" w14:paraId="6D290402" w14:textId="77777777" w:rsidTr="12413FBE">
        <w:tc>
          <w:tcPr>
            <w:tcW w:w="2547" w:type="dxa"/>
          </w:tcPr>
          <w:p w14:paraId="6D2903F9" w14:textId="77777777" w:rsidR="00653AEC" w:rsidRPr="00F8567E" w:rsidRDefault="00653AEC" w:rsidP="00653AEC">
            <w:pPr>
              <w:rPr>
                <w:rFonts w:ascii="Verdana" w:hAnsi="Verdana" w:cs="Arial"/>
                <w:b/>
                <w:sz w:val="24"/>
                <w:szCs w:val="24"/>
              </w:rPr>
            </w:pPr>
            <w:r w:rsidRPr="00F8567E">
              <w:rPr>
                <w:rFonts w:ascii="Verdana" w:hAnsi="Verdana" w:cs="Arial"/>
                <w:b/>
                <w:sz w:val="24"/>
                <w:szCs w:val="24"/>
              </w:rPr>
              <w:t>Key Issues</w:t>
            </w:r>
          </w:p>
          <w:p w14:paraId="6D2903FA" w14:textId="77777777" w:rsidR="00653AEC" w:rsidRPr="00F8567E" w:rsidRDefault="00653AEC" w:rsidP="00653AEC">
            <w:pPr>
              <w:rPr>
                <w:rFonts w:ascii="Verdana" w:hAnsi="Verdana" w:cs="Arial"/>
                <w:b/>
                <w:sz w:val="24"/>
                <w:szCs w:val="24"/>
              </w:rPr>
            </w:pPr>
          </w:p>
          <w:p w14:paraId="6D2903FB" w14:textId="77777777" w:rsidR="00653AEC" w:rsidRPr="00F8567E" w:rsidRDefault="00653AEC" w:rsidP="00653AEC">
            <w:pPr>
              <w:rPr>
                <w:rFonts w:ascii="Verdana" w:hAnsi="Verdana" w:cs="Arial"/>
                <w:b/>
                <w:sz w:val="24"/>
                <w:szCs w:val="24"/>
              </w:rPr>
            </w:pPr>
          </w:p>
          <w:p w14:paraId="6D2903FC" w14:textId="77777777" w:rsidR="00653AEC" w:rsidRPr="00F8567E" w:rsidRDefault="00653AEC" w:rsidP="00653AEC">
            <w:pPr>
              <w:rPr>
                <w:rFonts w:ascii="Verdana" w:hAnsi="Verdana" w:cs="Arial"/>
                <w:b/>
                <w:sz w:val="24"/>
                <w:szCs w:val="24"/>
              </w:rPr>
            </w:pPr>
          </w:p>
        </w:tc>
        <w:tc>
          <w:tcPr>
            <w:tcW w:w="6469" w:type="dxa"/>
            <w:gridSpan w:val="6"/>
          </w:tcPr>
          <w:p w14:paraId="1DD12081" w14:textId="77777777" w:rsidR="00E57ED2" w:rsidRPr="00E57ED2" w:rsidRDefault="00E57ED2" w:rsidP="00E57ED2">
            <w:pPr>
              <w:jc w:val="both"/>
              <w:rPr>
                <w:rFonts w:ascii="Verdana" w:eastAsia="Arial Unicode MS" w:hAnsi="Verdana" w:cs="Arial"/>
                <w:sz w:val="24"/>
                <w:szCs w:val="24"/>
                <w:bdr w:val="nil"/>
              </w:rPr>
            </w:pPr>
            <w:r w:rsidRPr="00E57ED2">
              <w:rPr>
                <w:rFonts w:ascii="Verdana" w:eastAsia="Arial Unicode MS" w:hAnsi="Verdana" w:cs="Arial"/>
                <w:sz w:val="24"/>
                <w:szCs w:val="24"/>
                <w:bdr w:val="nil"/>
              </w:rPr>
              <w:t>Hospital Managers must ensure that patients are detained only as permitted by the Act, that their care and treatment fully comply with its provisions, and that they are informed of and supported in exercising their statutory rights.</w:t>
            </w:r>
          </w:p>
          <w:p w14:paraId="7AD8C21C" w14:textId="77777777" w:rsidR="00E57ED2" w:rsidRPr="00857155" w:rsidRDefault="00E57ED2" w:rsidP="00E57ED2">
            <w:pPr>
              <w:pStyle w:val="ListParagraph"/>
              <w:jc w:val="both"/>
              <w:rPr>
                <w:rFonts w:ascii="Verdana" w:eastAsia="Arial Unicode MS" w:hAnsi="Verdana" w:cs="Arial"/>
                <w:sz w:val="24"/>
                <w:szCs w:val="24"/>
                <w:bdr w:val="nil"/>
              </w:rPr>
            </w:pPr>
          </w:p>
          <w:p w14:paraId="689BB6C9" w14:textId="77777777" w:rsidR="00E57ED2" w:rsidRPr="00E57ED2" w:rsidRDefault="00E57ED2" w:rsidP="00E57ED2">
            <w:pPr>
              <w:jc w:val="both"/>
              <w:rPr>
                <w:rFonts w:ascii="Verdana" w:eastAsia="Arial Unicode MS" w:hAnsi="Verdana" w:cs="Arial"/>
                <w:b/>
                <w:bCs/>
                <w:sz w:val="24"/>
                <w:szCs w:val="24"/>
                <w:bdr w:val="nil"/>
              </w:rPr>
            </w:pPr>
            <w:r w:rsidRPr="00E57ED2">
              <w:rPr>
                <w:rFonts w:ascii="Verdana" w:eastAsia="Arial Unicode MS" w:hAnsi="Verdana" w:cs="Arial"/>
                <w:sz w:val="24"/>
                <w:szCs w:val="24"/>
                <w:bdr w:val="nil"/>
              </w:rPr>
              <w:t xml:space="preserve">Managers must also ensure that all cases are managed in accordance with related legislation, including the </w:t>
            </w:r>
            <w:r w:rsidRPr="00E57ED2">
              <w:rPr>
                <w:rFonts w:ascii="Verdana" w:eastAsia="Arial Unicode MS" w:hAnsi="Verdana" w:cs="Arial"/>
                <w:b/>
                <w:bCs/>
                <w:sz w:val="24"/>
                <w:szCs w:val="24"/>
                <w:bdr w:val="nil"/>
              </w:rPr>
              <w:t>Human Rights Act 1998</w:t>
            </w:r>
            <w:r w:rsidRPr="00E57ED2">
              <w:rPr>
                <w:rFonts w:ascii="Verdana" w:eastAsia="Arial Unicode MS" w:hAnsi="Verdana" w:cs="Arial"/>
                <w:sz w:val="24"/>
                <w:szCs w:val="24"/>
                <w:bdr w:val="nil"/>
              </w:rPr>
              <w:t xml:space="preserve">, the </w:t>
            </w:r>
            <w:r w:rsidRPr="00E57ED2">
              <w:rPr>
                <w:rFonts w:ascii="Verdana" w:eastAsia="Arial Unicode MS" w:hAnsi="Verdana" w:cs="Arial"/>
                <w:b/>
                <w:bCs/>
                <w:sz w:val="24"/>
                <w:szCs w:val="24"/>
                <w:bdr w:val="nil"/>
              </w:rPr>
              <w:t>Mental Capacity Act 2005</w:t>
            </w:r>
            <w:r w:rsidRPr="00E57ED2">
              <w:rPr>
                <w:rFonts w:ascii="Verdana" w:eastAsia="Arial Unicode MS" w:hAnsi="Verdana" w:cs="Arial"/>
                <w:sz w:val="24"/>
                <w:szCs w:val="24"/>
                <w:bdr w:val="nil"/>
              </w:rPr>
              <w:t xml:space="preserve">, and the </w:t>
            </w:r>
            <w:r w:rsidRPr="00E57ED2">
              <w:rPr>
                <w:rFonts w:ascii="Verdana" w:eastAsia="Arial Unicode MS" w:hAnsi="Verdana" w:cs="Arial"/>
                <w:b/>
                <w:bCs/>
                <w:sz w:val="24"/>
                <w:szCs w:val="24"/>
                <w:bdr w:val="nil"/>
              </w:rPr>
              <w:t>Mental Health (Wales) Measure 2010.</w:t>
            </w:r>
          </w:p>
          <w:p w14:paraId="6D290401" w14:textId="77777777" w:rsidR="00653AEC" w:rsidRPr="00F8567E" w:rsidRDefault="00653AEC" w:rsidP="00653AEC">
            <w:pPr>
              <w:rPr>
                <w:rFonts w:ascii="Verdana" w:hAnsi="Verdana" w:cs="Arial"/>
                <w:sz w:val="24"/>
                <w:szCs w:val="24"/>
              </w:rPr>
            </w:pPr>
          </w:p>
        </w:tc>
      </w:tr>
      <w:tr w:rsidR="00762BBE" w:rsidRPr="00F8567E" w14:paraId="6D290409" w14:textId="77777777" w:rsidTr="12413FBE">
        <w:trPr>
          <w:trHeight w:val="97"/>
        </w:trPr>
        <w:tc>
          <w:tcPr>
            <w:tcW w:w="2547" w:type="dxa"/>
            <w:vMerge w:val="restart"/>
          </w:tcPr>
          <w:p w14:paraId="6D290403" w14:textId="77777777" w:rsidR="00762BBE" w:rsidRPr="00F8567E" w:rsidRDefault="00762BBE" w:rsidP="00762BBE">
            <w:pPr>
              <w:rPr>
                <w:rFonts w:ascii="Verdana" w:hAnsi="Verdana" w:cs="Arial"/>
                <w:b/>
                <w:sz w:val="24"/>
                <w:szCs w:val="24"/>
              </w:rPr>
            </w:pPr>
            <w:r w:rsidRPr="00F8567E">
              <w:rPr>
                <w:rFonts w:ascii="Verdana" w:hAnsi="Verdana" w:cs="Arial"/>
                <w:b/>
                <w:sz w:val="24"/>
                <w:szCs w:val="24"/>
              </w:rPr>
              <w:t xml:space="preserve">Specific Action Required </w:t>
            </w:r>
          </w:p>
          <w:p w14:paraId="6D290404" w14:textId="77777777" w:rsidR="00762BBE" w:rsidRPr="00F8567E" w:rsidRDefault="00762BBE" w:rsidP="00762BBE">
            <w:pPr>
              <w:rPr>
                <w:rFonts w:ascii="Verdana" w:hAnsi="Verdana" w:cs="Arial"/>
                <w:b/>
                <w:i/>
                <w:sz w:val="24"/>
                <w:szCs w:val="24"/>
              </w:rPr>
            </w:pPr>
            <w:r w:rsidRPr="00F8567E">
              <w:rPr>
                <w:rFonts w:ascii="Verdana" w:hAnsi="Verdana" w:cs="Arial"/>
                <w:b/>
                <w:i/>
                <w:sz w:val="24"/>
                <w:szCs w:val="24"/>
              </w:rPr>
              <w:t>(please choose one only)</w:t>
            </w:r>
          </w:p>
        </w:tc>
        <w:tc>
          <w:tcPr>
            <w:tcW w:w="1569" w:type="dxa"/>
            <w:shd w:val="clear" w:color="auto" w:fill="D5DCE4" w:themeFill="text2" w:themeFillTint="33"/>
          </w:tcPr>
          <w:p w14:paraId="6D290405" w14:textId="77777777" w:rsidR="00762BBE" w:rsidRPr="00F8567E" w:rsidRDefault="00762BBE" w:rsidP="00762BBE">
            <w:pPr>
              <w:rPr>
                <w:rFonts w:ascii="Verdana" w:hAnsi="Verdana" w:cs="Arial"/>
                <w:b/>
                <w:sz w:val="24"/>
                <w:szCs w:val="24"/>
              </w:rPr>
            </w:pPr>
            <w:r w:rsidRPr="00F8567E">
              <w:rPr>
                <w:rFonts w:ascii="Verdana" w:hAnsi="Verdana" w:cs="Arial"/>
                <w:b/>
                <w:sz w:val="24"/>
                <w:szCs w:val="24"/>
              </w:rPr>
              <w:t>Information</w:t>
            </w:r>
          </w:p>
        </w:tc>
        <w:tc>
          <w:tcPr>
            <w:tcW w:w="1723" w:type="dxa"/>
            <w:gridSpan w:val="2"/>
            <w:shd w:val="clear" w:color="auto" w:fill="D5DCE4" w:themeFill="text2" w:themeFillTint="33"/>
          </w:tcPr>
          <w:p w14:paraId="6D290406" w14:textId="77777777" w:rsidR="00762BBE" w:rsidRPr="00F8567E" w:rsidRDefault="00762BBE" w:rsidP="00762BBE">
            <w:pPr>
              <w:rPr>
                <w:rFonts w:ascii="Verdana" w:hAnsi="Verdana" w:cs="Arial"/>
                <w:b/>
                <w:sz w:val="24"/>
                <w:szCs w:val="24"/>
              </w:rPr>
            </w:pPr>
            <w:r w:rsidRPr="00F8567E">
              <w:rPr>
                <w:rFonts w:ascii="Verdana" w:hAnsi="Verdana" w:cs="Arial"/>
                <w:b/>
                <w:sz w:val="24"/>
                <w:szCs w:val="24"/>
              </w:rPr>
              <w:t>Discussion</w:t>
            </w:r>
          </w:p>
        </w:tc>
        <w:tc>
          <w:tcPr>
            <w:tcW w:w="1661" w:type="dxa"/>
            <w:shd w:val="clear" w:color="auto" w:fill="D5DCE4" w:themeFill="text2" w:themeFillTint="33"/>
          </w:tcPr>
          <w:p w14:paraId="6D290407" w14:textId="77777777" w:rsidR="00762BBE" w:rsidRPr="00F8567E" w:rsidRDefault="00762BBE" w:rsidP="00762BBE">
            <w:pPr>
              <w:rPr>
                <w:rFonts w:ascii="Verdana" w:hAnsi="Verdana" w:cs="Arial"/>
                <w:b/>
                <w:sz w:val="24"/>
                <w:szCs w:val="24"/>
              </w:rPr>
            </w:pPr>
            <w:r w:rsidRPr="00F8567E">
              <w:rPr>
                <w:rFonts w:ascii="Verdana" w:hAnsi="Verdana" w:cs="Arial"/>
                <w:b/>
                <w:sz w:val="24"/>
                <w:szCs w:val="24"/>
              </w:rPr>
              <w:t>Assurance</w:t>
            </w:r>
          </w:p>
        </w:tc>
        <w:tc>
          <w:tcPr>
            <w:tcW w:w="1516" w:type="dxa"/>
            <w:gridSpan w:val="2"/>
            <w:shd w:val="clear" w:color="auto" w:fill="D5DCE4" w:themeFill="text2" w:themeFillTint="33"/>
          </w:tcPr>
          <w:p w14:paraId="6D290408" w14:textId="77777777" w:rsidR="00762BBE" w:rsidRPr="00F8567E" w:rsidRDefault="00762BBE" w:rsidP="00762BBE">
            <w:pPr>
              <w:rPr>
                <w:rFonts w:ascii="Verdana" w:hAnsi="Verdana" w:cs="Arial"/>
                <w:b/>
                <w:sz w:val="24"/>
                <w:szCs w:val="24"/>
              </w:rPr>
            </w:pPr>
            <w:r w:rsidRPr="00F8567E">
              <w:rPr>
                <w:rFonts w:ascii="Verdana" w:hAnsi="Verdana" w:cs="Arial"/>
                <w:b/>
                <w:sz w:val="24"/>
                <w:szCs w:val="24"/>
              </w:rPr>
              <w:t>Approval</w:t>
            </w:r>
          </w:p>
        </w:tc>
      </w:tr>
      <w:tr w:rsidR="00762BBE" w:rsidRPr="00F8567E" w14:paraId="6D29040F" w14:textId="77777777" w:rsidTr="12413FBE">
        <w:trPr>
          <w:trHeight w:val="96"/>
        </w:trPr>
        <w:tc>
          <w:tcPr>
            <w:tcW w:w="2547" w:type="dxa"/>
            <w:vMerge/>
          </w:tcPr>
          <w:p w14:paraId="6D29040A" w14:textId="77777777" w:rsidR="00762BBE" w:rsidRPr="00F8567E" w:rsidRDefault="00762BBE" w:rsidP="00762BBE">
            <w:pPr>
              <w:rPr>
                <w:rFonts w:ascii="Verdana" w:hAnsi="Verdana" w:cs="Arial"/>
                <w:b/>
                <w:sz w:val="24"/>
                <w:szCs w:val="24"/>
              </w:rPr>
            </w:pPr>
          </w:p>
        </w:tc>
        <w:sdt>
          <w:sdtPr>
            <w:rPr>
              <w:rFonts w:ascii="Verdana" w:hAnsi="Verdana" w:cs="Arial"/>
              <w:sz w:val="24"/>
              <w:szCs w:val="24"/>
            </w:rPr>
            <w:id w:val="1068315321"/>
            <w14:checkbox>
              <w14:checked w14:val="0"/>
              <w14:checkedState w14:val="2612" w14:font="MS Gothic"/>
              <w14:uncheckedState w14:val="2610" w14:font="MS Gothic"/>
            </w14:checkbox>
          </w:sdtPr>
          <w:sdtEndPr/>
          <w:sdtContent>
            <w:tc>
              <w:tcPr>
                <w:tcW w:w="1569" w:type="dxa"/>
              </w:tcPr>
              <w:p w14:paraId="6D29040B" w14:textId="77777777" w:rsidR="00762BBE" w:rsidRPr="00F8567E" w:rsidRDefault="00762BBE" w:rsidP="00762BBE">
                <w:pPr>
                  <w:ind w:right="96"/>
                  <w:jc w:val="center"/>
                  <w:rPr>
                    <w:rFonts w:ascii="Verdana" w:hAnsi="Verdana" w:cs="Arial"/>
                    <w:sz w:val="24"/>
                    <w:szCs w:val="24"/>
                  </w:rPr>
                </w:pPr>
                <w:r w:rsidRPr="00F8567E">
                  <w:rPr>
                    <w:rFonts w:ascii="Segoe UI Symbol" w:eastAsia="MS Gothic" w:hAnsi="Segoe UI Symbol" w:cs="Segoe UI Symbol"/>
                    <w:sz w:val="24"/>
                    <w:szCs w:val="24"/>
                  </w:rPr>
                  <w:t>☐</w:t>
                </w:r>
              </w:p>
            </w:tc>
          </w:sdtContent>
        </w:sdt>
        <w:sdt>
          <w:sdtPr>
            <w:rPr>
              <w:rFonts w:ascii="Verdana" w:hAnsi="Verdana" w:cs="Arial"/>
              <w:sz w:val="24"/>
              <w:szCs w:val="24"/>
            </w:rPr>
            <w:id w:val="736593761"/>
            <w14:checkbox>
              <w14:checked w14:val="1"/>
              <w14:checkedState w14:val="2612" w14:font="MS Gothic"/>
              <w14:uncheckedState w14:val="2610" w14:font="MS Gothic"/>
            </w14:checkbox>
          </w:sdtPr>
          <w:sdtEndPr/>
          <w:sdtContent>
            <w:tc>
              <w:tcPr>
                <w:tcW w:w="1723" w:type="dxa"/>
                <w:gridSpan w:val="2"/>
              </w:tcPr>
              <w:p w14:paraId="6D29040C" w14:textId="5950A819" w:rsidR="00762BBE" w:rsidRPr="00F8567E" w:rsidRDefault="00E57ED2" w:rsidP="00762BBE">
                <w:pPr>
                  <w:ind w:right="96"/>
                  <w:jc w:val="center"/>
                  <w:rPr>
                    <w:rFonts w:ascii="Verdana" w:hAnsi="Verdana" w:cs="Arial"/>
                    <w:sz w:val="24"/>
                    <w:szCs w:val="24"/>
                  </w:rPr>
                </w:pPr>
                <w:r>
                  <w:rPr>
                    <w:rFonts w:ascii="MS Gothic" w:eastAsia="MS Gothic" w:hAnsi="MS Gothic" w:cs="Arial" w:hint="eastAsia"/>
                    <w:sz w:val="24"/>
                    <w:szCs w:val="24"/>
                  </w:rPr>
                  <w:t>☒</w:t>
                </w:r>
              </w:p>
            </w:tc>
          </w:sdtContent>
        </w:sdt>
        <w:sdt>
          <w:sdtPr>
            <w:rPr>
              <w:rFonts w:ascii="Verdana" w:hAnsi="Verdana" w:cs="Arial"/>
              <w:sz w:val="24"/>
              <w:szCs w:val="24"/>
            </w:rPr>
            <w:id w:val="-49540097"/>
            <w14:checkbox>
              <w14:checked w14:val="0"/>
              <w14:checkedState w14:val="2612" w14:font="MS Gothic"/>
              <w14:uncheckedState w14:val="2610" w14:font="MS Gothic"/>
            </w14:checkbox>
          </w:sdtPr>
          <w:sdtEndPr/>
          <w:sdtContent>
            <w:tc>
              <w:tcPr>
                <w:tcW w:w="1661" w:type="dxa"/>
              </w:tcPr>
              <w:p w14:paraId="6D29040D" w14:textId="77777777" w:rsidR="00762BBE" w:rsidRPr="00F8567E" w:rsidRDefault="00762BBE" w:rsidP="00762BBE">
                <w:pPr>
                  <w:ind w:right="96"/>
                  <w:jc w:val="center"/>
                  <w:rPr>
                    <w:rFonts w:ascii="Verdana" w:hAnsi="Verdana" w:cs="Arial"/>
                    <w:sz w:val="24"/>
                    <w:szCs w:val="24"/>
                  </w:rPr>
                </w:pPr>
                <w:r w:rsidRPr="00F8567E">
                  <w:rPr>
                    <w:rFonts w:ascii="Segoe UI Symbol" w:eastAsia="MS Gothic" w:hAnsi="Segoe UI Symbol" w:cs="Segoe UI Symbol"/>
                    <w:sz w:val="24"/>
                    <w:szCs w:val="24"/>
                  </w:rPr>
                  <w:t>☐</w:t>
                </w:r>
              </w:p>
            </w:tc>
          </w:sdtContent>
        </w:sdt>
        <w:sdt>
          <w:sdtPr>
            <w:rPr>
              <w:rFonts w:ascii="Verdana" w:hAnsi="Verdana" w:cs="Arial"/>
              <w:sz w:val="24"/>
              <w:szCs w:val="24"/>
            </w:rPr>
            <w:id w:val="1731038570"/>
            <w14:checkbox>
              <w14:checked w14:val="0"/>
              <w14:checkedState w14:val="2612" w14:font="MS Gothic"/>
              <w14:uncheckedState w14:val="2610" w14:font="MS Gothic"/>
            </w14:checkbox>
          </w:sdtPr>
          <w:sdtEndPr/>
          <w:sdtContent>
            <w:tc>
              <w:tcPr>
                <w:tcW w:w="1516" w:type="dxa"/>
                <w:gridSpan w:val="2"/>
              </w:tcPr>
              <w:p w14:paraId="6D29040E" w14:textId="77777777" w:rsidR="00762BBE" w:rsidRPr="00F8567E" w:rsidRDefault="00F57042" w:rsidP="00762BBE">
                <w:pPr>
                  <w:ind w:right="96"/>
                  <w:jc w:val="center"/>
                  <w:rPr>
                    <w:rFonts w:ascii="Verdana" w:hAnsi="Verdana" w:cs="Arial"/>
                    <w:sz w:val="24"/>
                    <w:szCs w:val="24"/>
                  </w:rPr>
                </w:pPr>
                <w:r w:rsidRPr="00F8567E">
                  <w:rPr>
                    <w:rFonts w:ascii="Segoe UI Symbol" w:eastAsia="MS Gothic" w:hAnsi="Segoe UI Symbol" w:cs="Segoe UI Symbol"/>
                    <w:sz w:val="24"/>
                    <w:szCs w:val="24"/>
                  </w:rPr>
                  <w:t>☐</w:t>
                </w:r>
              </w:p>
            </w:tc>
          </w:sdtContent>
        </w:sdt>
      </w:tr>
      <w:tr w:rsidR="00762BBE" w:rsidRPr="00DE2CF6" w14:paraId="6D290418" w14:textId="77777777" w:rsidTr="12413FBE">
        <w:tc>
          <w:tcPr>
            <w:tcW w:w="2547" w:type="dxa"/>
          </w:tcPr>
          <w:p w14:paraId="6D290410" w14:textId="77777777" w:rsidR="00762BBE" w:rsidRPr="00F8567E" w:rsidRDefault="00762BBE" w:rsidP="00762BBE">
            <w:pPr>
              <w:rPr>
                <w:rFonts w:ascii="Verdana" w:hAnsi="Verdana" w:cs="Arial"/>
                <w:b/>
                <w:sz w:val="24"/>
                <w:szCs w:val="24"/>
              </w:rPr>
            </w:pPr>
            <w:r w:rsidRPr="00F8567E">
              <w:rPr>
                <w:rFonts w:ascii="Verdana" w:hAnsi="Verdana" w:cs="Arial"/>
                <w:b/>
                <w:sz w:val="24"/>
                <w:szCs w:val="24"/>
              </w:rPr>
              <w:t>Recommendations</w:t>
            </w:r>
          </w:p>
          <w:p w14:paraId="6D290411" w14:textId="77777777" w:rsidR="00762BBE" w:rsidRPr="00F8567E" w:rsidRDefault="00762BBE" w:rsidP="00762BBE">
            <w:pPr>
              <w:rPr>
                <w:rFonts w:ascii="Verdana" w:hAnsi="Verdana" w:cs="Arial"/>
                <w:b/>
                <w:sz w:val="24"/>
                <w:szCs w:val="24"/>
              </w:rPr>
            </w:pPr>
          </w:p>
        </w:tc>
        <w:tc>
          <w:tcPr>
            <w:tcW w:w="6469" w:type="dxa"/>
            <w:gridSpan w:val="6"/>
          </w:tcPr>
          <w:p w14:paraId="45780708" w14:textId="77777777" w:rsidR="00DE2CF6" w:rsidRPr="00DE2CF6" w:rsidRDefault="00DE2CF6" w:rsidP="00DE2CF6">
            <w:pPr>
              <w:ind w:right="96"/>
              <w:rPr>
                <w:rFonts w:ascii="Verdana" w:hAnsi="Verdana" w:cs="Arial"/>
                <w:sz w:val="24"/>
                <w:szCs w:val="24"/>
              </w:rPr>
            </w:pPr>
            <w:r w:rsidRPr="00DE2CF6">
              <w:rPr>
                <w:rFonts w:ascii="Verdana" w:hAnsi="Verdana" w:cs="Arial"/>
                <w:sz w:val="24"/>
                <w:szCs w:val="24"/>
              </w:rPr>
              <w:t>The Committee is asked to</w:t>
            </w:r>
            <w:r w:rsidRPr="00DE2CF6">
              <w:rPr>
                <w:rFonts w:ascii="Verdana" w:hAnsi="Verdana" w:cs="Arial"/>
                <w:sz w:val="24"/>
                <w:szCs w:val="24"/>
              </w:rPr>
              <w:t xml:space="preserve">; </w:t>
            </w:r>
          </w:p>
          <w:p w14:paraId="6D290417" w14:textId="27A78FC6" w:rsidR="00762BBE" w:rsidRPr="00DE2CF6" w:rsidRDefault="00DE2CF6" w:rsidP="00DE2CF6">
            <w:pPr>
              <w:pStyle w:val="ListParagraph"/>
              <w:numPr>
                <w:ilvl w:val="0"/>
                <w:numId w:val="24"/>
              </w:numPr>
              <w:ind w:right="96"/>
              <w:rPr>
                <w:rFonts w:ascii="Verdana" w:hAnsi="Verdana" w:cs="Arial"/>
                <w:sz w:val="24"/>
                <w:szCs w:val="24"/>
              </w:rPr>
            </w:pPr>
            <w:r w:rsidRPr="00DE2CF6">
              <w:rPr>
                <w:rFonts w:ascii="Verdana" w:hAnsi="Verdana" w:cs="Arial"/>
                <w:b/>
                <w:bCs/>
                <w:sz w:val="24"/>
                <w:szCs w:val="24"/>
              </w:rPr>
              <w:t>R</w:t>
            </w:r>
            <w:r w:rsidRPr="00DE2CF6">
              <w:rPr>
                <w:rFonts w:ascii="Verdana" w:hAnsi="Verdana" w:cs="Arial"/>
                <w:b/>
                <w:bCs/>
                <w:sz w:val="24"/>
                <w:szCs w:val="24"/>
              </w:rPr>
              <w:t>eceive</w:t>
            </w:r>
            <w:r w:rsidRPr="00DE2CF6">
              <w:rPr>
                <w:rFonts w:ascii="Verdana" w:hAnsi="Verdana" w:cs="Arial"/>
                <w:sz w:val="24"/>
                <w:szCs w:val="24"/>
              </w:rPr>
              <w:t xml:space="preserve"> and </w:t>
            </w:r>
            <w:r w:rsidRPr="00DE2CF6">
              <w:rPr>
                <w:rFonts w:ascii="Verdana" w:hAnsi="Verdana" w:cs="Arial"/>
                <w:b/>
                <w:bCs/>
                <w:sz w:val="24"/>
                <w:szCs w:val="24"/>
              </w:rPr>
              <w:t>c</w:t>
            </w:r>
            <w:r w:rsidRPr="00DE2CF6">
              <w:rPr>
                <w:rFonts w:ascii="Verdana" w:hAnsi="Verdana" w:cs="Arial"/>
                <w:b/>
                <w:bCs/>
                <w:sz w:val="24"/>
                <w:szCs w:val="24"/>
              </w:rPr>
              <w:t xml:space="preserve">onsider </w:t>
            </w:r>
            <w:r w:rsidRPr="00DE2CF6">
              <w:rPr>
                <w:rFonts w:ascii="Verdana" w:hAnsi="Verdana" w:cs="Arial"/>
                <w:sz w:val="24"/>
                <w:szCs w:val="24"/>
              </w:rPr>
              <w:t>this report, providing assurance that Mental Health Act functions are being discharged appropriately and that governance arrangements remain robust.</w:t>
            </w:r>
          </w:p>
        </w:tc>
      </w:tr>
    </w:tbl>
    <w:p w14:paraId="6D290419" w14:textId="77777777" w:rsidR="0020539A" w:rsidRPr="00F8567E" w:rsidRDefault="0020539A">
      <w:pPr>
        <w:rPr>
          <w:rFonts w:ascii="Verdana" w:hAnsi="Verdana"/>
          <w:sz w:val="24"/>
          <w:szCs w:val="24"/>
        </w:rPr>
      </w:pPr>
    </w:p>
    <w:p w14:paraId="6D29041A" w14:textId="032291CE" w:rsidR="00653AEC" w:rsidRPr="00F8567E" w:rsidRDefault="0020539A" w:rsidP="00653AEC">
      <w:pPr>
        <w:spacing w:after="0" w:line="240" w:lineRule="auto"/>
        <w:jc w:val="center"/>
        <w:rPr>
          <w:rFonts w:ascii="Verdana" w:hAnsi="Verdana" w:cs="Arial"/>
          <w:b/>
          <w:sz w:val="24"/>
          <w:szCs w:val="24"/>
        </w:rPr>
      </w:pPr>
      <w:r w:rsidRPr="00F8567E">
        <w:rPr>
          <w:rFonts w:ascii="Verdana" w:hAnsi="Verdana"/>
          <w:sz w:val="24"/>
          <w:szCs w:val="24"/>
        </w:rPr>
        <w:br w:type="page"/>
      </w:r>
      <w:r w:rsidR="00E57ED2" w:rsidRPr="008E3F09">
        <w:rPr>
          <w:rFonts w:ascii="Verdana" w:hAnsi="Verdana" w:cs="Arial"/>
          <w:b/>
          <w:sz w:val="24"/>
          <w:szCs w:val="24"/>
        </w:rPr>
        <w:lastRenderedPageBreak/>
        <w:t xml:space="preserve">Mental Health Activity Report: </w:t>
      </w:r>
      <w:r w:rsidR="00E57ED2">
        <w:rPr>
          <w:rFonts w:ascii="Verdana" w:hAnsi="Verdana" w:cs="Arial"/>
          <w:b/>
          <w:sz w:val="24"/>
          <w:szCs w:val="24"/>
        </w:rPr>
        <w:t>January – March 2026</w:t>
      </w:r>
    </w:p>
    <w:p w14:paraId="6D29041B" w14:textId="77777777" w:rsidR="00653AEC" w:rsidRPr="00F8567E" w:rsidRDefault="00653AEC" w:rsidP="00653AEC">
      <w:pPr>
        <w:spacing w:after="0" w:line="240" w:lineRule="auto"/>
        <w:jc w:val="center"/>
        <w:rPr>
          <w:rFonts w:ascii="Verdana" w:hAnsi="Verdana" w:cs="Arial"/>
          <w:b/>
          <w:sz w:val="24"/>
          <w:szCs w:val="24"/>
        </w:rPr>
      </w:pPr>
    </w:p>
    <w:p w14:paraId="6D29041C" w14:textId="77777777" w:rsidR="00653AEC" w:rsidRPr="00F8567E" w:rsidRDefault="00653AEC" w:rsidP="00653AEC">
      <w:pPr>
        <w:pStyle w:val="ListParagraph"/>
        <w:numPr>
          <w:ilvl w:val="0"/>
          <w:numId w:val="1"/>
        </w:numPr>
        <w:spacing w:after="0" w:line="240" w:lineRule="auto"/>
        <w:rPr>
          <w:rFonts w:ascii="Verdana" w:hAnsi="Verdana" w:cs="Arial"/>
          <w:b/>
          <w:sz w:val="24"/>
          <w:szCs w:val="24"/>
        </w:rPr>
      </w:pPr>
      <w:r w:rsidRPr="00F8567E">
        <w:rPr>
          <w:rFonts w:ascii="Verdana" w:hAnsi="Verdana" w:cs="Arial"/>
          <w:b/>
          <w:sz w:val="24"/>
          <w:szCs w:val="24"/>
        </w:rPr>
        <w:t>INTRODUCTION</w:t>
      </w:r>
    </w:p>
    <w:p w14:paraId="7E55DE48" w14:textId="77777777" w:rsidR="00E57ED2" w:rsidRDefault="00E57ED2" w:rsidP="00E57ED2">
      <w:pPr>
        <w:spacing w:after="0" w:line="240" w:lineRule="auto"/>
        <w:jc w:val="both"/>
        <w:rPr>
          <w:rFonts w:ascii="Verdana" w:hAnsi="Verdana" w:cs="Arial"/>
          <w:sz w:val="24"/>
          <w:szCs w:val="24"/>
        </w:rPr>
      </w:pPr>
      <w:r w:rsidRPr="008E3F09">
        <w:rPr>
          <w:rFonts w:ascii="Verdana" w:hAnsi="Verdana" w:cs="Arial"/>
          <w:sz w:val="24"/>
          <w:szCs w:val="24"/>
        </w:rPr>
        <w:t>Th</w:t>
      </w:r>
      <w:r>
        <w:rPr>
          <w:rFonts w:ascii="Verdana" w:hAnsi="Verdana" w:cs="Arial"/>
          <w:sz w:val="24"/>
          <w:szCs w:val="24"/>
        </w:rPr>
        <w:t xml:space="preserve">is </w:t>
      </w:r>
      <w:r w:rsidRPr="008E3F09">
        <w:rPr>
          <w:rFonts w:ascii="Verdana" w:hAnsi="Verdana" w:cs="Arial"/>
          <w:sz w:val="24"/>
          <w:szCs w:val="24"/>
        </w:rPr>
        <w:t>report provides assurance in respect of the work that has been undertaken by Mental Health and Learning Disabilities (MHLD) Service</w:t>
      </w:r>
      <w:r>
        <w:rPr>
          <w:rFonts w:ascii="Verdana" w:hAnsi="Verdana" w:cs="Arial"/>
          <w:sz w:val="24"/>
          <w:szCs w:val="24"/>
        </w:rPr>
        <w:t xml:space="preserve"> Group</w:t>
      </w:r>
      <w:r w:rsidRPr="008E3F09">
        <w:rPr>
          <w:rFonts w:ascii="Verdana" w:hAnsi="Verdana" w:cs="Arial"/>
          <w:sz w:val="24"/>
          <w:szCs w:val="24"/>
        </w:rPr>
        <w:t xml:space="preserve"> during the </w:t>
      </w:r>
      <w:r>
        <w:rPr>
          <w:rFonts w:ascii="Verdana" w:hAnsi="Verdana" w:cs="Arial"/>
          <w:sz w:val="24"/>
          <w:szCs w:val="24"/>
        </w:rPr>
        <w:t>reporting period</w:t>
      </w:r>
      <w:r w:rsidRPr="008E3F09">
        <w:rPr>
          <w:rFonts w:ascii="Verdana" w:hAnsi="Verdana" w:cs="Arial"/>
          <w:sz w:val="24"/>
          <w:szCs w:val="24"/>
        </w:rPr>
        <w:t xml:space="preserve">. </w:t>
      </w:r>
      <w:r>
        <w:rPr>
          <w:rFonts w:ascii="Verdana" w:hAnsi="Verdana" w:cs="Arial"/>
          <w:sz w:val="24"/>
          <w:szCs w:val="24"/>
        </w:rPr>
        <w:t>It confirms that the</w:t>
      </w:r>
      <w:r w:rsidRPr="008E3F09">
        <w:rPr>
          <w:rFonts w:ascii="Verdana" w:hAnsi="Verdana" w:cs="Arial"/>
          <w:sz w:val="24"/>
          <w:szCs w:val="24"/>
        </w:rPr>
        <w:t xml:space="preserve"> functions </w:t>
      </w:r>
      <w:r>
        <w:rPr>
          <w:rFonts w:ascii="Verdana" w:hAnsi="Verdana" w:cs="Arial"/>
          <w:sz w:val="24"/>
          <w:szCs w:val="24"/>
        </w:rPr>
        <w:t xml:space="preserve">delegated to officers and staff under the Hospital Managers’ Scheme of Delegation are being appropriately and lawfully exercised. </w:t>
      </w:r>
    </w:p>
    <w:p w14:paraId="3F3D6D5D" w14:textId="77777777" w:rsidR="00E57ED2" w:rsidRPr="008E3F09" w:rsidRDefault="00E57ED2" w:rsidP="00E57ED2">
      <w:pPr>
        <w:spacing w:after="0" w:line="240" w:lineRule="auto"/>
        <w:jc w:val="both"/>
        <w:rPr>
          <w:rFonts w:ascii="Verdana" w:hAnsi="Verdana" w:cs="Arial"/>
          <w:sz w:val="24"/>
          <w:szCs w:val="24"/>
        </w:rPr>
      </w:pPr>
    </w:p>
    <w:p w14:paraId="32995058" w14:textId="77777777" w:rsidR="00E57ED2" w:rsidRPr="008E3F09" w:rsidRDefault="00E57ED2" w:rsidP="00E57ED2">
      <w:pPr>
        <w:spacing w:after="0" w:line="240" w:lineRule="auto"/>
        <w:jc w:val="both"/>
        <w:rPr>
          <w:rFonts w:ascii="Verdana" w:hAnsi="Verdana" w:cs="Arial"/>
          <w:sz w:val="24"/>
          <w:szCs w:val="24"/>
        </w:rPr>
      </w:pPr>
      <w:r w:rsidRPr="008E3F09">
        <w:rPr>
          <w:rFonts w:ascii="Verdana" w:hAnsi="Verdana" w:cs="Arial"/>
          <w:sz w:val="24"/>
          <w:szCs w:val="24"/>
        </w:rPr>
        <w:t xml:space="preserve">The </w:t>
      </w:r>
      <w:r>
        <w:rPr>
          <w:rFonts w:ascii="Verdana" w:hAnsi="Verdana" w:cs="Arial"/>
          <w:sz w:val="24"/>
          <w:szCs w:val="24"/>
        </w:rPr>
        <w:t>H</w:t>
      </w:r>
      <w:r w:rsidRPr="008E3F09">
        <w:rPr>
          <w:rFonts w:ascii="Verdana" w:hAnsi="Verdana" w:cs="Arial"/>
          <w:sz w:val="24"/>
          <w:szCs w:val="24"/>
        </w:rPr>
        <w:t xml:space="preserve">ospital </w:t>
      </w:r>
      <w:r>
        <w:rPr>
          <w:rFonts w:ascii="Verdana" w:hAnsi="Verdana" w:cs="Arial"/>
          <w:sz w:val="24"/>
          <w:szCs w:val="24"/>
        </w:rPr>
        <w:t>M</w:t>
      </w:r>
      <w:r w:rsidRPr="008E3F09">
        <w:rPr>
          <w:rFonts w:ascii="Verdana" w:hAnsi="Verdana" w:cs="Arial"/>
          <w:sz w:val="24"/>
          <w:szCs w:val="24"/>
        </w:rPr>
        <w:t xml:space="preserve">anagers must ensure that patients are detained only as the Act allows, that their care and treatment fully comply with it, and that patients are fully informed of, and supported in exercising their statutory rights.  Hospital managers must also ensure that a patient’s case is dealt with in line with other legislation that may have an impact, including the </w:t>
      </w:r>
      <w:r w:rsidRPr="00C82CE0">
        <w:rPr>
          <w:rFonts w:ascii="Verdana" w:hAnsi="Verdana" w:cs="Arial"/>
          <w:b/>
          <w:bCs/>
          <w:sz w:val="24"/>
          <w:szCs w:val="24"/>
        </w:rPr>
        <w:t>Human Rights Act 1998</w:t>
      </w:r>
      <w:r w:rsidRPr="008E3F09">
        <w:rPr>
          <w:rFonts w:ascii="Verdana" w:hAnsi="Verdana" w:cs="Arial"/>
          <w:sz w:val="24"/>
          <w:szCs w:val="24"/>
        </w:rPr>
        <w:t xml:space="preserve">, </w:t>
      </w:r>
      <w:r w:rsidRPr="00C82CE0">
        <w:rPr>
          <w:rFonts w:ascii="Verdana" w:hAnsi="Verdana" w:cs="Arial"/>
          <w:b/>
          <w:bCs/>
          <w:sz w:val="24"/>
          <w:szCs w:val="24"/>
        </w:rPr>
        <w:t>Mental Capacity Act 2005</w:t>
      </w:r>
      <w:r w:rsidRPr="008E3F09">
        <w:rPr>
          <w:rFonts w:ascii="Verdana" w:hAnsi="Verdana" w:cs="Arial"/>
          <w:sz w:val="24"/>
          <w:szCs w:val="24"/>
        </w:rPr>
        <w:t xml:space="preserve"> and </w:t>
      </w:r>
      <w:r w:rsidRPr="00C82CE0">
        <w:rPr>
          <w:rFonts w:ascii="Verdana" w:hAnsi="Verdana" w:cs="Arial"/>
          <w:b/>
          <w:bCs/>
          <w:sz w:val="24"/>
          <w:szCs w:val="24"/>
        </w:rPr>
        <w:t>Mental Health (Wales) Measure 2010</w:t>
      </w:r>
      <w:r w:rsidRPr="008E3F09">
        <w:rPr>
          <w:rFonts w:ascii="Verdana" w:hAnsi="Verdana" w:cs="Arial"/>
          <w:sz w:val="24"/>
          <w:szCs w:val="24"/>
        </w:rPr>
        <w:t>.</w:t>
      </w:r>
    </w:p>
    <w:p w14:paraId="6D29041E" w14:textId="77777777" w:rsidR="00653AEC" w:rsidRPr="00F8567E" w:rsidRDefault="00653AEC" w:rsidP="00653AEC">
      <w:pPr>
        <w:pStyle w:val="ListParagraph"/>
        <w:spacing w:after="0" w:line="240" w:lineRule="auto"/>
        <w:rPr>
          <w:rFonts w:ascii="Verdana" w:hAnsi="Verdana" w:cs="Arial"/>
          <w:b/>
          <w:sz w:val="24"/>
          <w:szCs w:val="24"/>
        </w:rPr>
      </w:pPr>
    </w:p>
    <w:p w14:paraId="6D29041F" w14:textId="77777777" w:rsidR="00653AEC" w:rsidRPr="00F8567E" w:rsidRDefault="00653AEC" w:rsidP="00653AEC">
      <w:pPr>
        <w:pStyle w:val="ListParagraph"/>
        <w:numPr>
          <w:ilvl w:val="0"/>
          <w:numId w:val="1"/>
        </w:numPr>
        <w:spacing w:after="0" w:line="240" w:lineRule="auto"/>
        <w:rPr>
          <w:rFonts w:ascii="Verdana" w:hAnsi="Verdana" w:cs="Arial"/>
          <w:b/>
          <w:sz w:val="24"/>
          <w:szCs w:val="24"/>
        </w:rPr>
      </w:pPr>
      <w:r w:rsidRPr="00F8567E">
        <w:rPr>
          <w:rFonts w:ascii="Verdana" w:hAnsi="Verdana" w:cs="Arial"/>
          <w:b/>
          <w:sz w:val="24"/>
          <w:szCs w:val="24"/>
        </w:rPr>
        <w:t>BACKGROUND</w:t>
      </w:r>
    </w:p>
    <w:p w14:paraId="56F300AF" w14:textId="77777777" w:rsidR="00E57ED2" w:rsidRPr="003862E0" w:rsidRDefault="00E57ED2" w:rsidP="00E57ED2">
      <w:pPr>
        <w:pStyle w:val="NormalWeb"/>
        <w:jc w:val="both"/>
        <w:rPr>
          <w:rFonts w:ascii="Verdana" w:eastAsiaTheme="minorHAnsi" w:hAnsi="Verdana" w:cs="Arial"/>
          <w:lang w:eastAsia="en-US"/>
        </w:rPr>
      </w:pPr>
      <w:r w:rsidRPr="003862E0">
        <w:rPr>
          <w:rFonts w:ascii="Verdana" w:eastAsiaTheme="minorHAnsi" w:hAnsi="Verdana" w:cs="Arial"/>
          <w:lang w:eastAsia="en-US"/>
        </w:rPr>
        <w:t xml:space="preserve">This report provides an overview of Mental Health Act activity within </w:t>
      </w:r>
      <w:r w:rsidRPr="003862E0">
        <w:rPr>
          <w:rFonts w:ascii="Verdana" w:eastAsiaTheme="minorHAnsi" w:hAnsi="Verdana" w:cs="Arial"/>
          <w:b/>
          <w:bCs/>
          <w:lang w:eastAsia="en-US"/>
        </w:rPr>
        <w:t>Swansea Bay University Health Board (SBUHB)</w:t>
      </w:r>
      <w:r w:rsidRPr="003862E0">
        <w:rPr>
          <w:rFonts w:ascii="Verdana" w:eastAsiaTheme="minorHAnsi" w:hAnsi="Verdana" w:cs="Arial"/>
          <w:lang w:eastAsia="en-US"/>
        </w:rPr>
        <w:t xml:space="preserve"> between </w:t>
      </w:r>
      <w:r>
        <w:rPr>
          <w:rFonts w:ascii="Verdana" w:eastAsiaTheme="minorHAnsi" w:hAnsi="Verdana" w:cs="Arial"/>
          <w:lang w:eastAsia="en-US"/>
        </w:rPr>
        <w:t>January and March 2026</w:t>
      </w:r>
      <w:r w:rsidRPr="003862E0">
        <w:rPr>
          <w:rFonts w:ascii="Verdana" w:eastAsiaTheme="minorHAnsi" w:hAnsi="Verdana" w:cs="Arial"/>
          <w:lang w:eastAsia="en-US"/>
        </w:rPr>
        <w:t>. It summarises the application of key sections of the Act, highlighting significant trends and variances where relevant.</w:t>
      </w:r>
    </w:p>
    <w:p w14:paraId="436E186F" w14:textId="77777777" w:rsidR="00E57ED2" w:rsidRDefault="00E57ED2" w:rsidP="00E57ED2">
      <w:pPr>
        <w:pStyle w:val="NormalWeb"/>
        <w:jc w:val="both"/>
        <w:rPr>
          <w:rFonts w:ascii="Verdana" w:eastAsiaTheme="minorHAnsi" w:hAnsi="Verdana" w:cs="Arial"/>
          <w:lang w:eastAsia="en-US"/>
        </w:rPr>
      </w:pPr>
      <w:r w:rsidRPr="003862E0">
        <w:rPr>
          <w:rFonts w:ascii="Verdana" w:eastAsiaTheme="minorHAnsi" w:hAnsi="Verdana" w:cs="Arial"/>
          <w:lang w:eastAsia="en-US"/>
        </w:rPr>
        <w:t>Fluctuations in detention rates between reporting periods are normal; therefore, this report focuses on notable exceptions or emerging patterns requiring attention or assurance.</w:t>
      </w:r>
    </w:p>
    <w:p w14:paraId="751CFD20" w14:textId="77777777" w:rsidR="00E57ED2" w:rsidRPr="003862E0" w:rsidRDefault="00E57ED2" w:rsidP="00E57ED2">
      <w:pPr>
        <w:pStyle w:val="ListParagraph"/>
        <w:numPr>
          <w:ilvl w:val="0"/>
          <w:numId w:val="13"/>
        </w:numPr>
        <w:tabs>
          <w:tab w:val="left" w:pos="720"/>
        </w:tabs>
        <w:spacing w:after="0" w:line="480" w:lineRule="auto"/>
        <w:rPr>
          <w:rFonts w:ascii="Verdana" w:eastAsia="Calibri" w:hAnsi="Verdana" w:cs="Arial"/>
          <w:b/>
          <w:sz w:val="24"/>
          <w:szCs w:val="24"/>
          <w:u w:val="single"/>
        </w:rPr>
      </w:pPr>
      <w:r>
        <w:rPr>
          <w:rFonts w:ascii="Verdana" w:eastAsia="Calibri" w:hAnsi="Verdana" w:cs="Arial"/>
          <w:b/>
          <w:sz w:val="24"/>
          <w:szCs w:val="24"/>
          <w:u w:val="single"/>
        </w:rPr>
        <w:t>Key to sections</w:t>
      </w:r>
    </w:p>
    <w:p w14:paraId="74279D39" w14:textId="77777777" w:rsidR="00E57ED2" w:rsidRPr="00026E90" w:rsidRDefault="00E57ED2" w:rsidP="00E57ED2">
      <w:pPr>
        <w:pStyle w:val="ListParagraph"/>
        <w:numPr>
          <w:ilvl w:val="0"/>
          <w:numId w:val="12"/>
        </w:numPr>
        <w:tabs>
          <w:tab w:val="left" w:pos="720"/>
        </w:tabs>
        <w:spacing w:after="0" w:line="240" w:lineRule="auto"/>
        <w:jc w:val="both"/>
        <w:rPr>
          <w:rFonts w:ascii="Verdana" w:eastAsia="Calibri" w:hAnsi="Verdana" w:cs="Arial"/>
          <w:b/>
          <w:sz w:val="24"/>
          <w:szCs w:val="24"/>
        </w:rPr>
      </w:pPr>
      <w:r w:rsidRPr="00026E90">
        <w:rPr>
          <w:rFonts w:ascii="Verdana" w:eastAsia="Calibri" w:hAnsi="Verdana" w:cs="Arial"/>
          <w:b/>
          <w:sz w:val="24"/>
          <w:szCs w:val="24"/>
        </w:rPr>
        <w:t>Part 2 – Compulsory Admission to Hospital or Guardianship:</w:t>
      </w:r>
    </w:p>
    <w:p w14:paraId="2EC7836D" w14:textId="77777777" w:rsidR="00E57ED2" w:rsidRPr="008E3F09" w:rsidRDefault="00E57ED2" w:rsidP="00E57ED2">
      <w:pPr>
        <w:tabs>
          <w:tab w:val="left" w:pos="720"/>
        </w:tabs>
        <w:spacing w:after="0" w:line="240" w:lineRule="auto"/>
        <w:rPr>
          <w:rFonts w:ascii="Verdana" w:eastAsia="Calibri" w:hAnsi="Verdana" w:cs="Arial"/>
          <w:b/>
          <w:sz w:val="24"/>
          <w:szCs w:val="24"/>
        </w:rPr>
      </w:pPr>
      <w:r>
        <w:rPr>
          <w:rFonts w:ascii="Verdana" w:eastAsia="Calibri" w:hAnsi="Verdana" w:cs="Arial"/>
          <w:b/>
          <w:sz w:val="24"/>
          <w:szCs w:val="24"/>
        </w:rPr>
        <w:tab/>
      </w:r>
    </w:p>
    <w:tbl>
      <w:tblPr>
        <w:tblStyle w:val="TableGrid"/>
        <w:tblW w:w="9776" w:type="dxa"/>
        <w:tblLook w:val="04A0" w:firstRow="1" w:lastRow="0" w:firstColumn="1" w:lastColumn="0" w:noHBand="0" w:noVBand="1"/>
      </w:tblPr>
      <w:tblGrid>
        <w:gridCol w:w="1838"/>
        <w:gridCol w:w="7938"/>
      </w:tblGrid>
      <w:tr w:rsidR="00E57ED2" w:rsidRPr="0096511A" w14:paraId="387A09F2" w14:textId="77777777" w:rsidTr="003F125D">
        <w:trPr>
          <w:trHeight w:val="327"/>
        </w:trPr>
        <w:tc>
          <w:tcPr>
            <w:tcW w:w="1838" w:type="dxa"/>
          </w:tcPr>
          <w:p w14:paraId="3709BFD8" w14:textId="77777777" w:rsidR="00E57ED2" w:rsidRPr="0096511A" w:rsidRDefault="00E57ED2" w:rsidP="003F125D">
            <w:pPr>
              <w:tabs>
                <w:tab w:val="left" w:pos="720"/>
              </w:tabs>
              <w:rPr>
                <w:rFonts w:ascii="Verdana" w:eastAsia="Calibri" w:hAnsi="Verdana" w:cs="Arial"/>
                <w:sz w:val="24"/>
                <w:szCs w:val="24"/>
              </w:rPr>
            </w:pPr>
            <w:r w:rsidRPr="008E3F09">
              <w:rPr>
                <w:rFonts w:ascii="Verdana" w:eastAsia="Calibri" w:hAnsi="Verdana" w:cs="Arial"/>
                <w:sz w:val="24"/>
                <w:szCs w:val="24"/>
              </w:rPr>
              <w:t>Section 5</w:t>
            </w:r>
            <w:r>
              <w:rPr>
                <w:rFonts w:ascii="Verdana" w:eastAsia="Calibri" w:hAnsi="Verdana" w:cs="Arial"/>
                <w:sz w:val="24"/>
                <w:szCs w:val="24"/>
              </w:rPr>
              <w:t xml:space="preserve"> </w:t>
            </w:r>
            <w:r w:rsidRPr="008E3F09">
              <w:rPr>
                <w:rFonts w:ascii="Verdana" w:eastAsia="Calibri" w:hAnsi="Verdana" w:cs="Arial"/>
                <w:sz w:val="24"/>
                <w:szCs w:val="24"/>
              </w:rPr>
              <w:t>(4)</w:t>
            </w:r>
          </w:p>
        </w:tc>
        <w:tc>
          <w:tcPr>
            <w:tcW w:w="7938" w:type="dxa"/>
          </w:tcPr>
          <w:p w14:paraId="0C1193BE" w14:textId="77777777" w:rsidR="00E57ED2" w:rsidRDefault="00E57ED2" w:rsidP="003F125D">
            <w:pPr>
              <w:tabs>
                <w:tab w:val="left" w:pos="720"/>
              </w:tabs>
              <w:rPr>
                <w:rFonts w:ascii="Verdana" w:eastAsia="Calibri" w:hAnsi="Verdana" w:cs="Arial"/>
                <w:sz w:val="24"/>
                <w:szCs w:val="24"/>
              </w:rPr>
            </w:pPr>
            <w:r w:rsidRPr="008E3F09">
              <w:rPr>
                <w:rFonts w:ascii="Verdana" w:eastAsia="Calibri" w:hAnsi="Verdana" w:cs="Arial"/>
                <w:sz w:val="24"/>
                <w:szCs w:val="24"/>
              </w:rPr>
              <w:t>Nurses Holding Power (up to 6 hours)</w:t>
            </w:r>
          </w:p>
          <w:p w14:paraId="195DA470" w14:textId="77777777" w:rsidR="00E57ED2" w:rsidRPr="0096511A" w:rsidRDefault="00E57ED2" w:rsidP="003F125D">
            <w:pPr>
              <w:tabs>
                <w:tab w:val="left" w:pos="720"/>
              </w:tabs>
              <w:rPr>
                <w:rFonts w:ascii="Verdana" w:eastAsia="Calibri" w:hAnsi="Verdana" w:cs="Arial"/>
                <w:sz w:val="24"/>
                <w:szCs w:val="24"/>
              </w:rPr>
            </w:pPr>
          </w:p>
        </w:tc>
      </w:tr>
      <w:tr w:rsidR="00E57ED2" w14:paraId="3C969370" w14:textId="77777777" w:rsidTr="003F125D">
        <w:tc>
          <w:tcPr>
            <w:tcW w:w="1838" w:type="dxa"/>
          </w:tcPr>
          <w:p w14:paraId="3CDC57AA" w14:textId="77777777" w:rsidR="00E57ED2" w:rsidRDefault="00E57ED2" w:rsidP="003F125D">
            <w:pPr>
              <w:tabs>
                <w:tab w:val="left" w:pos="720"/>
              </w:tabs>
              <w:rPr>
                <w:rFonts w:ascii="Verdana" w:eastAsia="Calibri" w:hAnsi="Verdana" w:cs="Arial"/>
                <w:b/>
                <w:sz w:val="24"/>
                <w:szCs w:val="24"/>
              </w:rPr>
            </w:pPr>
            <w:r w:rsidRPr="008E3F09">
              <w:rPr>
                <w:rFonts w:ascii="Verdana" w:eastAsia="Calibri" w:hAnsi="Verdana" w:cs="Arial"/>
                <w:sz w:val="24"/>
                <w:szCs w:val="24"/>
              </w:rPr>
              <w:t>Section 5</w:t>
            </w:r>
            <w:r>
              <w:rPr>
                <w:rFonts w:ascii="Verdana" w:eastAsia="Calibri" w:hAnsi="Verdana" w:cs="Arial"/>
                <w:sz w:val="24"/>
                <w:szCs w:val="24"/>
              </w:rPr>
              <w:t xml:space="preserve"> </w:t>
            </w:r>
            <w:r w:rsidRPr="008E3F09">
              <w:rPr>
                <w:rFonts w:ascii="Verdana" w:eastAsia="Calibri" w:hAnsi="Verdana" w:cs="Arial"/>
                <w:sz w:val="24"/>
                <w:szCs w:val="24"/>
              </w:rPr>
              <w:t>(2)</w:t>
            </w:r>
          </w:p>
        </w:tc>
        <w:tc>
          <w:tcPr>
            <w:tcW w:w="7938" w:type="dxa"/>
          </w:tcPr>
          <w:p w14:paraId="6C1BEAEC" w14:textId="77777777" w:rsidR="00E57ED2" w:rsidRDefault="00E57ED2" w:rsidP="003F125D">
            <w:pPr>
              <w:tabs>
                <w:tab w:val="left" w:pos="720"/>
              </w:tabs>
              <w:rPr>
                <w:rFonts w:ascii="Verdana" w:eastAsia="Calibri" w:hAnsi="Verdana" w:cs="Arial"/>
                <w:sz w:val="24"/>
                <w:szCs w:val="24"/>
              </w:rPr>
            </w:pPr>
            <w:r w:rsidRPr="008E3F09">
              <w:rPr>
                <w:rFonts w:ascii="Verdana" w:eastAsia="Calibri" w:hAnsi="Verdana" w:cs="Arial"/>
                <w:sz w:val="24"/>
                <w:szCs w:val="24"/>
              </w:rPr>
              <w:t>Doctors Holding Power (up to 72 hours)</w:t>
            </w:r>
          </w:p>
          <w:p w14:paraId="06105B98" w14:textId="77777777" w:rsidR="00E57ED2" w:rsidRDefault="00E57ED2" w:rsidP="003F125D">
            <w:pPr>
              <w:tabs>
                <w:tab w:val="left" w:pos="720"/>
              </w:tabs>
              <w:rPr>
                <w:rFonts w:ascii="Verdana" w:eastAsia="Calibri" w:hAnsi="Verdana" w:cs="Arial"/>
                <w:b/>
                <w:sz w:val="24"/>
                <w:szCs w:val="24"/>
              </w:rPr>
            </w:pPr>
          </w:p>
        </w:tc>
      </w:tr>
      <w:tr w:rsidR="00E57ED2" w14:paraId="459194DC" w14:textId="77777777" w:rsidTr="003F125D">
        <w:tc>
          <w:tcPr>
            <w:tcW w:w="1838" w:type="dxa"/>
          </w:tcPr>
          <w:p w14:paraId="77A2F285" w14:textId="77777777" w:rsidR="00E57ED2" w:rsidRPr="008E3F09" w:rsidRDefault="00E57ED2" w:rsidP="003F125D">
            <w:pPr>
              <w:tabs>
                <w:tab w:val="left" w:pos="720"/>
              </w:tabs>
              <w:rPr>
                <w:rFonts w:ascii="Verdana" w:eastAsia="Calibri" w:hAnsi="Verdana" w:cs="Arial"/>
                <w:sz w:val="24"/>
                <w:szCs w:val="24"/>
              </w:rPr>
            </w:pPr>
            <w:r w:rsidRPr="008E3F09">
              <w:rPr>
                <w:rFonts w:ascii="Verdana" w:eastAsia="Calibri" w:hAnsi="Verdana" w:cs="Arial"/>
                <w:sz w:val="24"/>
                <w:szCs w:val="24"/>
              </w:rPr>
              <w:t>Section 4</w:t>
            </w:r>
          </w:p>
        </w:tc>
        <w:tc>
          <w:tcPr>
            <w:tcW w:w="7938" w:type="dxa"/>
          </w:tcPr>
          <w:p w14:paraId="413ED96B" w14:textId="77777777" w:rsidR="00E57ED2" w:rsidRDefault="00E57ED2" w:rsidP="003F125D">
            <w:pPr>
              <w:tabs>
                <w:tab w:val="left" w:pos="720"/>
              </w:tabs>
              <w:rPr>
                <w:rFonts w:ascii="Verdana" w:eastAsia="Calibri" w:hAnsi="Verdana" w:cs="Arial"/>
                <w:sz w:val="24"/>
                <w:szCs w:val="24"/>
              </w:rPr>
            </w:pPr>
            <w:r w:rsidRPr="008E3F09">
              <w:rPr>
                <w:rFonts w:ascii="Verdana" w:eastAsia="Calibri" w:hAnsi="Verdana" w:cs="Arial"/>
                <w:sz w:val="24"/>
                <w:szCs w:val="24"/>
              </w:rPr>
              <w:t>Emergency Admission for Assessment (up to 72 hours)</w:t>
            </w:r>
          </w:p>
          <w:p w14:paraId="2327B683" w14:textId="77777777" w:rsidR="00E57ED2" w:rsidRPr="008E3F09" w:rsidRDefault="00E57ED2" w:rsidP="003F125D">
            <w:pPr>
              <w:tabs>
                <w:tab w:val="left" w:pos="720"/>
              </w:tabs>
              <w:rPr>
                <w:rFonts w:ascii="Verdana" w:eastAsia="Calibri" w:hAnsi="Verdana" w:cs="Arial"/>
                <w:sz w:val="24"/>
                <w:szCs w:val="24"/>
              </w:rPr>
            </w:pPr>
          </w:p>
        </w:tc>
      </w:tr>
      <w:tr w:rsidR="00E57ED2" w14:paraId="215A81FF" w14:textId="77777777" w:rsidTr="003F125D">
        <w:tc>
          <w:tcPr>
            <w:tcW w:w="1838" w:type="dxa"/>
          </w:tcPr>
          <w:p w14:paraId="7D088A85" w14:textId="77777777" w:rsidR="00E57ED2" w:rsidRPr="008E3F09" w:rsidRDefault="00E57ED2" w:rsidP="003F125D">
            <w:pPr>
              <w:tabs>
                <w:tab w:val="left" w:pos="720"/>
              </w:tabs>
              <w:rPr>
                <w:rFonts w:ascii="Verdana" w:eastAsia="Calibri" w:hAnsi="Verdana" w:cs="Arial"/>
                <w:sz w:val="24"/>
                <w:szCs w:val="24"/>
              </w:rPr>
            </w:pPr>
            <w:r>
              <w:rPr>
                <w:rFonts w:ascii="Verdana" w:eastAsia="Calibri" w:hAnsi="Verdana" w:cs="Arial"/>
                <w:sz w:val="24"/>
                <w:szCs w:val="24"/>
              </w:rPr>
              <w:t>Section 2</w:t>
            </w:r>
          </w:p>
        </w:tc>
        <w:tc>
          <w:tcPr>
            <w:tcW w:w="7938" w:type="dxa"/>
          </w:tcPr>
          <w:p w14:paraId="4BB6FEE9" w14:textId="77777777" w:rsidR="00E57ED2" w:rsidRDefault="00E57ED2" w:rsidP="003F125D">
            <w:pPr>
              <w:tabs>
                <w:tab w:val="left" w:pos="720"/>
              </w:tabs>
              <w:rPr>
                <w:rFonts w:ascii="Verdana" w:eastAsia="Calibri" w:hAnsi="Verdana" w:cs="Arial"/>
                <w:sz w:val="24"/>
                <w:szCs w:val="24"/>
              </w:rPr>
            </w:pPr>
            <w:r w:rsidRPr="008E3F09">
              <w:rPr>
                <w:rFonts w:ascii="Verdana" w:eastAsia="Calibri" w:hAnsi="Verdana" w:cs="Arial"/>
                <w:sz w:val="24"/>
                <w:szCs w:val="24"/>
              </w:rPr>
              <w:t>Admission for Assessment (up to 28 days)</w:t>
            </w:r>
          </w:p>
          <w:p w14:paraId="465E0E61" w14:textId="77777777" w:rsidR="00E57ED2" w:rsidRPr="008E3F09" w:rsidRDefault="00E57ED2" w:rsidP="003F125D">
            <w:pPr>
              <w:tabs>
                <w:tab w:val="left" w:pos="720"/>
              </w:tabs>
              <w:rPr>
                <w:rFonts w:ascii="Verdana" w:eastAsia="Calibri" w:hAnsi="Verdana" w:cs="Arial"/>
                <w:sz w:val="24"/>
                <w:szCs w:val="24"/>
              </w:rPr>
            </w:pPr>
          </w:p>
        </w:tc>
      </w:tr>
      <w:tr w:rsidR="00E57ED2" w14:paraId="632C50EF" w14:textId="77777777" w:rsidTr="003F125D">
        <w:tc>
          <w:tcPr>
            <w:tcW w:w="1838" w:type="dxa"/>
          </w:tcPr>
          <w:p w14:paraId="2839D68D" w14:textId="77777777" w:rsidR="00E57ED2" w:rsidRPr="008E3F09" w:rsidRDefault="00E57ED2" w:rsidP="003F125D">
            <w:pPr>
              <w:tabs>
                <w:tab w:val="left" w:pos="720"/>
              </w:tabs>
              <w:rPr>
                <w:rFonts w:ascii="Verdana" w:eastAsia="Calibri" w:hAnsi="Verdana" w:cs="Arial"/>
                <w:sz w:val="24"/>
                <w:szCs w:val="24"/>
              </w:rPr>
            </w:pPr>
            <w:r>
              <w:rPr>
                <w:rFonts w:ascii="Verdana" w:eastAsia="Calibri" w:hAnsi="Verdana" w:cs="Arial"/>
                <w:sz w:val="24"/>
                <w:szCs w:val="24"/>
              </w:rPr>
              <w:t>Section 3</w:t>
            </w:r>
          </w:p>
        </w:tc>
        <w:tc>
          <w:tcPr>
            <w:tcW w:w="7938" w:type="dxa"/>
          </w:tcPr>
          <w:p w14:paraId="4DE89A91" w14:textId="77777777" w:rsidR="00E57ED2" w:rsidRDefault="00E57ED2" w:rsidP="003F125D">
            <w:pPr>
              <w:tabs>
                <w:tab w:val="left" w:pos="720"/>
              </w:tabs>
              <w:rPr>
                <w:rFonts w:ascii="Verdana" w:eastAsia="Calibri" w:hAnsi="Verdana" w:cs="Arial"/>
                <w:sz w:val="24"/>
                <w:szCs w:val="24"/>
              </w:rPr>
            </w:pPr>
            <w:r w:rsidRPr="008E3F09">
              <w:rPr>
                <w:rFonts w:ascii="Verdana" w:eastAsia="Calibri" w:hAnsi="Verdana" w:cs="Arial"/>
                <w:sz w:val="24"/>
                <w:szCs w:val="24"/>
              </w:rPr>
              <w:t>Admission for Treatment (6 months, renewable)</w:t>
            </w:r>
          </w:p>
          <w:p w14:paraId="6F7E811E" w14:textId="77777777" w:rsidR="00E57ED2" w:rsidRPr="008E3F09" w:rsidRDefault="00E57ED2" w:rsidP="003F125D">
            <w:pPr>
              <w:tabs>
                <w:tab w:val="left" w:pos="720"/>
              </w:tabs>
              <w:rPr>
                <w:rFonts w:ascii="Verdana" w:eastAsia="Calibri" w:hAnsi="Verdana" w:cs="Arial"/>
                <w:sz w:val="24"/>
                <w:szCs w:val="24"/>
              </w:rPr>
            </w:pPr>
          </w:p>
        </w:tc>
      </w:tr>
      <w:tr w:rsidR="00E57ED2" w14:paraId="1BD53C6D" w14:textId="77777777" w:rsidTr="003F125D">
        <w:tc>
          <w:tcPr>
            <w:tcW w:w="1838" w:type="dxa"/>
          </w:tcPr>
          <w:p w14:paraId="3629D68A" w14:textId="77777777" w:rsidR="00E57ED2" w:rsidRDefault="00E57ED2" w:rsidP="003F125D">
            <w:pPr>
              <w:tabs>
                <w:tab w:val="left" w:pos="720"/>
              </w:tabs>
              <w:rPr>
                <w:rFonts w:ascii="Verdana" w:eastAsia="Calibri" w:hAnsi="Verdana" w:cs="Arial"/>
                <w:sz w:val="24"/>
                <w:szCs w:val="24"/>
              </w:rPr>
            </w:pPr>
            <w:r>
              <w:rPr>
                <w:rFonts w:ascii="Verdana" w:eastAsia="Calibri" w:hAnsi="Verdana" w:cs="Arial"/>
                <w:sz w:val="24"/>
                <w:szCs w:val="24"/>
              </w:rPr>
              <w:t>Section 7</w:t>
            </w:r>
          </w:p>
        </w:tc>
        <w:tc>
          <w:tcPr>
            <w:tcW w:w="7938" w:type="dxa"/>
          </w:tcPr>
          <w:p w14:paraId="7E182D51" w14:textId="77777777" w:rsidR="00E57ED2" w:rsidRDefault="00E57ED2" w:rsidP="003F125D">
            <w:pPr>
              <w:tabs>
                <w:tab w:val="left" w:pos="720"/>
              </w:tabs>
              <w:rPr>
                <w:rFonts w:ascii="Verdana" w:eastAsia="Calibri" w:hAnsi="Verdana" w:cs="Arial"/>
                <w:sz w:val="24"/>
                <w:szCs w:val="24"/>
              </w:rPr>
            </w:pPr>
            <w:r w:rsidRPr="008E3F09">
              <w:rPr>
                <w:rFonts w:ascii="Verdana" w:eastAsia="Calibri" w:hAnsi="Verdana" w:cs="Arial"/>
                <w:sz w:val="24"/>
                <w:szCs w:val="24"/>
              </w:rPr>
              <w:t>Application for Guardianship (6 months, renewable)</w:t>
            </w:r>
          </w:p>
          <w:p w14:paraId="008F7DAE" w14:textId="77777777" w:rsidR="00E57ED2" w:rsidRPr="008E3F09" w:rsidRDefault="00E57ED2" w:rsidP="003F125D">
            <w:pPr>
              <w:tabs>
                <w:tab w:val="left" w:pos="720"/>
              </w:tabs>
              <w:rPr>
                <w:rFonts w:ascii="Verdana" w:eastAsia="Calibri" w:hAnsi="Verdana" w:cs="Arial"/>
                <w:sz w:val="24"/>
                <w:szCs w:val="24"/>
              </w:rPr>
            </w:pPr>
          </w:p>
        </w:tc>
      </w:tr>
      <w:tr w:rsidR="00E57ED2" w14:paraId="2F0F28B2" w14:textId="77777777" w:rsidTr="003F125D">
        <w:trPr>
          <w:trHeight w:val="325"/>
        </w:trPr>
        <w:tc>
          <w:tcPr>
            <w:tcW w:w="1838" w:type="dxa"/>
          </w:tcPr>
          <w:p w14:paraId="5E7BEEA0" w14:textId="77777777" w:rsidR="00E57ED2" w:rsidRDefault="00E57ED2" w:rsidP="003F125D">
            <w:pPr>
              <w:tabs>
                <w:tab w:val="left" w:pos="720"/>
              </w:tabs>
              <w:rPr>
                <w:rFonts w:ascii="Verdana" w:eastAsia="Calibri" w:hAnsi="Verdana" w:cs="Arial"/>
                <w:sz w:val="24"/>
                <w:szCs w:val="24"/>
              </w:rPr>
            </w:pPr>
            <w:r w:rsidRPr="008E3F09">
              <w:rPr>
                <w:rFonts w:ascii="Verdana" w:eastAsia="Calibri" w:hAnsi="Verdana" w:cs="Arial"/>
                <w:sz w:val="24"/>
                <w:szCs w:val="24"/>
              </w:rPr>
              <w:t>Section 17A</w:t>
            </w:r>
          </w:p>
        </w:tc>
        <w:tc>
          <w:tcPr>
            <w:tcW w:w="7938" w:type="dxa"/>
          </w:tcPr>
          <w:p w14:paraId="537E4AFA" w14:textId="77777777" w:rsidR="00E57ED2" w:rsidRPr="008E3F09" w:rsidRDefault="00E57ED2" w:rsidP="003F125D">
            <w:pPr>
              <w:jc w:val="both"/>
              <w:rPr>
                <w:rFonts w:ascii="Verdana" w:eastAsia="Calibri" w:hAnsi="Verdana" w:cs="Arial"/>
                <w:sz w:val="24"/>
                <w:szCs w:val="24"/>
              </w:rPr>
            </w:pPr>
            <w:r w:rsidRPr="008E3F09">
              <w:rPr>
                <w:rFonts w:ascii="Verdana" w:eastAsia="Calibri" w:hAnsi="Verdana" w:cs="Arial"/>
                <w:sz w:val="24"/>
                <w:szCs w:val="24"/>
              </w:rPr>
              <w:t>Community Treatment Order (6 months, renewable)</w:t>
            </w:r>
          </w:p>
        </w:tc>
      </w:tr>
      <w:tr w:rsidR="00E57ED2" w14:paraId="17B295F0" w14:textId="77777777" w:rsidTr="003F125D">
        <w:trPr>
          <w:trHeight w:val="325"/>
        </w:trPr>
        <w:tc>
          <w:tcPr>
            <w:tcW w:w="1838" w:type="dxa"/>
          </w:tcPr>
          <w:p w14:paraId="73990044" w14:textId="77777777" w:rsidR="00E57ED2" w:rsidRPr="008E3F09" w:rsidRDefault="00E57ED2" w:rsidP="003F125D">
            <w:pPr>
              <w:tabs>
                <w:tab w:val="left" w:pos="720"/>
              </w:tabs>
              <w:rPr>
                <w:rFonts w:ascii="Verdana" w:eastAsia="Calibri" w:hAnsi="Verdana" w:cs="Arial"/>
                <w:sz w:val="24"/>
                <w:szCs w:val="24"/>
              </w:rPr>
            </w:pPr>
            <w:r w:rsidRPr="00265D6D">
              <w:rPr>
                <w:rFonts w:ascii="Verdana" w:eastAsia="Calibri" w:hAnsi="Verdana" w:cs="Arial"/>
                <w:sz w:val="24"/>
                <w:szCs w:val="24"/>
              </w:rPr>
              <w:lastRenderedPageBreak/>
              <w:t>Section 20 &amp; 20A</w:t>
            </w:r>
          </w:p>
        </w:tc>
        <w:tc>
          <w:tcPr>
            <w:tcW w:w="7938" w:type="dxa"/>
          </w:tcPr>
          <w:p w14:paraId="4FAC151B" w14:textId="77777777" w:rsidR="00E57ED2" w:rsidRPr="008E3F09" w:rsidRDefault="00E57ED2" w:rsidP="003F125D">
            <w:pPr>
              <w:rPr>
                <w:rFonts w:ascii="Verdana" w:eastAsia="Calibri" w:hAnsi="Verdana" w:cs="Arial"/>
                <w:sz w:val="24"/>
                <w:szCs w:val="24"/>
              </w:rPr>
            </w:pPr>
            <w:r w:rsidRPr="00265D6D">
              <w:rPr>
                <w:rFonts w:ascii="Verdana" w:eastAsia="Calibri" w:hAnsi="Verdana" w:cs="Arial"/>
                <w:sz w:val="24"/>
                <w:szCs w:val="24"/>
              </w:rPr>
              <w:t>Renewal of detention/extension of Community Treatment Order</w:t>
            </w:r>
          </w:p>
        </w:tc>
      </w:tr>
      <w:tr w:rsidR="00E57ED2" w14:paraId="297D7635" w14:textId="77777777" w:rsidTr="003F125D">
        <w:trPr>
          <w:trHeight w:val="325"/>
        </w:trPr>
        <w:tc>
          <w:tcPr>
            <w:tcW w:w="1838" w:type="dxa"/>
          </w:tcPr>
          <w:p w14:paraId="392EC598" w14:textId="77777777" w:rsidR="00E57ED2" w:rsidRPr="00265D6D" w:rsidRDefault="00E57ED2" w:rsidP="003F125D">
            <w:pPr>
              <w:tabs>
                <w:tab w:val="left" w:pos="720"/>
              </w:tabs>
              <w:rPr>
                <w:rFonts w:ascii="Verdana" w:eastAsia="Calibri" w:hAnsi="Verdana" w:cs="Arial"/>
                <w:sz w:val="24"/>
                <w:szCs w:val="24"/>
              </w:rPr>
            </w:pPr>
            <w:r w:rsidRPr="008E3F09">
              <w:rPr>
                <w:rFonts w:ascii="Verdana" w:eastAsia="Calibri" w:hAnsi="Verdana" w:cs="Arial"/>
                <w:bCs/>
                <w:sz w:val="24"/>
                <w:szCs w:val="24"/>
              </w:rPr>
              <w:t>Section 66</w:t>
            </w:r>
          </w:p>
        </w:tc>
        <w:tc>
          <w:tcPr>
            <w:tcW w:w="7938" w:type="dxa"/>
          </w:tcPr>
          <w:p w14:paraId="525F34E7" w14:textId="77777777" w:rsidR="00E57ED2" w:rsidRPr="00265D6D" w:rsidRDefault="00E57ED2" w:rsidP="003F125D">
            <w:pPr>
              <w:rPr>
                <w:rFonts w:ascii="Verdana" w:eastAsia="Calibri" w:hAnsi="Verdana" w:cs="Arial"/>
                <w:sz w:val="24"/>
                <w:szCs w:val="24"/>
              </w:rPr>
            </w:pPr>
            <w:r w:rsidRPr="008E3F09">
              <w:rPr>
                <w:rFonts w:ascii="Verdana" w:eastAsia="Calibri" w:hAnsi="Verdana" w:cs="Arial"/>
                <w:bCs/>
                <w:sz w:val="24"/>
                <w:szCs w:val="24"/>
              </w:rPr>
              <w:t>Applications and referrals to Mental Health Review Tribunal</w:t>
            </w:r>
          </w:p>
        </w:tc>
      </w:tr>
    </w:tbl>
    <w:p w14:paraId="4D2CA57F" w14:textId="77777777" w:rsidR="00E57ED2" w:rsidRPr="008E3F09" w:rsidRDefault="00E57ED2" w:rsidP="00E57ED2">
      <w:pPr>
        <w:tabs>
          <w:tab w:val="left" w:pos="720"/>
        </w:tabs>
        <w:spacing w:after="0" w:line="240" w:lineRule="auto"/>
        <w:rPr>
          <w:rFonts w:ascii="Verdana" w:eastAsia="Calibri" w:hAnsi="Verdana" w:cs="Arial"/>
          <w:b/>
          <w:sz w:val="24"/>
          <w:szCs w:val="24"/>
        </w:rPr>
      </w:pPr>
    </w:p>
    <w:p w14:paraId="44D5D599" w14:textId="77777777" w:rsidR="00E57ED2" w:rsidRPr="00026E90" w:rsidRDefault="00E57ED2" w:rsidP="00E57ED2">
      <w:pPr>
        <w:pStyle w:val="ListParagraph"/>
        <w:numPr>
          <w:ilvl w:val="0"/>
          <w:numId w:val="12"/>
        </w:numPr>
        <w:spacing w:after="0" w:line="240" w:lineRule="auto"/>
        <w:jc w:val="both"/>
        <w:rPr>
          <w:rFonts w:ascii="Verdana" w:eastAsia="Calibri" w:hAnsi="Verdana" w:cs="Arial"/>
          <w:b/>
          <w:sz w:val="24"/>
          <w:szCs w:val="24"/>
        </w:rPr>
      </w:pPr>
      <w:r w:rsidRPr="00026E90">
        <w:rPr>
          <w:rFonts w:ascii="Verdana" w:eastAsia="Calibri" w:hAnsi="Verdana" w:cs="Arial"/>
          <w:b/>
          <w:sz w:val="24"/>
          <w:szCs w:val="24"/>
        </w:rPr>
        <w:t>Part 3 - Patients Concerned with Criminal Proceedings or Under Sentence:</w:t>
      </w:r>
    </w:p>
    <w:p w14:paraId="5A702DF7" w14:textId="77777777" w:rsidR="00E57ED2" w:rsidRDefault="00E57ED2" w:rsidP="00E57ED2">
      <w:pPr>
        <w:tabs>
          <w:tab w:val="left" w:pos="720"/>
        </w:tabs>
        <w:spacing w:after="0" w:line="240" w:lineRule="auto"/>
        <w:jc w:val="both"/>
        <w:rPr>
          <w:rFonts w:ascii="Verdana" w:eastAsia="Calibri" w:hAnsi="Verdana" w:cs="Arial"/>
          <w:b/>
          <w:sz w:val="24"/>
          <w:szCs w:val="24"/>
        </w:rPr>
      </w:pPr>
    </w:p>
    <w:tbl>
      <w:tblPr>
        <w:tblStyle w:val="TableGrid"/>
        <w:tblW w:w="9776" w:type="dxa"/>
        <w:tblLook w:val="04A0" w:firstRow="1" w:lastRow="0" w:firstColumn="1" w:lastColumn="0" w:noHBand="0" w:noVBand="1"/>
      </w:tblPr>
      <w:tblGrid>
        <w:gridCol w:w="1838"/>
        <w:gridCol w:w="7938"/>
      </w:tblGrid>
      <w:tr w:rsidR="00E57ED2" w14:paraId="6427042C" w14:textId="77777777" w:rsidTr="003F125D">
        <w:trPr>
          <w:trHeight w:val="246"/>
        </w:trPr>
        <w:tc>
          <w:tcPr>
            <w:tcW w:w="1838" w:type="dxa"/>
          </w:tcPr>
          <w:p w14:paraId="1CA03F57" w14:textId="77777777" w:rsidR="00E57ED2" w:rsidRDefault="00E57ED2" w:rsidP="003F125D">
            <w:pPr>
              <w:tabs>
                <w:tab w:val="left" w:pos="720"/>
              </w:tabs>
              <w:jc w:val="both"/>
              <w:rPr>
                <w:rFonts w:ascii="Verdana" w:eastAsia="Calibri" w:hAnsi="Verdana" w:cs="Arial"/>
                <w:b/>
                <w:sz w:val="24"/>
                <w:szCs w:val="24"/>
              </w:rPr>
            </w:pPr>
            <w:r w:rsidRPr="008E3F09">
              <w:rPr>
                <w:rFonts w:ascii="Verdana" w:eastAsia="Calibri" w:hAnsi="Verdana" w:cs="Arial"/>
                <w:sz w:val="24"/>
                <w:szCs w:val="24"/>
              </w:rPr>
              <w:t>Section 35</w:t>
            </w:r>
          </w:p>
        </w:tc>
        <w:tc>
          <w:tcPr>
            <w:tcW w:w="7938" w:type="dxa"/>
          </w:tcPr>
          <w:p w14:paraId="4AAAA194" w14:textId="77777777" w:rsidR="00E57ED2" w:rsidRDefault="00E57ED2" w:rsidP="003F125D">
            <w:pPr>
              <w:jc w:val="both"/>
              <w:rPr>
                <w:rFonts w:ascii="Verdana" w:eastAsia="Calibri" w:hAnsi="Verdana" w:cs="Arial"/>
                <w:sz w:val="24"/>
                <w:szCs w:val="24"/>
              </w:rPr>
            </w:pPr>
            <w:r w:rsidRPr="008E3F09">
              <w:rPr>
                <w:rFonts w:ascii="Verdana" w:eastAsia="Calibri" w:hAnsi="Verdana" w:cs="Arial"/>
                <w:sz w:val="24"/>
                <w:szCs w:val="24"/>
              </w:rPr>
              <w:t>Remand for reports (28 days, maximum 12 weeks)</w:t>
            </w:r>
          </w:p>
          <w:p w14:paraId="0F0594B8" w14:textId="77777777" w:rsidR="00E57ED2" w:rsidRDefault="00E57ED2" w:rsidP="003F125D">
            <w:pPr>
              <w:jc w:val="both"/>
              <w:rPr>
                <w:rFonts w:ascii="Verdana" w:eastAsia="Calibri" w:hAnsi="Verdana" w:cs="Arial"/>
                <w:b/>
                <w:sz w:val="24"/>
                <w:szCs w:val="24"/>
              </w:rPr>
            </w:pPr>
          </w:p>
        </w:tc>
      </w:tr>
      <w:tr w:rsidR="00E57ED2" w14:paraId="1D15BD63" w14:textId="77777777" w:rsidTr="003F125D">
        <w:tc>
          <w:tcPr>
            <w:tcW w:w="1838" w:type="dxa"/>
          </w:tcPr>
          <w:p w14:paraId="47D80811" w14:textId="77777777" w:rsidR="00E57ED2" w:rsidRDefault="00E57ED2" w:rsidP="003F125D">
            <w:pPr>
              <w:tabs>
                <w:tab w:val="left" w:pos="720"/>
              </w:tabs>
              <w:jc w:val="both"/>
              <w:rPr>
                <w:rFonts w:ascii="Verdana" w:eastAsia="Calibri" w:hAnsi="Verdana" w:cs="Arial"/>
                <w:b/>
                <w:sz w:val="24"/>
                <w:szCs w:val="24"/>
              </w:rPr>
            </w:pPr>
            <w:r w:rsidRPr="008E3F09">
              <w:rPr>
                <w:rFonts w:ascii="Verdana" w:eastAsia="Calibri" w:hAnsi="Verdana" w:cs="Arial"/>
                <w:sz w:val="24"/>
                <w:szCs w:val="24"/>
              </w:rPr>
              <w:t>Section 36</w:t>
            </w:r>
          </w:p>
        </w:tc>
        <w:tc>
          <w:tcPr>
            <w:tcW w:w="7938" w:type="dxa"/>
          </w:tcPr>
          <w:p w14:paraId="45BA4639" w14:textId="77777777" w:rsidR="00E57ED2" w:rsidRDefault="00E57ED2" w:rsidP="003F125D">
            <w:pPr>
              <w:jc w:val="both"/>
              <w:rPr>
                <w:rFonts w:ascii="Verdana" w:eastAsia="Calibri" w:hAnsi="Verdana" w:cs="Arial"/>
                <w:sz w:val="24"/>
                <w:szCs w:val="24"/>
              </w:rPr>
            </w:pPr>
            <w:r w:rsidRPr="008E3F09">
              <w:rPr>
                <w:rFonts w:ascii="Verdana" w:eastAsia="Calibri" w:hAnsi="Verdana" w:cs="Arial"/>
                <w:sz w:val="24"/>
                <w:szCs w:val="24"/>
              </w:rPr>
              <w:t>Remand for treatment (28 days, maximum 12 weeks)</w:t>
            </w:r>
          </w:p>
          <w:p w14:paraId="1624CE94" w14:textId="77777777" w:rsidR="00E57ED2" w:rsidRDefault="00E57ED2" w:rsidP="003F125D">
            <w:pPr>
              <w:jc w:val="both"/>
              <w:rPr>
                <w:rFonts w:ascii="Verdana" w:eastAsia="Calibri" w:hAnsi="Verdana" w:cs="Arial"/>
                <w:b/>
                <w:sz w:val="24"/>
                <w:szCs w:val="24"/>
              </w:rPr>
            </w:pPr>
          </w:p>
        </w:tc>
      </w:tr>
      <w:tr w:rsidR="00E57ED2" w14:paraId="120DD6BA" w14:textId="77777777" w:rsidTr="003F125D">
        <w:tc>
          <w:tcPr>
            <w:tcW w:w="1838" w:type="dxa"/>
          </w:tcPr>
          <w:p w14:paraId="660F4C97" w14:textId="77777777" w:rsidR="00E57ED2" w:rsidRDefault="00E57ED2" w:rsidP="003F125D">
            <w:pPr>
              <w:tabs>
                <w:tab w:val="left" w:pos="720"/>
              </w:tabs>
              <w:jc w:val="both"/>
              <w:rPr>
                <w:rFonts w:ascii="Verdana" w:eastAsia="Calibri" w:hAnsi="Verdana" w:cs="Arial"/>
                <w:b/>
                <w:sz w:val="24"/>
                <w:szCs w:val="24"/>
              </w:rPr>
            </w:pPr>
            <w:r w:rsidRPr="008E3F09">
              <w:rPr>
                <w:rFonts w:ascii="Verdana" w:eastAsia="Calibri" w:hAnsi="Verdana" w:cs="Arial"/>
                <w:sz w:val="24"/>
                <w:szCs w:val="24"/>
              </w:rPr>
              <w:t>Section 38</w:t>
            </w:r>
          </w:p>
        </w:tc>
        <w:tc>
          <w:tcPr>
            <w:tcW w:w="7938" w:type="dxa"/>
          </w:tcPr>
          <w:p w14:paraId="73FA1D96" w14:textId="77777777" w:rsidR="00E57ED2" w:rsidRDefault="00E57ED2" w:rsidP="003F125D">
            <w:pPr>
              <w:jc w:val="both"/>
              <w:rPr>
                <w:rFonts w:ascii="Verdana" w:eastAsia="Calibri" w:hAnsi="Verdana" w:cs="Arial"/>
                <w:sz w:val="24"/>
                <w:szCs w:val="24"/>
              </w:rPr>
            </w:pPr>
            <w:r w:rsidRPr="008E3F09">
              <w:rPr>
                <w:rFonts w:ascii="Verdana" w:eastAsia="Calibri" w:hAnsi="Verdana" w:cs="Arial"/>
                <w:sz w:val="24"/>
                <w:szCs w:val="24"/>
              </w:rPr>
              <w:t>Interim Hospital Order (Initial 12 weeks, maximum 1 year)</w:t>
            </w:r>
          </w:p>
          <w:p w14:paraId="5D4DF070" w14:textId="77777777" w:rsidR="00E57ED2" w:rsidRDefault="00E57ED2" w:rsidP="003F125D">
            <w:pPr>
              <w:jc w:val="both"/>
              <w:rPr>
                <w:rFonts w:ascii="Verdana" w:eastAsia="Calibri" w:hAnsi="Verdana" w:cs="Arial"/>
                <w:b/>
                <w:sz w:val="24"/>
                <w:szCs w:val="24"/>
              </w:rPr>
            </w:pPr>
          </w:p>
        </w:tc>
      </w:tr>
      <w:tr w:rsidR="00E57ED2" w14:paraId="0EE25B98" w14:textId="77777777" w:rsidTr="003F125D">
        <w:tc>
          <w:tcPr>
            <w:tcW w:w="1838" w:type="dxa"/>
          </w:tcPr>
          <w:p w14:paraId="37F34F79" w14:textId="77777777" w:rsidR="00E57ED2" w:rsidRDefault="00E57ED2" w:rsidP="003F125D">
            <w:pPr>
              <w:tabs>
                <w:tab w:val="left" w:pos="720"/>
              </w:tabs>
              <w:jc w:val="both"/>
              <w:rPr>
                <w:rFonts w:ascii="Verdana" w:eastAsia="Calibri" w:hAnsi="Verdana" w:cs="Arial"/>
                <w:b/>
                <w:sz w:val="24"/>
                <w:szCs w:val="24"/>
              </w:rPr>
            </w:pPr>
            <w:r w:rsidRPr="008E3F09">
              <w:rPr>
                <w:rFonts w:ascii="Verdana" w:eastAsia="Calibri" w:hAnsi="Verdana" w:cs="Arial"/>
                <w:sz w:val="24"/>
                <w:szCs w:val="24"/>
              </w:rPr>
              <w:t>Section 47/49</w:t>
            </w:r>
          </w:p>
        </w:tc>
        <w:tc>
          <w:tcPr>
            <w:tcW w:w="7938" w:type="dxa"/>
          </w:tcPr>
          <w:p w14:paraId="0C3CADC0" w14:textId="77777777" w:rsidR="00E57ED2" w:rsidRDefault="00E57ED2" w:rsidP="003F125D">
            <w:pPr>
              <w:tabs>
                <w:tab w:val="left" w:pos="720"/>
              </w:tabs>
              <w:jc w:val="both"/>
              <w:rPr>
                <w:rFonts w:ascii="Verdana" w:eastAsia="Calibri" w:hAnsi="Verdana" w:cs="Arial"/>
                <w:b/>
                <w:sz w:val="24"/>
                <w:szCs w:val="24"/>
              </w:rPr>
            </w:pPr>
            <w:r w:rsidRPr="008E3F09">
              <w:rPr>
                <w:rFonts w:ascii="Verdana" w:eastAsia="Calibri" w:hAnsi="Verdana" w:cs="Arial"/>
                <w:sz w:val="24"/>
                <w:szCs w:val="24"/>
              </w:rPr>
              <w:t>Transfer of sentenced prisoner to hospital</w:t>
            </w:r>
          </w:p>
        </w:tc>
      </w:tr>
      <w:tr w:rsidR="00E57ED2" w14:paraId="0AE75015" w14:textId="77777777" w:rsidTr="003F125D">
        <w:tc>
          <w:tcPr>
            <w:tcW w:w="1838" w:type="dxa"/>
          </w:tcPr>
          <w:p w14:paraId="1CE09C94" w14:textId="77777777" w:rsidR="00E57ED2" w:rsidRDefault="00E57ED2" w:rsidP="003F125D">
            <w:pPr>
              <w:tabs>
                <w:tab w:val="left" w:pos="720"/>
              </w:tabs>
              <w:jc w:val="both"/>
              <w:rPr>
                <w:rFonts w:ascii="Verdana" w:eastAsia="Calibri" w:hAnsi="Verdana" w:cs="Arial"/>
                <w:b/>
                <w:sz w:val="24"/>
                <w:szCs w:val="24"/>
              </w:rPr>
            </w:pPr>
            <w:r w:rsidRPr="008E3F09">
              <w:rPr>
                <w:rFonts w:ascii="Verdana" w:eastAsia="Calibri" w:hAnsi="Verdana" w:cs="Arial"/>
                <w:sz w:val="24"/>
                <w:szCs w:val="24"/>
              </w:rPr>
              <w:t>Section 48/49</w:t>
            </w:r>
          </w:p>
        </w:tc>
        <w:tc>
          <w:tcPr>
            <w:tcW w:w="7938" w:type="dxa"/>
          </w:tcPr>
          <w:p w14:paraId="6FE3A2BE" w14:textId="77777777" w:rsidR="00E57ED2" w:rsidRDefault="00E57ED2" w:rsidP="003F125D">
            <w:pPr>
              <w:tabs>
                <w:tab w:val="left" w:pos="720"/>
              </w:tabs>
              <w:jc w:val="both"/>
              <w:rPr>
                <w:rFonts w:ascii="Verdana" w:eastAsia="Calibri" w:hAnsi="Verdana" w:cs="Arial"/>
                <w:b/>
                <w:sz w:val="24"/>
                <w:szCs w:val="24"/>
              </w:rPr>
            </w:pPr>
            <w:r w:rsidRPr="008E3F09">
              <w:rPr>
                <w:rFonts w:ascii="Verdana" w:eastAsia="Calibri" w:hAnsi="Verdana" w:cs="Arial"/>
                <w:sz w:val="24"/>
                <w:szCs w:val="24"/>
              </w:rPr>
              <w:t>Transfer of un-sentenced prisoner to hospital</w:t>
            </w:r>
          </w:p>
        </w:tc>
      </w:tr>
      <w:tr w:rsidR="00E57ED2" w14:paraId="7AD491C0" w14:textId="77777777" w:rsidTr="003F125D">
        <w:tc>
          <w:tcPr>
            <w:tcW w:w="1838" w:type="dxa"/>
          </w:tcPr>
          <w:p w14:paraId="66F7EF3F" w14:textId="77777777" w:rsidR="00E57ED2" w:rsidRDefault="00E57ED2" w:rsidP="003F125D">
            <w:pPr>
              <w:tabs>
                <w:tab w:val="left" w:pos="720"/>
              </w:tabs>
              <w:jc w:val="both"/>
              <w:rPr>
                <w:rFonts w:ascii="Verdana" w:eastAsia="Calibri" w:hAnsi="Verdana" w:cs="Arial"/>
                <w:b/>
                <w:sz w:val="24"/>
                <w:szCs w:val="24"/>
              </w:rPr>
            </w:pPr>
            <w:r w:rsidRPr="008E3F09">
              <w:rPr>
                <w:rFonts w:ascii="Verdana" w:eastAsia="Calibri" w:hAnsi="Verdana" w:cs="Arial"/>
                <w:sz w:val="24"/>
                <w:szCs w:val="24"/>
              </w:rPr>
              <w:t>Section 37</w:t>
            </w:r>
          </w:p>
        </w:tc>
        <w:tc>
          <w:tcPr>
            <w:tcW w:w="7938" w:type="dxa"/>
          </w:tcPr>
          <w:p w14:paraId="50A237E0" w14:textId="77777777" w:rsidR="00E57ED2" w:rsidRDefault="00E57ED2" w:rsidP="003F125D">
            <w:pPr>
              <w:tabs>
                <w:tab w:val="left" w:pos="720"/>
              </w:tabs>
              <w:jc w:val="both"/>
              <w:rPr>
                <w:rFonts w:ascii="Verdana" w:eastAsia="Calibri" w:hAnsi="Verdana" w:cs="Arial"/>
                <w:sz w:val="24"/>
                <w:szCs w:val="24"/>
              </w:rPr>
            </w:pPr>
            <w:r w:rsidRPr="008E3F09">
              <w:rPr>
                <w:rFonts w:ascii="Verdana" w:eastAsia="Calibri" w:hAnsi="Verdana" w:cs="Arial"/>
                <w:sz w:val="24"/>
                <w:szCs w:val="24"/>
              </w:rPr>
              <w:t>Hospital or Guardianship Order (6 months, renewable)</w:t>
            </w:r>
          </w:p>
          <w:p w14:paraId="7A466D1B" w14:textId="77777777" w:rsidR="00E57ED2" w:rsidRDefault="00E57ED2" w:rsidP="003F125D">
            <w:pPr>
              <w:tabs>
                <w:tab w:val="left" w:pos="720"/>
              </w:tabs>
              <w:jc w:val="both"/>
              <w:rPr>
                <w:rFonts w:ascii="Verdana" w:eastAsia="Calibri" w:hAnsi="Verdana" w:cs="Arial"/>
                <w:b/>
                <w:sz w:val="24"/>
                <w:szCs w:val="24"/>
              </w:rPr>
            </w:pPr>
          </w:p>
        </w:tc>
      </w:tr>
      <w:tr w:rsidR="00E57ED2" w14:paraId="2D9A0F9D" w14:textId="77777777" w:rsidTr="003F125D">
        <w:tc>
          <w:tcPr>
            <w:tcW w:w="1838" w:type="dxa"/>
          </w:tcPr>
          <w:p w14:paraId="47E87726" w14:textId="77777777" w:rsidR="00E57ED2" w:rsidRDefault="00E57ED2" w:rsidP="003F125D">
            <w:pPr>
              <w:tabs>
                <w:tab w:val="left" w:pos="720"/>
              </w:tabs>
              <w:jc w:val="both"/>
              <w:rPr>
                <w:rFonts w:ascii="Verdana" w:eastAsia="Calibri" w:hAnsi="Verdana" w:cs="Arial"/>
                <w:b/>
                <w:sz w:val="24"/>
                <w:szCs w:val="24"/>
              </w:rPr>
            </w:pPr>
            <w:r w:rsidRPr="008E3F09">
              <w:rPr>
                <w:rFonts w:ascii="Verdana" w:eastAsia="Calibri" w:hAnsi="Verdana" w:cs="Arial"/>
                <w:sz w:val="24"/>
                <w:szCs w:val="24"/>
              </w:rPr>
              <w:t>Section 37/41</w:t>
            </w:r>
          </w:p>
        </w:tc>
        <w:tc>
          <w:tcPr>
            <w:tcW w:w="7938" w:type="dxa"/>
          </w:tcPr>
          <w:p w14:paraId="3C2FC525" w14:textId="77777777" w:rsidR="00E57ED2" w:rsidRPr="008E3F09" w:rsidRDefault="00E57ED2" w:rsidP="003F125D">
            <w:pPr>
              <w:jc w:val="both"/>
              <w:rPr>
                <w:rFonts w:ascii="Verdana" w:eastAsia="Calibri" w:hAnsi="Verdana" w:cs="Arial"/>
                <w:b/>
                <w:sz w:val="24"/>
                <w:szCs w:val="24"/>
                <w:u w:val="single"/>
              </w:rPr>
            </w:pPr>
            <w:r w:rsidRPr="008E3F09">
              <w:rPr>
                <w:rFonts w:ascii="Verdana" w:eastAsia="Calibri" w:hAnsi="Verdana" w:cs="Arial"/>
                <w:sz w:val="24"/>
                <w:szCs w:val="24"/>
              </w:rPr>
              <w:t>Hospital Order with restriction (Indefinite period)</w:t>
            </w:r>
          </w:p>
          <w:p w14:paraId="0FAAFC34" w14:textId="77777777" w:rsidR="00E57ED2" w:rsidRDefault="00E57ED2" w:rsidP="003F125D">
            <w:pPr>
              <w:tabs>
                <w:tab w:val="left" w:pos="720"/>
              </w:tabs>
              <w:jc w:val="both"/>
              <w:rPr>
                <w:rFonts w:ascii="Verdana" w:eastAsia="Calibri" w:hAnsi="Verdana" w:cs="Arial"/>
                <w:b/>
                <w:sz w:val="24"/>
                <w:szCs w:val="24"/>
              </w:rPr>
            </w:pPr>
          </w:p>
        </w:tc>
      </w:tr>
      <w:tr w:rsidR="00E57ED2" w14:paraId="6FFD7B44" w14:textId="77777777" w:rsidTr="003F125D">
        <w:tc>
          <w:tcPr>
            <w:tcW w:w="1838" w:type="dxa"/>
          </w:tcPr>
          <w:p w14:paraId="0A55C0C5" w14:textId="77777777" w:rsidR="00E57ED2" w:rsidRDefault="00E57ED2" w:rsidP="003F125D">
            <w:pPr>
              <w:tabs>
                <w:tab w:val="left" w:pos="720"/>
              </w:tabs>
              <w:jc w:val="both"/>
              <w:rPr>
                <w:rFonts w:ascii="Verdana" w:eastAsia="Calibri" w:hAnsi="Verdana" w:cs="Arial"/>
                <w:b/>
                <w:sz w:val="24"/>
                <w:szCs w:val="24"/>
              </w:rPr>
            </w:pPr>
            <w:r w:rsidRPr="008E3F09">
              <w:rPr>
                <w:rFonts w:ascii="Verdana" w:eastAsia="Calibri" w:hAnsi="Verdana" w:cs="Arial"/>
                <w:sz w:val="24"/>
                <w:szCs w:val="24"/>
              </w:rPr>
              <w:t>Section 45A</w:t>
            </w:r>
          </w:p>
        </w:tc>
        <w:tc>
          <w:tcPr>
            <w:tcW w:w="7938" w:type="dxa"/>
          </w:tcPr>
          <w:p w14:paraId="16D10B07" w14:textId="77777777" w:rsidR="00E57ED2" w:rsidRDefault="00E57ED2" w:rsidP="003F125D">
            <w:pPr>
              <w:tabs>
                <w:tab w:val="left" w:pos="720"/>
              </w:tabs>
              <w:jc w:val="both"/>
              <w:rPr>
                <w:rFonts w:ascii="Verdana" w:eastAsia="Calibri" w:hAnsi="Verdana" w:cs="Arial"/>
                <w:sz w:val="24"/>
                <w:szCs w:val="24"/>
              </w:rPr>
            </w:pPr>
            <w:r w:rsidRPr="008E3F09">
              <w:rPr>
                <w:rFonts w:ascii="Verdana" w:eastAsia="Calibri" w:hAnsi="Verdana" w:cs="Arial"/>
                <w:sz w:val="24"/>
                <w:szCs w:val="24"/>
              </w:rPr>
              <w:t>Hospital and Limitation Direction</w:t>
            </w:r>
          </w:p>
          <w:p w14:paraId="6CA0CDA1" w14:textId="77777777" w:rsidR="00E57ED2" w:rsidRDefault="00E57ED2" w:rsidP="003F125D">
            <w:pPr>
              <w:tabs>
                <w:tab w:val="left" w:pos="720"/>
              </w:tabs>
              <w:jc w:val="both"/>
              <w:rPr>
                <w:rFonts w:ascii="Verdana" w:eastAsia="Calibri" w:hAnsi="Verdana" w:cs="Arial"/>
                <w:b/>
                <w:sz w:val="24"/>
                <w:szCs w:val="24"/>
              </w:rPr>
            </w:pPr>
          </w:p>
        </w:tc>
      </w:tr>
      <w:tr w:rsidR="00E57ED2" w14:paraId="3ACFD62F" w14:textId="77777777" w:rsidTr="003F125D">
        <w:tc>
          <w:tcPr>
            <w:tcW w:w="9776" w:type="dxa"/>
            <w:gridSpan w:val="2"/>
          </w:tcPr>
          <w:p w14:paraId="6A6EE18D" w14:textId="77777777" w:rsidR="00E57ED2" w:rsidRDefault="00E57ED2" w:rsidP="003F125D">
            <w:pPr>
              <w:jc w:val="both"/>
              <w:rPr>
                <w:rFonts w:ascii="Verdana" w:eastAsia="Calibri" w:hAnsi="Verdana" w:cs="Arial"/>
                <w:b/>
                <w:sz w:val="24"/>
                <w:szCs w:val="24"/>
              </w:rPr>
            </w:pPr>
            <w:r w:rsidRPr="008E3F09">
              <w:rPr>
                <w:rFonts w:ascii="Verdana" w:eastAsia="Calibri" w:hAnsi="Verdana" w:cs="Arial"/>
                <w:sz w:val="24"/>
                <w:szCs w:val="24"/>
              </w:rPr>
              <w:t>CPI 5</w:t>
            </w:r>
            <w:r>
              <w:rPr>
                <w:rFonts w:ascii="Verdana" w:eastAsia="Calibri" w:hAnsi="Verdana" w:cs="Arial"/>
                <w:sz w:val="24"/>
                <w:szCs w:val="24"/>
              </w:rPr>
              <w:t xml:space="preserve"> </w:t>
            </w:r>
            <w:r w:rsidRPr="008E3F09">
              <w:rPr>
                <w:rFonts w:ascii="Verdana" w:eastAsia="Calibri" w:hAnsi="Verdana" w:cs="Arial"/>
                <w:sz w:val="24"/>
                <w:szCs w:val="24"/>
              </w:rPr>
              <w:t>Criminal Procedure (Insanity &amp; Unfitness to Plead) Act 1991(Indefinite period)</w:t>
            </w:r>
          </w:p>
        </w:tc>
      </w:tr>
    </w:tbl>
    <w:p w14:paraId="52589B7F" w14:textId="77777777" w:rsidR="00E57ED2" w:rsidRDefault="00E57ED2" w:rsidP="00E57ED2">
      <w:pPr>
        <w:tabs>
          <w:tab w:val="left" w:pos="720"/>
        </w:tabs>
        <w:spacing w:after="0" w:line="240" w:lineRule="auto"/>
        <w:jc w:val="both"/>
        <w:rPr>
          <w:rFonts w:ascii="Verdana" w:eastAsia="Calibri" w:hAnsi="Verdana" w:cs="Arial"/>
          <w:b/>
          <w:sz w:val="24"/>
          <w:szCs w:val="24"/>
        </w:rPr>
      </w:pPr>
    </w:p>
    <w:p w14:paraId="2C52297C" w14:textId="77777777" w:rsidR="00E57ED2" w:rsidRDefault="00E57ED2" w:rsidP="00E57ED2">
      <w:pPr>
        <w:pStyle w:val="ListParagraph"/>
        <w:numPr>
          <w:ilvl w:val="0"/>
          <w:numId w:val="12"/>
        </w:numPr>
        <w:tabs>
          <w:tab w:val="left" w:pos="720"/>
        </w:tabs>
        <w:spacing w:after="0" w:line="240" w:lineRule="auto"/>
        <w:jc w:val="both"/>
        <w:rPr>
          <w:rFonts w:ascii="Verdana" w:eastAsia="Calibri" w:hAnsi="Verdana" w:cs="Arial"/>
          <w:b/>
          <w:sz w:val="24"/>
          <w:szCs w:val="24"/>
        </w:rPr>
      </w:pPr>
      <w:r w:rsidRPr="00026E90">
        <w:rPr>
          <w:rFonts w:ascii="Verdana" w:eastAsia="Calibri" w:hAnsi="Verdana" w:cs="Arial"/>
          <w:b/>
          <w:sz w:val="24"/>
          <w:szCs w:val="24"/>
        </w:rPr>
        <w:t xml:space="preserve">Part 4 &amp; Part 4A – Concerned with medical treatment for </w:t>
      </w:r>
      <w:r>
        <w:rPr>
          <w:rFonts w:ascii="Verdana" w:eastAsia="Calibri" w:hAnsi="Verdana" w:cs="Arial"/>
          <w:b/>
          <w:sz w:val="24"/>
          <w:szCs w:val="24"/>
        </w:rPr>
        <w:t>m</w:t>
      </w:r>
      <w:r w:rsidRPr="00026E90">
        <w:rPr>
          <w:rFonts w:ascii="Verdana" w:eastAsia="Calibri" w:hAnsi="Verdana" w:cs="Arial"/>
          <w:b/>
          <w:sz w:val="24"/>
          <w:szCs w:val="24"/>
        </w:rPr>
        <w:t>ental disorder</w:t>
      </w:r>
      <w:r>
        <w:rPr>
          <w:rFonts w:ascii="Verdana" w:eastAsia="Calibri" w:hAnsi="Verdana" w:cs="Arial"/>
          <w:b/>
          <w:sz w:val="24"/>
          <w:szCs w:val="24"/>
        </w:rPr>
        <w:t>:</w:t>
      </w:r>
      <w:r w:rsidRPr="00026E90">
        <w:rPr>
          <w:rFonts w:ascii="Verdana" w:eastAsia="Calibri" w:hAnsi="Verdana" w:cs="Arial"/>
          <w:b/>
          <w:sz w:val="24"/>
          <w:szCs w:val="24"/>
        </w:rPr>
        <w:t xml:space="preserve"> </w:t>
      </w:r>
    </w:p>
    <w:p w14:paraId="670E456C" w14:textId="77777777" w:rsidR="00E57ED2" w:rsidRPr="00026E90" w:rsidRDefault="00E57ED2" w:rsidP="00E57ED2">
      <w:pPr>
        <w:pStyle w:val="ListParagraph"/>
        <w:tabs>
          <w:tab w:val="left" w:pos="720"/>
        </w:tabs>
        <w:spacing w:after="0" w:line="240" w:lineRule="auto"/>
        <w:ind w:left="360"/>
        <w:jc w:val="both"/>
        <w:rPr>
          <w:rFonts w:ascii="Verdana" w:eastAsia="Calibri" w:hAnsi="Verdana" w:cs="Arial"/>
          <w:b/>
          <w:sz w:val="24"/>
          <w:szCs w:val="24"/>
        </w:rPr>
      </w:pPr>
    </w:p>
    <w:p w14:paraId="298A3619" w14:textId="77777777" w:rsidR="00E57ED2" w:rsidRPr="008E3F09" w:rsidRDefault="00E57ED2" w:rsidP="00E57ED2">
      <w:pPr>
        <w:tabs>
          <w:tab w:val="left" w:pos="720"/>
        </w:tabs>
        <w:spacing w:after="0" w:line="240" w:lineRule="auto"/>
        <w:jc w:val="both"/>
        <w:rPr>
          <w:rFonts w:ascii="Verdana" w:eastAsia="Calibri" w:hAnsi="Verdana" w:cs="Arial"/>
          <w:sz w:val="24"/>
          <w:szCs w:val="24"/>
        </w:rPr>
      </w:pPr>
      <w:r w:rsidRPr="008E3F09">
        <w:rPr>
          <w:rFonts w:ascii="Verdana" w:eastAsia="Calibri" w:hAnsi="Verdana" w:cs="Arial"/>
          <w:sz w:val="24"/>
          <w:szCs w:val="24"/>
        </w:rPr>
        <w:t>Part 4 of the Act deals with people who have been detained in hospital, including those who are on section 17 leave, those who are absent without leave, and Community Treatment Order patients who have been recalled to hospital.</w:t>
      </w:r>
    </w:p>
    <w:p w14:paraId="364A2C35" w14:textId="77777777" w:rsidR="00E57ED2" w:rsidRDefault="00E57ED2" w:rsidP="00E57ED2">
      <w:pPr>
        <w:tabs>
          <w:tab w:val="left" w:pos="720"/>
        </w:tabs>
        <w:spacing w:after="0" w:line="240" w:lineRule="auto"/>
        <w:jc w:val="both"/>
        <w:rPr>
          <w:rFonts w:ascii="Verdana" w:eastAsia="Calibri" w:hAnsi="Verdana" w:cs="Arial"/>
          <w:sz w:val="24"/>
          <w:szCs w:val="24"/>
        </w:rPr>
      </w:pPr>
    </w:p>
    <w:p w14:paraId="568EBFE6" w14:textId="77777777" w:rsidR="00E57ED2" w:rsidRPr="008E3F09" w:rsidRDefault="00E57ED2" w:rsidP="00E57ED2">
      <w:pPr>
        <w:tabs>
          <w:tab w:val="left" w:pos="720"/>
        </w:tabs>
        <w:spacing w:after="0" w:line="240" w:lineRule="auto"/>
        <w:jc w:val="both"/>
        <w:rPr>
          <w:rFonts w:ascii="Verdana" w:eastAsia="Calibri" w:hAnsi="Verdana" w:cs="Arial"/>
          <w:sz w:val="24"/>
          <w:szCs w:val="24"/>
        </w:rPr>
      </w:pPr>
      <w:r w:rsidRPr="008E3F09">
        <w:rPr>
          <w:rFonts w:ascii="Verdana" w:eastAsia="Calibri" w:hAnsi="Verdana" w:cs="Arial"/>
          <w:sz w:val="24"/>
          <w:szCs w:val="24"/>
        </w:rPr>
        <w:t xml:space="preserve">Part 4A of the Act deals with people who are on a Community Treatment Order </w:t>
      </w:r>
    </w:p>
    <w:p w14:paraId="3D64C1CE" w14:textId="77777777" w:rsidR="00E57ED2" w:rsidRPr="008E3F09" w:rsidRDefault="00E57ED2" w:rsidP="00E57ED2">
      <w:pPr>
        <w:tabs>
          <w:tab w:val="left" w:pos="720"/>
        </w:tabs>
        <w:spacing w:after="0" w:line="240" w:lineRule="auto"/>
        <w:jc w:val="both"/>
        <w:rPr>
          <w:rFonts w:ascii="Verdana" w:eastAsia="Calibri" w:hAnsi="Verdana" w:cs="Arial"/>
          <w:sz w:val="24"/>
          <w:szCs w:val="24"/>
        </w:rPr>
      </w:pPr>
    </w:p>
    <w:p w14:paraId="5D6BE136" w14:textId="77777777" w:rsidR="00E57ED2" w:rsidRDefault="00E57ED2" w:rsidP="00E57ED2">
      <w:pPr>
        <w:pStyle w:val="ListParagraph"/>
        <w:numPr>
          <w:ilvl w:val="0"/>
          <w:numId w:val="12"/>
        </w:numPr>
        <w:spacing w:after="0" w:line="240" w:lineRule="auto"/>
        <w:rPr>
          <w:rFonts w:ascii="Verdana" w:eastAsia="Calibri" w:hAnsi="Verdana" w:cs="Arial"/>
          <w:b/>
          <w:sz w:val="24"/>
          <w:szCs w:val="24"/>
        </w:rPr>
      </w:pPr>
      <w:r w:rsidRPr="007865C8">
        <w:rPr>
          <w:rFonts w:ascii="Verdana" w:eastAsia="Calibri" w:hAnsi="Verdana" w:cs="Arial"/>
          <w:b/>
          <w:sz w:val="24"/>
          <w:szCs w:val="24"/>
        </w:rPr>
        <w:t>Part 10 – Miscellaneous and Supplementary</w:t>
      </w:r>
    </w:p>
    <w:p w14:paraId="0EABCB9B" w14:textId="77777777" w:rsidR="00E57ED2" w:rsidRDefault="00E57ED2" w:rsidP="00E57ED2">
      <w:pPr>
        <w:spacing w:after="0" w:line="240" w:lineRule="auto"/>
        <w:rPr>
          <w:rFonts w:ascii="Verdana" w:eastAsia="Calibri" w:hAnsi="Verdana" w:cs="Arial"/>
          <w:b/>
          <w:sz w:val="24"/>
          <w:szCs w:val="24"/>
        </w:rPr>
      </w:pPr>
    </w:p>
    <w:tbl>
      <w:tblPr>
        <w:tblStyle w:val="TableGrid"/>
        <w:tblW w:w="9776" w:type="dxa"/>
        <w:tblLook w:val="04A0" w:firstRow="1" w:lastRow="0" w:firstColumn="1" w:lastColumn="0" w:noHBand="0" w:noVBand="1"/>
      </w:tblPr>
      <w:tblGrid>
        <w:gridCol w:w="2122"/>
        <w:gridCol w:w="7654"/>
      </w:tblGrid>
      <w:tr w:rsidR="00E57ED2" w14:paraId="413BD180" w14:textId="77777777" w:rsidTr="003F125D">
        <w:tc>
          <w:tcPr>
            <w:tcW w:w="2122" w:type="dxa"/>
          </w:tcPr>
          <w:p w14:paraId="6FAEBDDE" w14:textId="77777777" w:rsidR="00E57ED2" w:rsidRDefault="00E57ED2" w:rsidP="003F125D">
            <w:pPr>
              <w:rPr>
                <w:rFonts w:ascii="Verdana" w:eastAsia="Calibri" w:hAnsi="Verdana" w:cs="Arial"/>
                <w:b/>
                <w:sz w:val="24"/>
                <w:szCs w:val="24"/>
              </w:rPr>
            </w:pPr>
            <w:r w:rsidRPr="008E3F09">
              <w:rPr>
                <w:rFonts w:ascii="Verdana" w:eastAsia="Calibri" w:hAnsi="Verdana" w:cs="Arial"/>
                <w:sz w:val="24"/>
                <w:szCs w:val="24"/>
              </w:rPr>
              <w:t>Section 135(1)</w:t>
            </w:r>
          </w:p>
        </w:tc>
        <w:tc>
          <w:tcPr>
            <w:tcW w:w="7654" w:type="dxa"/>
          </w:tcPr>
          <w:p w14:paraId="1DB6CF35" w14:textId="77777777" w:rsidR="00E57ED2" w:rsidRDefault="00E57ED2" w:rsidP="003F125D">
            <w:pPr>
              <w:rPr>
                <w:rFonts w:ascii="Verdana" w:eastAsia="Calibri" w:hAnsi="Verdana" w:cs="Arial"/>
                <w:sz w:val="24"/>
                <w:szCs w:val="24"/>
              </w:rPr>
            </w:pPr>
            <w:r w:rsidRPr="008E3F09">
              <w:rPr>
                <w:rFonts w:ascii="Verdana" w:eastAsia="Calibri" w:hAnsi="Verdana" w:cs="Arial"/>
                <w:sz w:val="24"/>
                <w:szCs w:val="24"/>
              </w:rPr>
              <w:t>Warrant to enter and remove (up to 24 hours)</w:t>
            </w:r>
          </w:p>
          <w:p w14:paraId="0937EAEA" w14:textId="77777777" w:rsidR="00E57ED2" w:rsidRDefault="00E57ED2" w:rsidP="003F125D">
            <w:pPr>
              <w:rPr>
                <w:rFonts w:ascii="Verdana" w:eastAsia="Calibri" w:hAnsi="Verdana" w:cs="Arial"/>
                <w:b/>
                <w:sz w:val="24"/>
                <w:szCs w:val="24"/>
              </w:rPr>
            </w:pPr>
          </w:p>
        </w:tc>
      </w:tr>
      <w:tr w:rsidR="00E57ED2" w14:paraId="6AD8E92C" w14:textId="77777777" w:rsidTr="003F125D">
        <w:tc>
          <w:tcPr>
            <w:tcW w:w="2122" w:type="dxa"/>
          </w:tcPr>
          <w:p w14:paraId="2EE0E1B6" w14:textId="77777777" w:rsidR="00E57ED2" w:rsidRPr="008E3F09" w:rsidRDefault="00E57ED2" w:rsidP="003F125D">
            <w:pPr>
              <w:rPr>
                <w:rFonts w:ascii="Verdana" w:eastAsia="Calibri" w:hAnsi="Verdana" w:cs="Arial"/>
                <w:sz w:val="24"/>
                <w:szCs w:val="24"/>
              </w:rPr>
            </w:pPr>
            <w:r w:rsidRPr="008E3F09">
              <w:rPr>
                <w:rFonts w:ascii="Verdana" w:eastAsia="Calibri" w:hAnsi="Verdana" w:cs="Arial"/>
                <w:sz w:val="24"/>
                <w:szCs w:val="24"/>
              </w:rPr>
              <w:t>Section 135(2)</w:t>
            </w:r>
          </w:p>
        </w:tc>
        <w:tc>
          <w:tcPr>
            <w:tcW w:w="7654" w:type="dxa"/>
          </w:tcPr>
          <w:p w14:paraId="043FBE2A" w14:textId="77777777" w:rsidR="00E57ED2" w:rsidRDefault="00E57ED2" w:rsidP="003F125D">
            <w:pPr>
              <w:rPr>
                <w:rFonts w:ascii="Verdana" w:eastAsia="Calibri" w:hAnsi="Verdana" w:cs="Arial"/>
                <w:sz w:val="24"/>
                <w:szCs w:val="24"/>
              </w:rPr>
            </w:pPr>
            <w:r w:rsidRPr="008E3F09">
              <w:rPr>
                <w:rFonts w:ascii="Verdana" w:eastAsia="Calibri" w:hAnsi="Verdana" w:cs="Arial"/>
                <w:sz w:val="24"/>
                <w:szCs w:val="24"/>
              </w:rPr>
              <w:t>Warrant to enter and take or retake (up to 24 hours)</w:t>
            </w:r>
          </w:p>
          <w:p w14:paraId="1C6F09D5" w14:textId="77777777" w:rsidR="00E57ED2" w:rsidRPr="008E3F09" w:rsidRDefault="00E57ED2" w:rsidP="003F125D">
            <w:pPr>
              <w:rPr>
                <w:rFonts w:ascii="Verdana" w:eastAsia="Calibri" w:hAnsi="Verdana" w:cs="Arial"/>
                <w:sz w:val="24"/>
                <w:szCs w:val="24"/>
              </w:rPr>
            </w:pPr>
          </w:p>
        </w:tc>
      </w:tr>
      <w:tr w:rsidR="00E57ED2" w14:paraId="54D59694" w14:textId="77777777" w:rsidTr="003F125D">
        <w:tc>
          <w:tcPr>
            <w:tcW w:w="2122" w:type="dxa"/>
          </w:tcPr>
          <w:p w14:paraId="1E76310D" w14:textId="77777777" w:rsidR="00E57ED2" w:rsidRPr="008E3F09" w:rsidRDefault="00E57ED2" w:rsidP="003F125D">
            <w:pPr>
              <w:rPr>
                <w:rFonts w:ascii="Verdana" w:eastAsia="Calibri" w:hAnsi="Verdana" w:cs="Arial"/>
                <w:sz w:val="24"/>
                <w:szCs w:val="24"/>
              </w:rPr>
            </w:pPr>
            <w:r w:rsidRPr="008E3F09">
              <w:rPr>
                <w:rFonts w:ascii="Verdana" w:eastAsia="Calibri" w:hAnsi="Verdana" w:cs="Arial"/>
                <w:sz w:val="24"/>
                <w:szCs w:val="24"/>
              </w:rPr>
              <w:t>Section 136</w:t>
            </w:r>
          </w:p>
        </w:tc>
        <w:tc>
          <w:tcPr>
            <w:tcW w:w="7654" w:type="dxa"/>
          </w:tcPr>
          <w:p w14:paraId="37448123" w14:textId="77777777" w:rsidR="00E57ED2" w:rsidRDefault="00E57ED2" w:rsidP="003F125D">
            <w:pPr>
              <w:rPr>
                <w:rFonts w:ascii="Verdana" w:eastAsia="Calibri" w:hAnsi="Verdana" w:cs="Arial"/>
                <w:sz w:val="24"/>
                <w:szCs w:val="24"/>
              </w:rPr>
            </w:pPr>
            <w:r w:rsidRPr="008E3F09">
              <w:rPr>
                <w:rFonts w:ascii="Verdana" w:eastAsia="Calibri" w:hAnsi="Verdana" w:cs="Arial"/>
                <w:sz w:val="24"/>
                <w:szCs w:val="24"/>
              </w:rPr>
              <w:t>Removal to a place of safety (up to 24 hours)</w:t>
            </w:r>
          </w:p>
          <w:p w14:paraId="5A1AE525" w14:textId="77777777" w:rsidR="00E57ED2" w:rsidRPr="008E3F09" w:rsidRDefault="00E57ED2" w:rsidP="003F125D">
            <w:pPr>
              <w:rPr>
                <w:rFonts w:ascii="Verdana" w:eastAsia="Calibri" w:hAnsi="Verdana" w:cs="Arial"/>
                <w:sz w:val="24"/>
                <w:szCs w:val="24"/>
              </w:rPr>
            </w:pPr>
          </w:p>
        </w:tc>
      </w:tr>
    </w:tbl>
    <w:p w14:paraId="20FE9950" w14:textId="77777777" w:rsidR="00E57ED2" w:rsidRPr="00074C01" w:rsidRDefault="00E57ED2" w:rsidP="00E57ED2">
      <w:pPr>
        <w:pStyle w:val="ListParagraph"/>
        <w:numPr>
          <w:ilvl w:val="0"/>
          <w:numId w:val="13"/>
        </w:numPr>
        <w:spacing w:after="0" w:line="240" w:lineRule="auto"/>
        <w:jc w:val="both"/>
        <w:rPr>
          <w:rFonts w:ascii="Verdana" w:eastAsia="Calibri" w:hAnsi="Verdana" w:cs="Arial"/>
          <w:sz w:val="24"/>
          <w:szCs w:val="24"/>
          <w:u w:val="single"/>
        </w:rPr>
      </w:pPr>
      <w:r w:rsidRPr="00074C01">
        <w:rPr>
          <w:rFonts w:ascii="Verdana" w:eastAsia="Calibri" w:hAnsi="Verdana" w:cs="Arial"/>
          <w:b/>
          <w:sz w:val="24"/>
          <w:szCs w:val="24"/>
          <w:u w:val="single"/>
        </w:rPr>
        <w:lastRenderedPageBreak/>
        <w:t>Mental Health Act 1983 - Data Collection and Exception Reporting</w:t>
      </w:r>
    </w:p>
    <w:p w14:paraId="624C5AF7" w14:textId="77777777" w:rsidR="00E57ED2" w:rsidRDefault="00E57ED2" w:rsidP="00E57ED2">
      <w:pPr>
        <w:pStyle w:val="ListParagraph"/>
        <w:spacing w:after="0" w:line="240" w:lineRule="auto"/>
        <w:ind w:left="360"/>
        <w:jc w:val="both"/>
        <w:rPr>
          <w:rFonts w:ascii="Verdana" w:eastAsia="Calibri" w:hAnsi="Verdana" w:cs="Arial"/>
          <w:b/>
          <w:sz w:val="24"/>
          <w:szCs w:val="24"/>
          <w:u w:val="single"/>
        </w:rPr>
      </w:pPr>
    </w:p>
    <w:p w14:paraId="264AABD2" w14:textId="77777777" w:rsidR="00E57ED2" w:rsidRPr="008E3F09" w:rsidRDefault="00E57ED2" w:rsidP="00E57ED2">
      <w:pPr>
        <w:spacing w:after="0" w:line="240" w:lineRule="auto"/>
        <w:jc w:val="both"/>
        <w:rPr>
          <w:rFonts w:ascii="Verdana" w:eastAsia="Calibri" w:hAnsi="Verdana" w:cs="Arial"/>
          <w:sz w:val="24"/>
          <w:szCs w:val="24"/>
        </w:rPr>
      </w:pPr>
      <w:r w:rsidRPr="008E3F09">
        <w:rPr>
          <w:rFonts w:ascii="Verdana" w:eastAsia="Calibri" w:hAnsi="Verdana" w:cs="Arial"/>
          <w:sz w:val="24"/>
          <w:szCs w:val="24"/>
        </w:rPr>
        <w:t>The data</w:t>
      </w:r>
      <w:r>
        <w:rPr>
          <w:rFonts w:ascii="Verdana" w:eastAsia="Calibri" w:hAnsi="Verdana" w:cs="Arial"/>
          <w:sz w:val="24"/>
          <w:szCs w:val="24"/>
        </w:rPr>
        <w:t>set highlighted</w:t>
      </w:r>
      <w:r w:rsidRPr="008E3F09">
        <w:rPr>
          <w:rFonts w:ascii="Verdana" w:eastAsia="Calibri" w:hAnsi="Verdana" w:cs="Arial"/>
          <w:sz w:val="24"/>
          <w:szCs w:val="24"/>
        </w:rPr>
        <w:t xml:space="preserve"> below summarises some of the key points of the use of the Mental Health Act 1983 during the reporting period, together with comparison data for the previous 2-year period: </w:t>
      </w:r>
    </w:p>
    <w:p w14:paraId="19AE54F5" w14:textId="77777777" w:rsidR="00E57ED2" w:rsidRPr="008E3F09" w:rsidRDefault="00E57ED2" w:rsidP="00E57ED2">
      <w:pPr>
        <w:spacing w:after="0" w:line="240" w:lineRule="auto"/>
        <w:jc w:val="both"/>
        <w:rPr>
          <w:rFonts w:ascii="Verdana" w:eastAsia="Calibri" w:hAnsi="Verdana" w:cs="Arial"/>
          <w:sz w:val="24"/>
          <w:szCs w:val="24"/>
        </w:rPr>
      </w:pPr>
    </w:p>
    <w:p w14:paraId="4FFE0149" w14:textId="77777777" w:rsidR="00E57ED2" w:rsidRPr="00087672" w:rsidRDefault="00E57ED2" w:rsidP="00E57ED2">
      <w:pPr>
        <w:pStyle w:val="ListParagraph"/>
        <w:numPr>
          <w:ilvl w:val="0"/>
          <w:numId w:val="14"/>
        </w:numPr>
        <w:spacing w:after="200" w:line="240" w:lineRule="auto"/>
        <w:rPr>
          <w:rFonts w:ascii="Verdana" w:eastAsia="Calibri" w:hAnsi="Verdana" w:cs="Arial"/>
          <w:b/>
          <w:sz w:val="24"/>
          <w:szCs w:val="24"/>
          <w:u w:val="single"/>
        </w:rPr>
      </w:pPr>
      <w:r w:rsidRPr="00087672">
        <w:rPr>
          <w:rFonts w:ascii="Verdana" w:eastAsia="Calibri" w:hAnsi="Verdana" w:cs="Arial"/>
          <w:b/>
          <w:sz w:val="24"/>
          <w:szCs w:val="24"/>
          <w:u w:val="single"/>
        </w:rPr>
        <w:t>Detention under Section 5 – Holding Powers</w:t>
      </w:r>
    </w:p>
    <w:p w14:paraId="5E8435E5" w14:textId="77777777" w:rsidR="00E57ED2" w:rsidRPr="008E3F09" w:rsidRDefault="00E57ED2" w:rsidP="00E57ED2">
      <w:pPr>
        <w:spacing w:after="200" w:line="240" w:lineRule="auto"/>
        <w:jc w:val="both"/>
        <w:rPr>
          <w:rFonts w:ascii="Verdana" w:eastAsia="Calibri" w:hAnsi="Verdana" w:cs="Arial"/>
          <w:sz w:val="24"/>
          <w:szCs w:val="24"/>
        </w:rPr>
      </w:pPr>
      <w:r w:rsidRPr="008E3F09">
        <w:rPr>
          <w:rFonts w:ascii="Verdana" w:eastAsia="Calibri" w:hAnsi="Verdana" w:cs="Arial"/>
          <w:b/>
          <w:sz w:val="24"/>
          <w:szCs w:val="24"/>
        </w:rPr>
        <w:t>Section 5(4)</w:t>
      </w:r>
      <w:r w:rsidRPr="008E3F09">
        <w:rPr>
          <w:rFonts w:ascii="Verdana" w:eastAsia="Calibri" w:hAnsi="Verdana" w:cs="Arial"/>
          <w:sz w:val="24"/>
          <w:szCs w:val="24"/>
        </w:rPr>
        <w:t xml:space="preserve"> is a holding power, used by mental health and learning disability nurses in mental health in-patient settings for up to 6 hours, to allow for the lawful restraint of the patient from leaving the ward.</w:t>
      </w:r>
    </w:p>
    <w:p w14:paraId="11146D02" w14:textId="77777777" w:rsidR="00E57ED2" w:rsidRDefault="00E57ED2" w:rsidP="00E57ED2">
      <w:pPr>
        <w:spacing w:after="0" w:line="240" w:lineRule="auto"/>
        <w:jc w:val="both"/>
        <w:rPr>
          <w:rFonts w:ascii="Verdana" w:eastAsia="Calibri" w:hAnsi="Verdana" w:cs="Arial"/>
          <w:sz w:val="24"/>
          <w:szCs w:val="24"/>
        </w:rPr>
      </w:pPr>
      <w:r w:rsidRPr="008E3F09">
        <w:rPr>
          <w:rFonts w:ascii="Verdana" w:eastAsia="Calibri" w:hAnsi="Verdana" w:cs="Arial"/>
          <w:sz w:val="24"/>
          <w:szCs w:val="24"/>
        </w:rPr>
        <w:t xml:space="preserve">Section 5(4) was </w:t>
      </w:r>
      <w:r>
        <w:rPr>
          <w:rFonts w:ascii="Verdana" w:eastAsia="Calibri" w:hAnsi="Verdana" w:cs="Arial"/>
          <w:sz w:val="24"/>
          <w:szCs w:val="24"/>
        </w:rPr>
        <w:t>not used</w:t>
      </w:r>
      <w:r w:rsidRPr="008E3F09">
        <w:rPr>
          <w:rFonts w:ascii="Verdana" w:eastAsia="Calibri" w:hAnsi="Verdana" w:cs="Arial"/>
          <w:sz w:val="24"/>
          <w:szCs w:val="24"/>
        </w:rPr>
        <w:t xml:space="preserve"> during this reporting period.</w:t>
      </w:r>
      <w:r>
        <w:rPr>
          <w:rFonts w:ascii="Verdana" w:eastAsia="Calibri" w:hAnsi="Verdana" w:cs="Arial"/>
          <w:sz w:val="24"/>
          <w:szCs w:val="24"/>
        </w:rPr>
        <w:t xml:space="preserve"> </w:t>
      </w:r>
    </w:p>
    <w:p w14:paraId="57A69EE5" w14:textId="77777777" w:rsidR="00E57ED2" w:rsidRDefault="00E57ED2" w:rsidP="00E57ED2">
      <w:pPr>
        <w:spacing w:after="0" w:line="240" w:lineRule="auto"/>
        <w:jc w:val="both"/>
        <w:rPr>
          <w:rFonts w:ascii="Verdana" w:eastAsia="Calibri" w:hAnsi="Verdana" w:cs="Arial"/>
          <w:sz w:val="24"/>
          <w:szCs w:val="24"/>
        </w:rPr>
      </w:pPr>
    </w:p>
    <w:p w14:paraId="2E2AA7BC" w14:textId="77777777" w:rsidR="00E57ED2" w:rsidRDefault="00E57ED2" w:rsidP="00E57ED2">
      <w:pPr>
        <w:spacing w:after="0" w:line="240" w:lineRule="auto"/>
        <w:jc w:val="both"/>
        <w:rPr>
          <w:rFonts w:ascii="Verdana" w:eastAsia="Calibri" w:hAnsi="Verdana" w:cs="Arial"/>
          <w:sz w:val="24"/>
          <w:szCs w:val="24"/>
        </w:rPr>
      </w:pPr>
    </w:p>
    <w:p w14:paraId="3571AA65" w14:textId="77777777" w:rsidR="00E57ED2" w:rsidRPr="008E3F09" w:rsidRDefault="00E57ED2" w:rsidP="00E57ED2">
      <w:pPr>
        <w:spacing w:after="200" w:line="240" w:lineRule="auto"/>
        <w:jc w:val="both"/>
        <w:rPr>
          <w:rFonts w:ascii="Verdana" w:eastAsia="Calibri" w:hAnsi="Verdana" w:cs="Arial"/>
          <w:b/>
          <w:i/>
          <w:sz w:val="24"/>
          <w:szCs w:val="24"/>
        </w:rPr>
      </w:pPr>
      <w:r>
        <w:rPr>
          <w:rFonts w:ascii="Verdana" w:eastAsia="Calibri" w:hAnsi="Verdana" w:cs="Arial"/>
          <w:b/>
          <w:i/>
          <w:sz w:val="24"/>
          <w:szCs w:val="24"/>
        </w:rPr>
        <w:t>Table 1 below shows</w:t>
      </w:r>
      <w:r w:rsidRPr="008E3F09">
        <w:rPr>
          <w:rFonts w:ascii="Verdana" w:eastAsia="Calibri" w:hAnsi="Verdana" w:cs="Arial"/>
          <w:b/>
          <w:i/>
          <w:sz w:val="24"/>
          <w:szCs w:val="24"/>
        </w:rPr>
        <w:t xml:space="preserve"> </w:t>
      </w:r>
      <w:r>
        <w:rPr>
          <w:rFonts w:ascii="Verdana" w:eastAsia="Calibri" w:hAnsi="Verdana" w:cs="Arial"/>
          <w:b/>
          <w:i/>
          <w:sz w:val="24"/>
          <w:szCs w:val="24"/>
        </w:rPr>
        <w:t xml:space="preserve">the </w:t>
      </w:r>
      <w:r w:rsidRPr="008E3F09">
        <w:rPr>
          <w:rFonts w:ascii="Verdana" w:eastAsia="Calibri" w:hAnsi="Verdana" w:cs="Arial"/>
          <w:b/>
          <w:i/>
          <w:sz w:val="24"/>
          <w:szCs w:val="24"/>
        </w:rPr>
        <w:t>use of section 5(4)</w:t>
      </w:r>
      <w:r>
        <w:rPr>
          <w:rFonts w:ascii="Verdana" w:eastAsia="Calibri" w:hAnsi="Verdana" w:cs="Arial"/>
          <w:b/>
          <w:i/>
          <w:sz w:val="24"/>
          <w:szCs w:val="24"/>
        </w:rPr>
        <w:t xml:space="preserve">, </w:t>
      </w:r>
      <w:r w:rsidRPr="008E3F09">
        <w:rPr>
          <w:rFonts w:ascii="Verdana" w:eastAsia="Calibri" w:hAnsi="Verdana" w:cs="Arial"/>
          <w:b/>
          <w:i/>
          <w:sz w:val="24"/>
          <w:szCs w:val="24"/>
        </w:rPr>
        <w:t>together with comparison data over 2 years</w:t>
      </w:r>
      <w:r>
        <w:rPr>
          <w:rFonts w:ascii="Verdana" w:eastAsia="Calibri" w:hAnsi="Verdana" w:cs="Arial"/>
          <w:b/>
          <w:i/>
          <w:sz w:val="24"/>
          <w:szCs w:val="24"/>
        </w:rPr>
        <w:t>:</w:t>
      </w:r>
    </w:p>
    <w:p w14:paraId="64A2A906" w14:textId="77777777" w:rsidR="00E57ED2" w:rsidRDefault="00E57ED2" w:rsidP="00E57ED2">
      <w:pPr>
        <w:spacing w:after="0" w:line="240" w:lineRule="auto"/>
        <w:jc w:val="both"/>
        <w:rPr>
          <w:rFonts w:ascii="Verdana" w:eastAsia="Calibri" w:hAnsi="Verdana" w:cs="Arial"/>
          <w:sz w:val="24"/>
          <w:szCs w:val="24"/>
        </w:rPr>
      </w:pPr>
    </w:p>
    <w:p w14:paraId="4F3B3E32" w14:textId="77777777" w:rsidR="00E57ED2" w:rsidRDefault="00E57ED2" w:rsidP="00E57ED2">
      <w:pPr>
        <w:spacing w:after="0" w:line="240" w:lineRule="auto"/>
        <w:jc w:val="both"/>
        <w:rPr>
          <w:rFonts w:ascii="Verdana" w:eastAsia="Calibri" w:hAnsi="Verdana" w:cs="Arial"/>
          <w:sz w:val="24"/>
          <w:szCs w:val="24"/>
        </w:rPr>
      </w:pPr>
      <w:r>
        <w:rPr>
          <w:rFonts w:ascii="Verdana" w:eastAsia="Calibri" w:hAnsi="Verdana" w:cs="Arial"/>
          <w:sz w:val="24"/>
          <w:szCs w:val="24"/>
        </w:rPr>
        <w:t>Table 1:</w:t>
      </w:r>
    </w:p>
    <w:p w14:paraId="2ECDD709" w14:textId="77777777" w:rsidR="00E57ED2" w:rsidRPr="008E3F09" w:rsidRDefault="00E57ED2" w:rsidP="00E57ED2">
      <w:pPr>
        <w:spacing w:after="0" w:line="240" w:lineRule="auto"/>
        <w:jc w:val="both"/>
        <w:rPr>
          <w:rFonts w:ascii="Verdana" w:eastAsia="Calibri" w:hAnsi="Verdana" w:cs="Arial"/>
          <w:sz w:val="24"/>
          <w:szCs w:val="24"/>
        </w:rPr>
      </w:pPr>
    </w:p>
    <w:p w14:paraId="29BF4A10" w14:textId="77777777" w:rsidR="00E57ED2" w:rsidRPr="008E3F09" w:rsidRDefault="00E57ED2" w:rsidP="00E57ED2">
      <w:pPr>
        <w:spacing w:after="0" w:line="480" w:lineRule="auto"/>
        <w:jc w:val="both"/>
        <w:rPr>
          <w:rFonts w:ascii="Verdana" w:eastAsia="Calibri" w:hAnsi="Verdana" w:cs="Arial"/>
          <w:sz w:val="24"/>
          <w:szCs w:val="24"/>
        </w:rPr>
      </w:pPr>
      <w:r w:rsidRPr="008E3F09">
        <w:rPr>
          <w:rFonts w:ascii="Verdana" w:eastAsia="Calibri" w:hAnsi="Verdana" w:cs="Arial"/>
          <w:noProof/>
          <w:sz w:val="24"/>
          <w:szCs w:val="24"/>
          <w:lang w:eastAsia="en-GB"/>
        </w:rPr>
        <w:drawing>
          <wp:inline distT="0" distB="0" distL="0" distR="0" wp14:anchorId="5A067A29" wp14:editId="45895E12">
            <wp:extent cx="5731510" cy="4029075"/>
            <wp:effectExtent l="0" t="0" r="2540" b="9525"/>
            <wp:docPr id="7" name="Chart 7"/>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inline>
        </w:drawing>
      </w:r>
    </w:p>
    <w:p w14:paraId="2A8920D4" w14:textId="77777777" w:rsidR="00E57ED2" w:rsidRDefault="00E57ED2" w:rsidP="00E57ED2">
      <w:pPr>
        <w:spacing w:after="0" w:line="240" w:lineRule="auto"/>
        <w:jc w:val="both"/>
        <w:rPr>
          <w:rFonts w:ascii="Verdana" w:eastAsia="Calibri" w:hAnsi="Verdana" w:cs="Arial"/>
          <w:b/>
          <w:sz w:val="24"/>
          <w:szCs w:val="24"/>
        </w:rPr>
      </w:pPr>
    </w:p>
    <w:p w14:paraId="69BD36C3" w14:textId="77777777" w:rsidR="00E57ED2" w:rsidRDefault="00E57ED2" w:rsidP="00E57ED2">
      <w:pPr>
        <w:spacing w:after="0" w:line="240" w:lineRule="auto"/>
        <w:jc w:val="both"/>
        <w:rPr>
          <w:rFonts w:ascii="Verdana" w:eastAsia="Calibri" w:hAnsi="Verdana" w:cs="Arial"/>
          <w:b/>
          <w:sz w:val="24"/>
          <w:szCs w:val="24"/>
        </w:rPr>
      </w:pPr>
    </w:p>
    <w:p w14:paraId="1AEAB733" w14:textId="77777777" w:rsidR="00E57ED2" w:rsidRPr="008E3F09" w:rsidRDefault="00E57ED2" w:rsidP="00E57ED2">
      <w:pPr>
        <w:spacing w:after="0" w:line="240" w:lineRule="auto"/>
        <w:jc w:val="both"/>
        <w:rPr>
          <w:rFonts w:ascii="Verdana" w:eastAsia="Calibri" w:hAnsi="Verdana" w:cs="Arial"/>
          <w:sz w:val="24"/>
          <w:szCs w:val="24"/>
        </w:rPr>
      </w:pPr>
      <w:r w:rsidRPr="008E3F09">
        <w:rPr>
          <w:rFonts w:ascii="Verdana" w:eastAsia="Calibri" w:hAnsi="Verdana" w:cs="Arial"/>
          <w:b/>
          <w:sz w:val="24"/>
          <w:szCs w:val="24"/>
        </w:rPr>
        <w:lastRenderedPageBreak/>
        <w:t>Section 5(2)</w:t>
      </w:r>
      <w:r w:rsidRPr="008E3F09">
        <w:rPr>
          <w:rFonts w:ascii="Verdana" w:eastAsia="Calibri" w:hAnsi="Verdana" w:cs="Arial"/>
          <w:sz w:val="24"/>
          <w:szCs w:val="24"/>
        </w:rPr>
        <w:t xml:space="preserve"> is a holding power used by doctors in both mental health and general hospital settings to detain an in-patient for up to 72 hours, to allow a mental health act assessment to take place. </w:t>
      </w:r>
    </w:p>
    <w:p w14:paraId="3982E9A2" w14:textId="77777777" w:rsidR="00E57ED2" w:rsidRPr="008E3F09" w:rsidRDefault="00E57ED2" w:rsidP="00E57ED2">
      <w:pPr>
        <w:spacing w:after="0" w:line="240" w:lineRule="auto"/>
        <w:jc w:val="both"/>
        <w:rPr>
          <w:rFonts w:ascii="Verdana" w:eastAsia="Calibri" w:hAnsi="Verdana" w:cs="Arial"/>
          <w:sz w:val="24"/>
          <w:szCs w:val="24"/>
        </w:rPr>
      </w:pPr>
    </w:p>
    <w:p w14:paraId="6E49B7FA" w14:textId="77777777" w:rsidR="00E57ED2" w:rsidRDefault="00E57ED2" w:rsidP="00E57ED2">
      <w:pPr>
        <w:spacing w:after="0" w:line="240" w:lineRule="auto"/>
        <w:jc w:val="both"/>
        <w:rPr>
          <w:rFonts w:ascii="Verdana" w:eastAsia="Calibri" w:hAnsi="Verdana" w:cs="Arial"/>
          <w:sz w:val="24"/>
          <w:szCs w:val="24"/>
        </w:rPr>
      </w:pPr>
      <w:r w:rsidRPr="008E3F09">
        <w:rPr>
          <w:rFonts w:ascii="Verdana" w:eastAsia="Calibri" w:hAnsi="Verdana" w:cs="Arial"/>
          <w:sz w:val="24"/>
          <w:szCs w:val="24"/>
        </w:rPr>
        <w:t xml:space="preserve">Section 5(2) was used on </w:t>
      </w:r>
      <w:r w:rsidRPr="008E3F09">
        <w:rPr>
          <w:rFonts w:ascii="Verdana" w:eastAsia="Calibri" w:hAnsi="Verdana" w:cs="Arial"/>
          <w:b/>
          <w:sz w:val="24"/>
          <w:szCs w:val="24"/>
        </w:rPr>
        <w:t>2</w:t>
      </w:r>
      <w:r>
        <w:rPr>
          <w:rFonts w:ascii="Verdana" w:eastAsia="Calibri" w:hAnsi="Verdana" w:cs="Arial"/>
          <w:b/>
          <w:sz w:val="24"/>
          <w:szCs w:val="24"/>
        </w:rPr>
        <w:t>5</w:t>
      </w:r>
      <w:r w:rsidRPr="008E3F09">
        <w:rPr>
          <w:rFonts w:ascii="Verdana" w:eastAsia="Calibri" w:hAnsi="Verdana" w:cs="Arial"/>
          <w:sz w:val="24"/>
          <w:szCs w:val="24"/>
        </w:rPr>
        <w:t xml:space="preserve"> occasions. </w:t>
      </w:r>
      <w:r>
        <w:rPr>
          <w:rFonts w:ascii="Verdana" w:eastAsia="Calibri" w:hAnsi="Verdana" w:cs="Arial"/>
          <w:sz w:val="24"/>
          <w:szCs w:val="24"/>
        </w:rPr>
        <w:t>Including within Medium Secure Services. Patient under unlawful Court Order remained informally on ward whilst Court rectified their error.</w:t>
      </w:r>
    </w:p>
    <w:p w14:paraId="1D23E0A4" w14:textId="77777777" w:rsidR="00E57ED2" w:rsidRDefault="00E57ED2" w:rsidP="00E57ED2">
      <w:pPr>
        <w:spacing w:after="0" w:line="240" w:lineRule="auto"/>
        <w:jc w:val="both"/>
        <w:rPr>
          <w:rFonts w:ascii="Verdana" w:eastAsia="Calibri" w:hAnsi="Verdana" w:cs="Arial"/>
          <w:sz w:val="24"/>
          <w:szCs w:val="24"/>
        </w:rPr>
      </w:pPr>
    </w:p>
    <w:p w14:paraId="046DBFEF" w14:textId="77777777" w:rsidR="00E57ED2" w:rsidRPr="008E3F09" w:rsidRDefault="00E57ED2" w:rsidP="00E57ED2">
      <w:pPr>
        <w:spacing w:after="200" w:line="240" w:lineRule="auto"/>
        <w:jc w:val="both"/>
        <w:rPr>
          <w:rFonts w:ascii="Verdana" w:eastAsia="Calibri" w:hAnsi="Verdana" w:cs="Arial"/>
          <w:b/>
          <w:i/>
          <w:sz w:val="24"/>
          <w:szCs w:val="24"/>
        </w:rPr>
      </w:pPr>
      <w:r>
        <w:rPr>
          <w:rFonts w:ascii="Verdana" w:eastAsia="Calibri" w:hAnsi="Verdana" w:cs="Arial"/>
          <w:b/>
          <w:i/>
          <w:sz w:val="24"/>
          <w:szCs w:val="24"/>
        </w:rPr>
        <w:t>Table 2</w:t>
      </w:r>
      <w:r w:rsidRPr="008E3F09">
        <w:rPr>
          <w:rFonts w:ascii="Verdana" w:eastAsia="Calibri" w:hAnsi="Verdana" w:cs="Arial"/>
          <w:b/>
          <w:i/>
          <w:sz w:val="24"/>
          <w:szCs w:val="24"/>
        </w:rPr>
        <w:t xml:space="preserve"> </w:t>
      </w:r>
      <w:r>
        <w:rPr>
          <w:rFonts w:ascii="Verdana" w:eastAsia="Calibri" w:hAnsi="Verdana" w:cs="Arial"/>
          <w:b/>
          <w:i/>
          <w:sz w:val="24"/>
          <w:szCs w:val="24"/>
        </w:rPr>
        <w:t>below</w:t>
      </w:r>
      <w:r w:rsidRPr="008E3F09">
        <w:rPr>
          <w:rFonts w:ascii="Verdana" w:eastAsia="Calibri" w:hAnsi="Verdana" w:cs="Arial"/>
          <w:b/>
          <w:i/>
          <w:sz w:val="24"/>
          <w:szCs w:val="24"/>
        </w:rPr>
        <w:t xml:space="preserve"> shows use of section 5(2)</w:t>
      </w:r>
      <w:r>
        <w:rPr>
          <w:rFonts w:ascii="Verdana" w:eastAsia="Calibri" w:hAnsi="Verdana" w:cs="Arial"/>
          <w:b/>
          <w:i/>
          <w:sz w:val="24"/>
          <w:szCs w:val="24"/>
        </w:rPr>
        <w:t>,</w:t>
      </w:r>
      <w:r w:rsidRPr="008E3F09">
        <w:rPr>
          <w:rFonts w:ascii="Verdana" w:eastAsia="Calibri" w:hAnsi="Verdana" w:cs="Arial"/>
          <w:b/>
          <w:i/>
          <w:sz w:val="24"/>
          <w:szCs w:val="24"/>
        </w:rPr>
        <w:t xml:space="preserve"> with comparison data over 2 years </w:t>
      </w:r>
    </w:p>
    <w:p w14:paraId="0168EAD3" w14:textId="77777777" w:rsidR="00E57ED2" w:rsidRPr="008E3F09" w:rsidRDefault="00E57ED2" w:rsidP="00E57ED2">
      <w:pPr>
        <w:spacing w:after="0" w:line="240" w:lineRule="auto"/>
        <w:jc w:val="both"/>
        <w:rPr>
          <w:rFonts w:ascii="Verdana" w:eastAsia="Calibri" w:hAnsi="Verdana" w:cs="Arial"/>
          <w:sz w:val="24"/>
          <w:szCs w:val="24"/>
        </w:rPr>
      </w:pPr>
    </w:p>
    <w:p w14:paraId="31056091" w14:textId="77777777" w:rsidR="00E57ED2" w:rsidRDefault="00E57ED2" w:rsidP="00E57ED2">
      <w:pPr>
        <w:spacing w:after="0" w:line="240" w:lineRule="auto"/>
        <w:jc w:val="both"/>
        <w:rPr>
          <w:rFonts w:ascii="Verdana" w:eastAsia="Calibri" w:hAnsi="Verdana" w:cs="Arial"/>
          <w:sz w:val="24"/>
          <w:szCs w:val="24"/>
        </w:rPr>
      </w:pPr>
      <w:r>
        <w:rPr>
          <w:rFonts w:ascii="Verdana" w:eastAsia="Calibri" w:hAnsi="Verdana" w:cs="Arial"/>
          <w:sz w:val="24"/>
          <w:szCs w:val="24"/>
        </w:rPr>
        <w:t>Table 2:</w:t>
      </w:r>
    </w:p>
    <w:p w14:paraId="36567232" w14:textId="77777777" w:rsidR="00E57ED2" w:rsidRPr="008E3F09" w:rsidRDefault="00E57ED2" w:rsidP="00E57ED2">
      <w:pPr>
        <w:spacing w:after="0" w:line="240" w:lineRule="auto"/>
        <w:jc w:val="both"/>
        <w:rPr>
          <w:rFonts w:ascii="Verdana" w:eastAsia="Calibri" w:hAnsi="Verdana" w:cs="Arial"/>
          <w:sz w:val="24"/>
          <w:szCs w:val="24"/>
        </w:rPr>
      </w:pPr>
    </w:p>
    <w:p w14:paraId="2D67AD23" w14:textId="77777777" w:rsidR="00E57ED2" w:rsidRPr="008E3F09" w:rsidRDefault="00E57ED2" w:rsidP="00E57ED2">
      <w:pPr>
        <w:spacing w:after="0" w:line="240" w:lineRule="auto"/>
        <w:jc w:val="both"/>
        <w:rPr>
          <w:rFonts w:ascii="Verdana" w:eastAsia="Calibri" w:hAnsi="Verdana" w:cs="Arial"/>
          <w:sz w:val="24"/>
          <w:szCs w:val="24"/>
        </w:rPr>
      </w:pPr>
      <w:r w:rsidRPr="008E3F09">
        <w:rPr>
          <w:rFonts w:ascii="Verdana" w:hAnsi="Verdana" w:cs="Arial"/>
          <w:noProof/>
          <w:sz w:val="24"/>
          <w:szCs w:val="24"/>
          <w:lang w:eastAsia="en-GB"/>
        </w:rPr>
        <w:drawing>
          <wp:inline distT="0" distB="0" distL="0" distR="0" wp14:anchorId="41EAB6F3" wp14:editId="64795D05">
            <wp:extent cx="5731510" cy="4048125"/>
            <wp:effectExtent l="0" t="0" r="2540" b="9525"/>
            <wp:docPr id="8" name="Chart 8"/>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14:paraId="7D69E616" w14:textId="77777777" w:rsidR="00E57ED2" w:rsidRDefault="00E57ED2" w:rsidP="00E57ED2">
      <w:pPr>
        <w:spacing w:after="200" w:line="240" w:lineRule="auto"/>
        <w:jc w:val="both"/>
        <w:rPr>
          <w:rFonts w:ascii="Verdana" w:eastAsia="Calibri" w:hAnsi="Verdana" w:cs="Arial"/>
          <w:sz w:val="24"/>
          <w:szCs w:val="24"/>
        </w:rPr>
      </w:pPr>
    </w:p>
    <w:p w14:paraId="62ACDA0B" w14:textId="77777777" w:rsidR="00E57ED2" w:rsidRDefault="00E57ED2" w:rsidP="00E57ED2">
      <w:pPr>
        <w:spacing w:after="200" w:line="240" w:lineRule="auto"/>
        <w:jc w:val="both"/>
        <w:rPr>
          <w:rFonts w:ascii="Verdana" w:eastAsia="Calibri" w:hAnsi="Verdana" w:cs="Arial"/>
          <w:sz w:val="24"/>
          <w:szCs w:val="24"/>
        </w:rPr>
      </w:pPr>
    </w:p>
    <w:p w14:paraId="1C35C22C" w14:textId="77777777" w:rsidR="00E57ED2" w:rsidRDefault="00E57ED2" w:rsidP="00E57ED2">
      <w:pPr>
        <w:spacing w:after="200" w:line="240" w:lineRule="auto"/>
        <w:jc w:val="both"/>
        <w:rPr>
          <w:rFonts w:ascii="Verdana" w:eastAsia="Calibri" w:hAnsi="Verdana" w:cs="Arial"/>
          <w:sz w:val="24"/>
          <w:szCs w:val="24"/>
        </w:rPr>
      </w:pPr>
    </w:p>
    <w:p w14:paraId="5566D438" w14:textId="77777777" w:rsidR="00E57ED2" w:rsidRDefault="00E57ED2" w:rsidP="00E57ED2">
      <w:pPr>
        <w:spacing w:after="200" w:line="240" w:lineRule="auto"/>
        <w:jc w:val="both"/>
        <w:rPr>
          <w:rFonts w:ascii="Verdana" w:eastAsia="Calibri" w:hAnsi="Verdana" w:cs="Arial"/>
          <w:sz w:val="24"/>
          <w:szCs w:val="24"/>
        </w:rPr>
      </w:pPr>
    </w:p>
    <w:p w14:paraId="64E8580F" w14:textId="77777777" w:rsidR="00E57ED2" w:rsidRDefault="00E57ED2" w:rsidP="00E57ED2">
      <w:pPr>
        <w:spacing w:after="200" w:line="240" w:lineRule="auto"/>
        <w:jc w:val="both"/>
        <w:rPr>
          <w:rFonts w:ascii="Verdana" w:eastAsia="Calibri" w:hAnsi="Verdana" w:cs="Arial"/>
          <w:sz w:val="24"/>
          <w:szCs w:val="24"/>
        </w:rPr>
      </w:pPr>
    </w:p>
    <w:p w14:paraId="408730FC" w14:textId="77777777" w:rsidR="00E57ED2" w:rsidRDefault="00E57ED2" w:rsidP="00E57ED2">
      <w:pPr>
        <w:spacing w:after="200" w:line="240" w:lineRule="auto"/>
        <w:jc w:val="both"/>
        <w:rPr>
          <w:rFonts w:ascii="Verdana" w:eastAsia="Calibri" w:hAnsi="Verdana" w:cs="Arial"/>
          <w:sz w:val="24"/>
          <w:szCs w:val="24"/>
        </w:rPr>
      </w:pPr>
    </w:p>
    <w:p w14:paraId="1D6EFEDA" w14:textId="77777777" w:rsidR="00E57ED2" w:rsidRPr="0041256D" w:rsidRDefault="00E57ED2" w:rsidP="00E57ED2">
      <w:pPr>
        <w:spacing w:after="0" w:line="240" w:lineRule="auto"/>
        <w:jc w:val="both"/>
        <w:rPr>
          <w:rFonts w:ascii="Verdana" w:eastAsia="Calibri" w:hAnsi="Verdana" w:cs="Arial"/>
          <w:b/>
          <w:i/>
          <w:sz w:val="24"/>
          <w:szCs w:val="24"/>
        </w:rPr>
      </w:pPr>
      <w:r w:rsidRPr="0041256D">
        <w:rPr>
          <w:rFonts w:ascii="Verdana" w:eastAsia="Calibri" w:hAnsi="Verdana" w:cs="Arial"/>
          <w:b/>
          <w:i/>
          <w:sz w:val="24"/>
          <w:szCs w:val="24"/>
        </w:rPr>
        <w:lastRenderedPageBreak/>
        <w:t xml:space="preserve">Table 3 below </w:t>
      </w:r>
      <w:r w:rsidRPr="008E3F09">
        <w:rPr>
          <w:rFonts w:ascii="Verdana" w:eastAsia="Calibri" w:hAnsi="Verdana" w:cs="Arial"/>
          <w:b/>
          <w:i/>
          <w:sz w:val="24"/>
          <w:szCs w:val="24"/>
        </w:rPr>
        <w:t>shows the outcomes for section 5(2) in this reporting period.</w:t>
      </w:r>
    </w:p>
    <w:p w14:paraId="4633B9BA" w14:textId="77777777" w:rsidR="00E57ED2" w:rsidRDefault="00E57ED2" w:rsidP="00E57ED2">
      <w:pPr>
        <w:spacing w:after="200" w:line="240" w:lineRule="auto"/>
        <w:jc w:val="both"/>
        <w:rPr>
          <w:rFonts w:ascii="Verdana" w:eastAsia="Calibri" w:hAnsi="Verdana" w:cs="Arial"/>
          <w:sz w:val="24"/>
          <w:szCs w:val="24"/>
        </w:rPr>
      </w:pPr>
    </w:p>
    <w:p w14:paraId="4968E7D1" w14:textId="77777777" w:rsidR="00E57ED2" w:rsidRPr="008E3F09" w:rsidRDefault="00E57ED2" w:rsidP="00E57ED2">
      <w:pPr>
        <w:spacing w:after="200" w:line="240" w:lineRule="auto"/>
        <w:jc w:val="both"/>
        <w:rPr>
          <w:rFonts w:ascii="Verdana" w:eastAsia="Calibri" w:hAnsi="Verdana" w:cs="Arial"/>
          <w:sz w:val="24"/>
          <w:szCs w:val="24"/>
        </w:rPr>
      </w:pPr>
      <w:r>
        <w:rPr>
          <w:rFonts w:ascii="Verdana" w:eastAsia="Calibri" w:hAnsi="Verdana" w:cs="Arial"/>
          <w:sz w:val="24"/>
          <w:szCs w:val="24"/>
        </w:rPr>
        <w:t>Table 3:</w:t>
      </w:r>
    </w:p>
    <w:p w14:paraId="58920F32" w14:textId="77777777" w:rsidR="00E57ED2" w:rsidRPr="008E3F09" w:rsidRDefault="00E57ED2" w:rsidP="00E57ED2">
      <w:pPr>
        <w:spacing w:after="0" w:line="240" w:lineRule="auto"/>
        <w:rPr>
          <w:rFonts w:ascii="Verdana" w:eastAsia="Calibri" w:hAnsi="Verdana" w:cs="Arial"/>
          <w:b/>
          <w:sz w:val="24"/>
          <w:szCs w:val="24"/>
        </w:rPr>
      </w:pPr>
      <w:r w:rsidRPr="008E3F09">
        <w:rPr>
          <w:rFonts w:ascii="Verdana" w:eastAsia="Calibri" w:hAnsi="Verdana" w:cs="Arial"/>
          <w:b/>
          <w:noProof/>
          <w:sz w:val="24"/>
          <w:szCs w:val="24"/>
          <w:lang w:eastAsia="en-GB"/>
        </w:rPr>
        <w:drawing>
          <wp:inline distT="0" distB="0" distL="0" distR="0" wp14:anchorId="1EF2735E" wp14:editId="56409BDD">
            <wp:extent cx="5924550" cy="3765550"/>
            <wp:effectExtent l="0" t="0" r="0" b="6350"/>
            <wp:docPr id="19" name="Chart 19"/>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765DDBEF" w14:textId="77777777" w:rsidR="00E57ED2" w:rsidRPr="008E3F09" w:rsidRDefault="00E57ED2" w:rsidP="00E57ED2">
      <w:pPr>
        <w:spacing w:after="0" w:line="240" w:lineRule="auto"/>
        <w:rPr>
          <w:rFonts w:ascii="Verdana" w:eastAsia="Calibri" w:hAnsi="Verdana" w:cs="Arial"/>
          <w:bCs/>
          <w:sz w:val="24"/>
          <w:szCs w:val="24"/>
        </w:rPr>
      </w:pPr>
    </w:p>
    <w:p w14:paraId="09CB59D0" w14:textId="77777777" w:rsidR="00E57ED2" w:rsidRDefault="00E57ED2" w:rsidP="00E57ED2">
      <w:pPr>
        <w:spacing w:after="0" w:line="240" w:lineRule="auto"/>
        <w:jc w:val="both"/>
        <w:rPr>
          <w:rFonts w:ascii="Verdana" w:eastAsia="Calibri" w:hAnsi="Verdana" w:cs="Arial"/>
          <w:bCs/>
          <w:sz w:val="24"/>
          <w:szCs w:val="24"/>
        </w:rPr>
      </w:pPr>
      <w:r>
        <w:rPr>
          <w:rFonts w:ascii="Verdana" w:eastAsia="Calibri" w:hAnsi="Verdana" w:cs="Arial"/>
          <w:bCs/>
          <w:sz w:val="24"/>
          <w:szCs w:val="24"/>
        </w:rPr>
        <w:t xml:space="preserve">In terms of Section 5, </w:t>
      </w:r>
      <w:r w:rsidRPr="008E3F09">
        <w:rPr>
          <w:rFonts w:ascii="Verdana" w:eastAsia="Calibri" w:hAnsi="Verdana" w:cs="Arial"/>
          <w:bCs/>
          <w:sz w:val="24"/>
          <w:szCs w:val="24"/>
        </w:rPr>
        <w:t xml:space="preserve">The Code of Practice (Wales) states that Hospital managers should monitor </w:t>
      </w:r>
      <w:r>
        <w:rPr>
          <w:rFonts w:ascii="Verdana" w:eastAsia="Calibri" w:hAnsi="Verdana" w:cs="Arial"/>
          <w:bCs/>
          <w:sz w:val="24"/>
          <w:szCs w:val="24"/>
        </w:rPr>
        <w:t>it’s use,</w:t>
      </w:r>
      <w:r w:rsidRPr="008E3F09">
        <w:rPr>
          <w:rFonts w:ascii="Verdana" w:eastAsia="Calibri" w:hAnsi="Verdana" w:cs="Arial"/>
          <w:bCs/>
          <w:sz w:val="24"/>
          <w:szCs w:val="24"/>
        </w:rPr>
        <w:t xml:space="preserve"> including: </w:t>
      </w:r>
    </w:p>
    <w:p w14:paraId="594128F3" w14:textId="77777777" w:rsidR="00E57ED2" w:rsidRDefault="00E57ED2" w:rsidP="00E57ED2">
      <w:pPr>
        <w:spacing w:after="0" w:line="240" w:lineRule="auto"/>
        <w:jc w:val="both"/>
        <w:rPr>
          <w:rFonts w:ascii="Verdana" w:eastAsia="Calibri" w:hAnsi="Verdana" w:cs="Arial"/>
          <w:bCs/>
          <w:sz w:val="24"/>
          <w:szCs w:val="24"/>
        </w:rPr>
      </w:pPr>
    </w:p>
    <w:p w14:paraId="33CCC872" w14:textId="77777777" w:rsidR="00E57ED2" w:rsidRDefault="00E57ED2" w:rsidP="00E57ED2">
      <w:pPr>
        <w:pStyle w:val="ListParagraph"/>
        <w:numPr>
          <w:ilvl w:val="0"/>
          <w:numId w:val="15"/>
        </w:numPr>
        <w:spacing w:after="0" w:line="240" w:lineRule="auto"/>
        <w:jc w:val="both"/>
        <w:rPr>
          <w:rFonts w:ascii="Verdana" w:eastAsia="Calibri" w:hAnsi="Verdana" w:cs="Arial"/>
          <w:bCs/>
          <w:sz w:val="24"/>
          <w:szCs w:val="24"/>
        </w:rPr>
      </w:pPr>
      <w:r>
        <w:rPr>
          <w:rFonts w:ascii="Verdana" w:eastAsia="Calibri" w:hAnsi="Verdana" w:cs="Arial"/>
          <w:bCs/>
          <w:sz w:val="24"/>
          <w:szCs w:val="24"/>
        </w:rPr>
        <w:t>The attendance times of a doctor/Approved Clinician following the use of the nurses holding power 5(4)</w:t>
      </w:r>
    </w:p>
    <w:p w14:paraId="523292E8" w14:textId="77777777" w:rsidR="00E57ED2" w:rsidRDefault="00E57ED2" w:rsidP="00E57ED2">
      <w:pPr>
        <w:pStyle w:val="ListParagraph"/>
        <w:numPr>
          <w:ilvl w:val="0"/>
          <w:numId w:val="15"/>
        </w:numPr>
        <w:spacing w:after="0" w:line="240" w:lineRule="auto"/>
        <w:jc w:val="both"/>
        <w:rPr>
          <w:rFonts w:ascii="Verdana" w:eastAsia="Calibri" w:hAnsi="Verdana" w:cs="Arial"/>
          <w:bCs/>
          <w:sz w:val="24"/>
          <w:szCs w:val="24"/>
        </w:rPr>
      </w:pPr>
      <w:r>
        <w:rPr>
          <w:rFonts w:ascii="Verdana" w:eastAsia="Calibri" w:hAnsi="Verdana" w:cs="Arial"/>
          <w:bCs/>
          <w:sz w:val="24"/>
          <w:szCs w:val="24"/>
        </w:rPr>
        <w:t>How quickly patients are assessed and discharged from the doctor’s holding power 5(2)</w:t>
      </w:r>
    </w:p>
    <w:p w14:paraId="793AB1C8" w14:textId="77777777" w:rsidR="00E57ED2" w:rsidRPr="002169B0" w:rsidRDefault="00E57ED2" w:rsidP="00E57ED2">
      <w:pPr>
        <w:pStyle w:val="ListParagraph"/>
        <w:numPr>
          <w:ilvl w:val="0"/>
          <w:numId w:val="16"/>
        </w:numPr>
        <w:rPr>
          <w:rFonts w:ascii="Verdana" w:eastAsia="Calibri" w:hAnsi="Verdana" w:cs="Arial"/>
          <w:bCs/>
          <w:sz w:val="24"/>
          <w:szCs w:val="24"/>
        </w:rPr>
      </w:pPr>
      <w:r>
        <w:rPr>
          <w:rFonts w:ascii="Verdana" w:eastAsia="Calibri" w:hAnsi="Verdana" w:cs="Arial"/>
          <w:bCs/>
          <w:sz w:val="24"/>
          <w:szCs w:val="24"/>
        </w:rPr>
        <w:t>72</w:t>
      </w:r>
      <w:r w:rsidRPr="002169B0">
        <w:rPr>
          <w:rFonts w:ascii="Verdana" w:eastAsia="Calibri" w:hAnsi="Verdana" w:cs="Arial"/>
          <w:bCs/>
          <w:sz w:val="24"/>
          <w:szCs w:val="24"/>
        </w:rPr>
        <w:t>% of patients were assessed within 24 hours (</w:t>
      </w:r>
      <w:r>
        <w:rPr>
          <w:rFonts w:ascii="Verdana" w:eastAsia="Calibri" w:hAnsi="Verdana" w:cs="Arial"/>
          <w:bCs/>
          <w:sz w:val="24"/>
          <w:szCs w:val="24"/>
        </w:rPr>
        <w:t>18/25</w:t>
      </w:r>
      <w:r w:rsidRPr="002169B0">
        <w:rPr>
          <w:rFonts w:ascii="Verdana" w:eastAsia="Calibri" w:hAnsi="Verdana" w:cs="Arial"/>
          <w:bCs/>
          <w:sz w:val="24"/>
          <w:szCs w:val="24"/>
        </w:rPr>
        <w:t>)</w:t>
      </w:r>
    </w:p>
    <w:p w14:paraId="5BC34E40" w14:textId="77777777" w:rsidR="00E57ED2" w:rsidRPr="002169B0" w:rsidRDefault="00E57ED2" w:rsidP="00E57ED2">
      <w:pPr>
        <w:pStyle w:val="ListParagraph"/>
        <w:numPr>
          <w:ilvl w:val="0"/>
          <w:numId w:val="16"/>
        </w:numPr>
        <w:rPr>
          <w:rFonts w:ascii="Verdana" w:eastAsia="Calibri" w:hAnsi="Verdana" w:cs="Arial"/>
          <w:bCs/>
          <w:sz w:val="24"/>
          <w:szCs w:val="24"/>
        </w:rPr>
      </w:pPr>
      <w:r>
        <w:rPr>
          <w:rFonts w:ascii="Verdana" w:eastAsia="Calibri" w:hAnsi="Verdana" w:cs="Arial"/>
          <w:bCs/>
          <w:sz w:val="24"/>
          <w:szCs w:val="24"/>
        </w:rPr>
        <w:t>20</w:t>
      </w:r>
      <w:r w:rsidRPr="002169B0">
        <w:rPr>
          <w:rFonts w:ascii="Verdana" w:eastAsia="Calibri" w:hAnsi="Verdana" w:cs="Arial"/>
          <w:bCs/>
          <w:sz w:val="24"/>
          <w:szCs w:val="24"/>
        </w:rPr>
        <w:t>% of patients were assessed within 48 hours (</w:t>
      </w:r>
      <w:r>
        <w:rPr>
          <w:rFonts w:ascii="Verdana" w:eastAsia="Calibri" w:hAnsi="Verdana" w:cs="Arial"/>
          <w:bCs/>
          <w:sz w:val="24"/>
          <w:szCs w:val="24"/>
        </w:rPr>
        <w:t>5/28</w:t>
      </w:r>
      <w:r w:rsidRPr="002169B0">
        <w:rPr>
          <w:rFonts w:ascii="Verdana" w:eastAsia="Calibri" w:hAnsi="Verdana" w:cs="Arial"/>
          <w:bCs/>
          <w:sz w:val="24"/>
          <w:szCs w:val="24"/>
        </w:rPr>
        <w:t>)</w:t>
      </w:r>
    </w:p>
    <w:p w14:paraId="6E9DCC2E" w14:textId="77777777" w:rsidR="00E57ED2" w:rsidRDefault="00E57ED2" w:rsidP="00E57ED2">
      <w:pPr>
        <w:pStyle w:val="ListParagraph"/>
        <w:numPr>
          <w:ilvl w:val="0"/>
          <w:numId w:val="15"/>
        </w:numPr>
        <w:spacing w:after="0" w:line="240" w:lineRule="auto"/>
        <w:jc w:val="both"/>
        <w:rPr>
          <w:rFonts w:ascii="Verdana" w:eastAsia="Calibri" w:hAnsi="Verdana" w:cs="Arial"/>
          <w:bCs/>
          <w:sz w:val="24"/>
          <w:szCs w:val="24"/>
        </w:rPr>
      </w:pPr>
      <w:r>
        <w:rPr>
          <w:rFonts w:ascii="Verdana" w:eastAsia="Calibri" w:hAnsi="Verdana" w:cs="Arial"/>
          <w:bCs/>
          <w:sz w:val="24"/>
          <w:szCs w:val="24"/>
        </w:rPr>
        <w:t>The proportion of cases in which applications for detention are made following the use of holding powers</w:t>
      </w:r>
    </w:p>
    <w:p w14:paraId="36AF063C" w14:textId="77777777" w:rsidR="00E57ED2" w:rsidRPr="002169B0" w:rsidRDefault="00E57ED2" w:rsidP="00E57ED2">
      <w:pPr>
        <w:pStyle w:val="ListParagraph"/>
        <w:numPr>
          <w:ilvl w:val="1"/>
          <w:numId w:val="15"/>
        </w:numPr>
        <w:rPr>
          <w:rFonts w:ascii="Verdana" w:eastAsia="Calibri" w:hAnsi="Verdana" w:cs="Arial"/>
          <w:bCs/>
          <w:sz w:val="24"/>
          <w:szCs w:val="24"/>
        </w:rPr>
      </w:pPr>
      <w:r>
        <w:rPr>
          <w:rFonts w:ascii="Verdana" w:eastAsia="Calibri" w:hAnsi="Verdana" w:cs="Arial"/>
          <w:bCs/>
          <w:sz w:val="24"/>
          <w:szCs w:val="24"/>
        </w:rPr>
        <w:t>52</w:t>
      </w:r>
      <w:r w:rsidRPr="002169B0">
        <w:rPr>
          <w:rFonts w:ascii="Verdana" w:eastAsia="Calibri" w:hAnsi="Verdana" w:cs="Arial"/>
          <w:bCs/>
          <w:sz w:val="24"/>
          <w:szCs w:val="24"/>
        </w:rPr>
        <w:t xml:space="preserve">% of </w:t>
      </w:r>
      <w:r>
        <w:rPr>
          <w:rFonts w:ascii="Verdana" w:eastAsia="Calibri" w:hAnsi="Verdana" w:cs="Arial"/>
          <w:bCs/>
          <w:sz w:val="24"/>
          <w:szCs w:val="24"/>
        </w:rPr>
        <w:t>assessments</w:t>
      </w:r>
      <w:r w:rsidRPr="002169B0">
        <w:rPr>
          <w:rFonts w:ascii="Verdana" w:eastAsia="Calibri" w:hAnsi="Verdana" w:cs="Arial"/>
          <w:bCs/>
          <w:sz w:val="24"/>
          <w:szCs w:val="24"/>
        </w:rPr>
        <w:t xml:space="preserve"> resulted in a detention under the Act (</w:t>
      </w:r>
      <w:r>
        <w:rPr>
          <w:rFonts w:ascii="Verdana" w:eastAsia="Calibri" w:hAnsi="Verdana" w:cs="Arial"/>
          <w:bCs/>
          <w:sz w:val="24"/>
          <w:szCs w:val="24"/>
        </w:rPr>
        <w:t>13/25</w:t>
      </w:r>
      <w:r w:rsidRPr="002169B0">
        <w:rPr>
          <w:rFonts w:ascii="Verdana" w:eastAsia="Calibri" w:hAnsi="Verdana" w:cs="Arial"/>
          <w:bCs/>
          <w:sz w:val="24"/>
          <w:szCs w:val="24"/>
        </w:rPr>
        <w:t>)</w:t>
      </w:r>
    </w:p>
    <w:p w14:paraId="738EF9A5" w14:textId="77777777" w:rsidR="00E57ED2" w:rsidRPr="002169B0" w:rsidRDefault="00E57ED2" w:rsidP="00E57ED2">
      <w:pPr>
        <w:pStyle w:val="ListParagraph"/>
        <w:spacing w:after="0" w:line="240" w:lineRule="auto"/>
        <w:ind w:left="1440"/>
        <w:jc w:val="both"/>
        <w:rPr>
          <w:rFonts w:ascii="Verdana" w:eastAsia="Calibri" w:hAnsi="Verdana" w:cs="Arial"/>
          <w:bCs/>
          <w:sz w:val="24"/>
          <w:szCs w:val="24"/>
        </w:rPr>
      </w:pPr>
    </w:p>
    <w:p w14:paraId="4F0C2494" w14:textId="77777777" w:rsidR="00E57ED2" w:rsidRPr="008E3F09" w:rsidRDefault="00E57ED2" w:rsidP="00E57ED2">
      <w:pPr>
        <w:spacing w:after="0" w:line="240" w:lineRule="auto"/>
        <w:jc w:val="both"/>
        <w:rPr>
          <w:rFonts w:ascii="Verdana" w:eastAsia="Calibri" w:hAnsi="Verdana" w:cs="Arial"/>
          <w:bCs/>
          <w:sz w:val="24"/>
          <w:szCs w:val="24"/>
        </w:rPr>
      </w:pPr>
    </w:p>
    <w:p w14:paraId="1FE42280" w14:textId="77777777" w:rsidR="00E57ED2" w:rsidRPr="008E3F09" w:rsidRDefault="00E57ED2" w:rsidP="00E57ED2">
      <w:pPr>
        <w:spacing w:after="0" w:line="240" w:lineRule="auto"/>
        <w:rPr>
          <w:rFonts w:ascii="Verdana" w:eastAsia="Calibri" w:hAnsi="Verdana" w:cs="Arial"/>
          <w:bCs/>
          <w:sz w:val="24"/>
          <w:szCs w:val="24"/>
        </w:rPr>
      </w:pPr>
    </w:p>
    <w:p w14:paraId="0E0C4F16" w14:textId="77777777" w:rsidR="00E57ED2" w:rsidRDefault="00E57ED2" w:rsidP="00E57ED2">
      <w:pPr>
        <w:spacing w:after="0" w:line="240" w:lineRule="auto"/>
        <w:rPr>
          <w:rFonts w:ascii="Verdana" w:eastAsia="Calibri" w:hAnsi="Verdana" w:cs="Arial"/>
          <w:b/>
          <w:sz w:val="24"/>
          <w:szCs w:val="24"/>
        </w:rPr>
      </w:pPr>
    </w:p>
    <w:p w14:paraId="0942B685" w14:textId="77777777" w:rsidR="00E57ED2" w:rsidRDefault="00E57ED2" w:rsidP="00E57ED2">
      <w:pPr>
        <w:spacing w:after="0" w:line="240" w:lineRule="auto"/>
        <w:rPr>
          <w:rFonts w:ascii="Verdana" w:eastAsia="Calibri" w:hAnsi="Verdana" w:cs="Arial"/>
          <w:b/>
          <w:sz w:val="24"/>
          <w:szCs w:val="24"/>
        </w:rPr>
      </w:pPr>
    </w:p>
    <w:p w14:paraId="5F60B048" w14:textId="77777777" w:rsidR="00E57ED2" w:rsidRDefault="00E57ED2" w:rsidP="00E57ED2">
      <w:pPr>
        <w:spacing w:after="0" w:line="240" w:lineRule="auto"/>
        <w:rPr>
          <w:rFonts w:ascii="Verdana" w:eastAsia="Calibri" w:hAnsi="Verdana" w:cs="Arial"/>
          <w:b/>
          <w:sz w:val="24"/>
          <w:szCs w:val="24"/>
        </w:rPr>
      </w:pPr>
    </w:p>
    <w:p w14:paraId="1B579B31" w14:textId="77777777" w:rsidR="00E57ED2" w:rsidRDefault="00E57ED2" w:rsidP="00E57ED2">
      <w:pPr>
        <w:spacing w:after="0" w:line="240" w:lineRule="auto"/>
        <w:rPr>
          <w:rFonts w:ascii="Verdana" w:eastAsia="Calibri" w:hAnsi="Verdana" w:cs="Arial"/>
          <w:b/>
          <w:sz w:val="24"/>
          <w:szCs w:val="24"/>
        </w:rPr>
      </w:pPr>
    </w:p>
    <w:p w14:paraId="0AE962E6" w14:textId="77777777" w:rsidR="00E57ED2" w:rsidRPr="00CE6623" w:rsidRDefault="00E57ED2" w:rsidP="00E57ED2">
      <w:pPr>
        <w:pStyle w:val="ListParagraph"/>
        <w:numPr>
          <w:ilvl w:val="0"/>
          <w:numId w:val="14"/>
        </w:numPr>
        <w:spacing w:after="0" w:line="240" w:lineRule="auto"/>
        <w:rPr>
          <w:rFonts w:ascii="Verdana" w:eastAsia="Calibri" w:hAnsi="Verdana" w:cs="Arial"/>
          <w:b/>
          <w:sz w:val="24"/>
          <w:szCs w:val="24"/>
        </w:rPr>
      </w:pPr>
      <w:r w:rsidRPr="00CE6623">
        <w:rPr>
          <w:rFonts w:ascii="Verdana" w:eastAsia="Calibri" w:hAnsi="Verdana" w:cs="Arial"/>
          <w:b/>
          <w:sz w:val="24"/>
          <w:szCs w:val="24"/>
          <w:u w:val="single"/>
        </w:rPr>
        <w:t>Section 2 – Admission for Assessment</w:t>
      </w:r>
    </w:p>
    <w:p w14:paraId="3683B898" w14:textId="77777777" w:rsidR="00E57ED2" w:rsidRPr="008E3F09" w:rsidRDefault="00E57ED2" w:rsidP="00E57ED2">
      <w:pPr>
        <w:spacing w:after="0" w:line="240" w:lineRule="auto"/>
        <w:rPr>
          <w:rFonts w:ascii="Verdana" w:eastAsia="Calibri" w:hAnsi="Verdana" w:cs="Arial"/>
          <w:b/>
          <w:sz w:val="24"/>
          <w:szCs w:val="24"/>
        </w:rPr>
      </w:pPr>
    </w:p>
    <w:p w14:paraId="764D6B0B" w14:textId="77777777" w:rsidR="00E57ED2" w:rsidRPr="008E3F09" w:rsidRDefault="00E57ED2" w:rsidP="00E57ED2">
      <w:pPr>
        <w:spacing w:after="200" w:line="240" w:lineRule="auto"/>
        <w:jc w:val="both"/>
        <w:rPr>
          <w:rFonts w:ascii="Verdana" w:eastAsia="Calibri" w:hAnsi="Verdana" w:cs="Arial"/>
          <w:sz w:val="24"/>
          <w:szCs w:val="24"/>
        </w:rPr>
      </w:pPr>
      <w:r w:rsidRPr="008E3F09">
        <w:rPr>
          <w:rFonts w:ascii="Verdana" w:eastAsia="Calibri" w:hAnsi="Verdana" w:cs="Arial"/>
          <w:b/>
          <w:sz w:val="24"/>
          <w:szCs w:val="24"/>
        </w:rPr>
        <w:t>Section 2</w:t>
      </w:r>
      <w:r w:rsidRPr="008E3F09">
        <w:rPr>
          <w:rFonts w:ascii="Verdana" w:eastAsia="Calibri" w:hAnsi="Verdana" w:cs="Arial"/>
          <w:sz w:val="24"/>
          <w:szCs w:val="24"/>
        </w:rPr>
        <w:t xml:space="preserve"> authorises the compulsory admission of a patient to hospital for assessment (or for assessment followed by medical treatment), for mental disorder, for up to 28 days. </w:t>
      </w:r>
    </w:p>
    <w:p w14:paraId="13107E4F" w14:textId="77777777" w:rsidR="00E57ED2" w:rsidRDefault="00E57ED2" w:rsidP="00E57ED2">
      <w:pPr>
        <w:spacing w:after="200" w:line="240" w:lineRule="auto"/>
        <w:jc w:val="both"/>
        <w:rPr>
          <w:rFonts w:ascii="Verdana" w:eastAsia="Calibri" w:hAnsi="Verdana" w:cs="Arial"/>
          <w:sz w:val="24"/>
          <w:szCs w:val="24"/>
        </w:rPr>
      </w:pPr>
      <w:r w:rsidRPr="008E3F09">
        <w:rPr>
          <w:rFonts w:ascii="Verdana" w:eastAsia="Calibri" w:hAnsi="Verdana" w:cs="Arial"/>
          <w:sz w:val="24"/>
          <w:szCs w:val="24"/>
        </w:rPr>
        <w:t xml:space="preserve">Section 2 was used on </w:t>
      </w:r>
      <w:r>
        <w:rPr>
          <w:rFonts w:ascii="Verdana" w:eastAsia="Calibri" w:hAnsi="Verdana" w:cs="Arial"/>
          <w:b/>
          <w:sz w:val="24"/>
          <w:szCs w:val="24"/>
        </w:rPr>
        <w:t>50</w:t>
      </w:r>
      <w:r w:rsidRPr="008E3F09">
        <w:rPr>
          <w:rFonts w:ascii="Verdana" w:eastAsia="Calibri" w:hAnsi="Verdana" w:cs="Arial"/>
          <w:sz w:val="24"/>
          <w:szCs w:val="24"/>
        </w:rPr>
        <w:t xml:space="preserve"> occasions</w:t>
      </w:r>
      <w:r>
        <w:rPr>
          <w:rFonts w:ascii="Verdana" w:eastAsia="Calibri" w:hAnsi="Verdana" w:cs="Arial"/>
          <w:sz w:val="24"/>
          <w:szCs w:val="24"/>
        </w:rPr>
        <w:t xml:space="preserve"> during the reporting period.</w:t>
      </w:r>
    </w:p>
    <w:p w14:paraId="7ACA532B" w14:textId="77777777" w:rsidR="00E57ED2" w:rsidRDefault="00E57ED2" w:rsidP="00E57ED2">
      <w:pPr>
        <w:spacing w:after="200" w:line="240" w:lineRule="auto"/>
        <w:jc w:val="both"/>
        <w:rPr>
          <w:rFonts w:ascii="Verdana" w:eastAsia="Calibri" w:hAnsi="Verdana" w:cs="Arial"/>
          <w:b/>
          <w:i/>
          <w:sz w:val="24"/>
          <w:szCs w:val="24"/>
        </w:rPr>
      </w:pPr>
      <w:r>
        <w:rPr>
          <w:rFonts w:ascii="Verdana" w:eastAsia="Calibri" w:hAnsi="Verdana" w:cs="Arial"/>
          <w:b/>
          <w:i/>
          <w:sz w:val="24"/>
          <w:szCs w:val="24"/>
        </w:rPr>
        <w:t>Table 4 below</w:t>
      </w:r>
      <w:r w:rsidRPr="008E3F09">
        <w:rPr>
          <w:rFonts w:ascii="Verdana" w:eastAsia="Calibri" w:hAnsi="Verdana" w:cs="Arial"/>
          <w:b/>
          <w:i/>
          <w:sz w:val="24"/>
          <w:szCs w:val="24"/>
        </w:rPr>
        <w:t xml:space="preserve"> shows the use of section 2 with comparison data over 2 years. </w:t>
      </w:r>
    </w:p>
    <w:p w14:paraId="3EE59AD9" w14:textId="77777777" w:rsidR="00E57ED2" w:rsidRPr="00CE6623" w:rsidRDefault="00E57ED2" w:rsidP="00E57ED2">
      <w:pPr>
        <w:spacing w:after="200" w:line="240" w:lineRule="auto"/>
        <w:jc w:val="both"/>
        <w:rPr>
          <w:rFonts w:ascii="Verdana" w:eastAsia="Calibri" w:hAnsi="Verdana" w:cs="Arial"/>
          <w:bCs/>
          <w:iCs/>
          <w:sz w:val="24"/>
          <w:szCs w:val="24"/>
        </w:rPr>
      </w:pPr>
      <w:r>
        <w:rPr>
          <w:rFonts w:ascii="Verdana" w:eastAsia="Calibri" w:hAnsi="Verdana" w:cs="Arial"/>
          <w:bCs/>
          <w:iCs/>
          <w:sz w:val="24"/>
          <w:szCs w:val="24"/>
        </w:rPr>
        <w:t>Table 4:</w:t>
      </w:r>
    </w:p>
    <w:p w14:paraId="097244FC" w14:textId="77777777" w:rsidR="00E57ED2" w:rsidRDefault="00E57ED2" w:rsidP="00E57ED2">
      <w:pPr>
        <w:spacing w:after="200" w:line="240" w:lineRule="auto"/>
        <w:jc w:val="both"/>
        <w:rPr>
          <w:rFonts w:ascii="Verdana" w:eastAsia="Calibri" w:hAnsi="Verdana" w:cs="Arial"/>
          <w:sz w:val="24"/>
          <w:szCs w:val="24"/>
        </w:rPr>
      </w:pPr>
      <w:r w:rsidRPr="008E3F09">
        <w:rPr>
          <w:rFonts w:ascii="Verdana" w:hAnsi="Verdana" w:cs="Arial"/>
          <w:b/>
          <w:noProof/>
          <w:sz w:val="24"/>
          <w:szCs w:val="24"/>
          <w:lang w:eastAsia="en-GB"/>
        </w:rPr>
        <w:drawing>
          <wp:inline distT="0" distB="0" distL="0" distR="0" wp14:anchorId="07A84867" wp14:editId="5DEE4619">
            <wp:extent cx="6010275" cy="4638675"/>
            <wp:effectExtent l="0" t="0" r="9525" b="9525"/>
            <wp:docPr id="12" name="Chart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14:paraId="7FCD3C54" w14:textId="77777777" w:rsidR="00E57ED2" w:rsidRDefault="00E57ED2" w:rsidP="00E57ED2">
      <w:pPr>
        <w:spacing w:after="200" w:line="240" w:lineRule="auto"/>
        <w:jc w:val="both"/>
        <w:rPr>
          <w:rFonts w:ascii="Verdana" w:eastAsia="Calibri" w:hAnsi="Verdana" w:cs="Arial"/>
          <w:sz w:val="24"/>
          <w:szCs w:val="24"/>
        </w:rPr>
      </w:pPr>
    </w:p>
    <w:p w14:paraId="7F9058F9" w14:textId="77777777" w:rsidR="00E57ED2" w:rsidRDefault="00E57ED2" w:rsidP="00E57ED2">
      <w:pPr>
        <w:spacing w:after="200" w:line="240" w:lineRule="auto"/>
        <w:jc w:val="both"/>
        <w:rPr>
          <w:rFonts w:ascii="Verdana" w:eastAsia="Calibri" w:hAnsi="Verdana" w:cs="Arial"/>
          <w:sz w:val="24"/>
          <w:szCs w:val="24"/>
        </w:rPr>
      </w:pPr>
    </w:p>
    <w:p w14:paraId="5FB24F67" w14:textId="77777777" w:rsidR="00E57ED2" w:rsidRDefault="00E57ED2" w:rsidP="00E57ED2">
      <w:pPr>
        <w:spacing w:after="200" w:line="240" w:lineRule="auto"/>
        <w:jc w:val="both"/>
        <w:rPr>
          <w:rFonts w:ascii="Verdana" w:eastAsia="Calibri" w:hAnsi="Verdana" w:cs="Arial"/>
          <w:sz w:val="24"/>
          <w:szCs w:val="24"/>
        </w:rPr>
      </w:pPr>
    </w:p>
    <w:p w14:paraId="569D0180" w14:textId="77777777" w:rsidR="00E57ED2" w:rsidRDefault="00E57ED2" w:rsidP="00E57ED2">
      <w:pPr>
        <w:spacing w:after="200" w:line="240" w:lineRule="auto"/>
        <w:jc w:val="both"/>
        <w:rPr>
          <w:rFonts w:ascii="Verdana" w:eastAsia="Calibri" w:hAnsi="Verdana" w:cs="Arial"/>
          <w:sz w:val="24"/>
          <w:szCs w:val="24"/>
        </w:rPr>
      </w:pPr>
    </w:p>
    <w:p w14:paraId="604F7898" w14:textId="77777777" w:rsidR="00E57ED2" w:rsidRPr="008E3F09" w:rsidRDefault="00E57ED2" w:rsidP="00E57ED2">
      <w:pPr>
        <w:spacing w:after="200" w:line="240" w:lineRule="auto"/>
        <w:jc w:val="both"/>
        <w:rPr>
          <w:rFonts w:ascii="Verdana" w:eastAsia="Calibri" w:hAnsi="Verdana" w:cs="Arial"/>
          <w:sz w:val="24"/>
          <w:szCs w:val="24"/>
        </w:rPr>
      </w:pPr>
    </w:p>
    <w:p w14:paraId="63D24B0A" w14:textId="77777777" w:rsidR="00E57ED2" w:rsidRDefault="00E57ED2" w:rsidP="00E57ED2">
      <w:pPr>
        <w:spacing w:after="0" w:line="240" w:lineRule="auto"/>
        <w:rPr>
          <w:rFonts w:ascii="Verdana" w:eastAsia="Calibri" w:hAnsi="Verdana" w:cs="Arial"/>
          <w:b/>
          <w:i/>
          <w:sz w:val="24"/>
          <w:szCs w:val="24"/>
        </w:rPr>
      </w:pPr>
      <w:r>
        <w:rPr>
          <w:rFonts w:ascii="Verdana" w:eastAsia="Calibri" w:hAnsi="Verdana" w:cs="Arial"/>
          <w:b/>
          <w:i/>
          <w:sz w:val="24"/>
          <w:szCs w:val="24"/>
        </w:rPr>
        <w:t xml:space="preserve">Table 5 below </w:t>
      </w:r>
      <w:r w:rsidRPr="008E3F09">
        <w:rPr>
          <w:rFonts w:ascii="Verdana" w:eastAsia="Calibri" w:hAnsi="Verdana" w:cs="Arial"/>
          <w:b/>
          <w:i/>
          <w:sz w:val="24"/>
          <w:szCs w:val="24"/>
        </w:rPr>
        <w:t xml:space="preserve">shows </w:t>
      </w:r>
      <w:r>
        <w:rPr>
          <w:rFonts w:ascii="Verdana" w:eastAsia="Calibri" w:hAnsi="Verdana" w:cs="Arial"/>
          <w:b/>
          <w:i/>
          <w:sz w:val="24"/>
          <w:szCs w:val="24"/>
        </w:rPr>
        <w:t>the outcomes of S</w:t>
      </w:r>
      <w:r w:rsidRPr="008E3F09">
        <w:rPr>
          <w:rFonts w:ascii="Verdana" w:eastAsia="Calibri" w:hAnsi="Verdana" w:cs="Arial"/>
          <w:b/>
          <w:i/>
          <w:sz w:val="24"/>
          <w:szCs w:val="24"/>
        </w:rPr>
        <w:t>ection 2 for the reporting period.</w:t>
      </w:r>
    </w:p>
    <w:p w14:paraId="1595A716" w14:textId="77777777" w:rsidR="00E57ED2" w:rsidRDefault="00E57ED2" w:rsidP="00E57ED2">
      <w:pPr>
        <w:spacing w:after="0" w:line="240" w:lineRule="auto"/>
        <w:rPr>
          <w:rFonts w:ascii="Verdana" w:eastAsia="Calibri" w:hAnsi="Verdana" w:cs="Arial"/>
          <w:b/>
          <w:i/>
          <w:sz w:val="24"/>
          <w:szCs w:val="24"/>
        </w:rPr>
      </w:pPr>
    </w:p>
    <w:p w14:paraId="2937B269" w14:textId="77777777" w:rsidR="00E57ED2" w:rsidRDefault="00E57ED2" w:rsidP="00E57ED2">
      <w:pPr>
        <w:spacing w:after="0" w:line="240" w:lineRule="auto"/>
        <w:rPr>
          <w:rFonts w:ascii="Verdana" w:eastAsia="Calibri" w:hAnsi="Verdana" w:cs="Arial"/>
          <w:bCs/>
          <w:iCs/>
          <w:sz w:val="24"/>
          <w:szCs w:val="24"/>
        </w:rPr>
      </w:pPr>
      <w:r>
        <w:rPr>
          <w:rFonts w:ascii="Verdana" w:eastAsia="Calibri" w:hAnsi="Verdana" w:cs="Arial"/>
          <w:bCs/>
          <w:iCs/>
          <w:sz w:val="24"/>
          <w:szCs w:val="24"/>
        </w:rPr>
        <w:t>Table 5:</w:t>
      </w:r>
    </w:p>
    <w:p w14:paraId="58C4418E" w14:textId="77777777" w:rsidR="00E57ED2" w:rsidRPr="00584479" w:rsidRDefault="00E57ED2" w:rsidP="00E57ED2">
      <w:pPr>
        <w:spacing w:after="0" w:line="240" w:lineRule="auto"/>
        <w:rPr>
          <w:rFonts w:ascii="Verdana" w:eastAsia="Calibri" w:hAnsi="Verdana" w:cs="Arial"/>
          <w:bCs/>
          <w:iCs/>
          <w:sz w:val="24"/>
          <w:szCs w:val="24"/>
        </w:rPr>
      </w:pPr>
    </w:p>
    <w:p w14:paraId="7C13D580" w14:textId="77777777" w:rsidR="00E57ED2" w:rsidRPr="008E3F09" w:rsidRDefault="00E57ED2" w:rsidP="00E57ED2">
      <w:pPr>
        <w:spacing w:after="200" w:line="240" w:lineRule="auto"/>
        <w:jc w:val="both"/>
        <w:rPr>
          <w:rFonts w:ascii="Verdana" w:eastAsia="Calibri" w:hAnsi="Verdana" w:cs="Arial"/>
          <w:b/>
          <w:sz w:val="24"/>
          <w:szCs w:val="24"/>
        </w:rPr>
      </w:pPr>
      <w:r w:rsidRPr="008E3F09">
        <w:rPr>
          <w:rFonts w:ascii="Verdana" w:eastAsia="Calibri" w:hAnsi="Verdana" w:cs="Arial"/>
          <w:b/>
          <w:noProof/>
          <w:sz w:val="24"/>
          <w:szCs w:val="24"/>
          <w:lang w:eastAsia="en-GB"/>
        </w:rPr>
        <w:drawing>
          <wp:inline distT="0" distB="0" distL="0" distR="0" wp14:anchorId="19040D25" wp14:editId="4B78F2AC">
            <wp:extent cx="5953125" cy="4362450"/>
            <wp:effectExtent l="0" t="0" r="9525" b="0"/>
            <wp:docPr id="5" name="Chart 5"/>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1FF28570" w14:textId="77777777" w:rsidR="00E57ED2" w:rsidRPr="008E3F09" w:rsidRDefault="00E57ED2" w:rsidP="00E57ED2">
      <w:pPr>
        <w:spacing w:after="0" w:line="240" w:lineRule="auto"/>
        <w:rPr>
          <w:rFonts w:ascii="Verdana" w:eastAsia="Calibri" w:hAnsi="Verdana" w:cs="Arial"/>
          <w:b/>
          <w:i/>
          <w:sz w:val="24"/>
          <w:szCs w:val="24"/>
        </w:rPr>
      </w:pPr>
    </w:p>
    <w:p w14:paraId="35F5EFEE" w14:textId="77777777" w:rsidR="00E57ED2" w:rsidRPr="00687AD8" w:rsidRDefault="00E57ED2" w:rsidP="00E57ED2">
      <w:pPr>
        <w:pStyle w:val="ListParagraph"/>
        <w:numPr>
          <w:ilvl w:val="0"/>
          <w:numId w:val="14"/>
        </w:numPr>
        <w:spacing w:after="0" w:line="240" w:lineRule="auto"/>
        <w:rPr>
          <w:rFonts w:ascii="Verdana" w:eastAsia="Calibri" w:hAnsi="Verdana" w:cs="Arial"/>
          <w:b/>
          <w:sz w:val="24"/>
          <w:szCs w:val="24"/>
          <w:u w:val="single"/>
        </w:rPr>
      </w:pPr>
      <w:r w:rsidRPr="00687AD8">
        <w:rPr>
          <w:rFonts w:ascii="Verdana" w:eastAsia="Calibri" w:hAnsi="Verdana" w:cs="Arial"/>
          <w:b/>
          <w:sz w:val="24"/>
          <w:szCs w:val="24"/>
          <w:u w:val="single"/>
        </w:rPr>
        <w:t>Section 3 – Admission for Treatment</w:t>
      </w:r>
    </w:p>
    <w:p w14:paraId="370259EC" w14:textId="77777777" w:rsidR="00E57ED2" w:rsidRPr="00687AD8" w:rsidRDefault="00E57ED2" w:rsidP="00E57ED2">
      <w:pPr>
        <w:spacing w:after="0" w:line="240" w:lineRule="auto"/>
        <w:rPr>
          <w:rFonts w:ascii="Verdana" w:eastAsia="Calibri" w:hAnsi="Verdana" w:cs="Arial"/>
          <w:b/>
          <w:sz w:val="24"/>
          <w:szCs w:val="24"/>
          <w:u w:val="single"/>
        </w:rPr>
      </w:pPr>
    </w:p>
    <w:p w14:paraId="7040921E" w14:textId="77777777" w:rsidR="00E57ED2" w:rsidRPr="008E3F09" w:rsidRDefault="00E57ED2" w:rsidP="00E57ED2">
      <w:pPr>
        <w:spacing w:after="200" w:line="240" w:lineRule="auto"/>
        <w:jc w:val="both"/>
        <w:rPr>
          <w:rFonts w:ascii="Verdana" w:eastAsia="Calibri" w:hAnsi="Verdana" w:cs="Arial"/>
          <w:noProof/>
          <w:sz w:val="24"/>
          <w:szCs w:val="24"/>
          <w:lang w:eastAsia="en-GB"/>
        </w:rPr>
      </w:pPr>
      <w:r w:rsidRPr="008E3F09">
        <w:rPr>
          <w:rFonts w:ascii="Verdana" w:eastAsia="Calibri" w:hAnsi="Verdana" w:cs="Arial"/>
          <w:b/>
          <w:noProof/>
          <w:sz w:val="24"/>
          <w:szCs w:val="24"/>
          <w:lang w:eastAsia="en-GB"/>
        </w:rPr>
        <w:t>Section 3</w:t>
      </w:r>
      <w:r w:rsidRPr="008E3F09">
        <w:rPr>
          <w:rFonts w:ascii="Verdana" w:eastAsia="Calibri" w:hAnsi="Verdana" w:cs="Arial"/>
          <w:noProof/>
          <w:sz w:val="24"/>
          <w:szCs w:val="24"/>
          <w:lang w:eastAsia="en-GB"/>
        </w:rPr>
        <w:t xml:space="preserve"> provides for the compulsory admission of a patient to hospital for treatment for mental disorder.  The detention can last for an initial period of </w:t>
      </w:r>
      <w:r w:rsidRPr="008E3F09">
        <w:rPr>
          <w:rFonts w:ascii="Verdana" w:eastAsia="Calibri" w:hAnsi="Verdana" w:cs="Arial"/>
          <w:noProof/>
          <w:color w:val="000000"/>
          <w:sz w:val="24"/>
          <w:szCs w:val="24"/>
          <w:lang w:eastAsia="en-GB"/>
        </w:rPr>
        <w:t>six</w:t>
      </w:r>
      <w:r w:rsidRPr="008E3F09">
        <w:rPr>
          <w:rFonts w:ascii="Verdana" w:eastAsia="Calibri" w:hAnsi="Verdana" w:cs="Arial"/>
          <w:noProof/>
          <w:sz w:val="24"/>
          <w:szCs w:val="24"/>
          <w:lang w:eastAsia="en-GB"/>
        </w:rPr>
        <w:t xml:space="preserve"> months. Then can be renewed for up to a further </w:t>
      </w:r>
      <w:r>
        <w:rPr>
          <w:rFonts w:ascii="Verdana" w:eastAsia="Calibri" w:hAnsi="Verdana" w:cs="Arial"/>
          <w:noProof/>
          <w:sz w:val="24"/>
          <w:szCs w:val="24"/>
          <w:lang w:eastAsia="en-GB"/>
        </w:rPr>
        <w:t>six</w:t>
      </w:r>
      <w:r w:rsidRPr="008E3F09">
        <w:rPr>
          <w:rFonts w:ascii="Verdana" w:eastAsia="Calibri" w:hAnsi="Verdana" w:cs="Arial"/>
          <w:noProof/>
          <w:sz w:val="24"/>
          <w:szCs w:val="24"/>
          <w:lang w:eastAsia="en-GB"/>
        </w:rPr>
        <w:t xml:space="preserve"> months after review , followed by yearly renewals thereafter.</w:t>
      </w:r>
    </w:p>
    <w:p w14:paraId="78326B80" w14:textId="77777777" w:rsidR="00E57ED2" w:rsidRDefault="00E57ED2" w:rsidP="00E57ED2">
      <w:pPr>
        <w:spacing w:after="200" w:line="240" w:lineRule="auto"/>
        <w:jc w:val="both"/>
        <w:rPr>
          <w:rFonts w:ascii="Verdana" w:eastAsia="Calibri" w:hAnsi="Verdana" w:cs="Arial"/>
          <w:noProof/>
          <w:sz w:val="24"/>
          <w:szCs w:val="24"/>
          <w:lang w:eastAsia="en-GB"/>
        </w:rPr>
      </w:pPr>
      <w:r w:rsidRPr="008E3F09">
        <w:rPr>
          <w:rFonts w:ascii="Verdana" w:eastAsia="Calibri" w:hAnsi="Verdana" w:cs="Arial"/>
          <w:noProof/>
          <w:sz w:val="24"/>
          <w:szCs w:val="24"/>
          <w:lang w:eastAsia="en-GB"/>
        </w:rPr>
        <w:t xml:space="preserve">Section 3 was used on </w:t>
      </w:r>
      <w:r>
        <w:rPr>
          <w:rFonts w:ascii="Verdana" w:eastAsia="Calibri" w:hAnsi="Verdana" w:cs="Arial"/>
          <w:b/>
          <w:noProof/>
          <w:sz w:val="24"/>
          <w:szCs w:val="24"/>
          <w:lang w:eastAsia="en-GB"/>
        </w:rPr>
        <w:t>30</w:t>
      </w:r>
      <w:r w:rsidRPr="008E3F09">
        <w:rPr>
          <w:rFonts w:ascii="Verdana" w:eastAsia="Calibri" w:hAnsi="Verdana" w:cs="Arial"/>
          <w:noProof/>
          <w:sz w:val="24"/>
          <w:szCs w:val="24"/>
          <w:lang w:eastAsia="en-GB"/>
        </w:rPr>
        <w:t xml:space="preserve"> occasions</w:t>
      </w:r>
    </w:p>
    <w:p w14:paraId="41530F33" w14:textId="77777777" w:rsidR="00E57ED2" w:rsidRPr="00C722D2" w:rsidRDefault="00E57ED2" w:rsidP="00E57ED2">
      <w:pPr>
        <w:spacing w:after="0" w:line="240" w:lineRule="auto"/>
        <w:rPr>
          <w:rFonts w:ascii="Verdana" w:eastAsia="Calibri" w:hAnsi="Verdana" w:cs="Arial"/>
          <w:b/>
          <w:i/>
          <w:sz w:val="24"/>
          <w:szCs w:val="24"/>
        </w:rPr>
      </w:pPr>
      <w:r w:rsidRPr="00C722D2">
        <w:rPr>
          <w:rFonts w:ascii="Verdana" w:eastAsia="Calibri" w:hAnsi="Verdana" w:cs="Arial"/>
          <w:b/>
          <w:i/>
          <w:sz w:val="24"/>
          <w:szCs w:val="24"/>
        </w:rPr>
        <w:t xml:space="preserve">Table 6 below shows new Section 3 </w:t>
      </w:r>
      <w:r>
        <w:rPr>
          <w:rFonts w:ascii="Verdana" w:eastAsia="Calibri" w:hAnsi="Verdana" w:cs="Arial"/>
          <w:b/>
          <w:i/>
          <w:sz w:val="24"/>
          <w:szCs w:val="24"/>
        </w:rPr>
        <w:t xml:space="preserve">patients </w:t>
      </w:r>
      <w:r w:rsidRPr="00C722D2">
        <w:rPr>
          <w:rFonts w:ascii="Verdana" w:eastAsia="Calibri" w:hAnsi="Verdana" w:cs="Arial"/>
          <w:b/>
          <w:i/>
          <w:sz w:val="24"/>
          <w:szCs w:val="24"/>
        </w:rPr>
        <w:t>with comparison data over 2 years</w:t>
      </w:r>
    </w:p>
    <w:p w14:paraId="2A7B018D" w14:textId="77777777" w:rsidR="00E57ED2" w:rsidRDefault="00E57ED2" w:rsidP="00E57ED2">
      <w:pPr>
        <w:spacing w:after="200" w:line="240" w:lineRule="auto"/>
        <w:jc w:val="both"/>
        <w:rPr>
          <w:rFonts w:ascii="Verdana" w:eastAsia="Calibri" w:hAnsi="Verdana" w:cs="Arial"/>
          <w:noProof/>
          <w:sz w:val="24"/>
          <w:szCs w:val="24"/>
          <w:lang w:eastAsia="en-GB"/>
        </w:rPr>
      </w:pPr>
    </w:p>
    <w:p w14:paraId="4BF758E3" w14:textId="77777777" w:rsidR="00E57ED2" w:rsidRDefault="00E57ED2" w:rsidP="00E57ED2">
      <w:pPr>
        <w:spacing w:after="200" w:line="240" w:lineRule="auto"/>
        <w:jc w:val="both"/>
        <w:rPr>
          <w:rFonts w:ascii="Verdana" w:eastAsia="Calibri" w:hAnsi="Verdana" w:cs="Arial"/>
          <w:noProof/>
          <w:sz w:val="24"/>
          <w:szCs w:val="24"/>
          <w:lang w:eastAsia="en-GB"/>
        </w:rPr>
      </w:pPr>
    </w:p>
    <w:p w14:paraId="6B19CE0F" w14:textId="77777777" w:rsidR="00E57ED2" w:rsidRDefault="00E57ED2" w:rsidP="00E57ED2">
      <w:pPr>
        <w:spacing w:after="200" w:line="240" w:lineRule="auto"/>
        <w:jc w:val="both"/>
        <w:rPr>
          <w:rFonts w:ascii="Verdana" w:eastAsia="Calibri" w:hAnsi="Verdana" w:cs="Arial"/>
          <w:noProof/>
          <w:sz w:val="24"/>
          <w:szCs w:val="24"/>
          <w:lang w:eastAsia="en-GB"/>
        </w:rPr>
      </w:pPr>
    </w:p>
    <w:p w14:paraId="58030E3C" w14:textId="77777777" w:rsidR="00E57ED2" w:rsidRPr="008E3F09" w:rsidRDefault="00E57ED2" w:rsidP="00E57ED2">
      <w:pPr>
        <w:spacing w:after="200" w:line="240" w:lineRule="auto"/>
        <w:jc w:val="both"/>
        <w:rPr>
          <w:rFonts w:ascii="Verdana" w:eastAsia="Calibri" w:hAnsi="Verdana" w:cs="Arial"/>
          <w:noProof/>
          <w:sz w:val="24"/>
          <w:szCs w:val="24"/>
          <w:lang w:eastAsia="en-GB"/>
        </w:rPr>
      </w:pPr>
      <w:r>
        <w:rPr>
          <w:rFonts w:ascii="Verdana" w:eastAsia="Calibri" w:hAnsi="Verdana" w:cs="Arial"/>
          <w:noProof/>
          <w:sz w:val="24"/>
          <w:szCs w:val="24"/>
          <w:lang w:eastAsia="en-GB"/>
        </w:rPr>
        <w:t>Table 6:</w:t>
      </w:r>
    </w:p>
    <w:p w14:paraId="0845E626" w14:textId="77777777" w:rsidR="00E57ED2" w:rsidRPr="008E3F09" w:rsidRDefault="00E57ED2" w:rsidP="00E57ED2">
      <w:pPr>
        <w:spacing w:after="200" w:line="240" w:lineRule="auto"/>
        <w:jc w:val="both"/>
        <w:rPr>
          <w:rFonts w:ascii="Verdana" w:eastAsia="Calibri" w:hAnsi="Verdana" w:cs="Arial"/>
          <w:noProof/>
          <w:sz w:val="24"/>
          <w:szCs w:val="24"/>
          <w:lang w:eastAsia="en-GB"/>
        </w:rPr>
      </w:pPr>
      <w:r w:rsidRPr="008E3F09">
        <w:rPr>
          <w:rFonts w:ascii="Verdana" w:hAnsi="Verdana" w:cs="Arial"/>
          <w:noProof/>
          <w:sz w:val="24"/>
          <w:szCs w:val="24"/>
          <w:lang w:eastAsia="en-GB"/>
        </w:rPr>
        <w:drawing>
          <wp:inline distT="0" distB="0" distL="0" distR="0" wp14:anchorId="7A028D18" wp14:editId="4EEBBF0A">
            <wp:extent cx="6126480" cy="4438650"/>
            <wp:effectExtent l="0" t="0" r="7620" b="0"/>
            <wp:docPr id="16" name="Chart 16"/>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7C9AE4D1" w14:textId="77777777" w:rsidR="00E57ED2" w:rsidRDefault="00E57ED2" w:rsidP="00E57ED2">
      <w:pPr>
        <w:spacing w:after="0" w:line="240" w:lineRule="auto"/>
        <w:rPr>
          <w:rFonts w:ascii="Verdana" w:eastAsia="Calibri" w:hAnsi="Verdana" w:cs="Arial"/>
          <w:b/>
          <w:sz w:val="24"/>
          <w:szCs w:val="24"/>
        </w:rPr>
      </w:pPr>
    </w:p>
    <w:p w14:paraId="5D491BC9" w14:textId="77777777" w:rsidR="00E57ED2" w:rsidRPr="001714A5" w:rsidRDefault="00E57ED2" w:rsidP="00E57ED2">
      <w:pPr>
        <w:pStyle w:val="ListParagraph"/>
        <w:numPr>
          <w:ilvl w:val="0"/>
          <w:numId w:val="14"/>
        </w:numPr>
        <w:spacing w:after="0" w:line="240" w:lineRule="auto"/>
        <w:rPr>
          <w:rFonts w:ascii="Verdana" w:eastAsia="Calibri" w:hAnsi="Verdana" w:cs="Arial"/>
          <w:b/>
          <w:sz w:val="24"/>
          <w:szCs w:val="24"/>
          <w:u w:val="single"/>
        </w:rPr>
      </w:pPr>
      <w:r w:rsidRPr="001714A5">
        <w:rPr>
          <w:rFonts w:ascii="Verdana" w:eastAsia="Calibri" w:hAnsi="Verdana" w:cs="Arial"/>
          <w:b/>
          <w:sz w:val="24"/>
          <w:szCs w:val="24"/>
          <w:u w:val="single"/>
        </w:rPr>
        <w:t>Section 4 – Emergency Admission for Assessment</w:t>
      </w:r>
    </w:p>
    <w:p w14:paraId="58BBE395" w14:textId="77777777" w:rsidR="00E57ED2" w:rsidRPr="008E3F09" w:rsidRDefault="00E57ED2" w:rsidP="00E57ED2">
      <w:pPr>
        <w:spacing w:after="0" w:line="240" w:lineRule="auto"/>
        <w:rPr>
          <w:rFonts w:ascii="Verdana" w:eastAsia="Calibri" w:hAnsi="Verdana" w:cs="Arial"/>
          <w:b/>
          <w:sz w:val="24"/>
          <w:szCs w:val="24"/>
        </w:rPr>
      </w:pPr>
    </w:p>
    <w:p w14:paraId="3B16A4BE" w14:textId="77777777" w:rsidR="00E57ED2" w:rsidRPr="008E3F09" w:rsidRDefault="00E57ED2" w:rsidP="00E57ED2">
      <w:pPr>
        <w:spacing w:after="0" w:line="240" w:lineRule="auto"/>
        <w:jc w:val="both"/>
        <w:rPr>
          <w:rFonts w:ascii="Verdana" w:eastAsia="Calibri" w:hAnsi="Verdana" w:cs="Arial"/>
          <w:sz w:val="24"/>
          <w:szCs w:val="24"/>
        </w:rPr>
      </w:pPr>
      <w:r w:rsidRPr="008E3F09">
        <w:rPr>
          <w:rFonts w:ascii="Verdana" w:eastAsia="Calibri" w:hAnsi="Verdana" w:cs="Arial"/>
          <w:sz w:val="24"/>
          <w:szCs w:val="24"/>
        </w:rPr>
        <w:t xml:space="preserve">The use of section 4 of the Mental Health Act 1983 is to enable an admission for assessment to take place in cases of urgent necessity.  It should only be used to avoid an unacceptable delay and as such is infrequently used and specifically examined by Mental Health Act Managers when this is the case.  </w:t>
      </w:r>
    </w:p>
    <w:p w14:paraId="6EBAF027" w14:textId="77777777" w:rsidR="00E57ED2" w:rsidRPr="008E3F09" w:rsidRDefault="00E57ED2" w:rsidP="00E57ED2">
      <w:pPr>
        <w:spacing w:after="0" w:line="240" w:lineRule="auto"/>
        <w:jc w:val="both"/>
        <w:rPr>
          <w:rFonts w:ascii="Verdana" w:eastAsia="Calibri" w:hAnsi="Verdana" w:cs="Arial"/>
          <w:sz w:val="24"/>
          <w:szCs w:val="24"/>
        </w:rPr>
      </w:pPr>
    </w:p>
    <w:p w14:paraId="149BEDEC" w14:textId="77777777" w:rsidR="00E57ED2" w:rsidRPr="008E3F09" w:rsidRDefault="00E57ED2" w:rsidP="00E57ED2">
      <w:pPr>
        <w:spacing w:after="0" w:line="240" w:lineRule="auto"/>
        <w:jc w:val="both"/>
        <w:rPr>
          <w:rFonts w:ascii="Verdana" w:eastAsia="Calibri" w:hAnsi="Verdana" w:cs="Arial"/>
          <w:sz w:val="24"/>
          <w:szCs w:val="24"/>
        </w:rPr>
      </w:pPr>
      <w:r w:rsidRPr="008E3F09">
        <w:rPr>
          <w:rFonts w:ascii="Verdana" w:eastAsia="Calibri" w:hAnsi="Verdana" w:cs="Arial"/>
          <w:sz w:val="24"/>
          <w:szCs w:val="24"/>
        </w:rPr>
        <w:t>The Code of Practice (Wales) states that Hospital managers should monitor the use of section 4, and that they ensure second doctors are available to visit a patient within a reasonable time after being requested. This is monitored by H</w:t>
      </w:r>
      <w:r>
        <w:rPr>
          <w:rFonts w:ascii="Verdana" w:eastAsia="Calibri" w:hAnsi="Verdana" w:cs="Arial"/>
          <w:sz w:val="24"/>
          <w:szCs w:val="24"/>
        </w:rPr>
        <w:t>ealthcare Inspectorate Wales (HIW)</w:t>
      </w:r>
      <w:r w:rsidRPr="008E3F09">
        <w:rPr>
          <w:rFonts w:ascii="Verdana" w:eastAsia="Calibri" w:hAnsi="Verdana" w:cs="Arial"/>
          <w:sz w:val="24"/>
          <w:szCs w:val="24"/>
        </w:rPr>
        <w:t>.</w:t>
      </w:r>
    </w:p>
    <w:p w14:paraId="3D0343FC" w14:textId="77777777" w:rsidR="00E57ED2" w:rsidRPr="008E3F09" w:rsidRDefault="00E57ED2" w:rsidP="00E57ED2">
      <w:pPr>
        <w:spacing w:after="0" w:line="240" w:lineRule="auto"/>
        <w:jc w:val="both"/>
        <w:rPr>
          <w:rFonts w:ascii="Verdana" w:eastAsia="Calibri" w:hAnsi="Verdana" w:cs="Arial"/>
          <w:sz w:val="24"/>
          <w:szCs w:val="24"/>
        </w:rPr>
      </w:pPr>
    </w:p>
    <w:p w14:paraId="4153FECD" w14:textId="77777777" w:rsidR="00E57ED2" w:rsidRDefault="00E57ED2" w:rsidP="00E57ED2">
      <w:pPr>
        <w:spacing w:after="0" w:line="240" w:lineRule="auto"/>
        <w:jc w:val="both"/>
        <w:rPr>
          <w:rFonts w:ascii="Verdana" w:eastAsia="Calibri" w:hAnsi="Verdana" w:cs="Arial"/>
          <w:sz w:val="24"/>
          <w:szCs w:val="24"/>
        </w:rPr>
      </w:pPr>
      <w:r w:rsidRPr="008E3F09">
        <w:rPr>
          <w:rFonts w:ascii="Verdana" w:eastAsia="Calibri" w:hAnsi="Verdana" w:cs="Arial"/>
          <w:sz w:val="24"/>
          <w:szCs w:val="24"/>
        </w:rPr>
        <w:t xml:space="preserve">Section 4 was </w:t>
      </w:r>
      <w:r>
        <w:rPr>
          <w:rFonts w:ascii="Verdana" w:eastAsia="Calibri" w:hAnsi="Verdana" w:cs="Arial"/>
          <w:b/>
          <w:bCs/>
          <w:sz w:val="24"/>
          <w:szCs w:val="24"/>
        </w:rPr>
        <w:t>not used</w:t>
      </w:r>
      <w:r w:rsidRPr="008E3F09">
        <w:rPr>
          <w:rFonts w:ascii="Verdana" w:eastAsia="Calibri" w:hAnsi="Verdana" w:cs="Arial"/>
          <w:sz w:val="24"/>
          <w:szCs w:val="24"/>
        </w:rPr>
        <w:t xml:space="preserve"> in the community during this reporting period.</w:t>
      </w:r>
    </w:p>
    <w:p w14:paraId="4E62D9A9" w14:textId="77777777" w:rsidR="00E57ED2" w:rsidRDefault="00E57ED2" w:rsidP="00E57ED2">
      <w:pPr>
        <w:spacing w:after="0" w:line="240" w:lineRule="auto"/>
        <w:jc w:val="both"/>
        <w:rPr>
          <w:rFonts w:ascii="Verdana" w:eastAsia="Calibri" w:hAnsi="Verdana" w:cs="Arial"/>
          <w:sz w:val="24"/>
          <w:szCs w:val="24"/>
        </w:rPr>
      </w:pPr>
    </w:p>
    <w:p w14:paraId="41450468" w14:textId="77777777" w:rsidR="00E57ED2" w:rsidRDefault="00E57ED2" w:rsidP="00E57ED2">
      <w:pPr>
        <w:spacing w:after="0" w:line="240" w:lineRule="auto"/>
        <w:jc w:val="both"/>
        <w:rPr>
          <w:rFonts w:ascii="Verdana" w:eastAsia="Calibri" w:hAnsi="Verdana" w:cs="Arial"/>
          <w:sz w:val="24"/>
          <w:szCs w:val="24"/>
        </w:rPr>
      </w:pPr>
    </w:p>
    <w:p w14:paraId="0FC6E5B9" w14:textId="77777777" w:rsidR="00E57ED2" w:rsidRDefault="00E57ED2" w:rsidP="00E57ED2">
      <w:pPr>
        <w:spacing w:after="0" w:line="240" w:lineRule="auto"/>
        <w:jc w:val="both"/>
        <w:rPr>
          <w:rFonts w:ascii="Verdana" w:eastAsia="Calibri" w:hAnsi="Verdana" w:cs="Arial"/>
          <w:sz w:val="24"/>
          <w:szCs w:val="24"/>
        </w:rPr>
      </w:pPr>
    </w:p>
    <w:p w14:paraId="5C6798D0" w14:textId="77777777" w:rsidR="00E57ED2" w:rsidRPr="008E3F09" w:rsidRDefault="00E57ED2" w:rsidP="00E57ED2">
      <w:pPr>
        <w:spacing w:after="0" w:line="240" w:lineRule="auto"/>
        <w:jc w:val="both"/>
        <w:rPr>
          <w:rFonts w:ascii="Verdana" w:eastAsia="Calibri" w:hAnsi="Verdana" w:cs="Arial"/>
          <w:sz w:val="24"/>
          <w:szCs w:val="24"/>
        </w:rPr>
      </w:pPr>
    </w:p>
    <w:p w14:paraId="0D5E3CA8" w14:textId="77777777" w:rsidR="00E57ED2" w:rsidRPr="008E3F09" w:rsidRDefault="00E57ED2" w:rsidP="00E57ED2">
      <w:pPr>
        <w:spacing w:after="0" w:line="240" w:lineRule="auto"/>
        <w:jc w:val="both"/>
        <w:rPr>
          <w:rFonts w:ascii="Verdana" w:eastAsia="Calibri" w:hAnsi="Verdana" w:cs="Arial"/>
          <w:sz w:val="24"/>
          <w:szCs w:val="24"/>
        </w:rPr>
      </w:pPr>
    </w:p>
    <w:p w14:paraId="7349AB61" w14:textId="77777777" w:rsidR="00E57ED2" w:rsidRDefault="00E57ED2" w:rsidP="00E57ED2">
      <w:pPr>
        <w:spacing w:after="0" w:line="240" w:lineRule="auto"/>
        <w:jc w:val="both"/>
        <w:rPr>
          <w:rFonts w:ascii="Verdana" w:eastAsia="Calibri" w:hAnsi="Verdana" w:cs="Arial"/>
          <w:b/>
          <w:i/>
          <w:sz w:val="24"/>
          <w:szCs w:val="24"/>
        </w:rPr>
      </w:pPr>
      <w:r>
        <w:rPr>
          <w:rFonts w:ascii="Verdana" w:eastAsia="Calibri" w:hAnsi="Verdana" w:cs="Arial"/>
          <w:b/>
          <w:i/>
          <w:sz w:val="24"/>
          <w:szCs w:val="24"/>
        </w:rPr>
        <w:t>Table 7 below</w:t>
      </w:r>
      <w:r w:rsidRPr="008E3F09">
        <w:rPr>
          <w:rFonts w:ascii="Verdana" w:eastAsia="Calibri" w:hAnsi="Verdana" w:cs="Arial"/>
          <w:b/>
          <w:i/>
          <w:sz w:val="24"/>
          <w:szCs w:val="24"/>
        </w:rPr>
        <w:t xml:space="preserve"> shows comparison data over 2 years. </w:t>
      </w:r>
    </w:p>
    <w:p w14:paraId="6C40AAD6" w14:textId="77777777" w:rsidR="00E57ED2" w:rsidRDefault="00E57ED2" w:rsidP="00E57ED2">
      <w:pPr>
        <w:spacing w:after="0" w:line="240" w:lineRule="auto"/>
        <w:jc w:val="both"/>
        <w:rPr>
          <w:rFonts w:ascii="Verdana" w:eastAsia="Calibri" w:hAnsi="Verdana" w:cs="Arial"/>
          <w:b/>
          <w:i/>
          <w:sz w:val="24"/>
          <w:szCs w:val="24"/>
        </w:rPr>
      </w:pPr>
    </w:p>
    <w:p w14:paraId="07E6C4AA" w14:textId="77777777" w:rsidR="00E57ED2" w:rsidRDefault="00E57ED2" w:rsidP="00E57ED2">
      <w:pPr>
        <w:spacing w:after="0" w:line="240" w:lineRule="auto"/>
        <w:jc w:val="both"/>
        <w:rPr>
          <w:rFonts w:ascii="Verdana" w:eastAsia="Calibri" w:hAnsi="Verdana" w:cs="Arial"/>
          <w:bCs/>
          <w:iCs/>
          <w:sz w:val="24"/>
          <w:szCs w:val="24"/>
        </w:rPr>
      </w:pPr>
      <w:r w:rsidRPr="001430F4">
        <w:rPr>
          <w:rFonts w:ascii="Verdana" w:eastAsia="Calibri" w:hAnsi="Verdana" w:cs="Arial"/>
          <w:bCs/>
          <w:iCs/>
          <w:sz w:val="24"/>
          <w:szCs w:val="24"/>
        </w:rPr>
        <w:t>Table 7:</w:t>
      </w:r>
    </w:p>
    <w:p w14:paraId="3B13570B" w14:textId="77777777" w:rsidR="00E57ED2" w:rsidRPr="001430F4" w:rsidRDefault="00E57ED2" w:rsidP="00E57ED2">
      <w:pPr>
        <w:spacing w:after="0" w:line="240" w:lineRule="auto"/>
        <w:jc w:val="both"/>
        <w:rPr>
          <w:rFonts w:ascii="Verdana" w:eastAsia="Calibri" w:hAnsi="Verdana" w:cs="Arial"/>
          <w:bCs/>
          <w:iCs/>
          <w:sz w:val="24"/>
          <w:szCs w:val="24"/>
        </w:rPr>
      </w:pPr>
    </w:p>
    <w:p w14:paraId="6FFF1E0E" w14:textId="77777777" w:rsidR="00E57ED2" w:rsidRPr="001430F4" w:rsidRDefault="00E57ED2" w:rsidP="00E57ED2">
      <w:pPr>
        <w:spacing w:after="0" w:line="240" w:lineRule="auto"/>
        <w:jc w:val="both"/>
        <w:rPr>
          <w:rFonts w:ascii="Verdana" w:eastAsia="Calibri" w:hAnsi="Verdana" w:cs="Arial"/>
          <w:sz w:val="24"/>
          <w:szCs w:val="24"/>
        </w:rPr>
      </w:pPr>
      <w:r w:rsidRPr="008E3F09">
        <w:rPr>
          <w:rFonts w:ascii="Verdana" w:eastAsia="Calibri" w:hAnsi="Verdana" w:cs="Arial"/>
          <w:noProof/>
          <w:sz w:val="24"/>
          <w:szCs w:val="24"/>
          <w:lang w:eastAsia="en-GB"/>
        </w:rPr>
        <w:drawing>
          <wp:inline distT="0" distB="0" distL="0" distR="0" wp14:anchorId="450CBD12" wp14:editId="14BE3E99">
            <wp:extent cx="5972175" cy="3629025"/>
            <wp:effectExtent l="0" t="0" r="9525" b="9525"/>
            <wp:docPr id="11" name="Chart 11"/>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2930EFDB" w14:textId="77777777" w:rsidR="00E57ED2" w:rsidRPr="008E3F09" w:rsidRDefault="00E57ED2" w:rsidP="00E57ED2">
      <w:pPr>
        <w:spacing w:after="0" w:line="240" w:lineRule="auto"/>
        <w:jc w:val="both"/>
        <w:rPr>
          <w:rFonts w:ascii="Verdana" w:eastAsia="Calibri" w:hAnsi="Verdana" w:cs="Arial"/>
          <w:sz w:val="24"/>
          <w:szCs w:val="24"/>
        </w:rPr>
      </w:pPr>
    </w:p>
    <w:p w14:paraId="556E6645" w14:textId="77777777" w:rsidR="00E57ED2" w:rsidRPr="008E3F09" w:rsidRDefault="00E57ED2" w:rsidP="00E57ED2">
      <w:pPr>
        <w:spacing w:after="0" w:line="240" w:lineRule="auto"/>
        <w:jc w:val="both"/>
        <w:rPr>
          <w:rFonts w:ascii="Verdana" w:eastAsia="Calibri" w:hAnsi="Verdana" w:cs="Arial"/>
          <w:sz w:val="24"/>
          <w:szCs w:val="24"/>
        </w:rPr>
      </w:pPr>
    </w:p>
    <w:p w14:paraId="07564A60" w14:textId="77777777" w:rsidR="00E57ED2" w:rsidRPr="001430F4" w:rsidRDefault="00E57ED2" w:rsidP="00E57ED2">
      <w:pPr>
        <w:pStyle w:val="ListParagraph"/>
        <w:numPr>
          <w:ilvl w:val="0"/>
          <w:numId w:val="14"/>
        </w:numPr>
        <w:spacing w:after="0" w:line="240" w:lineRule="auto"/>
        <w:rPr>
          <w:rFonts w:ascii="Verdana" w:eastAsia="Calibri" w:hAnsi="Verdana" w:cs="Arial"/>
          <w:b/>
          <w:sz w:val="24"/>
          <w:szCs w:val="24"/>
          <w:u w:val="single"/>
        </w:rPr>
      </w:pPr>
      <w:r w:rsidRPr="001430F4">
        <w:rPr>
          <w:rFonts w:ascii="Verdana" w:eastAsia="Calibri" w:hAnsi="Verdana" w:cs="Arial"/>
          <w:b/>
          <w:sz w:val="24"/>
          <w:szCs w:val="24"/>
          <w:u w:val="single"/>
        </w:rPr>
        <w:t>Under 18 Admissions</w:t>
      </w:r>
    </w:p>
    <w:p w14:paraId="146FE82B" w14:textId="77777777" w:rsidR="00E57ED2" w:rsidRPr="008E3F09" w:rsidRDefault="00E57ED2" w:rsidP="00E57ED2">
      <w:pPr>
        <w:spacing w:after="0" w:line="240" w:lineRule="auto"/>
        <w:rPr>
          <w:rFonts w:ascii="Verdana" w:eastAsia="Calibri" w:hAnsi="Verdana" w:cs="Arial"/>
          <w:b/>
          <w:sz w:val="24"/>
          <w:szCs w:val="24"/>
        </w:rPr>
      </w:pPr>
    </w:p>
    <w:p w14:paraId="242A824E" w14:textId="77777777" w:rsidR="00E57ED2" w:rsidRDefault="00E57ED2" w:rsidP="00E57ED2">
      <w:pPr>
        <w:spacing w:after="0" w:line="240" w:lineRule="auto"/>
        <w:jc w:val="both"/>
        <w:rPr>
          <w:rFonts w:ascii="Verdana" w:eastAsia="Calibri" w:hAnsi="Verdana" w:cs="Arial"/>
          <w:sz w:val="24"/>
          <w:szCs w:val="24"/>
        </w:rPr>
      </w:pPr>
      <w:r w:rsidRPr="008E3F09">
        <w:rPr>
          <w:rFonts w:ascii="Verdana" w:eastAsia="Calibri" w:hAnsi="Verdana" w:cs="Arial"/>
          <w:sz w:val="24"/>
          <w:szCs w:val="24"/>
        </w:rPr>
        <w:t xml:space="preserve">There were </w:t>
      </w:r>
      <w:r w:rsidRPr="008E3F09">
        <w:rPr>
          <w:rFonts w:ascii="Verdana" w:eastAsia="Calibri" w:hAnsi="Verdana" w:cs="Arial"/>
          <w:b/>
          <w:bCs/>
          <w:sz w:val="24"/>
          <w:szCs w:val="24"/>
        </w:rPr>
        <w:t xml:space="preserve">no </w:t>
      </w:r>
      <w:r w:rsidRPr="008E3F09">
        <w:rPr>
          <w:rFonts w:ascii="Verdana" w:eastAsia="Calibri" w:hAnsi="Verdana" w:cs="Arial"/>
          <w:b/>
          <w:sz w:val="24"/>
          <w:szCs w:val="24"/>
        </w:rPr>
        <w:t>under 18 admitted</w:t>
      </w:r>
      <w:r w:rsidRPr="008E3F09">
        <w:rPr>
          <w:rFonts w:ascii="Verdana" w:eastAsia="Calibri" w:hAnsi="Verdana" w:cs="Arial"/>
          <w:sz w:val="24"/>
          <w:szCs w:val="24"/>
        </w:rPr>
        <w:t xml:space="preserve"> to Ward F during the reporting period. </w:t>
      </w:r>
    </w:p>
    <w:p w14:paraId="0DD5A528" w14:textId="77777777" w:rsidR="00E57ED2" w:rsidRPr="008E3F09" w:rsidRDefault="00E57ED2" w:rsidP="00E57ED2">
      <w:pPr>
        <w:spacing w:after="0" w:line="240" w:lineRule="auto"/>
        <w:jc w:val="both"/>
        <w:rPr>
          <w:rFonts w:ascii="Verdana" w:eastAsia="Calibri" w:hAnsi="Verdana" w:cs="Arial"/>
          <w:sz w:val="24"/>
          <w:szCs w:val="24"/>
        </w:rPr>
      </w:pPr>
    </w:p>
    <w:p w14:paraId="582DB98F" w14:textId="77777777" w:rsidR="00E57ED2" w:rsidRPr="008E3F09" w:rsidRDefault="00E57ED2" w:rsidP="00E57ED2">
      <w:pPr>
        <w:spacing w:after="0" w:line="240" w:lineRule="auto"/>
        <w:rPr>
          <w:rFonts w:ascii="Verdana" w:eastAsia="Calibri" w:hAnsi="Verdana" w:cs="Arial"/>
          <w:sz w:val="24"/>
          <w:szCs w:val="24"/>
        </w:rPr>
      </w:pPr>
    </w:p>
    <w:p w14:paraId="6D348E78" w14:textId="77777777" w:rsidR="00E57ED2" w:rsidRPr="001430F4" w:rsidRDefault="00E57ED2" w:rsidP="00E57ED2">
      <w:pPr>
        <w:pStyle w:val="ListParagraph"/>
        <w:numPr>
          <w:ilvl w:val="0"/>
          <w:numId w:val="14"/>
        </w:numPr>
        <w:spacing w:after="0" w:line="240" w:lineRule="auto"/>
        <w:rPr>
          <w:rFonts w:ascii="Verdana" w:eastAsia="Calibri" w:hAnsi="Verdana" w:cs="Arial"/>
          <w:b/>
          <w:sz w:val="24"/>
          <w:szCs w:val="24"/>
          <w:u w:val="single"/>
        </w:rPr>
      </w:pPr>
      <w:r w:rsidRPr="001430F4">
        <w:rPr>
          <w:rFonts w:ascii="Verdana" w:eastAsia="Calibri" w:hAnsi="Verdana" w:cs="Arial"/>
          <w:b/>
          <w:sz w:val="24"/>
          <w:szCs w:val="24"/>
          <w:u w:val="single"/>
        </w:rPr>
        <w:t>Section 17A – Community Treatment Order (CTO)</w:t>
      </w:r>
    </w:p>
    <w:p w14:paraId="144A8489" w14:textId="77777777" w:rsidR="00E57ED2" w:rsidRPr="008E3F09" w:rsidRDefault="00E57ED2" w:rsidP="00E57ED2">
      <w:pPr>
        <w:spacing w:after="0" w:line="240" w:lineRule="auto"/>
        <w:rPr>
          <w:rFonts w:ascii="Verdana" w:eastAsia="Calibri" w:hAnsi="Verdana" w:cs="Arial"/>
          <w:b/>
          <w:sz w:val="24"/>
          <w:szCs w:val="24"/>
        </w:rPr>
      </w:pPr>
    </w:p>
    <w:p w14:paraId="09CB47D3" w14:textId="77777777" w:rsidR="00E57ED2" w:rsidRDefault="00E57ED2" w:rsidP="00E57ED2">
      <w:pPr>
        <w:spacing w:after="0" w:line="240" w:lineRule="auto"/>
        <w:jc w:val="both"/>
        <w:rPr>
          <w:rFonts w:ascii="Verdana" w:eastAsia="Calibri" w:hAnsi="Verdana" w:cs="Arial"/>
          <w:sz w:val="24"/>
          <w:szCs w:val="24"/>
        </w:rPr>
      </w:pPr>
      <w:r w:rsidRPr="008E3F09">
        <w:rPr>
          <w:rFonts w:ascii="Verdana" w:eastAsia="Calibri" w:hAnsi="Verdana" w:cs="Arial"/>
          <w:sz w:val="24"/>
          <w:szCs w:val="24"/>
        </w:rPr>
        <w:t>This section provides a framework to treat and safely manage certain eligible patients who have been detained in hospital for treatment, in the community, whilst still being subject to powers</w:t>
      </w:r>
      <w:r w:rsidRPr="008E3F09">
        <w:rPr>
          <w:rFonts w:ascii="Verdana" w:eastAsia="Calibri" w:hAnsi="Verdana" w:cs="Arial"/>
          <w:b/>
          <w:sz w:val="24"/>
          <w:szCs w:val="24"/>
        </w:rPr>
        <w:t xml:space="preserve"> </w:t>
      </w:r>
      <w:r w:rsidRPr="008E3F09">
        <w:rPr>
          <w:rFonts w:ascii="Verdana" w:eastAsia="Calibri" w:hAnsi="Verdana" w:cs="Arial"/>
          <w:sz w:val="24"/>
          <w:szCs w:val="24"/>
        </w:rPr>
        <w:t>under the Act.</w:t>
      </w:r>
    </w:p>
    <w:p w14:paraId="568F2B23" w14:textId="77777777" w:rsidR="00E57ED2" w:rsidRPr="008E3F09" w:rsidRDefault="00E57ED2" w:rsidP="00E57ED2">
      <w:pPr>
        <w:spacing w:after="0" w:line="240" w:lineRule="auto"/>
        <w:jc w:val="both"/>
        <w:rPr>
          <w:rFonts w:ascii="Verdana" w:eastAsia="Calibri" w:hAnsi="Verdana" w:cs="Arial"/>
          <w:sz w:val="24"/>
          <w:szCs w:val="24"/>
        </w:rPr>
      </w:pPr>
    </w:p>
    <w:p w14:paraId="4D76D47A" w14:textId="77777777" w:rsidR="00E57ED2" w:rsidRPr="008E3F09" w:rsidRDefault="00E57ED2" w:rsidP="00E57ED2">
      <w:pPr>
        <w:spacing w:after="0" w:line="240" w:lineRule="auto"/>
        <w:jc w:val="both"/>
        <w:rPr>
          <w:rFonts w:ascii="Verdana" w:eastAsia="Calibri" w:hAnsi="Verdana" w:cs="Arial"/>
          <w:sz w:val="24"/>
          <w:szCs w:val="24"/>
        </w:rPr>
      </w:pPr>
      <w:r w:rsidRPr="008E3F09">
        <w:rPr>
          <w:rFonts w:ascii="Verdana" w:eastAsia="Calibri" w:hAnsi="Verdana" w:cs="Arial"/>
          <w:sz w:val="24"/>
          <w:szCs w:val="24"/>
        </w:rPr>
        <w:t xml:space="preserve">There were </w:t>
      </w:r>
      <w:r>
        <w:rPr>
          <w:rFonts w:ascii="Verdana" w:eastAsia="Calibri" w:hAnsi="Verdana" w:cs="Arial"/>
          <w:b/>
          <w:sz w:val="24"/>
          <w:szCs w:val="24"/>
        </w:rPr>
        <w:t xml:space="preserve">10 </w:t>
      </w:r>
      <w:r w:rsidRPr="008E3F09">
        <w:rPr>
          <w:rFonts w:ascii="Verdana" w:eastAsia="Calibri" w:hAnsi="Verdana" w:cs="Arial"/>
          <w:sz w:val="24"/>
          <w:szCs w:val="24"/>
        </w:rPr>
        <w:t>new Community Treatment Orders (CTO) during the reporting period.</w:t>
      </w:r>
    </w:p>
    <w:p w14:paraId="62C22256" w14:textId="77777777" w:rsidR="00E57ED2" w:rsidRDefault="00E57ED2" w:rsidP="00E57ED2">
      <w:pPr>
        <w:spacing w:after="0" w:line="480" w:lineRule="auto"/>
        <w:jc w:val="both"/>
        <w:rPr>
          <w:rFonts w:ascii="Verdana" w:eastAsia="Calibri" w:hAnsi="Verdana" w:cs="Arial"/>
          <w:sz w:val="24"/>
          <w:szCs w:val="24"/>
        </w:rPr>
      </w:pPr>
    </w:p>
    <w:p w14:paraId="4CAC2B29" w14:textId="77777777" w:rsidR="00E57ED2" w:rsidRDefault="00E57ED2" w:rsidP="00E57ED2">
      <w:pPr>
        <w:spacing w:after="0" w:line="240" w:lineRule="auto"/>
        <w:jc w:val="both"/>
        <w:rPr>
          <w:rFonts w:ascii="Verdana" w:eastAsia="Calibri" w:hAnsi="Verdana" w:cs="Arial"/>
          <w:b/>
          <w:i/>
          <w:sz w:val="24"/>
          <w:szCs w:val="24"/>
        </w:rPr>
      </w:pPr>
      <w:r w:rsidRPr="00595C6D">
        <w:rPr>
          <w:rFonts w:ascii="Verdana" w:eastAsia="Calibri" w:hAnsi="Verdana" w:cs="Arial"/>
          <w:b/>
          <w:i/>
          <w:sz w:val="24"/>
          <w:szCs w:val="24"/>
        </w:rPr>
        <w:t>Table 8 below shows the number of new CTOs by gender during the reporting period including comparison data from previous 2 years</w:t>
      </w:r>
    </w:p>
    <w:p w14:paraId="0400AFA5" w14:textId="77777777" w:rsidR="00E57ED2" w:rsidRDefault="00E57ED2" w:rsidP="00E57ED2">
      <w:pPr>
        <w:spacing w:after="0" w:line="240" w:lineRule="auto"/>
        <w:jc w:val="both"/>
        <w:rPr>
          <w:rFonts w:ascii="Verdana" w:eastAsia="Calibri" w:hAnsi="Verdana" w:cs="Arial"/>
          <w:b/>
          <w:i/>
          <w:sz w:val="24"/>
          <w:szCs w:val="24"/>
        </w:rPr>
      </w:pPr>
    </w:p>
    <w:p w14:paraId="295F0810" w14:textId="77777777" w:rsidR="00E57ED2" w:rsidRDefault="00E57ED2" w:rsidP="00E57ED2">
      <w:pPr>
        <w:spacing w:after="0" w:line="240" w:lineRule="auto"/>
        <w:jc w:val="both"/>
        <w:rPr>
          <w:rFonts w:ascii="Verdana" w:eastAsia="Calibri" w:hAnsi="Verdana" w:cs="Arial"/>
          <w:b/>
          <w:i/>
          <w:sz w:val="24"/>
          <w:szCs w:val="24"/>
        </w:rPr>
      </w:pPr>
    </w:p>
    <w:p w14:paraId="3DC50D5A" w14:textId="77777777" w:rsidR="00E57ED2" w:rsidRDefault="00E57ED2" w:rsidP="00E57ED2">
      <w:pPr>
        <w:spacing w:after="0" w:line="240" w:lineRule="auto"/>
        <w:jc w:val="both"/>
        <w:rPr>
          <w:rFonts w:ascii="Verdana" w:eastAsia="Calibri" w:hAnsi="Verdana" w:cs="Arial"/>
          <w:b/>
          <w:i/>
          <w:sz w:val="24"/>
          <w:szCs w:val="24"/>
        </w:rPr>
      </w:pPr>
    </w:p>
    <w:p w14:paraId="4B9E10BC" w14:textId="77777777" w:rsidR="00E57ED2" w:rsidRDefault="00E57ED2" w:rsidP="00E57ED2">
      <w:pPr>
        <w:spacing w:after="0" w:line="240" w:lineRule="auto"/>
        <w:jc w:val="both"/>
        <w:rPr>
          <w:rFonts w:ascii="Verdana" w:eastAsia="Calibri" w:hAnsi="Verdana" w:cs="Arial"/>
          <w:bCs/>
          <w:iCs/>
          <w:sz w:val="24"/>
          <w:szCs w:val="24"/>
        </w:rPr>
      </w:pPr>
      <w:r w:rsidRPr="00595C6D">
        <w:rPr>
          <w:rFonts w:ascii="Verdana" w:eastAsia="Calibri" w:hAnsi="Verdana" w:cs="Arial"/>
          <w:bCs/>
          <w:iCs/>
          <w:sz w:val="24"/>
          <w:szCs w:val="24"/>
        </w:rPr>
        <w:t>Table 8</w:t>
      </w:r>
      <w:r>
        <w:rPr>
          <w:rFonts w:ascii="Verdana" w:eastAsia="Calibri" w:hAnsi="Verdana" w:cs="Arial"/>
          <w:bCs/>
          <w:iCs/>
          <w:sz w:val="24"/>
          <w:szCs w:val="24"/>
        </w:rPr>
        <w:t>:</w:t>
      </w:r>
    </w:p>
    <w:p w14:paraId="09F4CA60" w14:textId="77777777" w:rsidR="00E57ED2" w:rsidRPr="00595C6D" w:rsidRDefault="00E57ED2" w:rsidP="00E57ED2">
      <w:pPr>
        <w:spacing w:after="0" w:line="240" w:lineRule="auto"/>
        <w:jc w:val="both"/>
        <w:rPr>
          <w:rFonts w:ascii="Verdana" w:eastAsia="Calibri" w:hAnsi="Verdana" w:cs="Arial"/>
          <w:bCs/>
          <w:iCs/>
          <w:sz w:val="24"/>
          <w:szCs w:val="24"/>
        </w:rPr>
      </w:pPr>
    </w:p>
    <w:p w14:paraId="0F0482B2" w14:textId="77777777" w:rsidR="00E57ED2" w:rsidRDefault="00E57ED2" w:rsidP="00E57ED2">
      <w:pPr>
        <w:spacing w:after="0" w:line="480" w:lineRule="auto"/>
        <w:jc w:val="both"/>
        <w:rPr>
          <w:rFonts w:ascii="Verdana" w:eastAsia="Calibri" w:hAnsi="Verdana" w:cs="Arial"/>
          <w:noProof/>
          <w:sz w:val="24"/>
          <w:szCs w:val="24"/>
          <w:lang w:eastAsia="en-GB"/>
        </w:rPr>
      </w:pPr>
      <w:r w:rsidRPr="008E3F09">
        <w:rPr>
          <w:rFonts w:ascii="Verdana" w:eastAsia="Calibri" w:hAnsi="Verdana" w:cs="Arial"/>
          <w:noProof/>
          <w:sz w:val="24"/>
          <w:szCs w:val="24"/>
          <w:lang w:eastAsia="en-GB"/>
        </w:rPr>
        <w:drawing>
          <wp:inline distT="0" distB="0" distL="0" distR="0" wp14:anchorId="61742C00" wp14:editId="40C8F396">
            <wp:extent cx="6080760" cy="3810000"/>
            <wp:effectExtent l="0" t="0" r="15240" b="0"/>
            <wp:docPr id="1"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3B169485" w14:textId="77777777" w:rsidR="00E57ED2" w:rsidRPr="008E3F09" w:rsidRDefault="00E57ED2" w:rsidP="00E57ED2">
      <w:pPr>
        <w:spacing w:after="0" w:line="240" w:lineRule="auto"/>
        <w:jc w:val="both"/>
        <w:rPr>
          <w:rFonts w:ascii="Verdana" w:eastAsia="Calibri" w:hAnsi="Verdana" w:cs="Arial"/>
          <w:b/>
          <w:i/>
          <w:sz w:val="24"/>
          <w:szCs w:val="24"/>
        </w:rPr>
      </w:pPr>
      <w:r w:rsidRPr="00595C6D">
        <w:rPr>
          <w:rFonts w:ascii="Verdana" w:eastAsia="Calibri" w:hAnsi="Verdana" w:cs="Arial"/>
          <w:b/>
          <w:i/>
          <w:sz w:val="24"/>
          <w:szCs w:val="24"/>
        </w:rPr>
        <w:t>Table 9</w:t>
      </w:r>
      <w:r>
        <w:rPr>
          <w:rFonts w:ascii="Verdana" w:eastAsia="Calibri" w:hAnsi="Verdana" w:cs="Arial"/>
          <w:b/>
          <w:i/>
          <w:sz w:val="24"/>
          <w:szCs w:val="24"/>
        </w:rPr>
        <w:t xml:space="preserve"> below</w:t>
      </w:r>
      <w:r w:rsidRPr="008E3F09">
        <w:rPr>
          <w:rFonts w:ascii="Verdana" w:eastAsia="Calibri" w:hAnsi="Verdana" w:cs="Arial"/>
          <w:b/>
          <w:i/>
          <w:sz w:val="24"/>
          <w:szCs w:val="24"/>
        </w:rPr>
        <w:t xml:space="preserve"> shows the number of patients on a CTO at the end of each month end in this reporting period and including comparison data from previous year.</w:t>
      </w:r>
    </w:p>
    <w:p w14:paraId="6C4C9272" w14:textId="77777777" w:rsidR="00E57ED2" w:rsidRDefault="00E57ED2" w:rsidP="00E57ED2">
      <w:pPr>
        <w:tabs>
          <w:tab w:val="left" w:pos="3120"/>
        </w:tabs>
        <w:rPr>
          <w:rFonts w:ascii="Verdana" w:eastAsia="Calibri" w:hAnsi="Verdana" w:cs="Arial"/>
          <w:sz w:val="24"/>
          <w:szCs w:val="24"/>
        </w:rPr>
      </w:pPr>
    </w:p>
    <w:p w14:paraId="509B2157" w14:textId="77777777" w:rsidR="00E57ED2" w:rsidRDefault="00E57ED2" w:rsidP="00E57ED2">
      <w:pPr>
        <w:tabs>
          <w:tab w:val="left" w:pos="3120"/>
        </w:tabs>
        <w:rPr>
          <w:rFonts w:ascii="Verdana" w:eastAsia="Calibri" w:hAnsi="Verdana" w:cs="Arial"/>
          <w:sz w:val="24"/>
          <w:szCs w:val="24"/>
        </w:rPr>
      </w:pPr>
      <w:r>
        <w:rPr>
          <w:rFonts w:ascii="Verdana" w:eastAsia="Calibri" w:hAnsi="Verdana" w:cs="Arial"/>
          <w:sz w:val="24"/>
          <w:szCs w:val="24"/>
        </w:rPr>
        <w:t>Table 9:</w:t>
      </w:r>
    </w:p>
    <w:p w14:paraId="6A5ADF3E" w14:textId="77777777" w:rsidR="00E57ED2" w:rsidRDefault="00E57ED2" w:rsidP="00E57ED2">
      <w:pPr>
        <w:tabs>
          <w:tab w:val="left" w:pos="3120"/>
        </w:tabs>
        <w:rPr>
          <w:rFonts w:ascii="Verdana" w:eastAsia="Calibri" w:hAnsi="Verdana" w:cs="Arial"/>
          <w:sz w:val="24"/>
          <w:szCs w:val="24"/>
        </w:rPr>
      </w:pPr>
      <w:r w:rsidRPr="008E3F09">
        <w:rPr>
          <w:rFonts w:ascii="Verdana" w:eastAsia="Calibri" w:hAnsi="Verdana" w:cs="Arial"/>
          <w:noProof/>
          <w:sz w:val="24"/>
          <w:szCs w:val="24"/>
          <w:lang w:eastAsia="en-GB"/>
        </w:rPr>
        <w:lastRenderedPageBreak/>
        <w:drawing>
          <wp:inline distT="0" distB="0" distL="0" distR="0" wp14:anchorId="7835976F" wp14:editId="3AFF6447">
            <wp:extent cx="5731510" cy="2819400"/>
            <wp:effectExtent l="0" t="0" r="2540" b="0"/>
            <wp:docPr id="6" name="Chart 6"/>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3B334928" w14:textId="77777777" w:rsidR="00E57ED2" w:rsidRDefault="00E57ED2" w:rsidP="00E57ED2">
      <w:pPr>
        <w:tabs>
          <w:tab w:val="left" w:pos="3120"/>
        </w:tabs>
        <w:jc w:val="both"/>
        <w:rPr>
          <w:rFonts w:ascii="Verdana" w:eastAsia="Calibri" w:hAnsi="Verdana" w:cs="Arial"/>
          <w:sz w:val="24"/>
          <w:szCs w:val="24"/>
        </w:rPr>
      </w:pPr>
      <w:r>
        <w:rPr>
          <w:rFonts w:ascii="Verdana" w:eastAsia="Calibri" w:hAnsi="Verdana" w:cs="Arial"/>
          <w:b/>
          <w:i/>
          <w:sz w:val="24"/>
          <w:szCs w:val="24"/>
        </w:rPr>
        <w:t>Table 10 below</w:t>
      </w:r>
      <w:r w:rsidRPr="008E3F09">
        <w:rPr>
          <w:rFonts w:ascii="Verdana" w:eastAsia="Calibri" w:hAnsi="Verdana" w:cs="Arial"/>
          <w:b/>
          <w:i/>
          <w:sz w:val="24"/>
          <w:szCs w:val="24"/>
        </w:rPr>
        <w:t xml:space="preserve"> shows activity related to CTO patients over the past </w:t>
      </w:r>
      <w:r>
        <w:rPr>
          <w:rFonts w:ascii="Verdana" w:eastAsia="Calibri" w:hAnsi="Verdana" w:cs="Arial"/>
          <w:b/>
          <w:i/>
          <w:sz w:val="24"/>
          <w:szCs w:val="24"/>
        </w:rPr>
        <w:t>year.</w:t>
      </w:r>
    </w:p>
    <w:p w14:paraId="398A5222" w14:textId="77777777" w:rsidR="00E57ED2" w:rsidRDefault="00E57ED2" w:rsidP="00E57ED2">
      <w:pPr>
        <w:tabs>
          <w:tab w:val="left" w:pos="3120"/>
        </w:tabs>
        <w:rPr>
          <w:rFonts w:ascii="Verdana" w:eastAsia="Calibri" w:hAnsi="Verdana" w:cs="Arial"/>
          <w:sz w:val="24"/>
          <w:szCs w:val="24"/>
        </w:rPr>
      </w:pPr>
      <w:r>
        <w:rPr>
          <w:rFonts w:ascii="Verdana" w:eastAsia="Calibri" w:hAnsi="Verdana" w:cs="Arial"/>
          <w:sz w:val="24"/>
          <w:szCs w:val="24"/>
        </w:rPr>
        <w:t>Table 10:</w:t>
      </w:r>
    </w:p>
    <w:p w14:paraId="0A7DAA96" w14:textId="77777777" w:rsidR="00E57ED2" w:rsidRPr="008E3F09" w:rsidRDefault="00E57ED2" w:rsidP="00E57ED2">
      <w:pPr>
        <w:tabs>
          <w:tab w:val="left" w:pos="3120"/>
        </w:tabs>
        <w:rPr>
          <w:rFonts w:ascii="Verdana" w:eastAsia="Calibri" w:hAnsi="Verdana" w:cs="Arial"/>
          <w:b/>
          <w:sz w:val="24"/>
          <w:szCs w:val="24"/>
        </w:rPr>
      </w:pPr>
      <w:r w:rsidRPr="008E3F09">
        <w:rPr>
          <w:rFonts w:ascii="Verdana" w:eastAsia="Calibri" w:hAnsi="Verdana" w:cs="Arial"/>
          <w:b/>
          <w:noProof/>
          <w:sz w:val="24"/>
          <w:szCs w:val="24"/>
          <w:lang w:eastAsia="en-GB"/>
        </w:rPr>
        <w:drawing>
          <wp:inline distT="0" distB="0" distL="0" distR="0" wp14:anchorId="72B6C172" wp14:editId="68282175">
            <wp:extent cx="5753100" cy="3648075"/>
            <wp:effectExtent l="0" t="0" r="0" b="9525"/>
            <wp:docPr id="17" name="Chart 17"/>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1205F3DE" w14:textId="77777777" w:rsidR="00E57ED2" w:rsidRDefault="00E57ED2" w:rsidP="00E57ED2">
      <w:pPr>
        <w:spacing w:after="0" w:line="240" w:lineRule="auto"/>
        <w:jc w:val="both"/>
        <w:rPr>
          <w:rFonts w:ascii="Verdana" w:eastAsia="Calibri" w:hAnsi="Verdana" w:cs="Arial"/>
          <w:bCs/>
          <w:iCs/>
          <w:sz w:val="24"/>
          <w:szCs w:val="24"/>
        </w:rPr>
      </w:pPr>
      <w:r w:rsidRPr="004A271F">
        <w:rPr>
          <w:rFonts w:ascii="Verdana" w:eastAsia="Calibri" w:hAnsi="Verdana" w:cs="Arial"/>
          <w:bCs/>
          <w:iCs/>
          <w:sz w:val="24"/>
          <w:szCs w:val="24"/>
        </w:rPr>
        <w:t>Following recall</w:t>
      </w:r>
      <w:r>
        <w:rPr>
          <w:rFonts w:ascii="Verdana" w:eastAsia="Calibri" w:hAnsi="Verdana" w:cs="Arial"/>
          <w:bCs/>
          <w:iCs/>
          <w:sz w:val="24"/>
          <w:szCs w:val="24"/>
        </w:rPr>
        <w:t xml:space="preserve"> from a Community Treatment Order (CTO),</w:t>
      </w:r>
      <w:r w:rsidRPr="004A271F">
        <w:rPr>
          <w:rFonts w:ascii="Verdana" w:eastAsia="Calibri" w:hAnsi="Verdana" w:cs="Arial"/>
          <w:bCs/>
          <w:iCs/>
          <w:sz w:val="24"/>
          <w:szCs w:val="24"/>
        </w:rPr>
        <w:t xml:space="preserve"> the hospital managers are responsible for ensuring no patient is detained for longer than 72 hours unless the CTO is revoked. The relevant statutory form must be completed on the patient’s arrival at hospital. Arrangements should be </w:t>
      </w:r>
      <w:r w:rsidRPr="004A271F">
        <w:rPr>
          <w:rFonts w:ascii="Verdana" w:eastAsia="Calibri" w:hAnsi="Verdana" w:cs="Arial"/>
          <w:bCs/>
          <w:iCs/>
          <w:sz w:val="24"/>
          <w:szCs w:val="24"/>
        </w:rPr>
        <w:lastRenderedPageBreak/>
        <w:t>put in place to ensure the patient’s length of stay following the time of detention after recall, as recorded on the form, is carefully monitored</w:t>
      </w:r>
      <w:r>
        <w:rPr>
          <w:rFonts w:ascii="Verdana" w:eastAsia="Calibri" w:hAnsi="Verdana" w:cs="Arial"/>
          <w:bCs/>
          <w:iCs/>
          <w:sz w:val="24"/>
          <w:szCs w:val="24"/>
        </w:rPr>
        <w:t>:</w:t>
      </w:r>
    </w:p>
    <w:p w14:paraId="0969480B" w14:textId="77777777" w:rsidR="00E57ED2" w:rsidRDefault="00E57ED2" w:rsidP="00E57ED2">
      <w:pPr>
        <w:spacing w:after="0" w:line="240" w:lineRule="auto"/>
        <w:jc w:val="both"/>
        <w:rPr>
          <w:rFonts w:ascii="Verdana" w:eastAsia="Calibri" w:hAnsi="Verdana" w:cs="Arial"/>
          <w:bCs/>
          <w:iCs/>
          <w:sz w:val="24"/>
          <w:szCs w:val="24"/>
        </w:rPr>
      </w:pPr>
    </w:p>
    <w:p w14:paraId="26FD90E9" w14:textId="77777777" w:rsidR="00E57ED2" w:rsidRDefault="00E57ED2" w:rsidP="00E57ED2">
      <w:pPr>
        <w:pStyle w:val="ListParagraph"/>
        <w:numPr>
          <w:ilvl w:val="0"/>
          <w:numId w:val="17"/>
        </w:numPr>
        <w:spacing w:after="0" w:line="240" w:lineRule="auto"/>
        <w:jc w:val="both"/>
        <w:rPr>
          <w:rFonts w:ascii="Verdana" w:eastAsia="Calibri" w:hAnsi="Verdana" w:cs="Arial"/>
          <w:bCs/>
          <w:iCs/>
          <w:sz w:val="24"/>
          <w:szCs w:val="24"/>
        </w:rPr>
      </w:pPr>
      <w:r w:rsidRPr="007B4358">
        <w:rPr>
          <w:rFonts w:ascii="Verdana" w:eastAsia="Calibri" w:hAnsi="Verdana" w:cs="Arial"/>
          <w:bCs/>
          <w:iCs/>
          <w:sz w:val="24"/>
          <w:szCs w:val="24"/>
        </w:rPr>
        <w:t>1 CTO was revoked within 24 hours of the recall to hospital</w:t>
      </w:r>
    </w:p>
    <w:p w14:paraId="68ACF5FC" w14:textId="77777777" w:rsidR="00E57ED2" w:rsidRPr="00321662" w:rsidRDefault="00E57ED2" w:rsidP="00E57ED2">
      <w:pPr>
        <w:spacing w:after="0" w:line="240" w:lineRule="auto"/>
        <w:ind w:left="360"/>
        <w:jc w:val="both"/>
        <w:rPr>
          <w:rFonts w:ascii="Verdana" w:eastAsia="Calibri" w:hAnsi="Verdana" w:cs="Arial"/>
          <w:bCs/>
          <w:iCs/>
          <w:sz w:val="24"/>
          <w:szCs w:val="24"/>
        </w:rPr>
      </w:pPr>
      <w:r w:rsidRPr="00321662">
        <w:rPr>
          <w:rFonts w:ascii="Verdana" w:eastAsia="Calibri" w:hAnsi="Verdana" w:cs="Arial"/>
          <w:bCs/>
          <w:iCs/>
          <w:sz w:val="24"/>
          <w:szCs w:val="24"/>
        </w:rPr>
        <w:tab/>
      </w:r>
    </w:p>
    <w:p w14:paraId="4E65BF5B" w14:textId="77777777" w:rsidR="00E57ED2" w:rsidRPr="00461D05" w:rsidRDefault="00E57ED2" w:rsidP="00E57ED2">
      <w:pPr>
        <w:pStyle w:val="ListParagraph"/>
        <w:numPr>
          <w:ilvl w:val="0"/>
          <w:numId w:val="14"/>
        </w:numPr>
        <w:spacing w:after="0" w:line="240" w:lineRule="auto"/>
        <w:jc w:val="both"/>
        <w:rPr>
          <w:rFonts w:ascii="Verdana" w:eastAsia="Calibri" w:hAnsi="Verdana" w:cs="Arial"/>
          <w:bCs/>
          <w:iCs/>
          <w:sz w:val="24"/>
          <w:szCs w:val="24"/>
        </w:rPr>
      </w:pPr>
      <w:r w:rsidRPr="00461D05">
        <w:rPr>
          <w:rFonts w:ascii="Verdana" w:eastAsia="Calibri" w:hAnsi="Verdana" w:cs="Arial"/>
          <w:b/>
          <w:bCs/>
          <w:iCs/>
          <w:sz w:val="24"/>
          <w:szCs w:val="24"/>
        </w:rPr>
        <w:t>Deaths of detained patients</w:t>
      </w:r>
      <w:r w:rsidRPr="00461D05">
        <w:rPr>
          <w:rFonts w:ascii="Verdana" w:eastAsia="Calibri" w:hAnsi="Verdana" w:cs="Arial"/>
          <w:bCs/>
          <w:iCs/>
          <w:sz w:val="24"/>
          <w:szCs w:val="24"/>
        </w:rPr>
        <w:t xml:space="preserve"> </w:t>
      </w:r>
    </w:p>
    <w:p w14:paraId="306AD4BC" w14:textId="77777777" w:rsidR="00E57ED2" w:rsidRPr="008E3F09" w:rsidRDefault="00E57ED2" w:rsidP="00E57ED2">
      <w:pPr>
        <w:spacing w:after="0" w:line="240" w:lineRule="auto"/>
        <w:jc w:val="both"/>
        <w:rPr>
          <w:rFonts w:ascii="Verdana" w:eastAsia="Calibri" w:hAnsi="Verdana" w:cs="Arial"/>
          <w:bCs/>
          <w:iCs/>
          <w:sz w:val="24"/>
          <w:szCs w:val="24"/>
        </w:rPr>
      </w:pPr>
    </w:p>
    <w:p w14:paraId="0D6FFF80" w14:textId="77777777" w:rsidR="00E57ED2" w:rsidRPr="008E3F09" w:rsidRDefault="00E57ED2" w:rsidP="00E57ED2">
      <w:pPr>
        <w:spacing w:after="0" w:line="240" w:lineRule="auto"/>
        <w:jc w:val="both"/>
        <w:rPr>
          <w:rFonts w:ascii="Verdana" w:eastAsia="Calibri" w:hAnsi="Verdana" w:cs="Arial"/>
          <w:bCs/>
          <w:iCs/>
          <w:sz w:val="24"/>
          <w:szCs w:val="24"/>
        </w:rPr>
      </w:pPr>
      <w:r w:rsidRPr="008E3F09">
        <w:rPr>
          <w:rFonts w:ascii="Verdana" w:eastAsia="Calibri" w:hAnsi="Verdana" w:cs="Arial"/>
          <w:bCs/>
          <w:iCs/>
          <w:sz w:val="24"/>
          <w:szCs w:val="24"/>
        </w:rPr>
        <w:t xml:space="preserve">There were </w:t>
      </w:r>
      <w:r w:rsidRPr="00595C6D">
        <w:rPr>
          <w:rFonts w:ascii="Verdana" w:eastAsia="Calibri" w:hAnsi="Verdana" w:cs="Arial"/>
          <w:b/>
          <w:iCs/>
          <w:sz w:val="24"/>
          <w:szCs w:val="24"/>
        </w:rPr>
        <w:t>no deaths</w:t>
      </w:r>
      <w:r w:rsidRPr="008E3F09">
        <w:rPr>
          <w:rFonts w:ascii="Verdana" w:eastAsia="Calibri" w:hAnsi="Verdana" w:cs="Arial"/>
          <w:bCs/>
          <w:iCs/>
          <w:sz w:val="24"/>
          <w:szCs w:val="24"/>
        </w:rPr>
        <w:t xml:space="preserve"> of detained patients during the reporting period</w:t>
      </w:r>
    </w:p>
    <w:p w14:paraId="1CA984C1" w14:textId="77777777" w:rsidR="00E57ED2" w:rsidRDefault="00E57ED2" w:rsidP="00E57ED2">
      <w:pPr>
        <w:spacing w:after="0" w:line="240" w:lineRule="auto"/>
        <w:jc w:val="both"/>
        <w:rPr>
          <w:rFonts w:ascii="Verdana" w:eastAsia="Calibri" w:hAnsi="Verdana" w:cs="Arial"/>
          <w:bCs/>
          <w:iCs/>
          <w:sz w:val="24"/>
          <w:szCs w:val="24"/>
        </w:rPr>
      </w:pPr>
    </w:p>
    <w:p w14:paraId="2E569CE2" w14:textId="77777777" w:rsidR="00E57ED2" w:rsidRDefault="00E57ED2" w:rsidP="00E57ED2">
      <w:pPr>
        <w:pStyle w:val="ListParagraph"/>
        <w:numPr>
          <w:ilvl w:val="0"/>
          <w:numId w:val="14"/>
        </w:numPr>
        <w:spacing w:after="0" w:line="240" w:lineRule="auto"/>
        <w:jc w:val="both"/>
        <w:rPr>
          <w:rFonts w:ascii="Verdana" w:eastAsia="Calibri" w:hAnsi="Verdana" w:cs="Arial"/>
          <w:b/>
          <w:bCs/>
          <w:iCs/>
          <w:sz w:val="24"/>
          <w:szCs w:val="24"/>
        </w:rPr>
      </w:pPr>
      <w:r w:rsidRPr="00701A74">
        <w:rPr>
          <w:rFonts w:ascii="Verdana" w:eastAsia="Calibri" w:hAnsi="Verdana" w:cs="Arial"/>
          <w:b/>
          <w:bCs/>
          <w:iCs/>
          <w:sz w:val="24"/>
          <w:szCs w:val="24"/>
        </w:rPr>
        <w:t>Healthcare Inspectorate Wales Inspections</w:t>
      </w:r>
    </w:p>
    <w:p w14:paraId="4BCD497E" w14:textId="77777777" w:rsidR="00E57ED2" w:rsidRDefault="00E57ED2" w:rsidP="00E57ED2">
      <w:pPr>
        <w:pStyle w:val="ListParagraph"/>
        <w:spacing w:after="0" w:line="240" w:lineRule="auto"/>
        <w:jc w:val="both"/>
        <w:rPr>
          <w:rFonts w:ascii="Verdana" w:eastAsia="Calibri" w:hAnsi="Verdana" w:cs="Arial"/>
          <w:b/>
          <w:bCs/>
          <w:iCs/>
          <w:sz w:val="24"/>
          <w:szCs w:val="24"/>
        </w:rPr>
      </w:pPr>
    </w:p>
    <w:p w14:paraId="1D8933E1" w14:textId="77777777" w:rsidR="00E57ED2" w:rsidRDefault="00E57ED2" w:rsidP="00E57ED2">
      <w:pPr>
        <w:spacing w:after="0" w:line="240" w:lineRule="auto"/>
        <w:jc w:val="both"/>
        <w:rPr>
          <w:rFonts w:ascii="Verdana" w:eastAsia="Calibri" w:hAnsi="Verdana" w:cs="Arial"/>
          <w:iCs/>
          <w:sz w:val="24"/>
          <w:szCs w:val="24"/>
        </w:rPr>
      </w:pPr>
      <w:r w:rsidRPr="002F2553">
        <w:rPr>
          <w:rFonts w:ascii="Verdana" w:eastAsia="Calibri" w:hAnsi="Verdana" w:cs="Arial"/>
          <w:iCs/>
          <w:sz w:val="24"/>
          <w:szCs w:val="24"/>
        </w:rPr>
        <w:t xml:space="preserve">Healthcare Inspectorate Wales (HIW) completed an unannounced inspection at </w:t>
      </w:r>
      <w:r>
        <w:rPr>
          <w:rFonts w:ascii="Verdana" w:eastAsia="Calibri" w:hAnsi="Verdana" w:cs="Arial"/>
          <w:iCs/>
          <w:sz w:val="24"/>
          <w:szCs w:val="24"/>
        </w:rPr>
        <w:t xml:space="preserve">Caswell Clinic during February. The </w:t>
      </w:r>
      <w:r w:rsidRPr="002F2553">
        <w:rPr>
          <w:rFonts w:ascii="Verdana" w:eastAsia="Calibri" w:hAnsi="Verdana" w:cs="Arial"/>
          <w:iCs/>
          <w:sz w:val="24"/>
          <w:szCs w:val="24"/>
        </w:rPr>
        <w:t>review was generally positive with no areas of immediate concern identified across the various review domains.</w:t>
      </w:r>
    </w:p>
    <w:p w14:paraId="3397EEB2" w14:textId="77777777" w:rsidR="00E57ED2" w:rsidRPr="002F2553" w:rsidRDefault="00E57ED2" w:rsidP="00E57ED2">
      <w:pPr>
        <w:spacing w:after="0" w:line="240" w:lineRule="auto"/>
        <w:jc w:val="both"/>
        <w:rPr>
          <w:rFonts w:ascii="Verdana" w:eastAsia="Calibri" w:hAnsi="Verdana" w:cs="Arial"/>
          <w:iCs/>
          <w:sz w:val="24"/>
          <w:szCs w:val="24"/>
        </w:rPr>
      </w:pPr>
    </w:p>
    <w:p w14:paraId="66ACDFBB" w14:textId="77777777" w:rsidR="00E57ED2" w:rsidRDefault="00E57ED2" w:rsidP="00E57ED2">
      <w:pPr>
        <w:spacing w:after="0" w:line="240" w:lineRule="auto"/>
        <w:jc w:val="both"/>
        <w:rPr>
          <w:rFonts w:ascii="Verdana" w:eastAsia="Calibri" w:hAnsi="Verdana" w:cs="Arial"/>
          <w:iCs/>
          <w:sz w:val="24"/>
          <w:szCs w:val="24"/>
        </w:rPr>
      </w:pPr>
      <w:r>
        <w:rPr>
          <w:rFonts w:ascii="Verdana" w:eastAsia="Calibri" w:hAnsi="Verdana" w:cs="Arial"/>
          <w:iCs/>
          <w:sz w:val="24"/>
          <w:szCs w:val="24"/>
        </w:rPr>
        <w:t>There were no Mental Health Act compliance issues identified.</w:t>
      </w:r>
    </w:p>
    <w:p w14:paraId="110FE433" w14:textId="77777777" w:rsidR="00E57ED2" w:rsidRDefault="00E57ED2" w:rsidP="00E57ED2">
      <w:pPr>
        <w:spacing w:after="0" w:line="240" w:lineRule="auto"/>
        <w:jc w:val="both"/>
        <w:rPr>
          <w:rFonts w:ascii="Verdana" w:eastAsia="Calibri" w:hAnsi="Verdana" w:cs="Arial"/>
          <w:iCs/>
          <w:sz w:val="24"/>
          <w:szCs w:val="24"/>
        </w:rPr>
      </w:pPr>
    </w:p>
    <w:p w14:paraId="29B23525" w14:textId="77777777" w:rsidR="00E57ED2" w:rsidRPr="008E3F09" w:rsidRDefault="00E57ED2" w:rsidP="00E57ED2">
      <w:pPr>
        <w:spacing w:after="0" w:line="240" w:lineRule="auto"/>
        <w:jc w:val="both"/>
        <w:rPr>
          <w:rFonts w:ascii="Verdana" w:eastAsia="Calibri" w:hAnsi="Verdana" w:cs="Arial"/>
          <w:bCs/>
          <w:iCs/>
          <w:sz w:val="24"/>
          <w:szCs w:val="24"/>
        </w:rPr>
      </w:pPr>
    </w:p>
    <w:p w14:paraId="34ADA442" w14:textId="77777777" w:rsidR="00E57ED2" w:rsidRDefault="00E57ED2" w:rsidP="00E57ED2">
      <w:pPr>
        <w:pStyle w:val="ListParagraph"/>
        <w:numPr>
          <w:ilvl w:val="0"/>
          <w:numId w:val="14"/>
        </w:numPr>
        <w:spacing w:after="0" w:line="240" w:lineRule="auto"/>
        <w:jc w:val="both"/>
        <w:rPr>
          <w:rFonts w:ascii="Verdana" w:eastAsia="Calibri" w:hAnsi="Verdana" w:cs="Arial"/>
          <w:b/>
          <w:bCs/>
          <w:iCs/>
          <w:sz w:val="24"/>
          <w:szCs w:val="24"/>
        </w:rPr>
      </w:pPr>
      <w:r w:rsidRPr="00E316DF">
        <w:rPr>
          <w:rFonts w:ascii="Verdana" w:eastAsia="Calibri" w:hAnsi="Verdana" w:cs="Arial"/>
          <w:b/>
          <w:bCs/>
          <w:iCs/>
          <w:sz w:val="24"/>
          <w:szCs w:val="24"/>
        </w:rPr>
        <w:t>Application</w:t>
      </w:r>
      <w:r>
        <w:rPr>
          <w:rFonts w:ascii="Verdana" w:eastAsia="Calibri" w:hAnsi="Verdana" w:cs="Arial"/>
          <w:b/>
          <w:bCs/>
          <w:iCs/>
          <w:sz w:val="24"/>
          <w:szCs w:val="24"/>
        </w:rPr>
        <w:t xml:space="preserve"> &amp; Referrals</w:t>
      </w:r>
      <w:r w:rsidRPr="00E316DF">
        <w:rPr>
          <w:rFonts w:ascii="Verdana" w:eastAsia="Calibri" w:hAnsi="Verdana" w:cs="Arial"/>
          <w:b/>
          <w:bCs/>
          <w:iCs/>
          <w:sz w:val="24"/>
          <w:szCs w:val="24"/>
        </w:rPr>
        <w:t xml:space="preserve"> to </w:t>
      </w:r>
      <w:r>
        <w:rPr>
          <w:rFonts w:ascii="Verdana" w:eastAsia="Calibri" w:hAnsi="Verdana" w:cs="Arial"/>
          <w:b/>
          <w:bCs/>
          <w:iCs/>
          <w:sz w:val="24"/>
          <w:szCs w:val="24"/>
        </w:rPr>
        <w:t xml:space="preserve">Associate </w:t>
      </w:r>
      <w:r w:rsidRPr="00E316DF">
        <w:rPr>
          <w:rFonts w:ascii="Verdana" w:eastAsia="Calibri" w:hAnsi="Verdana" w:cs="Arial"/>
          <w:b/>
          <w:bCs/>
          <w:iCs/>
          <w:sz w:val="24"/>
          <w:szCs w:val="24"/>
        </w:rPr>
        <w:t>Hospital Managers and Mental Health Review Tribunal Service for Wales</w:t>
      </w:r>
    </w:p>
    <w:p w14:paraId="04834D53" w14:textId="77777777" w:rsidR="00E57ED2" w:rsidRDefault="00E57ED2" w:rsidP="00E57ED2">
      <w:pPr>
        <w:spacing w:after="0" w:line="240" w:lineRule="auto"/>
        <w:jc w:val="both"/>
        <w:rPr>
          <w:rFonts w:ascii="Verdana" w:eastAsia="Calibri" w:hAnsi="Verdana" w:cs="Arial"/>
          <w:b/>
          <w:bCs/>
          <w:iCs/>
          <w:sz w:val="24"/>
          <w:szCs w:val="24"/>
        </w:rPr>
      </w:pPr>
    </w:p>
    <w:p w14:paraId="3C3A185C" w14:textId="77777777" w:rsidR="00E57ED2" w:rsidRDefault="00E57ED2" w:rsidP="00E57ED2">
      <w:pPr>
        <w:spacing w:after="0" w:line="240" w:lineRule="auto"/>
        <w:jc w:val="both"/>
        <w:rPr>
          <w:rFonts w:ascii="Verdana" w:eastAsia="Calibri" w:hAnsi="Verdana" w:cs="Arial"/>
          <w:b/>
          <w:bCs/>
          <w:i/>
          <w:iCs/>
          <w:sz w:val="24"/>
          <w:szCs w:val="24"/>
        </w:rPr>
      </w:pPr>
      <w:r>
        <w:rPr>
          <w:rFonts w:ascii="Verdana" w:eastAsia="Calibri" w:hAnsi="Verdana" w:cs="Arial"/>
          <w:b/>
          <w:bCs/>
          <w:iCs/>
          <w:sz w:val="24"/>
          <w:szCs w:val="24"/>
        </w:rPr>
        <w:t xml:space="preserve">Table 11 below shows the </w:t>
      </w:r>
      <w:r w:rsidRPr="008E3F09">
        <w:rPr>
          <w:rFonts w:ascii="Verdana" w:eastAsia="Calibri" w:hAnsi="Verdana" w:cs="Arial"/>
          <w:b/>
          <w:bCs/>
          <w:i/>
          <w:iCs/>
          <w:sz w:val="24"/>
          <w:szCs w:val="24"/>
        </w:rPr>
        <w:t>Hospital Managers Hearings activity for the reporting period.</w:t>
      </w:r>
    </w:p>
    <w:p w14:paraId="1BC54589" w14:textId="77777777" w:rsidR="00E57ED2" w:rsidRDefault="00E57ED2" w:rsidP="00E57ED2">
      <w:pPr>
        <w:spacing w:after="0" w:line="240" w:lineRule="auto"/>
        <w:jc w:val="both"/>
        <w:rPr>
          <w:rFonts w:ascii="Verdana" w:eastAsia="Calibri" w:hAnsi="Verdana" w:cs="Arial"/>
          <w:b/>
          <w:bCs/>
          <w:i/>
          <w:iCs/>
          <w:sz w:val="24"/>
          <w:szCs w:val="24"/>
        </w:rPr>
      </w:pPr>
    </w:p>
    <w:p w14:paraId="7A095083" w14:textId="77777777" w:rsidR="00E57ED2" w:rsidRPr="00D155D7" w:rsidRDefault="00E57ED2" w:rsidP="00E57ED2">
      <w:pPr>
        <w:spacing w:after="0" w:line="240" w:lineRule="auto"/>
        <w:jc w:val="both"/>
        <w:rPr>
          <w:rFonts w:ascii="Verdana" w:eastAsia="Calibri" w:hAnsi="Verdana" w:cs="Arial"/>
          <w:sz w:val="24"/>
          <w:szCs w:val="24"/>
        </w:rPr>
      </w:pPr>
      <w:r w:rsidRPr="00D155D7">
        <w:rPr>
          <w:rFonts w:ascii="Verdana" w:eastAsia="Calibri" w:hAnsi="Verdana" w:cs="Arial"/>
          <w:sz w:val="24"/>
          <w:szCs w:val="24"/>
        </w:rPr>
        <w:t>Table 11</w:t>
      </w:r>
      <w:r>
        <w:rPr>
          <w:rFonts w:ascii="Verdana" w:eastAsia="Calibri" w:hAnsi="Verdana" w:cs="Arial"/>
          <w:sz w:val="24"/>
          <w:szCs w:val="24"/>
        </w:rPr>
        <w:t>:</w:t>
      </w:r>
    </w:p>
    <w:p w14:paraId="5262B730" w14:textId="77777777" w:rsidR="00E57ED2" w:rsidRPr="008E3F09" w:rsidRDefault="00E57ED2" w:rsidP="00E57ED2">
      <w:pPr>
        <w:spacing w:after="0" w:line="240" w:lineRule="auto"/>
        <w:jc w:val="both"/>
        <w:rPr>
          <w:rFonts w:ascii="Verdana" w:eastAsia="Calibri" w:hAnsi="Verdana" w:cs="Arial"/>
          <w:b/>
          <w:bCs/>
          <w:iCs/>
          <w:sz w:val="24"/>
          <w:szCs w:val="24"/>
        </w:rPr>
      </w:pPr>
    </w:p>
    <w:p w14:paraId="301A812F" w14:textId="77777777" w:rsidR="00E57ED2" w:rsidRPr="008E3F09" w:rsidRDefault="00E57ED2" w:rsidP="00E57ED2">
      <w:pPr>
        <w:spacing w:after="0" w:line="240" w:lineRule="auto"/>
        <w:jc w:val="both"/>
        <w:rPr>
          <w:rFonts w:ascii="Verdana" w:eastAsia="Calibri" w:hAnsi="Verdana" w:cs="Arial"/>
          <w:bCs/>
          <w:iCs/>
          <w:sz w:val="24"/>
          <w:szCs w:val="24"/>
        </w:rPr>
      </w:pPr>
      <w:r w:rsidRPr="008E3F09">
        <w:rPr>
          <w:rFonts w:ascii="Verdana" w:eastAsia="Calibri" w:hAnsi="Verdana" w:cs="Arial"/>
          <w:b/>
          <w:bCs/>
          <w:iCs/>
          <w:noProof/>
          <w:sz w:val="24"/>
          <w:szCs w:val="24"/>
          <w:lang w:eastAsia="en-GB"/>
        </w:rPr>
        <w:drawing>
          <wp:inline distT="0" distB="0" distL="0" distR="0" wp14:anchorId="669866D5" wp14:editId="7FADF7B4">
            <wp:extent cx="5743575" cy="3169506"/>
            <wp:effectExtent l="0" t="0" r="9525" b="12065"/>
            <wp:docPr id="10" name="Chart 10"/>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03DAAC43" w14:textId="77777777" w:rsidR="00E57ED2" w:rsidRPr="008E3F09" w:rsidRDefault="00E57ED2" w:rsidP="00E57ED2">
      <w:pPr>
        <w:spacing w:after="0" w:line="240" w:lineRule="auto"/>
        <w:jc w:val="both"/>
        <w:rPr>
          <w:rFonts w:ascii="Verdana" w:eastAsia="Calibri" w:hAnsi="Verdana" w:cs="Arial"/>
          <w:b/>
          <w:bCs/>
          <w:i/>
          <w:iCs/>
          <w:sz w:val="24"/>
          <w:szCs w:val="24"/>
        </w:rPr>
      </w:pPr>
    </w:p>
    <w:p w14:paraId="770F450D" w14:textId="77777777" w:rsidR="00E57ED2" w:rsidRPr="00A342A5" w:rsidRDefault="00E57ED2" w:rsidP="00E57ED2">
      <w:pPr>
        <w:pStyle w:val="ListParagraph"/>
        <w:numPr>
          <w:ilvl w:val="0"/>
          <w:numId w:val="14"/>
        </w:numPr>
        <w:spacing w:after="0" w:line="240" w:lineRule="auto"/>
        <w:jc w:val="both"/>
        <w:rPr>
          <w:rFonts w:ascii="Verdana" w:eastAsia="Calibri" w:hAnsi="Verdana" w:cs="Arial"/>
          <w:bCs/>
          <w:iCs/>
          <w:sz w:val="24"/>
          <w:szCs w:val="24"/>
        </w:rPr>
      </w:pPr>
      <w:r w:rsidRPr="003643BA">
        <w:rPr>
          <w:rFonts w:ascii="Verdana" w:eastAsia="Calibri" w:hAnsi="Verdana" w:cs="Arial"/>
          <w:b/>
          <w:bCs/>
          <w:iCs/>
          <w:sz w:val="24"/>
          <w:szCs w:val="24"/>
        </w:rPr>
        <w:lastRenderedPageBreak/>
        <w:t xml:space="preserve">Mental Health Review Tribunal for Wales (MHRTW) Hearings </w:t>
      </w:r>
      <w:r>
        <w:rPr>
          <w:rFonts w:ascii="Verdana" w:eastAsia="Calibri" w:hAnsi="Verdana" w:cs="Arial"/>
          <w:b/>
          <w:bCs/>
          <w:iCs/>
          <w:sz w:val="24"/>
          <w:szCs w:val="24"/>
        </w:rPr>
        <w:t>for the reporting period</w:t>
      </w:r>
    </w:p>
    <w:p w14:paraId="1FD90533" w14:textId="77777777" w:rsidR="00E57ED2" w:rsidRDefault="00E57ED2" w:rsidP="00E57ED2">
      <w:pPr>
        <w:pStyle w:val="ListParagraph"/>
        <w:spacing w:after="0" w:line="240" w:lineRule="auto"/>
        <w:jc w:val="both"/>
        <w:rPr>
          <w:rFonts w:ascii="Verdana" w:eastAsia="Calibri" w:hAnsi="Verdana" w:cs="Arial"/>
          <w:b/>
          <w:bCs/>
          <w:iCs/>
          <w:sz w:val="24"/>
          <w:szCs w:val="24"/>
        </w:rPr>
      </w:pPr>
    </w:p>
    <w:p w14:paraId="63A94A92" w14:textId="77777777" w:rsidR="00E57ED2" w:rsidRDefault="00E57ED2" w:rsidP="00E57ED2">
      <w:pPr>
        <w:spacing w:after="0" w:line="240" w:lineRule="auto"/>
        <w:jc w:val="both"/>
        <w:rPr>
          <w:rFonts w:ascii="Verdana" w:eastAsia="Calibri" w:hAnsi="Verdana" w:cs="Arial"/>
          <w:b/>
          <w:bCs/>
          <w:i/>
          <w:iCs/>
          <w:sz w:val="24"/>
          <w:szCs w:val="24"/>
        </w:rPr>
      </w:pPr>
      <w:r>
        <w:rPr>
          <w:rFonts w:ascii="Verdana" w:eastAsia="Calibri" w:hAnsi="Verdana" w:cs="Arial"/>
          <w:b/>
          <w:bCs/>
          <w:iCs/>
          <w:sz w:val="24"/>
          <w:szCs w:val="24"/>
        </w:rPr>
        <w:t>Table 12 below shows the Mental Health Review Tribunal Service outcomes for each of the 31 cases.</w:t>
      </w:r>
    </w:p>
    <w:p w14:paraId="709EA318" w14:textId="77777777" w:rsidR="00E57ED2" w:rsidRDefault="00E57ED2" w:rsidP="00E57ED2">
      <w:pPr>
        <w:pStyle w:val="ListParagraph"/>
        <w:spacing w:after="0" w:line="240" w:lineRule="auto"/>
        <w:jc w:val="both"/>
        <w:rPr>
          <w:rFonts w:ascii="Verdana" w:eastAsia="Calibri" w:hAnsi="Verdana" w:cs="Arial"/>
          <w:b/>
          <w:bCs/>
          <w:iCs/>
          <w:sz w:val="24"/>
          <w:szCs w:val="24"/>
        </w:rPr>
      </w:pPr>
    </w:p>
    <w:p w14:paraId="10E3CAAE" w14:textId="77777777" w:rsidR="00E57ED2" w:rsidRDefault="00E57ED2" w:rsidP="00E57ED2">
      <w:pPr>
        <w:pStyle w:val="ListParagraph"/>
        <w:spacing w:after="0" w:line="240" w:lineRule="auto"/>
        <w:jc w:val="both"/>
        <w:rPr>
          <w:rFonts w:ascii="Verdana" w:eastAsia="Calibri" w:hAnsi="Verdana" w:cs="Arial"/>
          <w:bCs/>
          <w:iCs/>
          <w:sz w:val="24"/>
          <w:szCs w:val="24"/>
        </w:rPr>
      </w:pPr>
    </w:p>
    <w:p w14:paraId="0DE32B8A" w14:textId="77777777" w:rsidR="00E57ED2" w:rsidRDefault="00E57ED2" w:rsidP="00E57ED2">
      <w:pPr>
        <w:pStyle w:val="ListParagraph"/>
        <w:spacing w:after="0" w:line="240" w:lineRule="auto"/>
        <w:jc w:val="both"/>
        <w:rPr>
          <w:rFonts w:ascii="Verdana" w:eastAsia="Calibri" w:hAnsi="Verdana" w:cs="Arial"/>
          <w:bCs/>
          <w:iCs/>
          <w:sz w:val="24"/>
          <w:szCs w:val="24"/>
        </w:rPr>
      </w:pPr>
    </w:p>
    <w:p w14:paraId="5F09F4B2" w14:textId="77777777" w:rsidR="00E57ED2" w:rsidRDefault="00E57ED2" w:rsidP="00E57ED2">
      <w:pPr>
        <w:pStyle w:val="ListParagraph"/>
        <w:spacing w:after="0" w:line="240" w:lineRule="auto"/>
        <w:jc w:val="both"/>
        <w:rPr>
          <w:rFonts w:ascii="Verdana" w:eastAsia="Calibri" w:hAnsi="Verdana" w:cs="Arial"/>
          <w:bCs/>
          <w:iCs/>
          <w:sz w:val="24"/>
          <w:szCs w:val="24"/>
        </w:rPr>
      </w:pPr>
    </w:p>
    <w:p w14:paraId="1BFD26E9" w14:textId="77777777" w:rsidR="00E57ED2" w:rsidRDefault="00E57ED2" w:rsidP="00E57ED2">
      <w:pPr>
        <w:pStyle w:val="ListParagraph"/>
        <w:spacing w:after="0" w:line="240" w:lineRule="auto"/>
        <w:jc w:val="both"/>
        <w:rPr>
          <w:rFonts w:ascii="Verdana" w:eastAsia="Calibri" w:hAnsi="Verdana" w:cs="Arial"/>
          <w:bCs/>
          <w:iCs/>
          <w:sz w:val="24"/>
          <w:szCs w:val="24"/>
        </w:rPr>
      </w:pPr>
    </w:p>
    <w:p w14:paraId="59CA6EBE" w14:textId="77777777" w:rsidR="00E57ED2" w:rsidRDefault="00E57ED2" w:rsidP="00E57ED2">
      <w:pPr>
        <w:pStyle w:val="ListParagraph"/>
        <w:spacing w:after="0" w:line="240" w:lineRule="auto"/>
        <w:jc w:val="both"/>
        <w:rPr>
          <w:rFonts w:ascii="Verdana" w:eastAsia="Calibri" w:hAnsi="Verdana" w:cs="Arial"/>
          <w:bCs/>
          <w:iCs/>
          <w:sz w:val="24"/>
          <w:szCs w:val="24"/>
        </w:rPr>
      </w:pPr>
    </w:p>
    <w:p w14:paraId="46074E68" w14:textId="77777777" w:rsidR="00E57ED2" w:rsidRDefault="00E57ED2" w:rsidP="00E57ED2">
      <w:pPr>
        <w:pStyle w:val="ListParagraph"/>
        <w:spacing w:after="0" w:line="240" w:lineRule="auto"/>
        <w:jc w:val="both"/>
        <w:rPr>
          <w:rFonts w:ascii="Verdana" w:eastAsia="Calibri" w:hAnsi="Verdana" w:cs="Arial"/>
          <w:bCs/>
          <w:iCs/>
          <w:sz w:val="24"/>
          <w:szCs w:val="24"/>
        </w:rPr>
      </w:pPr>
    </w:p>
    <w:p w14:paraId="2157CE64" w14:textId="77777777" w:rsidR="00E57ED2" w:rsidRDefault="00E57ED2" w:rsidP="00E57ED2">
      <w:pPr>
        <w:pStyle w:val="ListParagraph"/>
        <w:spacing w:after="0" w:line="240" w:lineRule="auto"/>
        <w:jc w:val="both"/>
        <w:rPr>
          <w:rFonts w:ascii="Verdana" w:eastAsia="Calibri" w:hAnsi="Verdana" w:cs="Arial"/>
          <w:bCs/>
          <w:iCs/>
          <w:sz w:val="24"/>
          <w:szCs w:val="24"/>
        </w:rPr>
      </w:pPr>
    </w:p>
    <w:p w14:paraId="4095874D" w14:textId="77777777" w:rsidR="00E57ED2" w:rsidRDefault="00E57ED2" w:rsidP="00E57ED2">
      <w:pPr>
        <w:pStyle w:val="ListParagraph"/>
        <w:spacing w:after="0" w:line="240" w:lineRule="auto"/>
        <w:jc w:val="both"/>
        <w:rPr>
          <w:rFonts w:ascii="Verdana" w:eastAsia="Calibri" w:hAnsi="Verdana" w:cs="Arial"/>
          <w:bCs/>
          <w:iCs/>
          <w:sz w:val="24"/>
          <w:szCs w:val="24"/>
        </w:rPr>
      </w:pPr>
    </w:p>
    <w:p w14:paraId="43747EEC" w14:textId="77777777" w:rsidR="00E57ED2" w:rsidRDefault="00E57ED2" w:rsidP="00E57ED2">
      <w:pPr>
        <w:pStyle w:val="ListParagraph"/>
        <w:spacing w:after="0" w:line="240" w:lineRule="auto"/>
        <w:jc w:val="both"/>
        <w:rPr>
          <w:rFonts w:ascii="Verdana" w:eastAsia="Calibri" w:hAnsi="Verdana" w:cs="Arial"/>
          <w:bCs/>
          <w:iCs/>
          <w:sz w:val="24"/>
          <w:szCs w:val="24"/>
        </w:rPr>
      </w:pPr>
    </w:p>
    <w:p w14:paraId="6735F76D" w14:textId="77777777" w:rsidR="00E57ED2" w:rsidRDefault="00E57ED2" w:rsidP="00E57ED2">
      <w:pPr>
        <w:pStyle w:val="ListParagraph"/>
        <w:spacing w:after="0" w:line="240" w:lineRule="auto"/>
        <w:jc w:val="both"/>
        <w:rPr>
          <w:rFonts w:ascii="Verdana" w:eastAsia="Calibri" w:hAnsi="Verdana" w:cs="Arial"/>
          <w:bCs/>
          <w:iCs/>
          <w:sz w:val="24"/>
          <w:szCs w:val="24"/>
        </w:rPr>
      </w:pPr>
    </w:p>
    <w:p w14:paraId="1C620CAE" w14:textId="77777777" w:rsidR="00E57ED2" w:rsidRDefault="00E57ED2" w:rsidP="00E57ED2">
      <w:pPr>
        <w:pStyle w:val="ListParagraph"/>
        <w:spacing w:after="0" w:line="240" w:lineRule="auto"/>
        <w:jc w:val="both"/>
        <w:rPr>
          <w:rFonts w:ascii="Verdana" w:eastAsia="Calibri" w:hAnsi="Verdana" w:cs="Arial"/>
          <w:bCs/>
          <w:iCs/>
          <w:sz w:val="24"/>
          <w:szCs w:val="24"/>
        </w:rPr>
      </w:pPr>
    </w:p>
    <w:p w14:paraId="788D4141" w14:textId="77777777" w:rsidR="00E57ED2" w:rsidRDefault="00E57ED2" w:rsidP="00E57ED2">
      <w:pPr>
        <w:pStyle w:val="ListParagraph"/>
        <w:spacing w:after="0" w:line="240" w:lineRule="auto"/>
        <w:jc w:val="both"/>
        <w:rPr>
          <w:rFonts w:ascii="Verdana" w:eastAsia="Calibri" w:hAnsi="Verdana" w:cs="Arial"/>
          <w:bCs/>
          <w:iCs/>
          <w:sz w:val="24"/>
          <w:szCs w:val="24"/>
        </w:rPr>
      </w:pPr>
    </w:p>
    <w:p w14:paraId="5E0D56D8" w14:textId="77777777" w:rsidR="00E57ED2" w:rsidRDefault="00E57ED2" w:rsidP="00E57ED2">
      <w:pPr>
        <w:pStyle w:val="ListParagraph"/>
        <w:spacing w:after="0" w:line="240" w:lineRule="auto"/>
        <w:jc w:val="both"/>
        <w:rPr>
          <w:rFonts w:ascii="Verdana" w:eastAsia="Calibri" w:hAnsi="Verdana" w:cs="Arial"/>
          <w:bCs/>
          <w:iCs/>
          <w:sz w:val="24"/>
          <w:szCs w:val="24"/>
        </w:rPr>
      </w:pPr>
      <w:r>
        <w:rPr>
          <w:rFonts w:ascii="Verdana" w:eastAsia="Calibri" w:hAnsi="Verdana" w:cs="Arial"/>
          <w:bCs/>
          <w:iCs/>
          <w:sz w:val="24"/>
          <w:szCs w:val="24"/>
        </w:rPr>
        <w:t>Table 12:</w:t>
      </w:r>
    </w:p>
    <w:p w14:paraId="40C97C9A" w14:textId="77777777" w:rsidR="00E57ED2" w:rsidRPr="003643BA" w:rsidRDefault="00E57ED2" w:rsidP="00E57ED2">
      <w:pPr>
        <w:pStyle w:val="ListParagraph"/>
        <w:spacing w:after="0" w:line="240" w:lineRule="auto"/>
        <w:jc w:val="both"/>
        <w:rPr>
          <w:rFonts w:ascii="Verdana" w:eastAsia="Calibri" w:hAnsi="Verdana" w:cs="Arial"/>
          <w:bCs/>
          <w:iCs/>
          <w:sz w:val="24"/>
          <w:szCs w:val="24"/>
        </w:rPr>
      </w:pPr>
    </w:p>
    <w:p w14:paraId="0CBDFB83" w14:textId="77777777" w:rsidR="00E57ED2" w:rsidRPr="008E3F09" w:rsidRDefault="00E57ED2" w:rsidP="00E57ED2">
      <w:pPr>
        <w:spacing w:after="0" w:line="240" w:lineRule="auto"/>
        <w:jc w:val="both"/>
        <w:rPr>
          <w:rFonts w:ascii="Verdana" w:eastAsia="Calibri" w:hAnsi="Verdana" w:cs="Arial"/>
          <w:bCs/>
          <w:iCs/>
          <w:sz w:val="24"/>
          <w:szCs w:val="24"/>
        </w:rPr>
      </w:pPr>
      <w:r>
        <w:rPr>
          <w:rFonts w:ascii="Verdana" w:eastAsia="Calibri" w:hAnsi="Verdana" w:cs="Arial"/>
          <w:bCs/>
          <w:iCs/>
          <w:noProof/>
          <w:sz w:val="24"/>
          <w:szCs w:val="24"/>
        </w:rPr>
        <w:drawing>
          <wp:inline distT="0" distB="0" distL="0" distR="0" wp14:anchorId="5004BE09" wp14:editId="60FB2CAB">
            <wp:extent cx="5486400" cy="2842592"/>
            <wp:effectExtent l="0" t="0" r="0" b="15240"/>
            <wp:docPr id="517221716"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6F6682B7" w14:textId="77777777" w:rsidR="00E57ED2" w:rsidRPr="008E3F09" w:rsidRDefault="00E57ED2" w:rsidP="00E57ED2">
      <w:pPr>
        <w:spacing w:after="0" w:line="240" w:lineRule="auto"/>
        <w:jc w:val="both"/>
        <w:rPr>
          <w:rFonts w:ascii="Verdana" w:eastAsia="Calibri" w:hAnsi="Verdana" w:cs="Arial"/>
          <w:bCs/>
          <w:iCs/>
          <w:sz w:val="24"/>
          <w:szCs w:val="24"/>
        </w:rPr>
      </w:pPr>
    </w:p>
    <w:p w14:paraId="4AB1942D" w14:textId="77777777" w:rsidR="00E57ED2" w:rsidRPr="008E3F09" w:rsidRDefault="00E57ED2" w:rsidP="00E57ED2">
      <w:pPr>
        <w:spacing w:after="0" w:line="240" w:lineRule="auto"/>
        <w:jc w:val="both"/>
        <w:rPr>
          <w:rFonts w:ascii="Verdana" w:eastAsia="Calibri" w:hAnsi="Verdana" w:cs="Arial"/>
          <w:bCs/>
          <w:iCs/>
          <w:sz w:val="24"/>
          <w:szCs w:val="24"/>
        </w:rPr>
      </w:pPr>
      <w:r w:rsidRPr="008E3F09">
        <w:rPr>
          <w:rFonts w:ascii="Verdana" w:eastAsia="Calibri" w:hAnsi="Verdana" w:cs="Arial"/>
          <w:bCs/>
          <w:iCs/>
          <w:sz w:val="24"/>
          <w:szCs w:val="24"/>
        </w:rPr>
        <w:t>There were no occasions where a patient was discharged by the M</w:t>
      </w:r>
      <w:r>
        <w:rPr>
          <w:rFonts w:ascii="Verdana" w:eastAsia="Calibri" w:hAnsi="Verdana" w:cs="Arial"/>
          <w:bCs/>
          <w:iCs/>
          <w:sz w:val="24"/>
          <w:szCs w:val="24"/>
        </w:rPr>
        <w:t xml:space="preserve">ental </w:t>
      </w:r>
      <w:r w:rsidRPr="008E3F09">
        <w:rPr>
          <w:rFonts w:ascii="Verdana" w:eastAsia="Calibri" w:hAnsi="Verdana" w:cs="Arial"/>
          <w:bCs/>
          <w:iCs/>
          <w:sz w:val="24"/>
          <w:szCs w:val="24"/>
        </w:rPr>
        <w:t>H</w:t>
      </w:r>
      <w:r>
        <w:rPr>
          <w:rFonts w:ascii="Verdana" w:eastAsia="Calibri" w:hAnsi="Verdana" w:cs="Arial"/>
          <w:bCs/>
          <w:iCs/>
          <w:sz w:val="24"/>
          <w:szCs w:val="24"/>
        </w:rPr>
        <w:t xml:space="preserve">ealth </w:t>
      </w:r>
      <w:r w:rsidRPr="008E3F09">
        <w:rPr>
          <w:rFonts w:ascii="Verdana" w:eastAsia="Calibri" w:hAnsi="Verdana" w:cs="Arial"/>
          <w:bCs/>
          <w:iCs/>
          <w:sz w:val="24"/>
          <w:szCs w:val="24"/>
        </w:rPr>
        <w:t>R</w:t>
      </w:r>
      <w:r>
        <w:rPr>
          <w:rFonts w:ascii="Verdana" w:eastAsia="Calibri" w:hAnsi="Verdana" w:cs="Arial"/>
          <w:bCs/>
          <w:iCs/>
          <w:sz w:val="24"/>
          <w:szCs w:val="24"/>
        </w:rPr>
        <w:t xml:space="preserve">eview </w:t>
      </w:r>
      <w:r w:rsidRPr="008E3F09">
        <w:rPr>
          <w:rFonts w:ascii="Verdana" w:eastAsia="Calibri" w:hAnsi="Verdana" w:cs="Arial"/>
          <w:bCs/>
          <w:iCs/>
          <w:sz w:val="24"/>
          <w:szCs w:val="24"/>
        </w:rPr>
        <w:t>T</w:t>
      </w:r>
      <w:r>
        <w:rPr>
          <w:rFonts w:ascii="Verdana" w:eastAsia="Calibri" w:hAnsi="Verdana" w:cs="Arial"/>
          <w:bCs/>
          <w:iCs/>
          <w:sz w:val="24"/>
          <w:szCs w:val="24"/>
        </w:rPr>
        <w:t xml:space="preserve">ribunal for </w:t>
      </w:r>
      <w:r w:rsidRPr="008E3F09">
        <w:rPr>
          <w:rFonts w:ascii="Verdana" w:eastAsia="Calibri" w:hAnsi="Verdana" w:cs="Arial"/>
          <w:bCs/>
          <w:iCs/>
          <w:sz w:val="24"/>
          <w:szCs w:val="24"/>
        </w:rPr>
        <w:t>W</w:t>
      </w:r>
      <w:r>
        <w:rPr>
          <w:rFonts w:ascii="Verdana" w:eastAsia="Calibri" w:hAnsi="Verdana" w:cs="Arial"/>
          <w:bCs/>
          <w:iCs/>
          <w:sz w:val="24"/>
          <w:szCs w:val="24"/>
        </w:rPr>
        <w:t>ales,</w:t>
      </w:r>
      <w:r w:rsidRPr="008E3F09">
        <w:rPr>
          <w:rFonts w:ascii="Verdana" w:eastAsia="Calibri" w:hAnsi="Verdana" w:cs="Arial"/>
          <w:bCs/>
          <w:iCs/>
          <w:sz w:val="24"/>
          <w:szCs w:val="24"/>
        </w:rPr>
        <w:t xml:space="preserve"> following a recent ‘not discharged’ decision by </w:t>
      </w:r>
      <w:r>
        <w:rPr>
          <w:rFonts w:ascii="Verdana" w:eastAsia="Calibri" w:hAnsi="Verdana" w:cs="Arial"/>
          <w:bCs/>
          <w:iCs/>
          <w:sz w:val="24"/>
          <w:szCs w:val="24"/>
        </w:rPr>
        <w:t xml:space="preserve">the Associate </w:t>
      </w:r>
      <w:r w:rsidRPr="008E3F09">
        <w:rPr>
          <w:rFonts w:ascii="Verdana" w:eastAsia="Calibri" w:hAnsi="Verdana" w:cs="Arial"/>
          <w:bCs/>
          <w:iCs/>
          <w:sz w:val="24"/>
          <w:szCs w:val="24"/>
        </w:rPr>
        <w:t>Hospital Manager</w:t>
      </w:r>
      <w:r>
        <w:rPr>
          <w:rFonts w:ascii="Verdana" w:eastAsia="Calibri" w:hAnsi="Verdana" w:cs="Arial"/>
          <w:bCs/>
          <w:iCs/>
          <w:sz w:val="24"/>
          <w:szCs w:val="24"/>
        </w:rPr>
        <w:t>s.</w:t>
      </w:r>
    </w:p>
    <w:p w14:paraId="198E5931" w14:textId="77777777" w:rsidR="00E57ED2" w:rsidRPr="008E3F09" w:rsidRDefault="00E57ED2" w:rsidP="00E57ED2">
      <w:pPr>
        <w:spacing w:after="0" w:line="240" w:lineRule="auto"/>
        <w:jc w:val="both"/>
        <w:rPr>
          <w:rFonts w:ascii="Verdana" w:eastAsia="Calibri" w:hAnsi="Verdana" w:cs="Arial"/>
          <w:bCs/>
          <w:iCs/>
          <w:sz w:val="24"/>
          <w:szCs w:val="24"/>
        </w:rPr>
      </w:pPr>
    </w:p>
    <w:p w14:paraId="05007449" w14:textId="77777777" w:rsidR="00E57ED2" w:rsidRPr="00E05397" w:rsidRDefault="00E57ED2" w:rsidP="00E57ED2">
      <w:pPr>
        <w:pStyle w:val="ListParagraph"/>
        <w:numPr>
          <w:ilvl w:val="0"/>
          <w:numId w:val="14"/>
        </w:numPr>
        <w:spacing w:after="0" w:line="240" w:lineRule="auto"/>
        <w:jc w:val="both"/>
        <w:rPr>
          <w:rFonts w:ascii="Verdana" w:eastAsia="Calibri" w:hAnsi="Verdana" w:cs="Arial"/>
          <w:bCs/>
          <w:iCs/>
          <w:sz w:val="24"/>
          <w:szCs w:val="24"/>
        </w:rPr>
      </w:pPr>
      <w:r w:rsidRPr="00E05397">
        <w:rPr>
          <w:rFonts w:ascii="Verdana" w:eastAsia="Calibri" w:hAnsi="Verdana" w:cs="Arial"/>
          <w:b/>
          <w:bCs/>
          <w:iCs/>
          <w:sz w:val="24"/>
          <w:szCs w:val="24"/>
        </w:rPr>
        <w:t xml:space="preserve">Timeliness of Section 3 Tribunal Hearings </w:t>
      </w:r>
    </w:p>
    <w:p w14:paraId="7D79D2EE" w14:textId="77777777" w:rsidR="00E57ED2" w:rsidRPr="00E05397" w:rsidRDefault="00E57ED2" w:rsidP="00E57ED2">
      <w:pPr>
        <w:pStyle w:val="ListParagraph"/>
        <w:spacing w:after="0" w:line="240" w:lineRule="auto"/>
        <w:jc w:val="both"/>
        <w:rPr>
          <w:rFonts w:ascii="Verdana" w:eastAsia="Calibri" w:hAnsi="Verdana" w:cs="Arial"/>
          <w:bCs/>
          <w:iCs/>
          <w:sz w:val="24"/>
          <w:szCs w:val="24"/>
        </w:rPr>
      </w:pPr>
    </w:p>
    <w:p w14:paraId="459E006D" w14:textId="77777777" w:rsidR="00E57ED2" w:rsidRDefault="00E57ED2" w:rsidP="00E57ED2">
      <w:pPr>
        <w:spacing w:after="0" w:line="240" w:lineRule="auto"/>
        <w:jc w:val="both"/>
        <w:rPr>
          <w:rFonts w:ascii="Verdana" w:eastAsia="Calibri" w:hAnsi="Verdana" w:cs="Arial"/>
          <w:bCs/>
          <w:iCs/>
          <w:sz w:val="24"/>
          <w:szCs w:val="24"/>
        </w:rPr>
      </w:pPr>
      <w:r w:rsidRPr="00E05397">
        <w:rPr>
          <w:rFonts w:ascii="Verdana" w:eastAsia="Calibri" w:hAnsi="Verdana" w:cs="Arial"/>
          <w:bCs/>
          <w:iCs/>
          <w:sz w:val="24"/>
          <w:szCs w:val="24"/>
        </w:rPr>
        <w:t xml:space="preserve">Of the </w:t>
      </w:r>
      <w:r w:rsidRPr="00701A74">
        <w:rPr>
          <w:rFonts w:ascii="Verdana" w:eastAsia="Calibri" w:hAnsi="Verdana" w:cs="Arial"/>
          <w:b/>
          <w:iCs/>
          <w:sz w:val="24"/>
          <w:szCs w:val="24"/>
        </w:rPr>
        <w:t>1</w:t>
      </w:r>
      <w:r>
        <w:rPr>
          <w:rFonts w:ascii="Verdana" w:eastAsia="Calibri" w:hAnsi="Verdana" w:cs="Arial"/>
          <w:b/>
          <w:iCs/>
          <w:sz w:val="24"/>
          <w:szCs w:val="24"/>
        </w:rPr>
        <w:t>6</w:t>
      </w:r>
      <w:r w:rsidRPr="00E05397">
        <w:rPr>
          <w:rFonts w:ascii="Verdana" w:eastAsia="Calibri" w:hAnsi="Verdana" w:cs="Arial"/>
          <w:bCs/>
          <w:iCs/>
          <w:sz w:val="24"/>
          <w:szCs w:val="24"/>
        </w:rPr>
        <w:t xml:space="preserve"> MHRTW Hearings for Section 3 patients</w:t>
      </w:r>
      <w:r>
        <w:rPr>
          <w:rFonts w:ascii="Verdana" w:eastAsia="Calibri" w:hAnsi="Verdana" w:cs="Arial"/>
          <w:bCs/>
          <w:iCs/>
          <w:sz w:val="24"/>
          <w:szCs w:val="24"/>
        </w:rPr>
        <w:t>:</w:t>
      </w:r>
    </w:p>
    <w:p w14:paraId="59833B20" w14:textId="77777777" w:rsidR="00E57ED2" w:rsidRDefault="00E57ED2" w:rsidP="00E57ED2">
      <w:pPr>
        <w:spacing w:after="0" w:line="240" w:lineRule="auto"/>
        <w:jc w:val="both"/>
        <w:rPr>
          <w:rFonts w:ascii="Verdana" w:eastAsia="Calibri" w:hAnsi="Verdana" w:cs="Arial"/>
          <w:bCs/>
          <w:iCs/>
          <w:sz w:val="24"/>
          <w:szCs w:val="24"/>
        </w:rPr>
      </w:pPr>
    </w:p>
    <w:p w14:paraId="1A801930" w14:textId="77777777" w:rsidR="00E57ED2" w:rsidRPr="00067EDC" w:rsidRDefault="00E57ED2" w:rsidP="00E57ED2">
      <w:pPr>
        <w:pStyle w:val="ListParagraph"/>
        <w:numPr>
          <w:ilvl w:val="0"/>
          <w:numId w:val="17"/>
        </w:numPr>
        <w:spacing w:after="0" w:line="240" w:lineRule="auto"/>
        <w:jc w:val="both"/>
        <w:rPr>
          <w:rFonts w:ascii="Verdana" w:eastAsia="Calibri" w:hAnsi="Verdana" w:cs="Arial"/>
          <w:bCs/>
          <w:iCs/>
          <w:sz w:val="24"/>
          <w:szCs w:val="24"/>
        </w:rPr>
      </w:pPr>
      <w:r w:rsidRPr="00067EDC">
        <w:rPr>
          <w:rFonts w:ascii="Verdana" w:eastAsia="Calibri" w:hAnsi="Verdana" w:cs="Arial"/>
          <w:b/>
          <w:iCs/>
          <w:sz w:val="24"/>
          <w:szCs w:val="24"/>
        </w:rPr>
        <w:t>1</w:t>
      </w:r>
      <w:r>
        <w:rPr>
          <w:rFonts w:ascii="Verdana" w:eastAsia="Calibri" w:hAnsi="Verdana" w:cs="Arial"/>
          <w:b/>
          <w:iCs/>
          <w:sz w:val="24"/>
          <w:szCs w:val="24"/>
        </w:rPr>
        <w:t>1</w:t>
      </w:r>
      <w:r w:rsidRPr="00067EDC">
        <w:rPr>
          <w:rFonts w:ascii="Verdana" w:eastAsia="Calibri" w:hAnsi="Verdana" w:cs="Arial"/>
          <w:bCs/>
          <w:iCs/>
          <w:sz w:val="24"/>
          <w:szCs w:val="24"/>
        </w:rPr>
        <w:t xml:space="preserve"> were sat within the recommended 56 days</w:t>
      </w:r>
    </w:p>
    <w:p w14:paraId="3F5302C1" w14:textId="77777777" w:rsidR="00E57ED2" w:rsidRPr="00067EDC" w:rsidRDefault="00E57ED2" w:rsidP="00E57ED2">
      <w:pPr>
        <w:pStyle w:val="ListParagraph"/>
        <w:numPr>
          <w:ilvl w:val="0"/>
          <w:numId w:val="17"/>
        </w:numPr>
        <w:spacing w:after="0" w:line="240" w:lineRule="auto"/>
        <w:jc w:val="both"/>
        <w:rPr>
          <w:rFonts w:ascii="Verdana" w:eastAsia="Calibri" w:hAnsi="Verdana" w:cs="Arial"/>
          <w:bCs/>
          <w:iCs/>
          <w:sz w:val="24"/>
          <w:szCs w:val="24"/>
        </w:rPr>
      </w:pPr>
      <w:r>
        <w:rPr>
          <w:rFonts w:ascii="Verdana" w:eastAsia="Calibri" w:hAnsi="Verdana" w:cs="Arial"/>
          <w:b/>
          <w:iCs/>
          <w:sz w:val="24"/>
          <w:szCs w:val="24"/>
        </w:rPr>
        <w:lastRenderedPageBreak/>
        <w:t>5</w:t>
      </w:r>
      <w:r w:rsidRPr="00067EDC">
        <w:rPr>
          <w:rFonts w:ascii="Verdana" w:eastAsia="Calibri" w:hAnsi="Verdana" w:cs="Arial"/>
          <w:bCs/>
          <w:iCs/>
          <w:sz w:val="24"/>
          <w:szCs w:val="24"/>
        </w:rPr>
        <w:t xml:space="preserve"> were sat within 60 days</w:t>
      </w:r>
    </w:p>
    <w:p w14:paraId="6E9D886B" w14:textId="77777777" w:rsidR="00E57ED2" w:rsidRDefault="00E57ED2" w:rsidP="00E57ED2">
      <w:pPr>
        <w:spacing w:after="0" w:line="240" w:lineRule="auto"/>
        <w:jc w:val="both"/>
        <w:rPr>
          <w:rFonts w:ascii="Verdana" w:eastAsia="Calibri" w:hAnsi="Verdana" w:cs="Arial"/>
          <w:bCs/>
          <w:iCs/>
          <w:sz w:val="24"/>
          <w:szCs w:val="24"/>
        </w:rPr>
      </w:pPr>
    </w:p>
    <w:p w14:paraId="2C8756B3" w14:textId="77777777" w:rsidR="00E57ED2" w:rsidRPr="00E05397" w:rsidRDefault="00E57ED2" w:rsidP="00E57ED2">
      <w:pPr>
        <w:spacing w:after="0" w:line="240" w:lineRule="auto"/>
        <w:jc w:val="both"/>
        <w:rPr>
          <w:rFonts w:ascii="Verdana" w:eastAsia="Calibri" w:hAnsi="Verdana" w:cs="Arial"/>
          <w:bCs/>
          <w:iCs/>
          <w:sz w:val="24"/>
          <w:szCs w:val="24"/>
        </w:rPr>
      </w:pPr>
      <w:r>
        <w:rPr>
          <w:rFonts w:ascii="Verdana" w:eastAsia="Calibri" w:hAnsi="Verdana" w:cs="Arial"/>
          <w:bCs/>
          <w:iCs/>
          <w:sz w:val="24"/>
          <w:szCs w:val="24"/>
        </w:rPr>
        <w:t>There were no d</w:t>
      </w:r>
      <w:r w:rsidRPr="00E05397">
        <w:rPr>
          <w:rFonts w:ascii="Verdana" w:eastAsia="Calibri" w:hAnsi="Verdana" w:cs="Arial"/>
          <w:bCs/>
          <w:iCs/>
          <w:sz w:val="24"/>
          <w:szCs w:val="24"/>
        </w:rPr>
        <w:t xml:space="preserve">elayed hearings </w:t>
      </w:r>
    </w:p>
    <w:p w14:paraId="5F15E52C" w14:textId="77777777" w:rsidR="00E57ED2" w:rsidRPr="008E3F09" w:rsidRDefault="00E57ED2" w:rsidP="00E57ED2">
      <w:pPr>
        <w:spacing w:after="0" w:line="240" w:lineRule="auto"/>
        <w:jc w:val="both"/>
        <w:rPr>
          <w:rFonts w:ascii="Verdana" w:eastAsia="Calibri" w:hAnsi="Verdana" w:cs="Arial"/>
          <w:b/>
          <w:sz w:val="24"/>
          <w:szCs w:val="24"/>
        </w:rPr>
      </w:pPr>
    </w:p>
    <w:p w14:paraId="6605A226" w14:textId="77777777" w:rsidR="00E57ED2" w:rsidRPr="002D7D42" w:rsidRDefault="00E57ED2" w:rsidP="00E57ED2">
      <w:pPr>
        <w:pStyle w:val="ListParagraph"/>
        <w:numPr>
          <w:ilvl w:val="0"/>
          <w:numId w:val="14"/>
        </w:numPr>
        <w:spacing w:after="0" w:line="240" w:lineRule="auto"/>
        <w:jc w:val="both"/>
        <w:rPr>
          <w:rFonts w:ascii="Verdana" w:eastAsia="Calibri" w:hAnsi="Verdana" w:cs="Arial"/>
          <w:b/>
          <w:sz w:val="24"/>
          <w:szCs w:val="24"/>
        </w:rPr>
      </w:pPr>
      <w:r w:rsidRPr="002D7D42">
        <w:rPr>
          <w:rFonts w:ascii="Verdana" w:eastAsia="Calibri" w:hAnsi="Verdana" w:cs="Arial"/>
          <w:b/>
          <w:sz w:val="24"/>
          <w:szCs w:val="24"/>
        </w:rPr>
        <w:t xml:space="preserve">Part 3 Criminal Justice System Data: </w:t>
      </w:r>
      <w:r>
        <w:rPr>
          <w:rFonts w:ascii="Verdana" w:eastAsia="Calibri" w:hAnsi="Verdana" w:cs="Arial"/>
          <w:b/>
          <w:sz w:val="24"/>
          <w:szCs w:val="24"/>
        </w:rPr>
        <w:t>January – March 2026</w:t>
      </w:r>
    </w:p>
    <w:p w14:paraId="012A6B7E" w14:textId="77777777" w:rsidR="00E57ED2" w:rsidRPr="008E3F09" w:rsidRDefault="00E57ED2" w:rsidP="00E57ED2">
      <w:pPr>
        <w:spacing w:after="0" w:line="240" w:lineRule="auto"/>
        <w:jc w:val="both"/>
        <w:rPr>
          <w:rFonts w:ascii="Verdana" w:eastAsia="Calibri" w:hAnsi="Verdana" w:cs="Arial"/>
          <w:b/>
          <w:sz w:val="24"/>
          <w:szCs w:val="24"/>
        </w:rPr>
      </w:pPr>
    </w:p>
    <w:p w14:paraId="536A7286" w14:textId="77777777" w:rsidR="00E57ED2" w:rsidRDefault="00E57ED2" w:rsidP="00E57ED2">
      <w:pPr>
        <w:spacing w:after="0" w:line="240" w:lineRule="auto"/>
        <w:jc w:val="both"/>
        <w:rPr>
          <w:rFonts w:ascii="Verdana" w:eastAsia="Calibri" w:hAnsi="Verdana" w:cs="Arial"/>
          <w:sz w:val="24"/>
          <w:szCs w:val="24"/>
        </w:rPr>
      </w:pPr>
      <w:r w:rsidRPr="008E3F09">
        <w:rPr>
          <w:rFonts w:ascii="Verdana" w:eastAsia="Calibri" w:hAnsi="Verdana" w:cs="Arial"/>
          <w:sz w:val="24"/>
          <w:szCs w:val="24"/>
        </w:rPr>
        <w:t xml:space="preserve">There </w:t>
      </w:r>
      <w:r>
        <w:rPr>
          <w:rFonts w:ascii="Verdana" w:eastAsia="Calibri" w:hAnsi="Verdana" w:cs="Arial"/>
          <w:sz w:val="24"/>
          <w:szCs w:val="24"/>
        </w:rPr>
        <w:t xml:space="preserve">was </w:t>
      </w:r>
      <w:r w:rsidRPr="007B3493">
        <w:rPr>
          <w:rFonts w:ascii="Verdana" w:eastAsia="Calibri" w:hAnsi="Verdana" w:cs="Arial"/>
          <w:b/>
          <w:bCs/>
          <w:sz w:val="24"/>
          <w:szCs w:val="24"/>
        </w:rPr>
        <w:t>one</w:t>
      </w:r>
      <w:r w:rsidRPr="008E3F09">
        <w:rPr>
          <w:rFonts w:ascii="Verdana" w:eastAsia="Calibri" w:hAnsi="Verdana" w:cs="Arial"/>
          <w:b/>
          <w:bCs/>
          <w:sz w:val="24"/>
          <w:szCs w:val="24"/>
        </w:rPr>
        <w:t xml:space="preserve"> </w:t>
      </w:r>
      <w:r w:rsidRPr="007B3493">
        <w:rPr>
          <w:rFonts w:ascii="Verdana" w:eastAsia="Calibri" w:hAnsi="Verdana" w:cs="Arial"/>
          <w:sz w:val="24"/>
          <w:szCs w:val="24"/>
        </w:rPr>
        <w:t>new Part 3 patient</w:t>
      </w:r>
      <w:r w:rsidRPr="008E3F09">
        <w:rPr>
          <w:rFonts w:ascii="Verdana" w:eastAsia="Calibri" w:hAnsi="Verdana" w:cs="Arial"/>
          <w:sz w:val="24"/>
          <w:szCs w:val="24"/>
        </w:rPr>
        <w:t xml:space="preserve"> admitted to Caswell Clinic during this reporting period. </w:t>
      </w:r>
    </w:p>
    <w:p w14:paraId="35B86FE6" w14:textId="77777777" w:rsidR="00E57ED2" w:rsidRDefault="00E57ED2" w:rsidP="00E57ED2">
      <w:pPr>
        <w:spacing w:after="0" w:line="240" w:lineRule="auto"/>
        <w:jc w:val="both"/>
        <w:rPr>
          <w:rFonts w:ascii="Verdana" w:eastAsia="Calibri" w:hAnsi="Verdana" w:cs="Arial"/>
          <w:sz w:val="24"/>
          <w:szCs w:val="24"/>
        </w:rPr>
      </w:pPr>
    </w:p>
    <w:p w14:paraId="7FA99B19" w14:textId="77777777" w:rsidR="00E57ED2" w:rsidRPr="007037B5" w:rsidRDefault="00E57ED2" w:rsidP="00E57ED2">
      <w:pPr>
        <w:pStyle w:val="ListParagraph"/>
        <w:numPr>
          <w:ilvl w:val="0"/>
          <w:numId w:val="19"/>
        </w:numPr>
        <w:spacing w:after="0" w:line="240" w:lineRule="auto"/>
        <w:jc w:val="both"/>
        <w:rPr>
          <w:rFonts w:ascii="Verdana" w:eastAsia="Calibri" w:hAnsi="Verdana" w:cs="Arial"/>
          <w:sz w:val="24"/>
          <w:szCs w:val="24"/>
        </w:rPr>
      </w:pPr>
      <w:r w:rsidRPr="007037B5">
        <w:rPr>
          <w:rFonts w:ascii="Verdana" w:eastAsia="Calibri" w:hAnsi="Verdana" w:cs="Arial"/>
          <w:sz w:val="24"/>
          <w:szCs w:val="24"/>
        </w:rPr>
        <w:t>Remand from Crown Court to Hospital</w:t>
      </w:r>
      <w:r>
        <w:rPr>
          <w:rFonts w:ascii="Verdana" w:eastAsia="Calibri" w:hAnsi="Verdana" w:cs="Arial"/>
          <w:sz w:val="24"/>
          <w:szCs w:val="24"/>
        </w:rPr>
        <w:t xml:space="preserve"> under section 35 however, this was an unlawful action on behalf of the court and was challenged by the patient’s RC and the MHA Department. This was rectified and patient is now detained under section 48/49.</w:t>
      </w:r>
    </w:p>
    <w:p w14:paraId="28B01867" w14:textId="77777777" w:rsidR="00E57ED2" w:rsidRPr="008E3F09" w:rsidRDefault="00E57ED2" w:rsidP="00E57ED2">
      <w:pPr>
        <w:spacing w:after="0" w:line="240" w:lineRule="auto"/>
        <w:jc w:val="both"/>
        <w:rPr>
          <w:rFonts w:ascii="Verdana" w:eastAsia="Calibri" w:hAnsi="Verdana" w:cs="Arial"/>
          <w:sz w:val="24"/>
          <w:szCs w:val="24"/>
        </w:rPr>
      </w:pPr>
    </w:p>
    <w:p w14:paraId="06A4E6E3" w14:textId="77777777" w:rsidR="00E57ED2" w:rsidRDefault="00E57ED2" w:rsidP="00E57ED2">
      <w:pPr>
        <w:spacing w:after="0" w:line="240" w:lineRule="auto"/>
        <w:jc w:val="both"/>
        <w:rPr>
          <w:rFonts w:ascii="Verdana" w:eastAsia="Calibri" w:hAnsi="Verdana" w:cs="Arial"/>
          <w:b/>
          <w:i/>
          <w:sz w:val="24"/>
          <w:szCs w:val="24"/>
        </w:rPr>
      </w:pPr>
      <w:r>
        <w:rPr>
          <w:rFonts w:ascii="Verdana" w:eastAsia="Calibri" w:hAnsi="Verdana" w:cs="Arial"/>
          <w:b/>
          <w:i/>
          <w:sz w:val="24"/>
          <w:szCs w:val="24"/>
        </w:rPr>
        <w:t xml:space="preserve">Table 13 below </w:t>
      </w:r>
      <w:r w:rsidRPr="008E3F09">
        <w:rPr>
          <w:rFonts w:ascii="Verdana" w:eastAsia="Calibri" w:hAnsi="Verdana" w:cs="Arial"/>
          <w:b/>
          <w:i/>
          <w:sz w:val="24"/>
          <w:szCs w:val="24"/>
        </w:rPr>
        <w:t>shows Part 3 activity during the reporting period.</w:t>
      </w:r>
    </w:p>
    <w:p w14:paraId="7F3A402B" w14:textId="77777777" w:rsidR="00E57ED2" w:rsidRDefault="00E57ED2" w:rsidP="00E57ED2">
      <w:pPr>
        <w:spacing w:after="0" w:line="240" w:lineRule="auto"/>
        <w:jc w:val="both"/>
        <w:rPr>
          <w:rFonts w:ascii="Verdana" w:eastAsia="Calibri" w:hAnsi="Verdana" w:cs="Arial"/>
          <w:b/>
          <w:i/>
          <w:sz w:val="24"/>
          <w:szCs w:val="24"/>
        </w:rPr>
      </w:pPr>
    </w:p>
    <w:p w14:paraId="78BCAA2D" w14:textId="77777777" w:rsidR="00E57ED2" w:rsidRDefault="00E57ED2" w:rsidP="00E57ED2">
      <w:pPr>
        <w:spacing w:after="0" w:line="240" w:lineRule="auto"/>
        <w:jc w:val="both"/>
        <w:rPr>
          <w:rFonts w:ascii="Verdana" w:eastAsia="Calibri" w:hAnsi="Verdana" w:cs="Arial"/>
          <w:bCs/>
          <w:iCs/>
          <w:sz w:val="24"/>
          <w:szCs w:val="24"/>
        </w:rPr>
      </w:pPr>
    </w:p>
    <w:p w14:paraId="78D98A96" w14:textId="77777777" w:rsidR="00E57ED2" w:rsidRDefault="00E57ED2" w:rsidP="00E57ED2">
      <w:pPr>
        <w:spacing w:after="0" w:line="240" w:lineRule="auto"/>
        <w:jc w:val="both"/>
        <w:rPr>
          <w:rFonts w:ascii="Verdana" w:eastAsia="Calibri" w:hAnsi="Verdana" w:cs="Arial"/>
          <w:bCs/>
          <w:iCs/>
          <w:sz w:val="24"/>
          <w:szCs w:val="24"/>
        </w:rPr>
      </w:pPr>
    </w:p>
    <w:p w14:paraId="4CA6A1A4" w14:textId="77777777" w:rsidR="00E57ED2" w:rsidRPr="001672FB" w:rsidRDefault="00E57ED2" w:rsidP="00E57ED2">
      <w:pPr>
        <w:spacing w:after="0" w:line="240" w:lineRule="auto"/>
        <w:jc w:val="both"/>
        <w:rPr>
          <w:rFonts w:ascii="Verdana" w:eastAsia="Calibri" w:hAnsi="Verdana" w:cs="Arial"/>
          <w:bCs/>
          <w:iCs/>
          <w:sz w:val="24"/>
          <w:szCs w:val="24"/>
        </w:rPr>
      </w:pPr>
      <w:r w:rsidRPr="001672FB">
        <w:rPr>
          <w:rFonts w:ascii="Verdana" w:eastAsia="Calibri" w:hAnsi="Verdana" w:cs="Arial"/>
          <w:bCs/>
          <w:iCs/>
          <w:sz w:val="24"/>
          <w:szCs w:val="24"/>
        </w:rPr>
        <w:t>Table 13</w:t>
      </w:r>
      <w:r>
        <w:rPr>
          <w:rFonts w:ascii="Verdana" w:eastAsia="Calibri" w:hAnsi="Verdana" w:cs="Arial"/>
          <w:bCs/>
          <w:iCs/>
          <w:sz w:val="24"/>
          <w:szCs w:val="24"/>
        </w:rPr>
        <w:t>:</w:t>
      </w:r>
    </w:p>
    <w:p w14:paraId="2F93E1E0" w14:textId="77777777" w:rsidR="00E57ED2" w:rsidRPr="008E3F09" w:rsidRDefault="00E57ED2" w:rsidP="00E57ED2">
      <w:pPr>
        <w:spacing w:after="0" w:line="240" w:lineRule="auto"/>
        <w:jc w:val="both"/>
        <w:rPr>
          <w:rFonts w:ascii="Verdana" w:eastAsia="Calibri" w:hAnsi="Verdana" w:cs="Arial"/>
          <w:sz w:val="24"/>
          <w:szCs w:val="24"/>
        </w:rPr>
      </w:pPr>
    </w:p>
    <w:p w14:paraId="574D2B49" w14:textId="77777777" w:rsidR="00E57ED2" w:rsidRPr="008E3F09" w:rsidRDefault="00E57ED2" w:rsidP="00E57ED2">
      <w:pPr>
        <w:spacing w:after="0" w:line="240" w:lineRule="auto"/>
        <w:jc w:val="both"/>
        <w:rPr>
          <w:rFonts w:ascii="Verdana" w:eastAsia="Calibri" w:hAnsi="Verdana" w:cs="Arial"/>
          <w:sz w:val="24"/>
          <w:szCs w:val="24"/>
        </w:rPr>
      </w:pPr>
      <w:r w:rsidRPr="008E3F09">
        <w:rPr>
          <w:rFonts w:ascii="Verdana" w:eastAsia="Calibri" w:hAnsi="Verdana" w:cs="Arial"/>
          <w:noProof/>
          <w:sz w:val="24"/>
          <w:szCs w:val="24"/>
          <w:lang w:eastAsia="en-GB"/>
        </w:rPr>
        <w:drawing>
          <wp:inline distT="0" distB="0" distL="0" distR="0" wp14:anchorId="1EED8E50" wp14:editId="1A796603">
            <wp:extent cx="6172200" cy="4333875"/>
            <wp:effectExtent l="0" t="0" r="0" b="9525"/>
            <wp:docPr id="9" name="Chart 9"/>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4682725A" w14:textId="77777777" w:rsidR="00E57ED2" w:rsidRPr="008E3F09" w:rsidRDefault="00E57ED2" w:rsidP="00E57ED2">
      <w:pPr>
        <w:spacing w:after="0" w:line="240" w:lineRule="auto"/>
        <w:rPr>
          <w:rFonts w:ascii="Verdana" w:eastAsia="Calibri" w:hAnsi="Verdana" w:cs="Arial"/>
          <w:b/>
          <w:sz w:val="24"/>
          <w:szCs w:val="24"/>
        </w:rPr>
      </w:pPr>
    </w:p>
    <w:p w14:paraId="1569B094" w14:textId="77777777" w:rsidR="00E57ED2" w:rsidRPr="007A5CD8" w:rsidRDefault="00E57ED2" w:rsidP="00E57ED2">
      <w:pPr>
        <w:spacing w:after="0" w:line="240" w:lineRule="auto"/>
        <w:rPr>
          <w:rFonts w:ascii="Verdana" w:eastAsia="Calibri" w:hAnsi="Verdana" w:cs="Arial"/>
          <w:b/>
          <w:sz w:val="24"/>
          <w:szCs w:val="24"/>
        </w:rPr>
      </w:pPr>
      <w:r>
        <w:rPr>
          <w:rFonts w:ascii="Verdana" w:eastAsia="Calibri" w:hAnsi="Verdana" w:cs="Arial"/>
          <w:b/>
          <w:sz w:val="24"/>
          <w:szCs w:val="24"/>
        </w:rPr>
        <w:t xml:space="preserve">M) </w:t>
      </w:r>
      <w:r w:rsidRPr="007A5CD8">
        <w:rPr>
          <w:rFonts w:ascii="Verdana" w:eastAsia="Calibri" w:hAnsi="Verdana" w:cs="Arial"/>
          <w:b/>
          <w:sz w:val="24"/>
          <w:szCs w:val="24"/>
        </w:rPr>
        <w:t>Part 4: Consent to Treatment Activity January – March 2026</w:t>
      </w:r>
    </w:p>
    <w:p w14:paraId="12A7D4FE" w14:textId="77777777" w:rsidR="00E57ED2" w:rsidRPr="007A5CD8" w:rsidRDefault="00E57ED2" w:rsidP="00E57ED2">
      <w:pPr>
        <w:spacing w:after="0" w:line="240" w:lineRule="auto"/>
        <w:ind w:left="360"/>
        <w:rPr>
          <w:rFonts w:ascii="Verdana" w:eastAsia="Calibri" w:hAnsi="Verdana" w:cs="Arial"/>
          <w:b/>
          <w:sz w:val="24"/>
          <w:szCs w:val="24"/>
        </w:rPr>
      </w:pPr>
    </w:p>
    <w:p w14:paraId="4BA2C2BB" w14:textId="77777777" w:rsidR="00E57ED2" w:rsidRPr="007A5CD8" w:rsidRDefault="00E57ED2" w:rsidP="00E57ED2">
      <w:pPr>
        <w:spacing w:after="0" w:line="240" w:lineRule="auto"/>
        <w:rPr>
          <w:rFonts w:ascii="Verdana" w:eastAsia="Calibri" w:hAnsi="Verdana" w:cs="Arial"/>
          <w:bCs/>
          <w:sz w:val="24"/>
          <w:szCs w:val="24"/>
        </w:rPr>
      </w:pPr>
      <w:r w:rsidRPr="007A5CD8">
        <w:rPr>
          <w:rFonts w:ascii="Verdana" w:eastAsia="Calibri" w:hAnsi="Verdana" w:cs="Arial"/>
          <w:bCs/>
          <w:sz w:val="24"/>
          <w:szCs w:val="24"/>
        </w:rPr>
        <w:t>Urgent treatment (sections 62, 64B, 64C and 64E)</w:t>
      </w:r>
    </w:p>
    <w:p w14:paraId="3E154B16" w14:textId="77777777" w:rsidR="00E57ED2" w:rsidRPr="007A5CD8" w:rsidRDefault="00E57ED2" w:rsidP="00E57ED2">
      <w:pPr>
        <w:spacing w:after="0" w:line="240" w:lineRule="auto"/>
        <w:rPr>
          <w:rFonts w:ascii="Verdana" w:eastAsia="Calibri" w:hAnsi="Verdana" w:cs="Arial"/>
          <w:b/>
          <w:sz w:val="24"/>
          <w:szCs w:val="24"/>
        </w:rPr>
      </w:pPr>
    </w:p>
    <w:p w14:paraId="51EE6BF3" w14:textId="77777777" w:rsidR="00E57ED2" w:rsidRDefault="00E57ED2" w:rsidP="00E57ED2">
      <w:pPr>
        <w:spacing w:after="0" w:line="240" w:lineRule="auto"/>
        <w:jc w:val="both"/>
        <w:rPr>
          <w:rFonts w:ascii="Verdana" w:hAnsi="Verdana"/>
          <w:sz w:val="24"/>
          <w:szCs w:val="24"/>
        </w:rPr>
      </w:pPr>
      <w:r w:rsidRPr="007A5CD8">
        <w:rPr>
          <w:rFonts w:ascii="Verdana" w:hAnsi="Verdana"/>
          <w:sz w:val="24"/>
          <w:szCs w:val="24"/>
        </w:rPr>
        <w:t xml:space="preserve">Hospital managers should monitor the use of these exceptions to the certificate requirements to ensure that they are not used inappropriately or excessively. They are advised to provide a form (or other method) by which the clinician in charge of the treatment in question can record details of: </w:t>
      </w:r>
    </w:p>
    <w:p w14:paraId="42B024C4" w14:textId="77777777" w:rsidR="00E57ED2" w:rsidRDefault="00E57ED2" w:rsidP="00E57ED2">
      <w:pPr>
        <w:spacing w:after="0" w:line="240" w:lineRule="auto"/>
        <w:jc w:val="both"/>
        <w:rPr>
          <w:rFonts w:ascii="Verdana" w:hAnsi="Verdana"/>
          <w:sz w:val="24"/>
          <w:szCs w:val="24"/>
        </w:rPr>
      </w:pPr>
      <w:r w:rsidRPr="007A5CD8">
        <w:rPr>
          <w:rFonts w:ascii="Verdana" w:hAnsi="Verdana"/>
          <w:sz w:val="24"/>
          <w:szCs w:val="24"/>
        </w:rPr>
        <w:sym w:font="Symbol" w:char="F0B7"/>
      </w:r>
      <w:r w:rsidRPr="007A5CD8">
        <w:rPr>
          <w:rFonts w:ascii="Verdana" w:hAnsi="Verdana"/>
          <w:sz w:val="24"/>
          <w:szCs w:val="24"/>
        </w:rPr>
        <w:t xml:space="preserve"> the proposed treatment </w:t>
      </w:r>
    </w:p>
    <w:p w14:paraId="7A7F44B9" w14:textId="77777777" w:rsidR="00E57ED2" w:rsidRDefault="00E57ED2" w:rsidP="00E57ED2">
      <w:pPr>
        <w:spacing w:after="0" w:line="240" w:lineRule="auto"/>
        <w:jc w:val="both"/>
        <w:rPr>
          <w:rFonts w:ascii="Verdana" w:hAnsi="Verdana"/>
          <w:sz w:val="24"/>
          <w:szCs w:val="24"/>
        </w:rPr>
      </w:pPr>
      <w:r w:rsidRPr="007A5CD8">
        <w:rPr>
          <w:rFonts w:ascii="Verdana" w:hAnsi="Verdana"/>
          <w:sz w:val="24"/>
          <w:szCs w:val="24"/>
        </w:rPr>
        <w:sym w:font="Symbol" w:char="F0B7"/>
      </w:r>
      <w:r w:rsidRPr="007A5CD8">
        <w:rPr>
          <w:rFonts w:ascii="Verdana" w:hAnsi="Verdana"/>
          <w:sz w:val="24"/>
          <w:szCs w:val="24"/>
        </w:rPr>
        <w:t xml:space="preserve"> why it is immediately necessity to give the treatment </w:t>
      </w:r>
    </w:p>
    <w:p w14:paraId="7F7C5F05" w14:textId="77777777" w:rsidR="00E57ED2" w:rsidRDefault="00E57ED2" w:rsidP="00E57ED2">
      <w:pPr>
        <w:spacing w:after="0" w:line="240" w:lineRule="auto"/>
        <w:jc w:val="both"/>
        <w:rPr>
          <w:rFonts w:ascii="Verdana" w:hAnsi="Verdana"/>
          <w:sz w:val="24"/>
          <w:szCs w:val="24"/>
        </w:rPr>
      </w:pPr>
      <w:r w:rsidRPr="007A5CD8">
        <w:rPr>
          <w:rFonts w:ascii="Verdana" w:hAnsi="Verdana"/>
          <w:sz w:val="24"/>
          <w:szCs w:val="24"/>
        </w:rPr>
        <w:sym w:font="Symbol" w:char="F0B7"/>
      </w:r>
      <w:r w:rsidRPr="007A5CD8">
        <w:rPr>
          <w:rFonts w:ascii="Verdana" w:hAnsi="Verdana"/>
          <w:sz w:val="24"/>
          <w:szCs w:val="24"/>
        </w:rPr>
        <w:t xml:space="preserve"> the length of time for which the treatment was or will be given</w:t>
      </w:r>
    </w:p>
    <w:p w14:paraId="61563FB8" w14:textId="77777777" w:rsidR="00E57ED2" w:rsidRDefault="00E57ED2" w:rsidP="00E57ED2">
      <w:pPr>
        <w:spacing w:after="0" w:line="240" w:lineRule="auto"/>
        <w:jc w:val="both"/>
        <w:rPr>
          <w:rFonts w:ascii="Verdana" w:hAnsi="Verdana"/>
          <w:sz w:val="24"/>
          <w:szCs w:val="24"/>
        </w:rPr>
      </w:pPr>
    </w:p>
    <w:p w14:paraId="44D76E41" w14:textId="77777777" w:rsidR="00E57ED2" w:rsidRDefault="00E57ED2" w:rsidP="00E57ED2">
      <w:pPr>
        <w:spacing w:after="0" w:line="240" w:lineRule="auto"/>
        <w:jc w:val="both"/>
        <w:rPr>
          <w:rFonts w:ascii="Verdana" w:hAnsi="Verdana"/>
          <w:sz w:val="24"/>
          <w:szCs w:val="24"/>
        </w:rPr>
      </w:pPr>
      <w:r w:rsidRPr="007A5CD8">
        <w:rPr>
          <w:rFonts w:ascii="Verdana" w:hAnsi="Verdana"/>
          <w:sz w:val="24"/>
          <w:szCs w:val="24"/>
        </w:rPr>
        <w:t>Where treatment is continued to avoid serious suffering pending compliance with a certificate requirement, the clinician in charge of the treatment should immediately take steps to ask for a SOAD</w:t>
      </w:r>
      <w:r>
        <w:rPr>
          <w:rFonts w:ascii="Verdana" w:hAnsi="Verdana"/>
          <w:sz w:val="24"/>
          <w:szCs w:val="24"/>
        </w:rPr>
        <w:t xml:space="preserve"> (Second Opinion Appointed Doctor)</w:t>
      </w:r>
      <w:r w:rsidRPr="007A5CD8">
        <w:rPr>
          <w:rFonts w:ascii="Verdana" w:hAnsi="Verdana"/>
          <w:sz w:val="24"/>
          <w:szCs w:val="24"/>
        </w:rPr>
        <w:t xml:space="preserve"> visit</w:t>
      </w:r>
      <w:r>
        <w:rPr>
          <w:rFonts w:ascii="Verdana" w:hAnsi="Verdana"/>
          <w:sz w:val="24"/>
          <w:szCs w:val="24"/>
        </w:rPr>
        <w:t xml:space="preserve">. </w:t>
      </w:r>
    </w:p>
    <w:p w14:paraId="17AD897C" w14:textId="77777777" w:rsidR="00E57ED2" w:rsidRDefault="00E57ED2" w:rsidP="00E57ED2">
      <w:pPr>
        <w:spacing w:after="0" w:line="240" w:lineRule="auto"/>
        <w:jc w:val="both"/>
        <w:rPr>
          <w:rFonts w:ascii="Verdana" w:hAnsi="Verdana"/>
          <w:sz w:val="24"/>
          <w:szCs w:val="24"/>
        </w:rPr>
      </w:pPr>
    </w:p>
    <w:p w14:paraId="778013AA" w14:textId="77777777" w:rsidR="00E57ED2" w:rsidRDefault="00E57ED2" w:rsidP="00E57ED2">
      <w:pPr>
        <w:spacing w:after="0" w:line="240" w:lineRule="auto"/>
        <w:jc w:val="both"/>
        <w:rPr>
          <w:rFonts w:ascii="Verdana" w:hAnsi="Verdana"/>
          <w:sz w:val="24"/>
          <w:szCs w:val="24"/>
        </w:rPr>
      </w:pPr>
      <w:r w:rsidRPr="007A5CD8">
        <w:rPr>
          <w:rFonts w:ascii="Verdana" w:hAnsi="Verdana"/>
          <w:sz w:val="24"/>
          <w:szCs w:val="24"/>
        </w:rPr>
        <w:t>As with urgent treatment, hospital managers should monitor the use of these exceptions</w:t>
      </w:r>
      <w:r>
        <w:rPr>
          <w:rFonts w:ascii="Verdana" w:hAnsi="Verdana"/>
          <w:sz w:val="24"/>
          <w:szCs w:val="24"/>
        </w:rPr>
        <w:t>:</w:t>
      </w:r>
    </w:p>
    <w:p w14:paraId="077F54C0" w14:textId="77777777" w:rsidR="00E57ED2" w:rsidRPr="00BC1390" w:rsidRDefault="00E57ED2" w:rsidP="00E57ED2">
      <w:pPr>
        <w:pStyle w:val="ListParagraph"/>
        <w:numPr>
          <w:ilvl w:val="0"/>
          <w:numId w:val="18"/>
        </w:numPr>
        <w:spacing w:after="0" w:line="240" w:lineRule="auto"/>
        <w:jc w:val="both"/>
        <w:rPr>
          <w:rFonts w:ascii="Verdana" w:hAnsi="Verdana"/>
          <w:sz w:val="24"/>
          <w:szCs w:val="24"/>
        </w:rPr>
      </w:pPr>
      <w:r>
        <w:rPr>
          <w:rFonts w:ascii="Verdana" w:hAnsi="Verdana"/>
          <w:sz w:val="24"/>
          <w:szCs w:val="24"/>
        </w:rPr>
        <w:t>Urgent Treatment was used on 16 occasions during the reporting period</w:t>
      </w:r>
    </w:p>
    <w:p w14:paraId="3AE3041F" w14:textId="77777777" w:rsidR="00E57ED2" w:rsidRDefault="00E57ED2" w:rsidP="00E57ED2">
      <w:pPr>
        <w:spacing w:after="0" w:line="240" w:lineRule="auto"/>
        <w:jc w:val="both"/>
        <w:rPr>
          <w:rFonts w:ascii="Verdana" w:eastAsia="Calibri" w:hAnsi="Verdana" w:cs="Arial"/>
          <w:b/>
          <w:i/>
          <w:sz w:val="24"/>
          <w:szCs w:val="24"/>
        </w:rPr>
      </w:pPr>
    </w:p>
    <w:p w14:paraId="3221DFD8" w14:textId="77777777" w:rsidR="00E57ED2" w:rsidRDefault="00E57ED2" w:rsidP="00E57ED2">
      <w:pPr>
        <w:spacing w:after="0" w:line="240" w:lineRule="auto"/>
        <w:jc w:val="both"/>
        <w:rPr>
          <w:rFonts w:ascii="Verdana" w:eastAsia="Calibri" w:hAnsi="Verdana" w:cs="Arial"/>
          <w:b/>
          <w:i/>
          <w:sz w:val="24"/>
          <w:szCs w:val="24"/>
        </w:rPr>
      </w:pPr>
      <w:r>
        <w:rPr>
          <w:rFonts w:ascii="Verdana" w:eastAsia="Calibri" w:hAnsi="Verdana" w:cs="Arial"/>
          <w:b/>
          <w:i/>
          <w:sz w:val="24"/>
          <w:szCs w:val="24"/>
        </w:rPr>
        <w:t>Table 14 below</w:t>
      </w:r>
      <w:r w:rsidRPr="008E3F09">
        <w:rPr>
          <w:rFonts w:ascii="Verdana" w:eastAsia="Calibri" w:hAnsi="Verdana" w:cs="Arial"/>
          <w:b/>
          <w:i/>
          <w:sz w:val="24"/>
          <w:szCs w:val="24"/>
        </w:rPr>
        <w:t xml:space="preserve"> shows treatment activity during the reporting period.</w:t>
      </w:r>
    </w:p>
    <w:p w14:paraId="58953F5A" w14:textId="77777777" w:rsidR="00E57ED2" w:rsidRDefault="00E57ED2" w:rsidP="00E57ED2">
      <w:pPr>
        <w:spacing w:after="0" w:line="240" w:lineRule="auto"/>
        <w:jc w:val="both"/>
        <w:rPr>
          <w:rFonts w:ascii="Verdana" w:eastAsia="Calibri" w:hAnsi="Verdana" w:cs="Arial"/>
          <w:b/>
          <w:i/>
          <w:sz w:val="24"/>
          <w:szCs w:val="24"/>
        </w:rPr>
      </w:pPr>
    </w:p>
    <w:p w14:paraId="70AC5063" w14:textId="77777777" w:rsidR="00E57ED2" w:rsidRPr="00CC329C" w:rsidRDefault="00E57ED2" w:rsidP="00E57ED2">
      <w:pPr>
        <w:spacing w:after="0" w:line="240" w:lineRule="auto"/>
        <w:jc w:val="both"/>
        <w:rPr>
          <w:rFonts w:ascii="Verdana" w:eastAsia="Calibri" w:hAnsi="Verdana" w:cs="Arial"/>
          <w:bCs/>
          <w:iCs/>
          <w:sz w:val="24"/>
          <w:szCs w:val="24"/>
        </w:rPr>
      </w:pPr>
      <w:r w:rsidRPr="00CC329C">
        <w:rPr>
          <w:rFonts w:ascii="Verdana" w:eastAsia="Calibri" w:hAnsi="Verdana" w:cs="Arial"/>
          <w:bCs/>
          <w:iCs/>
          <w:sz w:val="24"/>
          <w:szCs w:val="24"/>
        </w:rPr>
        <w:t>Table 14:</w:t>
      </w:r>
    </w:p>
    <w:p w14:paraId="1D94C700" w14:textId="77777777" w:rsidR="00E57ED2" w:rsidRPr="008E3F09" w:rsidRDefault="00E57ED2" w:rsidP="00E57ED2">
      <w:pPr>
        <w:spacing w:after="0" w:line="240" w:lineRule="auto"/>
        <w:rPr>
          <w:rFonts w:ascii="Verdana" w:eastAsia="Calibri" w:hAnsi="Verdana" w:cs="Arial"/>
          <w:b/>
          <w:sz w:val="24"/>
          <w:szCs w:val="24"/>
        </w:rPr>
      </w:pPr>
    </w:p>
    <w:p w14:paraId="6FA3072A" w14:textId="77777777" w:rsidR="00E57ED2" w:rsidRPr="008E3F09" w:rsidRDefault="00E57ED2" w:rsidP="00E57ED2">
      <w:pPr>
        <w:spacing w:after="0" w:line="240" w:lineRule="auto"/>
        <w:rPr>
          <w:rFonts w:ascii="Verdana" w:eastAsia="Calibri" w:hAnsi="Verdana" w:cs="Arial"/>
          <w:b/>
          <w:sz w:val="24"/>
          <w:szCs w:val="24"/>
        </w:rPr>
      </w:pPr>
      <w:r>
        <w:rPr>
          <w:rFonts w:ascii="Verdana" w:eastAsia="Calibri" w:hAnsi="Verdana" w:cs="Arial"/>
          <w:b/>
          <w:noProof/>
          <w:sz w:val="24"/>
          <w:szCs w:val="24"/>
        </w:rPr>
        <w:drawing>
          <wp:inline distT="0" distB="0" distL="0" distR="0" wp14:anchorId="3E4B377D" wp14:editId="669C8B4D">
            <wp:extent cx="5486400" cy="3200400"/>
            <wp:effectExtent l="0" t="0" r="0" b="0"/>
            <wp:docPr id="1892471685"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5C56D0FD" w14:textId="77777777" w:rsidR="00E57ED2" w:rsidRPr="008E3F09" w:rsidRDefault="00E57ED2" w:rsidP="00E57ED2">
      <w:pPr>
        <w:spacing w:after="0" w:line="240" w:lineRule="auto"/>
        <w:rPr>
          <w:rFonts w:ascii="Verdana" w:eastAsia="Calibri" w:hAnsi="Verdana" w:cs="Arial"/>
          <w:b/>
          <w:sz w:val="24"/>
          <w:szCs w:val="24"/>
        </w:rPr>
      </w:pPr>
    </w:p>
    <w:p w14:paraId="099C6822" w14:textId="77777777" w:rsidR="00E57ED2" w:rsidRDefault="00E57ED2" w:rsidP="00E57ED2">
      <w:pPr>
        <w:spacing w:after="0" w:line="240" w:lineRule="auto"/>
        <w:rPr>
          <w:rFonts w:ascii="Verdana" w:eastAsia="Calibri" w:hAnsi="Verdana" w:cs="Arial"/>
          <w:b/>
          <w:sz w:val="24"/>
          <w:szCs w:val="24"/>
        </w:rPr>
      </w:pPr>
    </w:p>
    <w:p w14:paraId="50539B3F" w14:textId="77777777" w:rsidR="00E57ED2" w:rsidRPr="00543972" w:rsidRDefault="00E57ED2" w:rsidP="00E57ED2">
      <w:pPr>
        <w:spacing w:after="0" w:line="240" w:lineRule="auto"/>
        <w:rPr>
          <w:rFonts w:ascii="Verdana" w:eastAsia="Calibri" w:hAnsi="Verdana" w:cs="Arial"/>
          <w:b/>
          <w:sz w:val="24"/>
          <w:szCs w:val="24"/>
        </w:rPr>
      </w:pPr>
      <w:r>
        <w:rPr>
          <w:rFonts w:ascii="Verdana" w:eastAsia="Calibri" w:hAnsi="Verdana" w:cs="Arial"/>
          <w:b/>
          <w:sz w:val="24"/>
          <w:szCs w:val="24"/>
        </w:rPr>
        <w:lastRenderedPageBreak/>
        <w:t>N)</w:t>
      </w:r>
      <w:r w:rsidRPr="00543972">
        <w:rPr>
          <w:rFonts w:ascii="Verdana" w:eastAsia="Calibri" w:hAnsi="Verdana" w:cs="Arial"/>
          <w:b/>
          <w:sz w:val="24"/>
          <w:szCs w:val="24"/>
        </w:rPr>
        <w:t xml:space="preserve">Part 10: Police powers to remove a person to a place of safety under Section 135 &amp; 136 </w:t>
      </w:r>
      <w:r>
        <w:rPr>
          <w:rFonts w:ascii="Verdana" w:eastAsia="Calibri" w:hAnsi="Verdana" w:cs="Arial"/>
          <w:b/>
          <w:sz w:val="24"/>
          <w:szCs w:val="24"/>
        </w:rPr>
        <w:t>January – March 2026</w:t>
      </w:r>
    </w:p>
    <w:p w14:paraId="327790E3" w14:textId="77777777" w:rsidR="00E57ED2" w:rsidRPr="008E3F09" w:rsidRDefault="00E57ED2" w:rsidP="00E57ED2">
      <w:pPr>
        <w:spacing w:after="0" w:line="240" w:lineRule="auto"/>
        <w:rPr>
          <w:rFonts w:ascii="Verdana" w:eastAsia="Calibri" w:hAnsi="Verdana" w:cs="Arial"/>
          <w:b/>
          <w:sz w:val="24"/>
          <w:szCs w:val="24"/>
        </w:rPr>
      </w:pPr>
    </w:p>
    <w:p w14:paraId="2FFE1581" w14:textId="77777777" w:rsidR="00E57ED2" w:rsidRPr="008E3F09" w:rsidRDefault="00E57ED2" w:rsidP="00E57ED2">
      <w:pPr>
        <w:spacing w:after="0" w:line="240" w:lineRule="auto"/>
        <w:jc w:val="both"/>
        <w:rPr>
          <w:rFonts w:ascii="Verdana" w:eastAsia="Calibri" w:hAnsi="Verdana" w:cs="Arial"/>
          <w:sz w:val="24"/>
          <w:szCs w:val="24"/>
        </w:rPr>
      </w:pPr>
      <w:r w:rsidRPr="008E3F09">
        <w:rPr>
          <w:rFonts w:ascii="Verdana" w:eastAsia="Calibri" w:hAnsi="Verdana" w:cs="Arial"/>
          <w:sz w:val="24"/>
          <w:szCs w:val="24"/>
        </w:rPr>
        <w:t xml:space="preserve">Monitoring information is collected by local health boards and received by Welsh Government. This information is shared with all interested parties including, if relevant, child protection agencies and HIW via the Crisis Care Concordat Committee. </w:t>
      </w:r>
    </w:p>
    <w:p w14:paraId="418BC2D1" w14:textId="77777777" w:rsidR="00E57ED2" w:rsidRPr="008E3F09" w:rsidRDefault="00E57ED2" w:rsidP="00E57ED2">
      <w:pPr>
        <w:spacing w:after="0" w:line="240" w:lineRule="auto"/>
        <w:rPr>
          <w:rFonts w:ascii="Verdana" w:eastAsia="Calibri" w:hAnsi="Verdana" w:cs="Arial"/>
          <w:b/>
          <w:sz w:val="24"/>
          <w:szCs w:val="24"/>
        </w:rPr>
      </w:pPr>
    </w:p>
    <w:p w14:paraId="29BD944F" w14:textId="77777777" w:rsidR="00E57ED2" w:rsidRPr="008E3F09" w:rsidRDefault="00E57ED2" w:rsidP="00E57ED2">
      <w:pPr>
        <w:spacing w:after="0" w:line="240" w:lineRule="auto"/>
        <w:jc w:val="both"/>
        <w:rPr>
          <w:rFonts w:ascii="Verdana" w:eastAsia="Calibri" w:hAnsi="Verdana" w:cs="Arial"/>
          <w:b/>
          <w:bCs/>
          <w:sz w:val="24"/>
          <w:szCs w:val="24"/>
        </w:rPr>
      </w:pPr>
      <w:r w:rsidRPr="008E3F09">
        <w:rPr>
          <w:rFonts w:ascii="Verdana" w:eastAsia="Calibri" w:hAnsi="Verdana" w:cs="Arial"/>
          <w:b/>
          <w:sz w:val="24"/>
          <w:szCs w:val="24"/>
        </w:rPr>
        <w:t xml:space="preserve">Section 135 (1) </w:t>
      </w:r>
      <w:r w:rsidRPr="008E3F09">
        <w:rPr>
          <w:rFonts w:ascii="Verdana" w:eastAsia="Calibri" w:hAnsi="Verdana" w:cs="Arial"/>
          <w:sz w:val="24"/>
          <w:szCs w:val="24"/>
        </w:rPr>
        <w:t xml:space="preserve">empowers a police officer to forcibly enter a property to look for and remove a person to a place of safety for assessment for a period of up to 72 hours. </w:t>
      </w:r>
      <w:r w:rsidRPr="00620CF1">
        <w:rPr>
          <w:rFonts w:ascii="Verdana" w:eastAsia="Calibri" w:hAnsi="Verdana" w:cs="Arial"/>
          <w:b/>
          <w:bCs/>
          <w:sz w:val="24"/>
          <w:szCs w:val="24"/>
        </w:rPr>
        <w:t xml:space="preserve">There was </w:t>
      </w:r>
      <w:r w:rsidRPr="00620CF1">
        <w:rPr>
          <w:rFonts w:ascii="Verdana" w:eastAsia="Calibri" w:hAnsi="Verdana" w:cs="Arial"/>
          <w:b/>
          <w:bCs/>
          <w:sz w:val="24"/>
          <w:szCs w:val="24"/>
          <w:u w:val="single"/>
        </w:rPr>
        <w:t>one</w:t>
      </w:r>
      <w:r w:rsidRPr="008E3F09">
        <w:rPr>
          <w:rFonts w:ascii="Verdana" w:eastAsia="Calibri" w:hAnsi="Verdana" w:cs="Arial"/>
          <w:b/>
          <w:bCs/>
          <w:sz w:val="24"/>
          <w:szCs w:val="24"/>
        </w:rPr>
        <w:t xml:space="preserve"> 135 (1) warrants executed in this reporting period. </w:t>
      </w:r>
    </w:p>
    <w:p w14:paraId="68EF6001" w14:textId="77777777" w:rsidR="00E57ED2" w:rsidRPr="008E3F09" w:rsidRDefault="00E57ED2" w:rsidP="00E57ED2">
      <w:pPr>
        <w:spacing w:after="0" w:line="240" w:lineRule="auto"/>
        <w:jc w:val="both"/>
        <w:rPr>
          <w:rFonts w:ascii="Verdana" w:eastAsia="Calibri" w:hAnsi="Verdana" w:cs="Arial"/>
          <w:b/>
          <w:bCs/>
          <w:sz w:val="24"/>
          <w:szCs w:val="24"/>
        </w:rPr>
      </w:pPr>
      <w:r w:rsidRPr="008E3F09">
        <w:rPr>
          <w:rFonts w:ascii="Verdana" w:eastAsia="Calibri" w:hAnsi="Verdana" w:cs="Arial"/>
          <w:b/>
          <w:sz w:val="24"/>
          <w:szCs w:val="24"/>
        </w:rPr>
        <w:t>Section 135 (2)</w:t>
      </w:r>
      <w:r w:rsidRPr="008E3F09">
        <w:rPr>
          <w:rFonts w:ascii="Verdana" w:eastAsia="Calibri" w:hAnsi="Verdana" w:cs="Arial"/>
          <w:sz w:val="24"/>
          <w:szCs w:val="24"/>
        </w:rPr>
        <w:t xml:space="preserve"> empowers a police officer to forcibly enter a property to look for and remove a detained patient who is absent without leave (AWOL) from hospital. If it is anticipated that the person will allow entry to the property voluntarily, there were </w:t>
      </w:r>
      <w:r w:rsidRPr="008E3F09">
        <w:rPr>
          <w:rFonts w:ascii="Verdana" w:eastAsia="Calibri" w:hAnsi="Verdana" w:cs="Arial"/>
          <w:b/>
          <w:bCs/>
          <w:sz w:val="24"/>
          <w:szCs w:val="24"/>
        </w:rPr>
        <w:t>no warrants executed under section 135 (2) during this reporting period.</w:t>
      </w:r>
    </w:p>
    <w:p w14:paraId="4243073D" w14:textId="77777777" w:rsidR="00E57ED2" w:rsidRPr="008E3F09" w:rsidRDefault="00E57ED2" w:rsidP="00E57ED2">
      <w:pPr>
        <w:spacing w:after="0" w:line="240" w:lineRule="auto"/>
        <w:rPr>
          <w:rFonts w:ascii="Verdana" w:eastAsia="Calibri" w:hAnsi="Verdana" w:cs="Arial"/>
          <w:b/>
          <w:bCs/>
          <w:sz w:val="24"/>
          <w:szCs w:val="24"/>
        </w:rPr>
      </w:pPr>
    </w:p>
    <w:p w14:paraId="20799930" w14:textId="77777777" w:rsidR="00E57ED2" w:rsidRPr="008E3F09" w:rsidRDefault="00E57ED2" w:rsidP="00E57ED2">
      <w:pPr>
        <w:spacing w:after="200" w:line="240" w:lineRule="auto"/>
        <w:jc w:val="both"/>
        <w:rPr>
          <w:rFonts w:ascii="Verdana" w:eastAsia="Calibri" w:hAnsi="Verdana" w:cs="Arial"/>
          <w:sz w:val="24"/>
          <w:szCs w:val="24"/>
        </w:rPr>
      </w:pPr>
      <w:r w:rsidRPr="00F55988">
        <w:rPr>
          <w:rFonts w:ascii="Verdana" w:eastAsia="Calibri" w:hAnsi="Verdana" w:cs="Arial"/>
          <w:b/>
          <w:sz w:val="24"/>
          <w:szCs w:val="24"/>
        </w:rPr>
        <w:t>Section 136</w:t>
      </w:r>
      <w:r w:rsidRPr="00F55988">
        <w:rPr>
          <w:rFonts w:ascii="Verdana" w:eastAsia="Calibri" w:hAnsi="Verdana" w:cs="Arial"/>
          <w:sz w:val="24"/>
          <w:szCs w:val="24"/>
        </w:rPr>
        <w:t xml:space="preserve"> empowers</w:t>
      </w:r>
      <w:r w:rsidRPr="008E3F09">
        <w:rPr>
          <w:rFonts w:ascii="Verdana" w:eastAsia="Calibri" w:hAnsi="Verdana" w:cs="Arial"/>
          <w:sz w:val="24"/>
          <w:szCs w:val="24"/>
        </w:rPr>
        <w:t xml:space="preserve"> a constable to remove a person from a public place to a place of safety if it is considered that the person is suffering from mental disorder and is in immediate need of care or control.  There were </w:t>
      </w:r>
      <w:r>
        <w:rPr>
          <w:rFonts w:ascii="Verdana" w:eastAsia="Calibri" w:hAnsi="Verdana" w:cs="Arial"/>
          <w:b/>
          <w:sz w:val="24"/>
          <w:szCs w:val="24"/>
        </w:rPr>
        <w:t>40</w:t>
      </w:r>
      <w:r w:rsidRPr="008E3F09">
        <w:rPr>
          <w:rFonts w:ascii="Verdana" w:eastAsia="Calibri" w:hAnsi="Verdana" w:cs="Arial"/>
          <w:sz w:val="24"/>
          <w:szCs w:val="24"/>
        </w:rPr>
        <w:t xml:space="preserve"> detentions under section 136 during this reporting period.</w:t>
      </w:r>
    </w:p>
    <w:p w14:paraId="73F67ABC" w14:textId="77777777" w:rsidR="00E57ED2" w:rsidRDefault="00E57ED2" w:rsidP="00E57ED2">
      <w:pPr>
        <w:spacing w:after="200" w:line="240" w:lineRule="auto"/>
        <w:jc w:val="both"/>
        <w:rPr>
          <w:rFonts w:ascii="Verdana" w:eastAsia="Calibri" w:hAnsi="Verdana" w:cs="Arial"/>
          <w:sz w:val="24"/>
          <w:szCs w:val="24"/>
        </w:rPr>
      </w:pPr>
      <w:r w:rsidRPr="008E3F09">
        <w:rPr>
          <w:rFonts w:ascii="Verdana" w:eastAsia="Calibri" w:hAnsi="Verdana" w:cs="Arial"/>
          <w:b/>
          <w:sz w:val="24"/>
          <w:szCs w:val="24"/>
        </w:rPr>
        <w:t xml:space="preserve">Voluntary attendance and assessment at place of safety </w:t>
      </w:r>
      <w:r w:rsidRPr="008E3F09">
        <w:rPr>
          <w:rFonts w:ascii="Verdana" w:eastAsia="Calibri" w:hAnsi="Verdana" w:cs="Arial"/>
          <w:sz w:val="24"/>
          <w:szCs w:val="24"/>
        </w:rPr>
        <w:t xml:space="preserve">occurred on </w:t>
      </w:r>
      <w:r>
        <w:rPr>
          <w:rFonts w:ascii="Verdana" w:eastAsia="Calibri" w:hAnsi="Verdana" w:cs="Arial"/>
          <w:b/>
          <w:bCs/>
          <w:sz w:val="24"/>
          <w:szCs w:val="24"/>
        </w:rPr>
        <w:t>5</w:t>
      </w:r>
      <w:r w:rsidRPr="008E3F09">
        <w:rPr>
          <w:rFonts w:ascii="Verdana" w:eastAsia="Calibri" w:hAnsi="Verdana" w:cs="Arial"/>
          <w:sz w:val="24"/>
          <w:szCs w:val="24"/>
        </w:rPr>
        <w:t xml:space="preserve"> occasions. </w:t>
      </w:r>
    </w:p>
    <w:p w14:paraId="51CF7642" w14:textId="77777777" w:rsidR="00E57ED2" w:rsidRPr="008E3F09" w:rsidRDefault="00E57ED2" w:rsidP="00E57ED2">
      <w:pPr>
        <w:spacing w:after="0" w:line="240" w:lineRule="auto"/>
        <w:jc w:val="both"/>
        <w:rPr>
          <w:rFonts w:ascii="Verdana" w:eastAsia="Calibri" w:hAnsi="Verdana" w:cs="Arial"/>
          <w:b/>
          <w:i/>
          <w:sz w:val="24"/>
          <w:szCs w:val="24"/>
        </w:rPr>
      </w:pPr>
      <w:r>
        <w:rPr>
          <w:rFonts w:ascii="Verdana" w:eastAsia="Calibri" w:hAnsi="Verdana" w:cs="Arial"/>
          <w:b/>
          <w:i/>
          <w:sz w:val="24"/>
          <w:szCs w:val="24"/>
        </w:rPr>
        <w:t>Table 15</w:t>
      </w:r>
      <w:r w:rsidRPr="008E3F09">
        <w:rPr>
          <w:rFonts w:ascii="Verdana" w:eastAsia="Calibri" w:hAnsi="Verdana" w:cs="Arial"/>
          <w:b/>
          <w:i/>
          <w:sz w:val="24"/>
          <w:szCs w:val="24"/>
        </w:rPr>
        <w:t xml:space="preserve"> shows the number of section 135 &amp; 136 detentions</w:t>
      </w:r>
      <w:r>
        <w:rPr>
          <w:rFonts w:ascii="Verdana" w:eastAsia="Calibri" w:hAnsi="Verdana" w:cs="Arial"/>
          <w:b/>
          <w:i/>
          <w:sz w:val="24"/>
          <w:szCs w:val="24"/>
        </w:rPr>
        <w:t>, and voluntary attendances at places of safety,</w:t>
      </w:r>
      <w:r w:rsidRPr="008E3F09">
        <w:rPr>
          <w:rFonts w:ascii="Verdana" w:eastAsia="Calibri" w:hAnsi="Verdana" w:cs="Arial"/>
          <w:b/>
          <w:i/>
          <w:sz w:val="24"/>
          <w:szCs w:val="24"/>
        </w:rPr>
        <w:t xml:space="preserve"> during the reporting period and including comparison data for the previous 2 years.</w:t>
      </w:r>
    </w:p>
    <w:p w14:paraId="1EF8947A" w14:textId="77777777" w:rsidR="00E57ED2" w:rsidRDefault="00E57ED2" w:rsidP="00E57ED2">
      <w:pPr>
        <w:spacing w:after="200" w:line="240" w:lineRule="auto"/>
        <w:jc w:val="both"/>
        <w:rPr>
          <w:rFonts w:ascii="Verdana" w:eastAsia="Calibri" w:hAnsi="Verdana" w:cs="Arial"/>
          <w:sz w:val="24"/>
          <w:szCs w:val="24"/>
        </w:rPr>
      </w:pPr>
    </w:p>
    <w:p w14:paraId="4164BF46" w14:textId="77777777" w:rsidR="00E57ED2" w:rsidRDefault="00E57ED2" w:rsidP="00E57ED2">
      <w:pPr>
        <w:spacing w:after="200" w:line="240" w:lineRule="auto"/>
        <w:jc w:val="both"/>
        <w:rPr>
          <w:rFonts w:ascii="Verdana" w:eastAsia="Calibri" w:hAnsi="Verdana" w:cs="Arial"/>
          <w:sz w:val="24"/>
          <w:szCs w:val="24"/>
        </w:rPr>
      </w:pPr>
      <w:r>
        <w:rPr>
          <w:rFonts w:ascii="Verdana" w:eastAsia="Calibri" w:hAnsi="Verdana" w:cs="Arial"/>
          <w:sz w:val="24"/>
          <w:szCs w:val="24"/>
        </w:rPr>
        <w:t>Table 15:</w:t>
      </w:r>
    </w:p>
    <w:p w14:paraId="510AA7B0" w14:textId="77777777" w:rsidR="00E57ED2" w:rsidRPr="008E3F09" w:rsidRDefault="00E57ED2" w:rsidP="00E57ED2">
      <w:pPr>
        <w:spacing w:after="200" w:line="240" w:lineRule="auto"/>
        <w:jc w:val="both"/>
        <w:rPr>
          <w:rFonts w:ascii="Verdana" w:eastAsia="Calibri" w:hAnsi="Verdana" w:cs="Arial"/>
          <w:b/>
          <w:sz w:val="24"/>
          <w:szCs w:val="24"/>
        </w:rPr>
      </w:pPr>
      <w:r w:rsidRPr="008E3F09">
        <w:rPr>
          <w:rFonts w:ascii="Verdana" w:eastAsia="Calibri" w:hAnsi="Verdana" w:cs="Arial"/>
          <w:b/>
          <w:noProof/>
          <w:sz w:val="24"/>
          <w:szCs w:val="24"/>
          <w:lang w:eastAsia="en-GB"/>
        </w:rPr>
        <w:lastRenderedPageBreak/>
        <w:drawing>
          <wp:inline distT="0" distB="0" distL="0" distR="0" wp14:anchorId="1E990176" wp14:editId="6ED9C256">
            <wp:extent cx="5715000" cy="3819525"/>
            <wp:effectExtent l="0" t="0" r="0" b="9525"/>
            <wp:docPr id="14" name="Chart 14"/>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20CFDAD0" w14:textId="77777777" w:rsidR="00E57ED2" w:rsidRDefault="00E57ED2" w:rsidP="00E57ED2">
      <w:pPr>
        <w:spacing w:after="0" w:line="240" w:lineRule="auto"/>
        <w:rPr>
          <w:rFonts w:ascii="Verdana" w:eastAsia="Calibri" w:hAnsi="Verdana" w:cs="Arial"/>
          <w:b/>
          <w:i/>
          <w:sz w:val="24"/>
          <w:szCs w:val="24"/>
        </w:rPr>
      </w:pPr>
    </w:p>
    <w:p w14:paraId="610A292A" w14:textId="77777777" w:rsidR="00E57ED2" w:rsidRDefault="00E57ED2" w:rsidP="00E57ED2">
      <w:pPr>
        <w:spacing w:after="0" w:line="240" w:lineRule="auto"/>
        <w:rPr>
          <w:rFonts w:ascii="Verdana" w:eastAsia="Calibri" w:hAnsi="Verdana" w:cs="Arial"/>
          <w:b/>
          <w:i/>
          <w:sz w:val="24"/>
          <w:szCs w:val="24"/>
        </w:rPr>
      </w:pPr>
    </w:p>
    <w:p w14:paraId="5DDA14A9" w14:textId="77777777" w:rsidR="00E57ED2" w:rsidRDefault="00E57ED2" w:rsidP="00E57ED2">
      <w:pPr>
        <w:spacing w:after="0" w:line="240" w:lineRule="auto"/>
        <w:rPr>
          <w:rFonts w:ascii="Verdana" w:eastAsia="Calibri" w:hAnsi="Verdana" w:cs="Arial"/>
          <w:b/>
          <w:i/>
          <w:sz w:val="24"/>
          <w:szCs w:val="24"/>
        </w:rPr>
      </w:pPr>
    </w:p>
    <w:p w14:paraId="12578086" w14:textId="77777777" w:rsidR="00E57ED2" w:rsidRDefault="00E57ED2" w:rsidP="00E57ED2">
      <w:pPr>
        <w:spacing w:after="0" w:line="240" w:lineRule="auto"/>
        <w:rPr>
          <w:rFonts w:ascii="Verdana" w:eastAsia="Calibri" w:hAnsi="Verdana" w:cs="Arial"/>
          <w:b/>
          <w:i/>
          <w:sz w:val="24"/>
          <w:szCs w:val="24"/>
        </w:rPr>
      </w:pPr>
    </w:p>
    <w:p w14:paraId="41EA4216" w14:textId="77777777" w:rsidR="00E57ED2" w:rsidRDefault="00E57ED2" w:rsidP="00E57ED2">
      <w:pPr>
        <w:spacing w:after="0" w:line="240" w:lineRule="auto"/>
        <w:rPr>
          <w:rFonts w:ascii="Verdana" w:eastAsia="Calibri" w:hAnsi="Verdana" w:cs="Arial"/>
          <w:b/>
          <w:i/>
          <w:sz w:val="24"/>
          <w:szCs w:val="24"/>
        </w:rPr>
      </w:pPr>
    </w:p>
    <w:p w14:paraId="52F622AD" w14:textId="77777777" w:rsidR="00E57ED2" w:rsidRDefault="00E57ED2" w:rsidP="00E57ED2">
      <w:pPr>
        <w:spacing w:after="0" w:line="240" w:lineRule="auto"/>
        <w:jc w:val="both"/>
        <w:rPr>
          <w:rFonts w:ascii="Verdana" w:eastAsia="Calibri" w:hAnsi="Verdana" w:cs="Arial"/>
          <w:b/>
          <w:i/>
          <w:sz w:val="24"/>
          <w:szCs w:val="24"/>
        </w:rPr>
      </w:pPr>
    </w:p>
    <w:p w14:paraId="479D3B23" w14:textId="77777777" w:rsidR="00E57ED2" w:rsidRDefault="00E57ED2" w:rsidP="00E57ED2">
      <w:pPr>
        <w:spacing w:after="0" w:line="240" w:lineRule="auto"/>
        <w:jc w:val="both"/>
        <w:rPr>
          <w:rFonts w:ascii="Verdana" w:eastAsia="Calibri" w:hAnsi="Verdana" w:cs="Arial"/>
          <w:b/>
          <w:i/>
          <w:sz w:val="24"/>
          <w:szCs w:val="24"/>
        </w:rPr>
      </w:pPr>
    </w:p>
    <w:p w14:paraId="75F283F4" w14:textId="77777777" w:rsidR="00E57ED2" w:rsidRDefault="00E57ED2" w:rsidP="00E57ED2">
      <w:pPr>
        <w:spacing w:after="0" w:line="240" w:lineRule="auto"/>
        <w:jc w:val="both"/>
        <w:rPr>
          <w:rFonts w:ascii="Verdana" w:eastAsia="Calibri" w:hAnsi="Verdana" w:cs="Arial"/>
          <w:b/>
          <w:i/>
          <w:sz w:val="24"/>
          <w:szCs w:val="24"/>
        </w:rPr>
      </w:pPr>
    </w:p>
    <w:p w14:paraId="73BD2A76" w14:textId="77777777" w:rsidR="00E57ED2" w:rsidRDefault="00E57ED2" w:rsidP="00E57ED2">
      <w:pPr>
        <w:spacing w:after="0" w:line="240" w:lineRule="auto"/>
        <w:jc w:val="both"/>
        <w:rPr>
          <w:rFonts w:ascii="Verdana" w:eastAsia="Calibri" w:hAnsi="Verdana" w:cs="Arial"/>
          <w:b/>
          <w:i/>
          <w:sz w:val="24"/>
          <w:szCs w:val="24"/>
        </w:rPr>
      </w:pPr>
    </w:p>
    <w:p w14:paraId="3B12F6C4" w14:textId="77777777" w:rsidR="00E57ED2" w:rsidRDefault="00E57ED2" w:rsidP="00E57ED2">
      <w:pPr>
        <w:spacing w:after="0" w:line="240" w:lineRule="auto"/>
        <w:jc w:val="both"/>
        <w:rPr>
          <w:rFonts w:ascii="Verdana" w:eastAsia="Calibri" w:hAnsi="Verdana" w:cs="Arial"/>
          <w:b/>
          <w:i/>
          <w:sz w:val="24"/>
          <w:szCs w:val="24"/>
        </w:rPr>
      </w:pPr>
    </w:p>
    <w:p w14:paraId="61918775" w14:textId="77777777" w:rsidR="00E57ED2" w:rsidRDefault="00E57ED2" w:rsidP="00E57ED2">
      <w:pPr>
        <w:spacing w:after="0" w:line="240" w:lineRule="auto"/>
        <w:jc w:val="both"/>
        <w:rPr>
          <w:rFonts w:ascii="Verdana" w:eastAsia="Calibri" w:hAnsi="Verdana" w:cs="Arial"/>
          <w:b/>
          <w:i/>
          <w:sz w:val="24"/>
          <w:szCs w:val="24"/>
        </w:rPr>
      </w:pPr>
    </w:p>
    <w:p w14:paraId="27066D92" w14:textId="77777777" w:rsidR="00E57ED2" w:rsidRPr="008E3F09" w:rsidRDefault="00E57ED2" w:rsidP="00E57ED2">
      <w:pPr>
        <w:spacing w:after="0" w:line="240" w:lineRule="auto"/>
        <w:jc w:val="both"/>
        <w:rPr>
          <w:rFonts w:ascii="Verdana" w:eastAsia="Calibri" w:hAnsi="Verdana" w:cs="Arial"/>
          <w:b/>
          <w:i/>
          <w:sz w:val="24"/>
          <w:szCs w:val="24"/>
        </w:rPr>
      </w:pPr>
      <w:r>
        <w:rPr>
          <w:rFonts w:ascii="Verdana" w:eastAsia="Calibri" w:hAnsi="Verdana" w:cs="Arial"/>
          <w:b/>
          <w:i/>
          <w:sz w:val="24"/>
          <w:szCs w:val="24"/>
        </w:rPr>
        <w:t>Table 16 below</w:t>
      </w:r>
      <w:r w:rsidRPr="008E3F09">
        <w:rPr>
          <w:rFonts w:ascii="Verdana" w:eastAsia="Calibri" w:hAnsi="Verdana" w:cs="Arial"/>
          <w:b/>
          <w:i/>
          <w:sz w:val="24"/>
          <w:szCs w:val="24"/>
        </w:rPr>
        <w:t xml:space="preserve"> shows the outcomes of section 136 detentions during the reporting period.</w:t>
      </w:r>
    </w:p>
    <w:p w14:paraId="3CA63A41" w14:textId="77777777" w:rsidR="00E57ED2" w:rsidRDefault="00E57ED2" w:rsidP="00E57ED2">
      <w:pPr>
        <w:spacing w:after="0" w:line="240" w:lineRule="auto"/>
        <w:rPr>
          <w:rFonts w:ascii="Verdana" w:eastAsia="Calibri" w:hAnsi="Verdana" w:cs="Arial"/>
          <w:b/>
          <w:i/>
          <w:sz w:val="24"/>
          <w:szCs w:val="24"/>
        </w:rPr>
      </w:pPr>
    </w:p>
    <w:p w14:paraId="50159CA4" w14:textId="77777777" w:rsidR="00E57ED2" w:rsidRDefault="00E57ED2" w:rsidP="00E57ED2">
      <w:pPr>
        <w:spacing w:after="0" w:line="240" w:lineRule="auto"/>
        <w:rPr>
          <w:rFonts w:ascii="Verdana" w:eastAsia="Calibri" w:hAnsi="Verdana" w:cs="Arial"/>
          <w:b/>
          <w:i/>
          <w:sz w:val="24"/>
          <w:szCs w:val="24"/>
        </w:rPr>
      </w:pPr>
    </w:p>
    <w:p w14:paraId="68270EED" w14:textId="77777777" w:rsidR="00E57ED2" w:rsidRPr="00D74A0F" w:rsidRDefault="00E57ED2" w:rsidP="00E57ED2">
      <w:pPr>
        <w:spacing w:after="0" w:line="240" w:lineRule="auto"/>
        <w:rPr>
          <w:rFonts w:ascii="Verdana" w:eastAsia="Calibri" w:hAnsi="Verdana" w:cs="Arial"/>
          <w:bCs/>
          <w:iCs/>
          <w:sz w:val="24"/>
          <w:szCs w:val="24"/>
        </w:rPr>
      </w:pPr>
      <w:r w:rsidRPr="00D74A0F">
        <w:rPr>
          <w:rFonts w:ascii="Verdana" w:eastAsia="Calibri" w:hAnsi="Verdana" w:cs="Arial"/>
          <w:bCs/>
          <w:iCs/>
          <w:sz w:val="24"/>
          <w:szCs w:val="24"/>
        </w:rPr>
        <w:t>Table 16:</w:t>
      </w:r>
    </w:p>
    <w:p w14:paraId="3D7481A6" w14:textId="77777777" w:rsidR="00E57ED2" w:rsidRPr="008E3F09" w:rsidRDefault="00E57ED2" w:rsidP="00E57ED2">
      <w:pPr>
        <w:spacing w:after="0" w:line="240" w:lineRule="auto"/>
        <w:rPr>
          <w:rFonts w:ascii="Verdana" w:eastAsia="Calibri" w:hAnsi="Verdana" w:cs="Arial"/>
          <w:b/>
          <w:i/>
          <w:sz w:val="24"/>
          <w:szCs w:val="24"/>
        </w:rPr>
      </w:pPr>
    </w:p>
    <w:p w14:paraId="399E9832" w14:textId="77777777" w:rsidR="00E57ED2" w:rsidRPr="008E3F09" w:rsidRDefault="00E57ED2" w:rsidP="00E57ED2">
      <w:pPr>
        <w:spacing w:after="0" w:line="240" w:lineRule="auto"/>
        <w:rPr>
          <w:rFonts w:ascii="Verdana" w:eastAsia="Calibri" w:hAnsi="Verdana" w:cs="Arial"/>
          <w:bCs/>
          <w:iCs/>
          <w:sz w:val="24"/>
          <w:szCs w:val="24"/>
        </w:rPr>
      </w:pPr>
      <w:r w:rsidRPr="008E3F09">
        <w:rPr>
          <w:rFonts w:ascii="Verdana" w:eastAsia="Calibri" w:hAnsi="Verdana" w:cs="Arial"/>
          <w:bCs/>
          <w:iCs/>
          <w:noProof/>
          <w:sz w:val="24"/>
          <w:szCs w:val="24"/>
          <w:lang w:eastAsia="en-GB"/>
        </w:rPr>
        <w:lastRenderedPageBreak/>
        <w:drawing>
          <wp:inline distT="0" distB="0" distL="0" distR="0" wp14:anchorId="33015F78" wp14:editId="56B84CBE">
            <wp:extent cx="5829300" cy="3552825"/>
            <wp:effectExtent l="0" t="0" r="0" b="9525"/>
            <wp:docPr id="878867116"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6D290421" w14:textId="77777777" w:rsidR="00653AEC" w:rsidRPr="00F8567E" w:rsidRDefault="00653AEC" w:rsidP="00653AEC">
      <w:pPr>
        <w:pStyle w:val="ListParagraph"/>
        <w:spacing w:after="0" w:line="240" w:lineRule="auto"/>
        <w:rPr>
          <w:rFonts w:ascii="Verdana" w:hAnsi="Verdana" w:cs="Arial"/>
          <w:b/>
          <w:sz w:val="24"/>
          <w:szCs w:val="24"/>
        </w:rPr>
      </w:pPr>
    </w:p>
    <w:p w14:paraId="6D290422" w14:textId="77777777" w:rsidR="00653AEC" w:rsidRDefault="00653AEC" w:rsidP="00653AEC">
      <w:pPr>
        <w:pStyle w:val="ListParagraph"/>
        <w:numPr>
          <w:ilvl w:val="0"/>
          <w:numId w:val="1"/>
        </w:numPr>
        <w:spacing w:after="0" w:line="240" w:lineRule="auto"/>
        <w:rPr>
          <w:rFonts w:ascii="Verdana" w:hAnsi="Verdana" w:cs="Arial"/>
          <w:b/>
          <w:sz w:val="24"/>
          <w:szCs w:val="24"/>
        </w:rPr>
      </w:pPr>
      <w:r w:rsidRPr="00F8567E">
        <w:rPr>
          <w:rFonts w:ascii="Verdana" w:hAnsi="Verdana" w:cs="Arial"/>
          <w:b/>
          <w:sz w:val="24"/>
          <w:szCs w:val="24"/>
        </w:rPr>
        <w:t>GOVERNANCE AND RISK ISSUES</w:t>
      </w:r>
    </w:p>
    <w:p w14:paraId="5257907B" w14:textId="77777777" w:rsidR="00E57ED2" w:rsidRPr="00F8567E" w:rsidRDefault="00E57ED2" w:rsidP="00E57ED2">
      <w:pPr>
        <w:pStyle w:val="ListParagraph"/>
        <w:spacing w:after="0" w:line="240" w:lineRule="auto"/>
        <w:rPr>
          <w:rFonts w:ascii="Verdana" w:hAnsi="Verdana" w:cs="Arial"/>
          <w:b/>
          <w:sz w:val="24"/>
          <w:szCs w:val="24"/>
        </w:rPr>
      </w:pPr>
    </w:p>
    <w:p w14:paraId="5E22FD46" w14:textId="77777777" w:rsidR="00E57ED2" w:rsidRDefault="00E57ED2" w:rsidP="00E57ED2">
      <w:pPr>
        <w:pStyle w:val="ListParagraph"/>
        <w:numPr>
          <w:ilvl w:val="0"/>
          <w:numId w:val="12"/>
        </w:numPr>
        <w:spacing w:after="0" w:line="240" w:lineRule="auto"/>
        <w:jc w:val="both"/>
        <w:rPr>
          <w:rFonts w:ascii="Verdana" w:hAnsi="Verdana" w:cs="Arial"/>
          <w:b/>
          <w:sz w:val="24"/>
          <w:szCs w:val="24"/>
        </w:rPr>
      </w:pPr>
      <w:r w:rsidRPr="006D3472">
        <w:rPr>
          <w:rFonts w:ascii="Verdana" w:hAnsi="Verdana" w:cs="Arial"/>
          <w:b/>
          <w:sz w:val="24"/>
          <w:szCs w:val="24"/>
        </w:rPr>
        <w:t>Quality Assurance</w:t>
      </w:r>
    </w:p>
    <w:p w14:paraId="7F5B602A" w14:textId="77777777" w:rsidR="00E57ED2" w:rsidRPr="006D3472" w:rsidRDefault="00E57ED2" w:rsidP="00E57ED2">
      <w:pPr>
        <w:pStyle w:val="ListParagraph"/>
        <w:spacing w:after="0" w:line="240" w:lineRule="auto"/>
        <w:ind w:left="360"/>
        <w:jc w:val="both"/>
        <w:rPr>
          <w:rFonts w:ascii="Verdana" w:hAnsi="Verdana" w:cs="Arial"/>
          <w:b/>
          <w:sz w:val="24"/>
          <w:szCs w:val="24"/>
        </w:rPr>
      </w:pPr>
    </w:p>
    <w:p w14:paraId="6F8539B2" w14:textId="77777777" w:rsidR="00E57ED2" w:rsidRPr="008E3F09" w:rsidRDefault="00E57ED2" w:rsidP="00E57ED2">
      <w:pPr>
        <w:spacing w:after="0" w:line="240" w:lineRule="auto"/>
        <w:jc w:val="both"/>
        <w:rPr>
          <w:rFonts w:ascii="Verdana" w:hAnsi="Verdana" w:cs="Arial"/>
          <w:sz w:val="24"/>
          <w:szCs w:val="24"/>
        </w:rPr>
      </w:pPr>
      <w:r w:rsidRPr="008E3F09">
        <w:rPr>
          <w:rFonts w:ascii="Verdana" w:hAnsi="Verdana" w:cs="Arial"/>
          <w:sz w:val="24"/>
          <w:szCs w:val="24"/>
        </w:rPr>
        <w:t xml:space="preserve">During Jan/Feb 2022, the MHLD Service Group ratified their Quality Assurance Framework, setting out the infrastructure for monitoring, assurance and governance. Part of this framework are the Nurse Directors Unannounced Reviews. These reviews are co-ordinated by the nurse director’s office of a review team of clinicians, senior leaders and relevant specialists who carry out an unannounced review on a clinical area or team. </w:t>
      </w:r>
    </w:p>
    <w:p w14:paraId="6503470A" w14:textId="77777777" w:rsidR="00E57ED2" w:rsidRDefault="00E57ED2" w:rsidP="00E57ED2">
      <w:pPr>
        <w:spacing w:after="0" w:line="240" w:lineRule="auto"/>
        <w:jc w:val="both"/>
        <w:rPr>
          <w:rFonts w:ascii="Verdana" w:hAnsi="Verdana" w:cs="Arial"/>
          <w:sz w:val="24"/>
          <w:szCs w:val="24"/>
        </w:rPr>
      </w:pPr>
      <w:r w:rsidRPr="008E3F09">
        <w:rPr>
          <w:rFonts w:ascii="Verdana" w:hAnsi="Verdana" w:cs="Arial"/>
          <w:sz w:val="24"/>
          <w:szCs w:val="24"/>
        </w:rPr>
        <w:t>M</w:t>
      </w:r>
      <w:r>
        <w:rPr>
          <w:rFonts w:ascii="Verdana" w:hAnsi="Verdana" w:cs="Arial"/>
          <w:sz w:val="24"/>
          <w:szCs w:val="24"/>
        </w:rPr>
        <w:t>ental Health Act (MHA) documentation</w:t>
      </w:r>
      <w:r w:rsidRPr="008E3F09">
        <w:rPr>
          <w:rFonts w:ascii="Verdana" w:hAnsi="Verdana" w:cs="Arial"/>
          <w:sz w:val="24"/>
          <w:szCs w:val="24"/>
        </w:rPr>
        <w:t xml:space="preserve"> audits were conducted during the reporting period and the outcome of these visits reported via the Quality and Safety Committee</w:t>
      </w:r>
      <w:r>
        <w:rPr>
          <w:rFonts w:ascii="Verdana" w:hAnsi="Verdana" w:cs="Arial"/>
          <w:sz w:val="24"/>
          <w:szCs w:val="24"/>
        </w:rPr>
        <w:t>.</w:t>
      </w:r>
    </w:p>
    <w:p w14:paraId="49C941B2" w14:textId="77777777" w:rsidR="00E57ED2" w:rsidRPr="004A0E15" w:rsidRDefault="00E57ED2" w:rsidP="00E57ED2">
      <w:pPr>
        <w:pStyle w:val="NormalWeb"/>
        <w:rPr>
          <w:rFonts w:ascii="Verdana" w:eastAsiaTheme="minorHAnsi" w:hAnsi="Verdana" w:cs="Arial"/>
          <w:lang w:eastAsia="en-US"/>
        </w:rPr>
      </w:pPr>
      <w:r w:rsidRPr="004A0E15">
        <w:rPr>
          <w:rFonts w:ascii="Verdana" w:eastAsiaTheme="minorHAnsi" w:hAnsi="Verdana" w:cs="Arial"/>
          <w:lang w:eastAsia="en-US"/>
        </w:rPr>
        <w:t>During the reporting period, Mental Health Act documentation audits were completed for:</w:t>
      </w:r>
    </w:p>
    <w:p w14:paraId="48EA1531" w14:textId="77777777" w:rsidR="00E57ED2" w:rsidRPr="00BF601B" w:rsidRDefault="00E57ED2" w:rsidP="00E57ED2">
      <w:pPr>
        <w:pStyle w:val="NormalWeb"/>
        <w:numPr>
          <w:ilvl w:val="0"/>
          <w:numId w:val="20"/>
        </w:numPr>
        <w:rPr>
          <w:rFonts w:ascii="Verdana" w:eastAsiaTheme="minorHAnsi" w:hAnsi="Verdana" w:cs="Arial"/>
          <w:lang w:eastAsia="en-US"/>
        </w:rPr>
      </w:pPr>
      <w:r>
        <w:rPr>
          <w:rFonts w:ascii="Verdana" w:eastAsiaTheme="minorHAnsi" w:hAnsi="Verdana" w:cs="Arial"/>
          <w:b/>
          <w:bCs/>
          <w:lang w:eastAsia="en-US"/>
        </w:rPr>
        <w:t>Celyn Ward, Cefn Coed</w:t>
      </w:r>
    </w:p>
    <w:p w14:paraId="573BD63C" w14:textId="77777777" w:rsidR="00E57ED2" w:rsidRPr="004A0E15" w:rsidRDefault="00E57ED2" w:rsidP="00E57ED2">
      <w:pPr>
        <w:pStyle w:val="NormalWeb"/>
        <w:numPr>
          <w:ilvl w:val="0"/>
          <w:numId w:val="20"/>
        </w:numPr>
        <w:rPr>
          <w:rFonts w:ascii="Verdana" w:eastAsiaTheme="minorHAnsi" w:hAnsi="Verdana" w:cs="Arial"/>
          <w:lang w:eastAsia="en-US"/>
        </w:rPr>
      </w:pPr>
      <w:r>
        <w:rPr>
          <w:rFonts w:ascii="Verdana" w:eastAsiaTheme="minorHAnsi" w:hAnsi="Verdana" w:cs="Arial"/>
          <w:b/>
          <w:bCs/>
          <w:lang w:eastAsia="en-US"/>
        </w:rPr>
        <w:t>Ty Gwanwyn, Cefn Coed</w:t>
      </w:r>
    </w:p>
    <w:p w14:paraId="2D96A90B" w14:textId="77777777" w:rsidR="00E57ED2" w:rsidRPr="00391F86" w:rsidRDefault="00E57ED2" w:rsidP="00E57ED2">
      <w:pPr>
        <w:pStyle w:val="NormalWeb"/>
        <w:numPr>
          <w:ilvl w:val="0"/>
          <w:numId w:val="20"/>
        </w:numPr>
        <w:rPr>
          <w:rFonts w:ascii="Verdana" w:eastAsiaTheme="minorHAnsi" w:hAnsi="Verdana" w:cs="Arial"/>
          <w:lang w:eastAsia="en-US"/>
        </w:rPr>
      </w:pPr>
      <w:r>
        <w:rPr>
          <w:rFonts w:ascii="Verdana" w:eastAsiaTheme="minorHAnsi" w:hAnsi="Verdana" w:cs="Arial"/>
          <w:b/>
          <w:bCs/>
          <w:lang w:eastAsia="en-US"/>
        </w:rPr>
        <w:t>Llwyneryr Assessment Unit</w:t>
      </w:r>
    </w:p>
    <w:p w14:paraId="07DFDE65" w14:textId="77777777" w:rsidR="00E57ED2" w:rsidRDefault="00E57ED2" w:rsidP="00E57ED2">
      <w:pPr>
        <w:pStyle w:val="NormalWeb"/>
        <w:jc w:val="both"/>
        <w:rPr>
          <w:rFonts w:ascii="Verdana" w:eastAsiaTheme="minorHAnsi" w:hAnsi="Verdana" w:cs="Arial"/>
          <w:lang w:eastAsia="en-US"/>
        </w:rPr>
      </w:pPr>
      <w:r w:rsidRPr="004A0E15">
        <w:rPr>
          <w:rFonts w:ascii="Verdana" w:eastAsiaTheme="minorHAnsi" w:hAnsi="Verdana" w:cs="Arial"/>
          <w:lang w:eastAsia="en-US"/>
        </w:rPr>
        <w:t>The audits focused on compliance with statutory MHA documentation requirements and the Code of Practice.</w:t>
      </w:r>
    </w:p>
    <w:p w14:paraId="3263828A" w14:textId="77777777" w:rsidR="00E57ED2" w:rsidRPr="00391F86" w:rsidRDefault="00E57ED2" w:rsidP="00E57ED2">
      <w:pPr>
        <w:pStyle w:val="NormalWeb"/>
        <w:rPr>
          <w:rFonts w:ascii="Verdana" w:eastAsia="Calibri" w:hAnsi="Verdana" w:cs="Arial"/>
          <w:iCs/>
        </w:rPr>
      </w:pPr>
      <w:r w:rsidRPr="00391F86">
        <w:rPr>
          <w:rFonts w:ascii="Verdana" w:eastAsia="Calibri" w:hAnsi="Verdana" w:cs="Arial"/>
          <w:iCs/>
        </w:rPr>
        <w:t>There were no Mental Health Act compliance issues identified.</w:t>
      </w:r>
    </w:p>
    <w:p w14:paraId="2E93A44D" w14:textId="77777777" w:rsidR="00E57ED2" w:rsidRPr="004A0E15" w:rsidRDefault="00E57ED2" w:rsidP="00E57ED2">
      <w:pPr>
        <w:pStyle w:val="NormalWeb"/>
        <w:jc w:val="both"/>
        <w:rPr>
          <w:rFonts w:ascii="Verdana" w:eastAsiaTheme="minorHAnsi" w:hAnsi="Verdana" w:cs="Arial"/>
          <w:lang w:eastAsia="en-US"/>
        </w:rPr>
      </w:pPr>
      <w:r w:rsidRPr="004A0E15">
        <w:rPr>
          <w:rFonts w:ascii="Verdana" w:eastAsiaTheme="minorHAnsi" w:hAnsi="Verdana" w:cs="Arial"/>
          <w:lang w:eastAsia="en-US"/>
        </w:rPr>
        <w:lastRenderedPageBreak/>
        <w:t>MHA training was also delivered to:</w:t>
      </w:r>
    </w:p>
    <w:p w14:paraId="7112F257" w14:textId="77777777" w:rsidR="00E57ED2" w:rsidRPr="004A0E15" w:rsidRDefault="00E57ED2" w:rsidP="00E57ED2">
      <w:pPr>
        <w:pStyle w:val="NormalWeb"/>
        <w:numPr>
          <w:ilvl w:val="0"/>
          <w:numId w:val="21"/>
        </w:numPr>
        <w:jc w:val="both"/>
        <w:rPr>
          <w:rFonts w:ascii="Verdana" w:eastAsiaTheme="minorHAnsi" w:hAnsi="Verdana" w:cs="Arial"/>
          <w:lang w:eastAsia="en-US"/>
        </w:rPr>
      </w:pPr>
      <w:r>
        <w:rPr>
          <w:rFonts w:ascii="Verdana" w:eastAsiaTheme="minorHAnsi" w:hAnsi="Verdana" w:cs="Arial"/>
          <w:lang w:eastAsia="en-US"/>
        </w:rPr>
        <w:t>Physician Associates students, Swansea University</w:t>
      </w:r>
    </w:p>
    <w:p w14:paraId="7EE7E1AC" w14:textId="77777777" w:rsidR="00E57ED2" w:rsidRDefault="00E57ED2" w:rsidP="00E57ED2">
      <w:pPr>
        <w:pStyle w:val="NormalWeb"/>
        <w:numPr>
          <w:ilvl w:val="0"/>
          <w:numId w:val="21"/>
        </w:numPr>
        <w:jc w:val="both"/>
        <w:rPr>
          <w:rFonts w:ascii="Verdana" w:eastAsiaTheme="minorHAnsi" w:hAnsi="Verdana" w:cs="Arial"/>
          <w:lang w:eastAsia="en-US"/>
        </w:rPr>
      </w:pPr>
      <w:r>
        <w:rPr>
          <w:rFonts w:ascii="Verdana" w:eastAsiaTheme="minorHAnsi" w:hAnsi="Verdana" w:cs="Arial"/>
          <w:lang w:eastAsia="en-US"/>
        </w:rPr>
        <w:t xml:space="preserve">Forensic Staff Induction, Caswell Clinic </w:t>
      </w:r>
    </w:p>
    <w:p w14:paraId="20C97D3F" w14:textId="77777777" w:rsidR="00E57ED2" w:rsidRPr="007302CC" w:rsidRDefault="00E57ED2" w:rsidP="00E57ED2">
      <w:pPr>
        <w:pStyle w:val="NormalWeb"/>
        <w:numPr>
          <w:ilvl w:val="0"/>
          <w:numId w:val="21"/>
        </w:numPr>
        <w:jc w:val="both"/>
        <w:rPr>
          <w:rFonts w:ascii="Verdana" w:eastAsiaTheme="minorHAnsi" w:hAnsi="Verdana" w:cs="Arial"/>
          <w:lang w:eastAsia="en-US"/>
        </w:rPr>
      </w:pPr>
      <w:r>
        <w:rPr>
          <w:rFonts w:ascii="Verdana" w:eastAsiaTheme="minorHAnsi" w:hAnsi="Verdana" w:cs="Arial"/>
          <w:lang w:eastAsia="en-US"/>
        </w:rPr>
        <w:t>Approved Mental Health Professional (AMHP) Course, Swansea university</w:t>
      </w:r>
    </w:p>
    <w:p w14:paraId="6CD693CE" w14:textId="77777777" w:rsidR="00E57ED2" w:rsidRDefault="00E57ED2" w:rsidP="00E57ED2">
      <w:pPr>
        <w:pStyle w:val="NormalWeb"/>
        <w:jc w:val="both"/>
        <w:rPr>
          <w:rFonts w:ascii="Verdana" w:eastAsiaTheme="minorHAnsi" w:hAnsi="Verdana" w:cs="Arial"/>
          <w:lang w:eastAsia="en-US"/>
        </w:rPr>
      </w:pPr>
      <w:r>
        <w:rPr>
          <w:rFonts w:ascii="Verdana" w:eastAsiaTheme="minorHAnsi" w:hAnsi="Verdana" w:cs="Arial"/>
          <w:lang w:eastAsia="en-US"/>
        </w:rPr>
        <w:t xml:space="preserve">As part of an action plan following a HIW Inspection of Tawe Clinic the Mental Health Act Manager is working alongside Learning Development Services to establish a suite of narrated PowerPoints that will be utilised in ESR </w:t>
      </w:r>
    </w:p>
    <w:p w14:paraId="7EF12F55" w14:textId="77777777" w:rsidR="00E57ED2" w:rsidRPr="00FB0F37" w:rsidRDefault="00E57ED2" w:rsidP="00E57ED2">
      <w:pPr>
        <w:pStyle w:val="ListParagraph"/>
        <w:numPr>
          <w:ilvl w:val="0"/>
          <w:numId w:val="12"/>
        </w:numPr>
        <w:spacing w:after="0" w:line="240" w:lineRule="auto"/>
        <w:jc w:val="both"/>
        <w:rPr>
          <w:rFonts w:ascii="Verdana" w:hAnsi="Verdana" w:cs="Arial"/>
          <w:b/>
          <w:sz w:val="24"/>
          <w:szCs w:val="24"/>
        </w:rPr>
      </w:pPr>
      <w:r w:rsidRPr="00FB0F37">
        <w:rPr>
          <w:rFonts w:ascii="Verdana" w:hAnsi="Verdana" w:cs="Arial"/>
          <w:b/>
          <w:sz w:val="24"/>
          <w:szCs w:val="24"/>
        </w:rPr>
        <w:t>Scrutiny of Documents</w:t>
      </w:r>
    </w:p>
    <w:p w14:paraId="05B1C67F" w14:textId="77777777" w:rsidR="00E57ED2" w:rsidRPr="008E3F09" w:rsidRDefault="00E57ED2" w:rsidP="00E57ED2">
      <w:pPr>
        <w:spacing w:after="0" w:line="240" w:lineRule="auto"/>
        <w:jc w:val="both"/>
        <w:rPr>
          <w:rFonts w:ascii="Verdana" w:hAnsi="Verdana" w:cs="Arial"/>
          <w:b/>
          <w:sz w:val="24"/>
          <w:szCs w:val="24"/>
        </w:rPr>
      </w:pPr>
    </w:p>
    <w:p w14:paraId="101897EF" w14:textId="77777777" w:rsidR="00E57ED2" w:rsidRPr="008E3F09" w:rsidRDefault="00E57ED2" w:rsidP="00E57ED2">
      <w:pPr>
        <w:spacing w:after="0" w:line="240" w:lineRule="auto"/>
        <w:jc w:val="both"/>
        <w:rPr>
          <w:rFonts w:ascii="Verdana" w:hAnsi="Verdana" w:cs="Arial"/>
          <w:iCs/>
          <w:sz w:val="24"/>
          <w:szCs w:val="24"/>
        </w:rPr>
      </w:pPr>
      <w:r w:rsidRPr="008E3F09">
        <w:rPr>
          <w:rFonts w:ascii="Verdana" w:hAnsi="Verdana" w:cs="Arial"/>
          <w:sz w:val="24"/>
          <w:szCs w:val="24"/>
        </w:rPr>
        <w:t xml:space="preserve">Section 15 of the Act provides for certain admission documents, which are found to be incorrect or defective, to be rectified within fourteen days of the patient’s admission. </w:t>
      </w:r>
      <w:r w:rsidRPr="008E3F09">
        <w:rPr>
          <w:rFonts w:ascii="Verdana" w:hAnsi="Verdana" w:cs="Arial"/>
          <w:iCs/>
          <w:sz w:val="24"/>
          <w:szCs w:val="24"/>
        </w:rPr>
        <w:t xml:space="preserve">Rectification or correction is mainly concerned with inaccurate recording, and it cannot be used to enable a fundamentally defective application to be retrospectively validated. </w:t>
      </w:r>
    </w:p>
    <w:p w14:paraId="1A895C3B" w14:textId="77777777" w:rsidR="00E57ED2" w:rsidRPr="008E3F09" w:rsidRDefault="00E57ED2" w:rsidP="00E57ED2">
      <w:pPr>
        <w:spacing w:after="0" w:line="240" w:lineRule="auto"/>
        <w:jc w:val="both"/>
        <w:rPr>
          <w:rFonts w:ascii="Verdana" w:hAnsi="Verdana" w:cs="Arial"/>
          <w:b/>
          <w:sz w:val="24"/>
          <w:szCs w:val="24"/>
        </w:rPr>
      </w:pPr>
    </w:p>
    <w:p w14:paraId="22A403F3" w14:textId="77777777" w:rsidR="00E57ED2" w:rsidRPr="00FB0F37" w:rsidRDefault="00E57ED2" w:rsidP="00E57ED2">
      <w:pPr>
        <w:pStyle w:val="ListParagraph"/>
        <w:numPr>
          <w:ilvl w:val="0"/>
          <w:numId w:val="12"/>
        </w:numPr>
        <w:spacing w:after="0" w:line="240" w:lineRule="auto"/>
        <w:jc w:val="both"/>
        <w:rPr>
          <w:rFonts w:ascii="Verdana" w:hAnsi="Verdana" w:cs="Arial"/>
          <w:b/>
          <w:sz w:val="24"/>
          <w:szCs w:val="24"/>
        </w:rPr>
      </w:pPr>
      <w:r w:rsidRPr="00FB0F37">
        <w:rPr>
          <w:rFonts w:ascii="Verdana" w:hAnsi="Verdana" w:cs="Arial"/>
          <w:b/>
          <w:sz w:val="24"/>
          <w:szCs w:val="24"/>
        </w:rPr>
        <w:t>Data Collection and Exception Reporting</w:t>
      </w:r>
    </w:p>
    <w:p w14:paraId="093843D1" w14:textId="77777777" w:rsidR="00E57ED2" w:rsidRPr="008E3F09" w:rsidRDefault="00E57ED2" w:rsidP="00E57ED2">
      <w:pPr>
        <w:spacing w:after="0" w:line="240" w:lineRule="auto"/>
        <w:jc w:val="both"/>
        <w:rPr>
          <w:rFonts w:ascii="Verdana" w:hAnsi="Verdana" w:cs="Arial"/>
          <w:sz w:val="24"/>
          <w:szCs w:val="24"/>
        </w:rPr>
      </w:pPr>
    </w:p>
    <w:p w14:paraId="4E8E67CA" w14:textId="77777777" w:rsidR="00E57ED2" w:rsidRDefault="00E57ED2" w:rsidP="00E57ED2">
      <w:pPr>
        <w:spacing w:after="0" w:line="240" w:lineRule="auto"/>
        <w:jc w:val="both"/>
        <w:rPr>
          <w:rFonts w:ascii="Verdana" w:hAnsi="Verdana" w:cs="Arial"/>
          <w:sz w:val="24"/>
          <w:szCs w:val="24"/>
        </w:rPr>
      </w:pPr>
      <w:r w:rsidRPr="008E3F09">
        <w:rPr>
          <w:rFonts w:ascii="Verdana" w:hAnsi="Verdana" w:cs="Arial"/>
          <w:sz w:val="24"/>
          <w:szCs w:val="24"/>
        </w:rPr>
        <w:t>Any exceptions highlighted in the Mental Health Act Activity Report are intended to raise awareness of matters relating to the functions of hospital managers and give assurance that the care and treatment of patients detained in Swansea Bay University Health Board, and those subject to a community treatment order is only as the Act allows.</w:t>
      </w:r>
    </w:p>
    <w:p w14:paraId="4830996F" w14:textId="77777777" w:rsidR="00E57ED2" w:rsidRDefault="00E57ED2" w:rsidP="00E57ED2">
      <w:pPr>
        <w:spacing w:after="0" w:line="240" w:lineRule="auto"/>
        <w:jc w:val="both"/>
        <w:rPr>
          <w:rFonts w:ascii="Verdana" w:hAnsi="Verdana" w:cs="Arial"/>
          <w:sz w:val="24"/>
          <w:szCs w:val="24"/>
        </w:rPr>
      </w:pPr>
    </w:p>
    <w:p w14:paraId="0B7B0421" w14:textId="77777777" w:rsidR="00E57ED2" w:rsidRPr="008E3F09" w:rsidRDefault="00E57ED2" w:rsidP="00E57ED2">
      <w:pPr>
        <w:spacing w:after="0" w:line="240" w:lineRule="auto"/>
        <w:jc w:val="both"/>
        <w:rPr>
          <w:rFonts w:ascii="Verdana" w:hAnsi="Verdana" w:cs="Arial"/>
          <w:sz w:val="24"/>
          <w:szCs w:val="24"/>
        </w:rPr>
      </w:pPr>
      <w:r>
        <w:rPr>
          <w:rFonts w:ascii="Verdana" w:hAnsi="Verdana" w:cs="Arial"/>
          <w:sz w:val="24"/>
          <w:szCs w:val="24"/>
        </w:rPr>
        <w:t>During the reporting period:</w:t>
      </w:r>
    </w:p>
    <w:p w14:paraId="095A2070" w14:textId="77777777" w:rsidR="00E57ED2" w:rsidRPr="00A41510" w:rsidRDefault="00E57ED2" w:rsidP="00E57ED2">
      <w:pPr>
        <w:numPr>
          <w:ilvl w:val="0"/>
          <w:numId w:val="22"/>
        </w:numPr>
        <w:spacing w:before="100" w:beforeAutospacing="1" w:after="100" w:afterAutospacing="1" w:line="240" w:lineRule="auto"/>
        <w:jc w:val="both"/>
        <w:rPr>
          <w:rFonts w:ascii="Verdana" w:hAnsi="Verdana" w:cs="Arial"/>
          <w:sz w:val="24"/>
          <w:szCs w:val="24"/>
        </w:rPr>
      </w:pPr>
      <w:r>
        <w:rPr>
          <w:rFonts w:ascii="Verdana" w:hAnsi="Verdana" w:cs="Arial"/>
          <w:b/>
          <w:bCs/>
          <w:sz w:val="24"/>
          <w:szCs w:val="24"/>
        </w:rPr>
        <w:t>25</w:t>
      </w:r>
      <w:r w:rsidRPr="00A41510">
        <w:rPr>
          <w:rFonts w:ascii="Verdana" w:hAnsi="Verdana" w:cs="Arial"/>
          <w:b/>
          <w:bCs/>
          <w:sz w:val="24"/>
          <w:szCs w:val="24"/>
        </w:rPr>
        <w:t xml:space="preserve"> rectifiable errors</w:t>
      </w:r>
      <w:r w:rsidRPr="00A41510">
        <w:rPr>
          <w:rFonts w:ascii="Verdana" w:hAnsi="Verdana" w:cs="Arial"/>
          <w:sz w:val="24"/>
          <w:szCs w:val="24"/>
        </w:rPr>
        <w:t xml:space="preserve"> were identified (7 by </w:t>
      </w:r>
      <w:r>
        <w:rPr>
          <w:rFonts w:ascii="Verdana" w:hAnsi="Verdana" w:cs="Arial"/>
          <w:sz w:val="24"/>
          <w:szCs w:val="24"/>
        </w:rPr>
        <w:t>doctors</w:t>
      </w:r>
      <w:r w:rsidRPr="00A41510">
        <w:rPr>
          <w:rFonts w:ascii="Verdana" w:hAnsi="Verdana" w:cs="Arial"/>
          <w:sz w:val="24"/>
          <w:szCs w:val="24"/>
        </w:rPr>
        <w:t xml:space="preserve">, </w:t>
      </w:r>
      <w:r>
        <w:rPr>
          <w:rFonts w:ascii="Verdana" w:hAnsi="Verdana" w:cs="Arial"/>
          <w:sz w:val="24"/>
          <w:szCs w:val="24"/>
        </w:rPr>
        <w:t>3</w:t>
      </w:r>
      <w:r w:rsidRPr="00A41510">
        <w:rPr>
          <w:rFonts w:ascii="Verdana" w:hAnsi="Verdana" w:cs="Arial"/>
          <w:sz w:val="24"/>
          <w:szCs w:val="24"/>
        </w:rPr>
        <w:t xml:space="preserve"> by </w:t>
      </w:r>
      <w:r>
        <w:rPr>
          <w:rFonts w:ascii="Verdana" w:hAnsi="Verdana" w:cs="Arial"/>
          <w:sz w:val="24"/>
          <w:szCs w:val="24"/>
        </w:rPr>
        <w:t>AMHPs</w:t>
      </w:r>
      <w:r w:rsidRPr="00A41510">
        <w:rPr>
          <w:rFonts w:ascii="Verdana" w:hAnsi="Verdana" w:cs="Arial"/>
          <w:sz w:val="24"/>
          <w:szCs w:val="24"/>
        </w:rPr>
        <w:t>, and 1</w:t>
      </w:r>
      <w:r>
        <w:rPr>
          <w:rFonts w:ascii="Verdana" w:hAnsi="Verdana" w:cs="Arial"/>
          <w:sz w:val="24"/>
          <w:szCs w:val="24"/>
        </w:rPr>
        <w:t>5</w:t>
      </w:r>
      <w:r w:rsidRPr="00A41510">
        <w:rPr>
          <w:rFonts w:ascii="Verdana" w:hAnsi="Verdana" w:cs="Arial"/>
          <w:sz w:val="24"/>
          <w:szCs w:val="24"/>
        </w:rPr>
        <w:t xml:space="preserve"> by nursing staff).</w:t>
      </w:r>
    </w:p>
    <w:p w14:paraId="619B0FE0" w14:textId="77777777" w:rsidR="00E57ED2" w:rsidRPr="00A41510" w:rsidRDefault="00E57ED2" w:rsidP="00E57ED2">
      <w:pPr>
        <w:numPr>
          <w:ilvl w:val="0"/>
          <w:numId w:val="22"/>
        </w:numPr>
        <w:spacing w:before="100" w:beforeAutospacing="1" w:after="100" w:afterAutospacing="1" w:line="240" w:lineRule="auto"/>
        <w:jc w:val="both"/>
        <w:rPr>
          <w:rFonts w:ascii="Verdana" w:hAnsi="Verdana" w:cs="Arial"/>
          <w:sz w:val="24"/>
          <w:szCs w:val="24"/>
        </w:rPr>
      </w:pPr>
      <w:r>
        <w:rPr>
          <w:rFonts w:ascii="Verdana" w:hAnsi="Verdana" w:cs="Arial"/>
          <w:b/>
          <w:bCs/>
          <w:sz w:val="24"/>
          <w:szCs w:val="24"/>
        </w:rPr>
        <w:t xml:space="preserve">2 </w:t>
      </w:r>
      <w:r w:rsidRPr="00A41510">
        <w:rPr>
          <w:rFonts w:ascii="Verdana" w:hAnsi="Verdana" w:cs="Arial"/>
          <w:b/>
          <w:bCs/>
          <w:sz w:val="24"/>
          <w:szCs w:val="24"/>
        </w:rPr>
        <w:t>non-rectifiable errors</w:t>
      </w:r>
      <w:r w:rsidRPr="00A41510">
        <w:rPr>
          <w:rFonts w:ascii="Verdana" w:hAnsi="Verdana" w:cs="Arial"/>
          <w:sz w:val="24"/>
          <w:szCs w:val="24"/>
        </w:rPr>
        <w:t xml:space="preserve"> occurre</w:t>
      </w:r>
      <w:r>
        <w:rPr>
          <w:rFonts w:ascii="Verdana" w:hAnsi="Verdana" w:cs="Arial"/>
          <w:sz w:val="24"/>
          <w:szCs w:val="24"/>
        </w:rPr>
        <w:t>d resulting in 2 lapsed detentions</w:t>
      </w:r>
    </w:p>
    <w:p w14:paraId="14BCDE24" w14:textId="77777777" w:rsidR="00E57ED2" w:rsidRPr="00A41510" w:rsidRDefault="00E57ED2" w:rsidP="00E57ED2">
      <w:pPr>
        <w:spacing w:after="0" w:line="240" w:lineRule="auto"/>
        <w:jc w:val="both"/>
        <w:rPr>
          <w:rFonts w:ascii="Times New Roman" w:eastAsia="Times New Roman" w:hAnsi="Times New Roman" w:cs="Times New Roman"/>
          <w:sz w:val="24"/>
          <w:szCs w:val="24"/>
          <w:lang w:eastAsia="en-GB"/>
        </w:rPr>
      </w:pPr>
    </w:p>
    <w:p w14:paraId="2CA2D5C8" w14:textId="77777777" w:rsidR="00E57ED2" w:rsidRPr="00A41510" w:rsidRDefault="00E57ED2" w:rsidP="00E57ED2">
      <w:pPr>
        <w:pStyle w:val="ListParagraph"/>
        <w:numPr>
          <w:ilvl w:val="0"/>
          <w:numId w:val="12"/>
        </w:numPr>
        <w:spacing w:after="0" w:line="240" w:lineRule="auto"/>
        <w:jc w:val="both"/>
        <w:rPr>
          <w:rFonts w:ascii="Verdana" w:hAnsi="Verdana" w:cs="Arial"/>
          <w:b/>
          <w:sz w:val="24"/>
          <w:szCs w:val="24"/>
        </w:rPr>
      </w:pPr>
      <w:r w:rsidRPr="00A41510">
        <w:rPr>
          <w:rFonts w:ascii="Verdana" w:hAnsi="Verdana" w:cs="Arial"/>
          <w:b/>
          <w:sz w:val="24"/>
          <w:szCs w:val="24"/>
        </w:rPr>
        <w:t>Governance Assurance</w:t>
      </w:r>
    </w:p>
    <w:p w14:paraId="7DF0372A" w14:textId="77777777" w:rsidR="00E57ED2" w:rsidRPr="00A41510" w:rsidRDefault="00E57ED2" w:rsidP="00E57ED2">
      <w:pPr>
        <w:spacing w:before="100" w:beforeAutospacing="1" w:after="100" w:afterAutospacing="1" w:line="240" w:lineRule="auto"/>
        <w:jc w:val="both"/>
        <w:rPr>
          <w:rFonts w:ascii="Verdana" w:hAnsi="Verdana" w:cs="Arial"/>
          <w:sz w:val="24"/>
          <w:szCs w:val="24"/>
        </w:rPr>
      </w:pPr>
      <w:r w:rsidRPr="00A41510">
        <w:rPr>
          <w:rFonts w:ascii="Verdana" w:hAnsi="Verdana" w:cs="Arial"/>
          <w:sz w:val="24"/>
          <w:szCs w:val="24"/>
        </w:rPr>
        <w:t>All identified exceptions have been reviewed and addressed in accordance with internal governance processes. The Mental Health Act Department continues to provide oversight and assurance that all detentions and Community Treatment Orders (CTOs) are managed lawfully and in line with the Act and associated Codes of Practice.</w:t>
      </w:r>
    </w:p>
    <w:p w14:paraId="03813A7A" w14:textId="77777777" w:rsidR="00E57ED2" w:rsidRPr="00A41510" w:rsidRDefault="00E57ED2" w:rsidP="00E57ED2">
      <w:pPr>
        <w:spacing w:before="100" w:beforeAutospacing="1" w:after="100" w:afterAutospacing="1" w:line="240" w:lineRule="auto"/>
        <w:jc w:val="both"/>
        <w:rPr>
          <w:rFonts w:ascii="Verdana" w:hAnsi="Verdana" w:cs="Arial"/>
          <w:sz w:val="24"/>
          <w:szCs w:val="24"/>
        </w:rPr>
      </w:pPr>
      <w:r w:rsidRPr="00A41510">
        <w:rPr>
          <w:rFonts w:ascii="Verdana" w:hAnsi="Verdana" w:cs="Arial"/>
          <w:sz w:val="24"/>
          <w:szCs w:val="24"/>
        </w:rPr>
        <w:t>No breaches of the Mental Health Act were reported in respect of patients under 18 during this period.</w:t>
      </w:r>
    </w:p>
    <w:p w14:paraId="0FAD034F" w14:textId="77777777" w:rsidR="00E57ED2" w:rsidRPr="008E3F09" w:rsidRDefault="00E57ED2" w:rsidP="00E57ED2">
      <w:pPr>
        <w:spacing w:after="0" w:line="240" w:lineRule="auto"/>
        <w:jc w:val="both"/>
        <w:rPr>
          <w:rFonts w:ascii="Verdana" w:hAnsi="Verdana" w:cs="Arial"/>
          <w:b/>
          <w:sz w:val="24"/>
          <w:szCs w:val="24"/>
        </w:rPr>
      </w:pPr>
      <w:r w:rsidRPr="00A80FB1">
        <w:rPr>
          <w:rFonts w:ascii="Verdana" w:hAnsi="Verdana" w:cs="Arial"/>
          <w:b/>
          <w:bCs/>
          <w:sz w:val="24"/>
          <w:szCs w:val="24"/>
        </w:rPr>
        <w:lastRenderedPageBreak/>
        <w:t xml:space="preserve">The table below highlights the </w:t>
      </w:r>
      <w:r>
        <w:rPr>
          <w:rFonts w:ascii="Verdana" w:hAnsi="Verdana" w:cs="Arial"/>
          <w:b/>
          <w:bCs/>
          <w:sz w:val="24"/>
          <w:szCs w:val="24"/>
        </w:rPr>
        <w:t xml:space="preserve">rectifiable and </w:t>
      </w:r>
      <w:r w:rsidRPr="00A80FB1">
        <w:rPr>
          <w:rFonts w:ascii="Verdana" w:hAnsi="Verdana" w:cs="Arial"/>
          <w:b/>
          <w:bCs/>
          <w:sz w:val="24"/>
          <w:szCs w:val="24"/>
        </w:rPr>
        <w:t>non-rectifiable errors on Mental Health Act statutory documents</w:t>
      </w:r>
      <w:r>
        <w:rPr>
          <w:rFonts w:ascii="Verdana" w:hAnsi="Verdana" w:cs="Arial"/>
          <w:b/>
          <w:bCs/>
          <w:sz w:val="24"/>
          <w:szCs w:val="24"/>
        </w:rPr>
        <w:t xml:space="preserve">, together with those errors which rendered a detention as unlawful - </w:t>
      </w:r>
      <w:r w:rsidRPr="00A80FB1">
        <w:rPr>
          <w:rFonts w:ascii="Verdana" w:hAnsi="Verdana" w:cs="Arial"/>
          <w:b/>
          <w:bCs/>
          <w:sz w:val="24"/>
          <w:szCs w:val="24"/>
        </w:rPr>
        <w:t xml:space="preserve">for the period </w:t>
      </w:r>
      <w:r>
        <w:rPr>
          <w:rFonts w:ascii="Verdana" w:hAnsi="Verdana" w:cs="Arial"/>
          <w:b/>
          <w:bCs/>
          <w:sz w:val="24"/>
          <w:szCs w:val="24"/>
        </w:rPr>
        <w:t>January to March 2026</w:t>
      </w:r>
    </w:p>
    <w:p w14:paraId="7B64AEE2" w14:textId="77777777" w:rsidR="00E57ED2" w:rsidRPr="008E3F09" w:rsidRDefault="00E57ED2" w:rsidP="00E57ED2">
      <w:pPr>
        <w:spacing w:after="0" w:line="240" w:lineRule="auto"/>
        <w:jc w:val="both"/>
        <w:rPr>
          <w:rFonts w:ascii="Verdana" w:hAnsi="Verdana" w:cs="Arial"/>
          <w:b/>
          <w:sz w:val="24"/>
          <w:szCs w:val="24"/>
        </w:rPr>
      </w:pPr>
      <w:r w:rsidRPr="008E3F09">
        <w:rPr>
          <w:rFonts w:ascii="Verdana" w:hAnsi="Verdana" w:cs="Arial"/>
          <w:noProof/>
          <w:sz w:val="24"/>
          <w:szCs w:val="24"/>
          <w:lang w:eastAsia="en-GB"/>
        </w:rPr>
        <w:drawing>
          <wp:inline distT="0" distB="0" distL="0" distR="0" wp14:anchorId="2CB6BE75" wp14:editId="79B55DDA">
            <wp:extent cx="5772150" cy="3400425"/>
            <wp:effectExtent l="0" t="0" r="0" b="9525"/>
            <wp:docPr id="954318354"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6096155A" w14:textId="77777777" w:rsidR="00E57ED2" w:rsidRPr="008E3F09" w:rsidRDefault="00E57ED2" w:rsidP="00E57ED2">
      <w:pPr>
        <w:spacing w:after="0" w:line="240" w:lineRule="auto"/>
        <w:jc w:val="both"/>
        <w:rPr>
          <w:rFonts w:ascii="Verdana" w:hAnsi="Verdana" w:cs="Arial"/>
          <w:sz w:val="24"/>
          <w:szCs w:val="24"/>
        </w:rPr>
      </w:pPr>
    </w:p>
    <w:p w14:paraId="6D290427" w14:textId="77777777" w:rsidR="00653AEC" w:rsidRPr="00F8567E" w:rsidRDefault="00653AEC" w:rsidP="00653AEC">
      <w:pPr>
        <w:pStyle w:val="ListParagraph"/>
        <w:numPr>
          <w:ilvl w:val="0"/>
          <w:numId w:val="1"/>
        </w:numPr>
        <w:spacing w:after="0" w:line="240" w:lineRule="auto"/>
        <w:rPr>
          <w:rFonts w:ascii="Verdana" w:hAnsi="Verdana" w:cs="Arial"/>
          <w:b/>
          <w:sz w:val="24"/>
          <w:szCs w:val="24"/>
        </w:rPr>
      </w:pPr>
      <w:r w:rsidRPr="00F8567E">
        <w:rPr>
          <w:rFonts w:ascii="Verdana" w:hAnsi="Verdana" w:cs="Arial"/>
          <w:b/>
          <w:sz w:val="24"/>
          <w:szCs w:val="24"/>
        </w:rPr>
        <w:t xml:space="preserve"> FINANCIAL IMPLICATIONS</w:t>
      </w:r>
    </w:p>
    <w:p w14:paraId="009F9C8E" w14:textId="77777777" w:rsidR="00E57ED2" w:rsidRPr="00445E61" w:rsidRDefault="00E57ED2" w:rsidP="00E57ED2">
      <w:pPr>
        <w:spacing w:after="0" w:line="240" w:lineRule="auto"/>
        <w:jc w:val="both"/>
        <w:rPr>
          <w:rFonts w:ascii="Verdana" w:hAnsi="Verdana" w:cs="Arial"/>
          <w:sz w:val="24"/>
          <w:szCs w:val="24"/>
        </w:rPr>
      </w:pPr>
      <w:r w:rsidRPr="00445E61">
        <w:rPr>
          <w:rFonts w:ascii="Verdana" w:hAnsi="Verdana" w:cs="Arial"/>
          <w:sz w:val="24"/>
          <w:szCs w:val="24"/>
        </w:rPr>
        <w:t>There are no direct financial implications arising from this report. Any future costs associated with Associate Hospital Manager recruitment or training will be managed within existing budgets.</w:t>
      </w:r>
    </w:p>
    <w:p w14:paraId="0645A993" w14:textId="77777777" w:rsidR="00E57ED2" w:rsidRPr="00445E61" w:rsidRDefault="00E57ED2" w:rsidP="00E57ED2">
      <w:pPr>
        <w:spacing w:after="0" w:line="240" w:lineRule="auto"/>
        <w:rPr>
          <w:rFonts w:ascii="Verdana" w:hAnsi="Verdana" w:cs="Arial"/>
          <w:sz w:val="24"/>
          <w:szCs w:val="24"/>
        </w:rPr>
      </w:pPr>
    </w:p>
    <w:p w14:paraId="6D290429" w14:textId="77777777" w:rsidR="00653AEC" w:rsidRPr="00F8567E" w:rsidRDefault="00653AEC" w:rsidP="00653AEC">
      <w:pPr>
        <w:pStyle w:val="ListParagraph"/>
        <w:spacing w:after="0" w:line="240" w:lineRule="auto"/>
        <w:rPr>
          <w:rFonts w:ascii="Verdana" w:hAnsi="Verdana" w:cs="Arial"/>
          <w:b/>
          <w:sz w:val="24"/>
          <w:szCs w:val="24"/>
        </w:rPr>
      </w:pPr>
    </w:p>
    <w:p w14:paraId="6D29042A" w14:textId="77777777" w:rsidR="00653AEC" w:rsidRPr="00F8567E" w:rsidRDefault="00653AEC" w:rsidP="00653AEC">
      <w:pPr>
        <w:pStyle w:val="ListParagraph"/>
        <w:numPr>
          <w:ilvl w:val="0"/>
          <w:numId w:val="1"/>
        </w:numPr>
        <w:spacing w:after="0" w:line="240" w:lineRule="auto"/>
        <w:rPr>
          <w:rFonts w:ascii="Verdana" w:hAnsi="Verdana" w:cs="Arial"/>
          <w:b/>
          <w:sz w:val="24"/>
          <w:szCs w:val="24"/>
        </w:rPr>
      </w:pPr>
      <w:r w:rsidRPr="00F8567E">
        <w:rPr>
          <w:rFonts w:ascii="Verdana" w:hAnsi="Verdana" w:cs="Arial"/>
          <w:b/>
          <w:sz w:val="24"/>
          <w:szCs w:val="24"/>
        </w:rPr>
        <w:t>RECOMMENDATION</w:t>
      </w:r>
    </w:p>
    <w:p w14:paraId="33C7EE26" w14:textId="1EBE053D" w:rsidR="00E57ED2" w:rsidRDefault="00E57ED2" w:rsidP="00E57ED2">
      <w:pPr>
        <w:pStyle w:val="Default"/>
        <w:jc w:val="both"/>
        <w:rPr>
          <w:rFonts w:ascii="Verdana" w:hAnsi="Verdana" w:cs="Arial"/>
        </w:rPr>
      </w:pPr>
      <w:r w:rsidRPr="008E3F09">
        <w:rPr>
          <w:rFonts w:ascii="Verdana" w:hAnsi="Verdana" w:cs="Arial"/>
        </w:rPr>
        <w:t xml:space="preserve">The </w:t>
      </w:r>
      <w:r w:rsidR="00DE2CF6">
        <w:rPr>
          <w:rFonts w:ascii="Verdana" w:hAnsi="Verdana" w:cs="Arial"/>
        </w:rPr>
        <w:t>Committee</w:t>
      </w:r>
      <w:r w:rsidRPr="008E3F09">
        <w:rPr>
          <w:rFonts w:ascii="Verdana" w:hAnsi="Verdana" w:cs="Arial"/>
        </w:rPr>
        <w:t xml:space="preserve"> </w:t>
      </w:r>
      <w:r>
        <w:rPr>
          <w:rFonts w:ascii="Verdana" w:hAnsi="Verdana" w:cs="Arial"/>
        </w:rPr>
        <w:t xml:space="preserve">is asked to receive and </w:t>
      </w:r>
      <w:r w:rsidR="00DE2CF6">
        <w:rPr>
          <w:rFonts w:ascii="Verdana" w:hAnsi="Verdana" w:cs="Arial"/>
        </w:rPr>
        <w:t>consider</w:t>
      </w:r>
      <w:r>
        <w:rPr>
          <w:rFonts w:ascii="Verdana" w:hAnsi="Verdana" w:cs="Arial"/>
        </w:rPr>
        <w:t xml:space="preserve"> this report, providing assurance that Mental Health Act functions are being discharged appropriately and that governance arrangements remain robust.</w:t>
      </w:r>
    </w:p>
    <w:p w14:paraId="1807F5A8" w14:textId="77777777" w:rsidR="00E57ED2" w:rsidRDefault="00E57ED2" w:rsidP="00E57ED2">
      <w:pPr>
        <w:pStyle w:val="Default"/>
        <w:jc w:val="both"/>
        <w:rPr>
          <w:rFonts w:ascii="Verdana" w:hAnsi="Verdana" w:cs="Arial"/>
        </w:rPr>
      </w:pPr>
    </w:p>
    <w:p w14:paraId="6D29042C" w14:textId="77777777" w:rsidR="00C33A04" w:rsidRPr="00F8567E" w:rsidRDefault="00C33A04" w:rsidP="00653AEC">
      <w:pPr>
        <w:spacing w:after="0" w:line="240" w:lineRule="auto"/>
        <w:jc w:val="center"/>
        <w:rPr>
          <w:rFonts w:ascii="Verdana" w:hAnsi="Verdana"/>
          <w:sz w:val="24"/>
          <w:szCs w:val="24"/>
        </w:rPr>
      </w:pPr>
    </w:p>
    <w:p w14:paraId="6D29042E" w14:textId="77777777" w:rsidR="00762BBE" w:rsidRDefault="00762BBE" w:rsidP="00F531BD">
      <w:pPr>
        <w:rPr>
          <w:rFonts w:ascii="Verdana" w:hAnsi="Verdana" w:cs="Arial"/>
          <w:b/>
          <w:sz w:val="24"/>
          <w:szCs w:val="24"/>
        </w:rPr>
      </w:pPr>
    </w:p>
    <w:p w14:paraId="6D29042F" w14:textId="77777777" w:rsidR="00762BBE" w:rsidRPr="00F8567E" w:rsidRDefault="00762BBE" w:rsidP="00F531BD">
      <w:pPr>
        <w:rPr>
          <w:rFonts w:ascii="Verdana" w:hAnsi="Verdana" w:cs="Arial"/>
          <w:b/>
          <w:sz w:val="24"/>
          <w:szCs w:val="24"/>
        </w:rPr>
      </w:pPr>
    </w:p>
    <w:p w14:paraId="6D290430" w14:textId="28FBE2CF" w:rsidR="00FE7070" w:rsidRDefault="00FE7070">
      <w:pPr>
        <w:rPr>
          <w:rFonts w:ascii="Verdana" w:hAnsi="Verdana" w:cs="Arial"/>
          <w:b/>
          <w:sz w:val="24"/>
          <w:szCs w:val="24"/>
        </w:rPr>
      </w:pPr>
      <w:r>
        <w:rPr>
          <w:rFonts w:ascii="Verdana" w:hAnsi="Verdana" w:cs="Arial"/>
          <w:b/>
          <w:sz w:val="24"/>
          <w:szCs w:val="24"/>
        </w:rPr>
        <w:br w:type="page"/>
      </w:r>
    </w:p>
    <w:tbl>
      <w:tblPr>
        <w:tblStyle w:val="TableGrid"/>
        <w:tblW w:w="9245" w:type="dxa"/>
        <w:tblLayout w:type="fixed"/>
        <w:tblLook w:val="04A0" w:firstRow="1" w:lastRow="0" w:firstColumn="1" w:lastColumn="0" w:noHBand="0" w:noVBand="1"/>
      </w:tblPr>
      <w:tblGrid>
        <w:gridCol w:w="1809"/>
        <w:gridCol w:w="661"/>
        <w:gridCol w:w="5151"/>
        <w:gridCol w:w="1624"/>
      </w:tblGrid>
      <w:tr w:rsidR="00034194" w:rsidRPr="00F8567E" w14:paraId="6D290436" w14:textId="77777777" w:rsidTr="00C95B3C">
        <w:tc>
          <w:tcPr>
            <w:tcW w:w="9245" w:type="dxa"/>
            <w:gridSpan w:val="4"/>
            <w:shd w:val="clear" w:color="auto" w:fill="D5DCE4" w:themeFill="text2" w:themeFillTint="33"/>
          </w:tcPr>
          <w:p w14:paraId="6D290435" w14:textId="704162EF" w:rsidR="00034194" w:rsidRPr="001F2857" w:rsidRDefault="0020539A">
            <w:pPr>
              <w:rPr>
                <w:rFonts w:ascii="Verdana" w:hAnsi="Verdana" w:cs="Arial"/>
                <w:b/>
                <w:sz w:val="24"/>
                <w:szCs w:val="24"/>
              </w:rPr>
            </w:pPr>
            <w:r w:rsidRPr="00F8567E">
              <w:rPr>
                <w:rFonts w:ascii="Verdana" w:hAnsi="Verdana" w:cs="Arial"/>
                <w:b/>
                <w:sz w:val="24"/>
                <w:szCs w:val="24"/>
              </w:rPr>
              <w:lastRenderedPageBreak/>
              <w:t>Governance and Assurance</w:t>
            </w:r>
          </w:p>
        </w:tc>
      </w:tr>
      <w:tr w:rsidR="00F5324A" w:rsidRPr="00F8567E" w14:paraId="6D29043A" w14:textId="77777777" w:rsidTr="00F5324A">
        <w:tc>
          <w:tcPr>
            <w:tcW w:w="1809" w:type="dxa"/>
            <w:vMerge w:val="restart"/>
          </w:tcPr>
          <w:p w14:paraId="6D290437" w14:textId="77777777" w:rsidR="00F5324A" w:rsidRPr="00F8567E" w:rsidRDefault="00F5324A">
            <w:pPr>
              <w:rPr>
                <w:rFonts w:ascii="Verdana" w:hAnsi="Verdana" w:cs="Arial"/>
                <w:b/>
                <w:sz w:val="24"/>
                <w:szCs w:val="24"/>
              </w:rPr>
            </w:pPr>
            <w:r w:rsidRPr="00F8567E">
              <w:rPr>
                <w:rFonts w:ascii="Verdana" w:hAnsi="Verdana" w:cs="Arial"/>
                <w:b/>
                <w:sz w:val="24"/>
                <w:szCs w:val="24"/>
              </w:rPr>
              <w:t>Link to Enabling Objectives</w:t>
            </w:r>
          </w:p>
          <w:p w14:paraId="6D290438" w14:textId="77777777" w:rsidR="00F5324A" w:rsidRPr="00F8567E" w:rsidRDefault="00F5324A" w:rsidP="00133EA1">
            <w:pPr>
              <w:rPr>
                <w:rFonts w:ascii="Verdana" w:hAnsi="Verdana" w:cs="Arial"/>
                <w:b/>
                <w:sz w:val="24"/>
                <w:szCs w:val="24"/>
              </w:rPr>
            </w:pPr>
            <w:r w:rsidRPr="00F8567E">
              <w:rPr>
                <w:rFonts w:ascii="Verdana" w:hAnsi="Verdana" w:cs="Arial"/>
                <w:b/>
                <w:i/>
                <w:sz w:val="24"/>
                <w:szCs w:val="24"/>
              </w:rPr>
              <w:t xml:space="preserve">(please </w:t>
            </w:r>
            <w:r w:rsidR="00133EA1" w:rsidRPr="00F8567E">
              <w:rPr>
                <w:rFonts w:ascii="Verdana" w:hAnsi="Verdana" w:cs="Arial"/>
                <w:b/>
                <w:i/>
                <w:sz w:val="24"/>
                <w:szCs w:val="24"/>
              </w:rPr>
              <w:t>choose</w:t>
            </w:r>
            <w:r w:rsidRPr="00F8567E">
              <w:rPr>
                <w:rFonts w:ascii="Verdana" w:hAnsi="Verdana" w:cs="Arial"/>
                <w:b/>
                <w:i/>
                <w:sz w:val="24"/>
                <w:szCs w:val="24"/>
              </w:rPr>
              <w:t>)</w:t>
            </w:r>
          </w:p>
        </w:tc>
        <w:tc>
          <w:tcPr>
            <w:tcW w:w="7436" w:type="dxa"/>
            <w:gridSpan w:val="3"/>
            <w:shd w:val="clear" w:color="auto" w:fill="BDD6EE" w:themeFill="accent1" w:themeFillTint="66"/>
          </w:tcPr>
          <w:p w14:paraId="6D290439" w14:textId="77777777" w:rsidR="00F5324A" w:rsidRPr="00F8567E" w:rsidRDefault="00F5324A" w:rsidP="00F5324A">
            <w:pPr>
              <w:jc w:val="both"/>
              <w:rPr>
                <w:rFonts w:ascii="Verdana" w:hAnsi="Verdana" w:cs="Arial"/>
                <w:b/>
                <w:sz w:val="24"/>
                <w:szCs w:val="24"/>
              </w:rPr>
            </w:pPr>
            <w:r w:rsidRPr="00F8567E">
              <w:rPr>
                <w:rFonts w:ascii="Verdana" w:hAnsi="Verdana" w:cs="Arial"/>
                <w:b/>
                <w:sz w:val="24"/>
                <w:szCs w:val="24"/>
              </w:rPr>
              <w:t>Supporting better health and wellbeing by actively promoting and empowering people to live well in resilient communities</w:t>
            </w:r>
          </w:p>
        </w:tc>
      </w:tr>
      <w:tr w:rsidR="00F5324A" w:rsidRPr="00F8567E" w14:paraId="6D29043E" w14:textId="77777777" w:rsidTr="00F5324A">
        <w:tc>
          <w:tcPr>
            <w:tcW w:w="1809" w:type="dxa"/>
            <w:vMerge/>
          </w:tcPr>
          <w:p w14:paraId="6D29043B" w14:textId="77777777" w:rsidR="00F5324A" w:rsidRPr="00F8567E" w:rsidRDefault="00F5324A">
            <w:pPr>
              <w:rPr>
                <w:rFonts w:ascii="Verdana" w:hAnsi="Verdana" w:cs="Arial"/>
                <w:b/>
                <w:sz w:val="24"/>
                <w:szCs w:val="24"/>
              </w:rPr>
            </w:pPr>
          </w:p>
        </w:tc>
        <w:tc>
          <w:tcPr>
            <w:tcW w:w="5812" w:type="dxa"/>
            <w:gridSpan w:val="2"/>
          </w:tcPr>
          <w:p w14:paraId="6D29043C" w14:textId="77777777" w:rsidR="00F5324A" w:rsidRPr="00F8567E" w:rsidRDefault="00F5324A" w:rsidP="00F5324A">
            <w:pPr>
              <w:rPr>
                <w:rFonts w:ascii="Verdana" w:hAnsi="Verdana" w:cs="Arial"/>
                <w:sz w:val="24"/>
                <w:szCs w:val="24"/>
              </w:rPr>
            </w:pPr>
            <w:r w:rsidRPr="00F8567E">
              <w:rPr>
                <w:rFonts w:ascii="Verdana" w:hAnsi="Verdana" w:cs="Arial"/>
                <w:sz w:val="24"/>
                <w:szCs w:val="24"/>
              </w:rPr>
              <w:t>Partnerships for Improving Health and Wellbeing</w:t>
            </w:r>
          </w:p>
        </w:tc>
        <w:sdt>
          <w:sdtPr>
            <w:rPr>
              <w:rFonts w:ascii="Verdana" w:hAnsi="Verdana" w:cs="Arial"/>
              <w:sz w:val="24"/>
              <w:szCs w:val="24"/>
            </w:rPr>
            <w:id w:val="1705433169"/>
            <w14:checkbox>
              <w14:checked w14:val="1"/>
              <w14:checkedState w14:val="2612" w14:font="MS Gothic"/>
              <w14:uncheckedState w14:val="2610" w14:font="MS Gothic"/>
            </w14:checkbox>
          </w:sdtPr>
          <w:sdtEndPr/>
          <w:sdtContent>
            <w:tc>
              <w:tcPr>
                <w:tcW w:w="1624" w:type="dxa"/>
              </w:tcPr>
              <w:p w14:paraId="6D29043D" w14:textId="62F9B45C" w:rsidR="00F5324A" w:rsidRPr="00F8567E" w:rsidRDefault="00E57ED2" w:rsidP="0020539A">
                <w:pPr>
                  <w:jc w:val="center"/>
                  <w:rPr>
                    <w:rFonts w:ascii="Verdana" w:hAnsi="Verdana" w:cs="Arial"/>
                    <w:sz w:val="24"/>
                    <w:szCs w:val="24"/>
                  </w:rPr>
                </w:pPr>
                <w:r>
                  <w:rPr>
                    <w:rFonts w:ascii="MS Gothic" w:eastAsia="MS Gothic" w:hAnsi="MS Gothic" w:cs="Arial" w:hint="eastAsia"/>
                    <w:sz w:val="24"/>
                    <w:szCs w:val="24"/>
                  </w:rPr>
                  <w:t>☒</w:t>
                </w:r>
              </w:p>
            </w:tc>
          </w:sdtContent>
        </w:sdt>
      </w:tr>
      <w:tr w:rsidR="00F5324A" w:rsidRPr="00F8567E" w14:paraId="6D290442" w14:textId="77777777" w:rsidTr="00F5324A">
        <w:tc>
          <w:tcPr>
            <w:tcW w:w="1809" w:type="dxa"/>
            <w:vMerge/>
          </w:tcPr>
          <w:p w14:paraId="6D29043F" w14:textId="77777777" w:rsidR="00F5324A" w:rsidRPr="00F8567E" w:rsidRDefault="00F5324A">
            <w:pPr>
              <w:rPr>
                <w:rFonts w:ascii="Verdana" w:hAnsi="Verdana" w:cs="Arial"/>
                <w:b/>
                <w:sz w:val="24"/>
                <w:szCs w:val="24"/>
              </w:rPr>
            </w:pPr>
          </w:p>
        </w:tc>
        <w:tc>
          <w:tcPr>
            <w:tcW w:w="5812" w:type="dxa"/>
            <w:gridSpan w:val="2"/>
          </w:tcPr>
          <w:p w14:paraId="6D290440" w14:textId="77777777" w:rsidR="00F5324A" w:rsidRPr="00F8567E" w:rsidRDefault="00F5324A" w:rsidP="00F5324A">
            <w:pPr>
              <w:rPr>
                <w:rFonts w:ascii="Verdana" w:hAnsi="Verdana" w:cs="Arial"/>
                <w:sz w:val="24"/>
                <w:szCs w:val="24"/>
              </w:rPr>
            </w:pPr>
            <w:r w:rsidRPr="00F8567E">
              <w:rPr>
                <w:rFonts w:ascii="Verdana" w:hAnsi="Verdana" w:cs="Arial"/>
                <w:sz w:val="24"/>
                <w:szCs w:val="24"/>
              </w:rPr>
              <w:t>Co-Production and Health Literacy</w:t>
            </w:r>
          </w:p>
        </w:tc>
        <w:sdt>
          <w:sdtPr>
            <w:rPr>
              <w:rFonts w:ascii="Verdana" w:hAnsi="Verdana" w:cs="Arial"/>
              <w:sz w:val="24"/>
              <w:szCs w:val="24"/>
            </w:rPr>
            <w:id w:val="1151252969"/>
            <w14:checkbox>
              <w14:checked w14:val="0"/>
              <w14:checkedState w14:val="2612" w14:font="MS Gothic"/>
              <w14:uncheckedState w14:val="2610" w14:font="MS Gothic"/>
            </w14:checkbox>
          </w:sdtPr>
          <w:sdtEndPr/>
          <w:sdtContent>
            <w:tc>
              <w:tcPr>
                <w:tcW w:w="1624" w:type="dxa"/>
              </w:tcPr>
              <w:p w14:paraId="6D290441" w14:textId="77777777" w:rsidR="00F5324A" w:rsidRPr="00F8567E" w:rsidRDefault="00133EA1" w:rsidP="0020539A">
                <w:pPr>
                  <w:jc w:val="center"/>
                  <w:rPr>
                    <w:rFonts w:ascii="Verdana" w:hAnsi="Verdana" w:cs="Arial"/>
                    <w:sz w:val="24"/>
                    <w:szCs w:val="24"/>
                  </w:rPr>
                </w:pPr>
                <w:r w:rsidRPr="00F8567E">
                  <w:rPr>
                    <w:rFonts w:ascii="Segoe UI Symbol" w:eastAsia="MS Gothic" w:hAnsi="Segoe UI Symbol" w:cs="Segoe UI Symbol"/>
                    <w:sz w:val="24"/>
                    <w:szCs w:val="24"/>
                  </w:rPr>
                  <w:t>☐</w:t>
                </w:r>
              </w:p>
            </w:tc>
          </w:sdtContent>
        </w:sdt>
      </w:tr>
      <w:tr w:rsidR="00F5324A" w:rsidRPr="00F8567E" w14:paraId="6D290446" w14:textId="77777777" w:rsidTr="00F5324A">
        <w:tc>
          <w:tcPr>
            <w:tcW w:w="1809" w:type="dxa"/>
            <w:vMerge/>
          </w:tcPr>
          <w:p w14:paraId="6D290443" w14:textId="77777777" w:rsidR="00F5324A" w:rsidRPr="00F8567E" w:rsidRDefault="00F5324A">
            <w:pPr>
              <w:rPr>
                <w:rFonts w:ascii="Verdana" w:hAnsi="Verdana" w:cs="Arial"/>
                <w:b/>
                <w:sz w:val="24"/>
                <w:szCs w:val="24"/>
              </w:rPr>
            </w:pPr>
          </w:p>
        </w:tc>
        <w:tc>
          <w:tcPr>
            <w:tcW w:w="5812" w:type="dxa"/>
            <w:gridSpan w:val="2"/>
          </w:tcPr>
          <w:p w14:paraId="6D290444" w14:textId="77777777" w:rsidR="00F5324A" w:rsidRPr="00F8567E" w:rsidRDefault="00F5324A" w:rsidP="00F5324A">
            <w:pPr>
              <w:jc w:val="both"/>
              <w:rPr>
                <w:rFonts w:ascii="Verdana" w:hAnsi="Verdana" w:cs="Arial"/>
                <w:sz w:val="24"/>
                <w:szCs w:val="24"/>
              </w:rPr>
            </w:pPr>
            <w:r w:rsidRPr="00F8567E">
              <w:rPr>
                <w:rFonts w:ascii="Verdana" w:hAnsi="Verdana" w:cs="Arial"/>
                <w:sz w:val="24"/>
                <w:szCs w:val="24"/>
              </w:rPr>
              <w:t>Digitally Enabled Health and Wellbeing</w:t>
            </w:r>
          </w:p>
        </w:tc>
        <w:sdt>
          <w:sdtPr>
            <w:rPr>
              <w:rFonts w:ascii="Verdana" w:hAnsi="Verdana" w:cs="Arial"/>
              <w:sz w:val="24"/>
              <w:szCs w:val="24"/>
            </w:rPr>
            <w:id w:val="-1773847484"/>
            <w14:checkbox>
              <w14:checked w14:val="0"/>
              <w14:checkedState w14:val="2612" w14:font="MS Gothic"/>
              <w14:uncheckedState w14:val="2610" w14:font="MS Gothic"/>
            </w14:checkbox>
          </w:sdtPr>
          <w:sdtEndPr/>
          <w:sdtContent>
            <w:tc>
              <w:tcPr>
                <w:tcW w:w="1624" w:type="dxa"/>
              </w:tcPr>
              <w:p w14:paraId="6D290445" w14:textId="77777777" w:rsidR="00F5324A" w:rsidRPr="00F8567E" w:rsidRDefault="00133EA1" w:rsidP="0020539A">
                <w:pPr>
                  <w:jc w:val="center"/>
                  <w:rPr>
                    <w:rFonts w:ascii="Verdana" w:hAnsi="Verdana" w:cs="Arial"/>
                    <w:sz w:val="24"/>
                    <w:szCs w:val="24"/>
                  </w:rPr>
                </w:pPr>
                <w:r w:rsidRPr="00F8567E">
                  <w:rPr>
                    <w:rFonts w:ascii="Segoe UI Symbol" w:eastAsia="MS Gothic" w:hAnsi="Segoe UI Symbol" w:cs="Segoe UI Symbol"/>
                    <w:sz w:val="24"/>
                    <w:szCs w:val="24"/>
                  </w:rPr>
                  <w:t>☐</w:t>
                </w:r>
              </w:p>
            </w:tc>
          </w:sdtContent>
        </w:sdt>
      </w:tr>
      <w:tr w:rsidR="00F5324A" w:rsidRPr="00F8567E" w14:paraId="6D290449" w14:textId="77777777" w:rsidTr="00F5324A">
        <w:tc>
          <w:tcPr>
            <w:tcW w:w="1809" w:type="dxa"/>
            <w:vMerge/>
          </w:tcPr>
          <w:p w14:paraId="6D290447" w14:textId="77777777" w:rsidR="00F5324A" w:rsidRPr="00F8567E" w:rsidRDefault="00F5324A" w:rsidP="00C107F2">
            <w:pPr>
              <w:rPr>
                <w:rFonts w:ascii="Verdana" w:hAnsi="Verdana" w:cs="Arial"/>
                <w:b/>
                <w:sz w:val="24"/>
                <w:szCs w:val="24"/>
              </w:rPr>
            </w:pPr>
          </w:p>
        </w:tc>
        <w:tc>
          <w:tcPr>
            <w:tcW w:w="7436" w:type="dxa"/>
            <w:gridSpan w:val="3"/>
            <w:shd w:val="clear" w:color="auto" w:fill="BDD6EE" w:themeFill="accent1" w:themeFillTint="66"/>
          </w:tcPr>
          <w:p w14:paraId="6D290448" w14:textId="77777777" w:rsidR="00F5324A" w:rsidRPr="00F8567E" w:rsidRDefault="00F5324A" w:rsidP="00C107F2">
            <w:pPr>
              <w:rPr>
                <w:rFonts w:ascii="Verdana" w:hAnsi="Verdana" w:cs="Arial"/>
                <w:b/>
                <w:sz w:val="24"/>
                <w:szCs w:val="24"/>
              </w:rPr>
            </w:pPr>
            <w:r w:rsidRPr="00F8567E">
              <w:rPr>
                <w:rFonts w:ascii="Verdana" w:hAnsi="Verdana" w:cs="Arial"/>
                <w:b/>
                <w:sz w:val="24"/>
                <w:szCs w:val="24"/>
              </w:rPr>
              <w:t xml:space="preserve">Deliver better care through excellent health and care services achieving the outcomes that matter most to people </w:t>
            </w:r>
          </w:p>
        </w:tc>
      </w:tr>
      <w:tr w:rsidR="00F5324A" w:rsidRPr="00F8567E" w14:paraId="6D29044D" w14:textId="77777777" w:rsidTr="00F5324A">
        <w:tc>
          <w:tcPr>
            <w:tcW w:w="1809" w:type="dxa"/>
            <w:vMerge/>
          </w:tcPr>
          <w:p w14:paraId="6D29044A" w14:textId="77777777" w:rsidR="00F5324A" w:rsidRPr="00F8567E" w:rsidRDefault="00F5324A" w:rsidP="00C107F2">
            <w:pPr>
              <w:rPr>
                <w:rFonts w:ascii="Verdana" w:hAnsi="Verdana" w:cs="Arial"/>
                <w:b/>
                <w:sz w:val="24"/>
                <w:szCs w:val="24"/>
              </w:rPr>
            </w:pPr>
          </w:p>
        </w:tc>
        <w:tc>
          <w:tcPr>
            <w:tcW w:w="5812" w:type="dxa"/>
            <w:gridSpan w:val="2"/>
          </w:tcPr>
          <w:p w14:paraId="6D29044B" w14:textId="77777777" w:rsidR="00F5324A" w:rsidRPr="00F8567E" w:rsidRDefault="00F5324A" w:rsidP="00F5324A">
            <w:pPr>
              <w:rPr>
                <w:rFonts w:ascii="Verdana" w:hAnsi="Verdana" w:cs="Arial"/>
                <w:sz w:val="24"/>
                <w:szCs w:val="24"/>
              </w:rPr>
            </w:pPr>
            <w:r w:rsidRPr="00F8567E">
              <w:rPr>
                <w:rFonts w:ascii="Verdana" w:hAnsi="Verdana" w:cs="Arial"/>
                <w:sz w:val="24"/>
                <w:szCs w:val="24"/>
              </w:rPr>
              <w:t>Best Value Outcomes and High Quality Care</w:t>
            </w:r>
          </w:p>
        </w:tc>
        <w:sdt>
          <w:sdtPr>
            <w:rPr>
              <w:rFonts w:ascii="Verdana" w:hAnsi="Verdana" w:cs="Arial"/>
              <w:sz w:val="24"/>
              <w:szCs w:val="24"/>
            </w:rPr>
            <w:id w:val="1190956866"/>
            <w14:checkbox>
              <w14:checked w14:val="1"/>
              <w14:checkedState w14:val="2612" w14:font="MS Gothic"/>
              <w14:uncheckedState w14:val="2610" w14:font="MS Gothic"/>
            </w14:checkbox>
          </w:sdtPr>
          <w:sdtEndPr/>
          <w:sdtContent>
            <w:tc>
              <w:tcPr>
                <w:tcW w:w="1624" w:type="dxa"/>
              </w:tcPr>
              <w:p w14:paraId="6D29044C" w14:textId="452498C9" w:rsidR="00F5324A" w:rsidRPr="00F8567E" w:rsidRDefault="00E57ED2" w:rsidP="00133EA1">
                <w:pPr>
                  <w:jc w:val="center"/>
                  <w:rPr>
                    <w:rFonts w:ascii="Verdana" w:hAnsi="Verdana" w:cs="Arial"/>
                    <w:sz w:val="24"/>
                    <w:szCs w:val="24"/>
                  </w:rPr>
                </w:pPr>
                <w:r>
                  <w:rPr>
                    <w:rFonts w:ascii="MS Gothic" w:eastAsia="MS Gothic" w:hAnsi="MS Gothic" w:cs="Arial" w:hint="eastAsia"/>
                    <w:sz w:val="24"/>
                    <w:szCs w:val="24"/>
                  </w:rPr>
                  <w:t>☒</w:t>
                </w:r>
              </w:p>
            </w:tc>
          </w:sdtContent>
        </w:sdt>
      </w:tr>
      <w:tr w:rsidR="00F5324A" w:rsidRPr="00F8567E" w14:paraId="6D290451" w14:textId="77777777" w:rsidTr="00F5324A">
        <w:tc>
          <w:tcPr>
            <w:tcW w:w="1809" w:type="dxa"/>
            <w:vMerge/>
          </w:tcPr>
          <w:p w14:paraId="6D29044E" w14:textId="77777777" w:rsidR="00F5324A" w:rsidRPr="00F8567E" w:rsidRDefault="00F5324A" w:rsidP="00C107F2">
            <w:pPr>
              <w:rPr>
                <w:rFonts w:ascii="Verdana" w:hAnsi="Verdana" w:cs="Arial"/>
                <w:b/>
                <w:sz w:val="24"/>
                <w:szCs w:val="24"/>
              </w:rPr>
            </w:pPr>
          </w:p>
        </w:tc>
        <w:tc>
          <w:tcPr>
            <w:tcW w:w="5812" w:type="dxa"/>
            <w:gridSpan w:val="2"/>
          </w:tcPr>
          <w:p w14:paraId="6D29044F" w14:textId="77777777" w:rsidR="00F5324A" w:rsidRPr="00F8567E" w:rsidRDefault="00F5324A" w:rsidP="00F5324A">
            <w:pPr>
              <w:rPr>
                <w:rFonts w:ascii="Verdana" w:hAnsi="Verdana" w:cs="Arial"/>
                <w:sz w:val="24"/>
                <w:szCs w:val="24"/>
              </w:rPr>
            </w:pPr>
            <w:r w:rsidRPr="00F8567E">
              <w:rPr>
                <w:rFonts w:ascii="Verdana" w:hAnsi="Verdana" w:cs="Arial"/>
                <w:sz w:val="24"/>
                <w:szCs w:val="24"/>
              </w:rPr>
              <w:t>Partnerships for Care</w:t>
            </w:r>
          </w:p>
        </w:tc>
        <w:sdt>
          <w:sdtPr>
            <w:rPr>
              <w:rFonts w:ascii="Verdana" w:hAnsi="Verdana" w:cs="Arial"/>
              <w:sz w:val="24"/>
              <w:szCs w:val="24"/>
            </w:rPr>
            <w:id w:val="832023854"/>
            <w14:checkbox>
              <w14:checked w14:val="0"/>
              <w14:checkedState w14:val="2612" w14:font="MS Gothic"/>
              <w14:uncheckedState w14:val="2610" w14:font="MS Gothic"/>
            </w14:checkbox>
          </w:sdtPr>
          <w:sdtEndPr/>
          <w:sdtContent>
            <w:tc>
              <w:tcPr>
                <w:tcW w:w="1624" w:type="dxa"/>
              </w:tcPr>
              <w:p w14:paraId="6D290450" w14:textId="77777777" w:rsidR="00F5324A" w:rsidRPr="00F8567E" w:rsidRDefault="00F57042" w:rsidP="00133EA1">
                <w:pPr>
                  <w:jc w:val="center"/>
                  <w:rPr>
                    <w:rFonts w:ascii="Verdana" w:hAnsi="Verdana" w:cs="Arial"/>
                    <w:sz w:val="24"/>
                    <w:szCs w:val="24"/>
                  </w:rPr>
                </w:pPr>
                <w:r w:rsidRPr="00F8567E">
                  <w:rPr>
                    <w:rFonts w:ascii="Segoe UI Symbol" w:eastAsia="MS Gothic" w:hAnsi="Segoe UI Symbol" w:cs="Segoe UI Symbol"/>
                    <w:sz w:val="24"/>
                    <w:szCs w:val="24"/>
                  </w:rPr>
                  <w:t>☐</w:t>
                </w:r>
              </w:p>
            </w:tc>
          </w:sdtContent>
        </w:sdt>
      </w:tr>
      <w:tr w:rsidR="00F5324A" w:rsidRPr="00F8567E" w14:paraId="6D290455" w14:textId="77777777" w:rsidTr="00F5324A">
        <w:tc>
          <w:tcPr>
            <w:tcW w:w="1809" w:type="dxa"/>
            <w:vMerge/>
          </w:tcPr>
          <w:p w14:paraId="6D290452" w14:textId="77777777" w:rsidR="00F5324A" w:rsidRPr="00F8567E" w:rsidRDefault="00F5324A" w:rsidP="00C107F2">
            <w:pPr>
              <w:rPr>
                <w:rFonts w:ascii="Verdana" w:hAnsi="Verdana" w:cs="Arial"/>
                <w:b/>
                <w:sz w:val="24"/>
                <w:szCs w:val="24"/>
              </w:rPr>
            </w:pPr>
          </w:p>
        </w:tc>
        <w:tc>
          <w:tcPr>
            <w:tcW w:w="5812" w:type="dxa"/>
            <w:gridSpan w:val="2"/>
          </w:tcPr>
          <w:p w14:paraId="6D290453" w14:textId="77777777" w:rsidR="00F5324A" w:rsidRPr="00F8567E" w:rsidRDefault="00F5324A" w:rsidP="00F5324A">
            <w:pPr>
              <w:rPr>
                <w:rFonts w:ascii="Verdana" w:hAnsi="Verdana" w:cs="Arial"/>
                <w:b/>
                <w:sz w:val="24"/>
                <w:szCs w:val="24"/>
              </w:rPr>
            </w:pPr>
            <w:r w:rsidRPr="00F8567E">
              <w:rPr>
                <w:rFonts w:ascii="Verdana" w:hAnsi="Verdana" w:cs="Arial"/>
                <w:sz w:val="24"/>
                <w:szCs w:val="24"/>
              </w:rPr>
              <w:t>Excellent Staff</w:t>
            </w:r>
          </w:p>
        </w:tc>
        <w:sdt>
          <w:sdtPr>
            <w:rPr>
              <w:rFonts w:ascii="Verdana" w:hAnsi="Verdana" w:cs="Arial"/>
              <w:sz w:val="24"/>
              <w:szCs w:val="24"/>
            </w:rPr>
            <w:id w:val="717472097"/>
            <w14:checkbox>
              <w14:checked w14:val="0"/>
              <w14:checkedState w14:val="2612" w14:font="MS Gothic"/>
              <w14:uncheckedState w14:val="2610" w14:font="MS Gothic"/>
            </w14:checkbox>
          </w:sdtPr>
          <w:sdtEndPr/>
          <w:sdtContent>
            <w:tc>
              <w:tcPr>
                <w:tcW w:w="1624" w:type="dxa"/>
              </w:tcPr>
              <w:p w14:paraId="6D290454" w14:textId="77777777" w:rsidR="00F5324A" w:rsidRPr="00F8567E" w:rsidRDefault="00133EA1" w:rsidP="00133EA1">
                <w:pPr>
                  <w:jc w:val="center"/>
                  <w:rPr>
                    <w:rFonts w:ascii="Verdana" w:hAnsi="Verdana" w:cs="Arial"/>
                    <w:b/>
                    <w:sz w:val="24"/>
                    <w:szCs w:val="24"/>
                  </w:rPr>
                </w:pPr>
                <w:r w:rsidRPr="00F8567E">
                  <w:rPr>
                    <w:rFonts w:ascii="Segoe UI Symbol" w:eastAsia="MS Gothic" w:hAnsi="Segoe UI Symbol" w:cs="Segoe UI Symbol"/>
                    <w:sz w:val="24"/>
                    <w:szCs w:val="24"/>
                  </w:rPr>
                  <w:t>☐</w:t>
                </w:r>
              </w:p>
            </w:tc>
          </w:sdtContent>
        </w:sdt>
      </w:tr>
      <w:tr w:rsidR="00F5324A" w:rsidRPr="00F8567E" w14:paraId="6D290459" w14:textId="77777777" w:rsidTr="00F5324A">
        <w:tc>
          <w:tcPr>
            <w:tcW w:w="1809" w:type="dxa"/>
            <w:vMerge/>
          </w:tcPr>
          <w:p w14:paraId="6D290456" w14:textId="77777777" w:rsidR="00F5324A" w:rsidRPr="00F8567E" w:rsidRDefault="00F5324A" w:rsidP="00C107F2">
            <w:pPr>
              <w:rPr>
                <w:rFonts w:ascii="Verdana" w:hAnsi="Verdana" w:cs="Arial"/>
                <w:b/>
                <w:sz w:val="24"/>
                <w:szCs w:val="24"/>
              </w:rPr>
            </w:pPr>
          </w:p>
        </w:tc>
        <w:tc>
          <w:tcPr>
            <w:tcW w:w="5812" w:type="dxa"/>
            <w:gridSpan w:val="2"/>
          </w:tcPr>
          <w:p w14:paraId="6D290457" w14:textId="77777777" w:rsidR="00F5324A" w:rsidRPr="00F8567E" w:rsidRDefault="00F5324A" w:rsidP="00F5324A">
            <w:pPr>
              <w:rPr>
                <w:rFonts w:ascii="Verdana" w:hAnsi="Verdana" w:cs="Arial"/>
                <w:b/>
                <w:sz w:val="24"/>
                <w:szCs w:val="24"/>
              </w:rPr>
            </w:pPr>
            <w:r w:rsidRPr="00F8567E">
              <w:rPr>
                <w:rFonts w:ascii="Verdana" w:hAnsi="Verdana" w:cs="Arial"/>
                <w:sz w:val="24"/>
                <w:szCs w:val="24"/>
              </w:rPr>
              <w:t>Digitally Enabled Care</w:t>
            </w:r>
          </w:p>
        </w:tc>
        <w:sdt>
          <w:sdtPr>
            <w:rPr>
              <w:rFonts w:ascii="Verdana" w:hAnsi="Verdana" w:cs="Arial"/>
              <w:sz w:val="24"/>
              <w:szCs w:val="24"/>
            </w:rPr>
            <w:id w:val="-12686039"/>
            <w14:checkbox>
              <w14:checked w14:val="0"/>
              <w14:checkedState w14:val="2612" w14:font="MS Gothic"/>
              <w14:uncheckedState w14:val="2610" w14:font="MS Gothic"/>
            </w14:checkbox>
          </w:sdtPr>
          <w:sdtEndPr/>
          <w:sdtContent>
            <w:tc>
              <w:tcPr>
                <w:tcW w:w="1624" w:type="dxa"/>
              </w:tcPr>
              <w:p w14:paraId="6D290458" w14:textId="77777777" w:rsidR="00F5324A" w:rsidRPr="00F8567E" w:rsidRDefault="00133EA1" w:rsidP="00133EA1">
                <w:pPr>
                  <w:jc w:val="center"/>
                  <w:rPr>
                    <w:rFonts w:ascii="Verdana" w:hAnsi="Verdana" w:cs="Arial"/>
                    <w:b/>
                    <w:sz w:val="24"/>
                    <w:szCs w:val="24"/>
                  </w:rPr>
                </w:pPr>
                <w:r w:rsidRPr="00F8567E">
                  <w:rPr>
                    <w:rFonts w:ascii="Segoe UI Symbol" w:eastAsia="MS Gothic" w:hAnsi="Segoe UI Symbol" w:cs="Segoe UI Symbol"/>
                    <w:sz w:val="24"/>
                    <w:szCs w:val="24"/>
                  </w:rPr>
                  <w:t>☐</w:t>
                </w:r>
              </w:p>
            </w:tc>
          </w:sdtContent>
        </w:sdt>
      </w:tr>
      <w:tr w:rsidR="00F5324A" w:rsidRPr="00F8567E" w14:paraId="6D29045D" w14:textId="77777777" w:rsidTr="00F5324A">
        <w:tc>
          <w:tcPr>
            <w:tcW w:w="1809" w:type="dxa"/>
            <w:vMerge/>
          </w:tcPr>
          <w:p w14:paraId="6D29045A" w14:textId="77777777" w:rsidR="00F5324A" w:rsidRPr="00F8567E" w:rsidRDefault="00F5324A" w:rsidP="00C107F2">
            <w:pPr>
              <w:rPr>
                <w:rFonts w:ascii="Verdana" w:hAnsi="Verdana" w:cs="Arial"/>
                <w:b/>
                <w:sz w:val="24"/>
                <w:szCs w:val="24"/>
              </w:rPr>
            </w:pPr>
          </w:p>
        </w:tc>
        <w:tc>
          <w:tcPr>
            <w:tcW w:w="5812" w:type="dxa"/>
            <w:gridSpan w:val="2"/>
          </w:tcPr>
          <w:p w14:paraId="6D29045B" w14:textId="77777777" w:rsidR="00F5324A" w:rsidRPr="00F8567E" w:rsidRDefault="00F5324A" w:rsidP="00F5324A">
            <w:pPr>
              <w:rPr>
                <w:rFonts w:ascii="Verdana" w:hAnsi="Verdana" w:cs="Arial"/>
                <w:b/>
                <w:sz w:val="24"/>
                <w:szCs w:val="24"/>
              </w:rPr>
            </w:pPr>
            <w:r w:rsidRPr="00F8567E">
              <w:rPr>
                <w:rFonts w:ascii="Verdana" w:hAnsi="Verdana" w:cs="Arial"/>
                <w:sz w:val="24"/>
                <w:szCs w:val="24"/>
              </w:rPr>
              <w:t>Outstanding Research, Innovation, Education and Learning</w:t>
            </w:r>
          </w:p>
        </w:tc>
        <w:sdt>
          <w:sdtPr>
            <w:rPr>
              <w:rFonts w:ascii="Verdana" w:hAnsi="Verdana" w:cs="Arial"/>
              <w:sz w:val="24"/>
              <w:szCs w:val="24"/>
            </w:rPr>
            <w:id w:val="216336744"/>
            <w14:checkbox>
              <w14:checked w14:val="0"/>
              <w14:checkedState w14:val="2612" w14:font="MS Gothic"/>
              <w14:uncheckedState w14:val="2610" w14:font="MS Gothic"/>
            </w14:checkbox>
          </w:sdtPr>
          <w:sdtEndPr/>
          <w:sdtContent>
            <w:tc>
              <w:tcPr>
                <w:tcW w:w="1624" w:type="dxa"/>
              </w:tcPr>
              <w:p w14:paraId="6D29045C" w14:textId="77777777" w:rsidR="00F5324A" w:rsidRPr="00F8567E" w:rsidRDefault="00133EA1" w:rsidP="00133EA1">
                <w:pPr>
                  <w:jc w:val="center"/>
                  <w:rPr>
                    <w:rFonts w:ascii="Verdana" w:hAnsi="Verdana" w:cs="Arial"/>
                    <w:b/>
                    <w:sz w:val="24"/>
                    <w:szCs w:val="24"/>
                  </w:rPr>
                </w:pPr>
                <w:r w:rsidRPr="00F8567E">
                  <w:rPr>
                    <w:rFonts w:ascii="Segoe UI Symbol" w:eastAsia="MS Gothic" w:hAnsi="Segoe UI Symbol" w:cs="Segoe UI Symbol"/>
                    <w:sz w:val="24"/>
                    <w:szCs w:val="24"/>
                  </w:rPr>
                  <w:t>☐</w:t>
                </w:r>
              </w:p>
            </w:tc>
          </w:sdtContent>
        </w:sdt>
      </w:tr>
      <w:tr w:rsidR="00F5324A" w:rsidRPr="00F8567E" w14:paraId="6D29045F" w14:textId="77777777" w:rsidTr="00CD7AA5">
        <w:tc>
          <w:tcPr>
            <w:tcW w:w="9245" w:type="dxa"/>
            <w:gridSpan w:val="4"/>
            <w:shd w:val="clear" w:color="auto" w:fill="D5DCE4" w:themeFill="text2" w:themeFillTint="33"/>
          </w:tcPr>
          <w:p w14:paraId="6D29045E" w14:textId="77777777" w:rsidR="00F5324A" w:rsidRPr="00F8567E" w:rsidRDefault="00F5324A" w:rsidP="00C107F2">
            <w:pPr>
              <w:rPr>
                <w:rFonts w:ascii="Verdana" w:hAnsi="Verdana" w:cs="Arial"/>
                <w:b/>
                <w:sz w:val="24"/>
                <w:szCs w:val="24"/>
              </w:rPr>
            </w:pPr>
            <w:r w:rsidRPr="00F8567E">
              <w:rPr>
                <w:rFonts w:ascii="Verdana" w:hAnsi="Verdana" w:cs="Arial"/>
                <w:b/>
                <w:sz w:val="24"/>
                <w:szCs w:val="24"/>
              </w:rPr>
              <w:t>Health and Care Standards</w:t>
            </w:r>
          </w:p>
        </w:tc>
      </w:tr>
      <w:tr w:rsidR="00F5324A" w:rsidRPr="00F8567E" w14:paraId="6D290463" w14:textId="77777777" w:rsidTr="00F5324A">
        <w:tc>
          <w:tcPr>
            <w:tcW w:w="1809" w:type="dxa"/>
            <w:vMerge w:val="restart"/>
          </w:tcPr>
          <w:p w14:paraId="6D290460" w14:textId="77777777" w:rsidR="00F5324A" w:rsidRPr="00F8567E" w:rsidRDefault="00133EA1" w:rsidP="00F5324A">
            <w:pPr>
              <w:rPr>
                <w:rFonts w:ascii="Verdana" w:hAnsi="Verdana" w:cs="Arial"/>
                <w:sz w:val="24"/>
                <w:szCs w:val="24"/>
              </w:rPr>
            </w:pPr>
            <w:r w:rsidRPr="00F8567E">
              <w:rPr>
                <w:rFonts w:ascii="Verdana" w:hAnsi="Verdana" w:cs="Arial"/>
                <w:b/>
                <w:i/>
                <w:sz w:val="24"/>
                <w:szCs w:val="24"/>
              </w:rPr>
              <w:t>(please choose)</w:t>
            </w:r>
          </w:p>
        </w:tc>
        <w:tc>
          <w:tcPr>
            <w:tcW w:w="5812" w:type="dxa"/>
            <w:gridSpan w:val="2"/>
          </w:tcPr>
          <w:p w14:paraId="6D290461" w14:textId="77777777" w:rsidR="00F5324A" w:rsidRPr="00F8567E" w:rsidRDefault="00F5324A" w:rsidP="00C107F2">
            <w:pPr>
              <w:rPr>
                <w:rFonts w:ascii="Verdana" w:hAnsi="Verdana" w:cs="Arial"/>
                <w:sz w:val="24"/>
                <w:szCs w:val="24"/>
              </w:rPr>
            </w:pPr>
            <w:r w:rsidRPr="00F8567E">
              <w:rPr>
                <w:rFonts w:ascii="Verdana" w:hAnsi="Verdana" w:cs="Arial"/>
                <w:sz w:val="24"/>
                <w:szCs w:val="24"/>
              </w:rPr>
              <w:t>Staying Healthy</w:t>
            </w:r>
          </w:p>
        </w:tc>
        <w:sdt>
          <w:sdtPr>
            <w:rPr>
              <w:rFonts w:ascii="Verdana" w:hAnsi="Verdana" w:cs="Arial"/>
              <w:sz w:val="24"/>
              <w:szCs w:val="24"/>
            </w:rPr>
            <w:id w:val="937573542"/>
            <w14:checkbox>
              <w14:checked w14:val="0"/>
              <w14:checkedState w14:val="2612" w14:font="MS Gothic"/>
              <w14:uncheckedState w14:val="2610" w14:font="MS Gothic"/>
            </w14:checkbox>
          </w:sdtPr>
          <w:sdtEndPr/>
          <w:sdtContent>
            <w:tc>
              <w:tcPr>
                <w:tcW w:w="1624" w:type="dxa"/>
              </w:tcPr>
              <w:p w14:paraId="6D290462" w14:textId="77777777" w:rsidR="00F5324A" w:rsidRPr="00F8567E" w:rsidRDefault="00133EA1" w:rsidP="00133EA1">
                <w:pPr>
                  <w:jc w:val="center"/>
                  <w:rPr>
                    <w:rFonts w:ascii="Verdana" w:hAnsi="Verdana" w:cs="Arial"/>
                    <w:sz w:val="24"/>
                    <w:szCs w:val="24"/>
                  </w:rPr>
                </w:pPr>
                <w:r w:rsidRPr="00F8567E">
                  <w:rPr>
                    <w:rFonts w:ascii="Segoe UI Symbol" w:eastAsia="MS Gothic" w:hAnsi="Segoe UI Symbol" w:cs="Segoe UI Symbol"/>
                    <w:sz w:val="24"/>
                    <w:szCs w:val="24"/>
                  </w:rPr>
                  <w:t>☐</w:t>
                </w:r>
              </w:p>
            </w:tc>
          </w:sdtContent>
        </w:sdt>
      </w:tr>
      <w:tr w:rsidR="00F5324A" w:rsidRPr="00F8567E" w14:paraId="6D290467" w14:textId="77777777" w:rsidTr="00F5324A">
        <w:tc>
          <w:tcPr>
            <w:tcW w:w="1809" w:type="dxa"/>
            <w:vMerge/>
          </w:tcPr>
          <w:p w14:paraId="6D290464" w14:textId="77777777" w:rsidR="00F5324A" w:rsidRPr="00F8567E" w:rsidRDefault="00F5324A" w:rsidP="00F5324A">
            <w:pPr>
              <w:rPr>
                <w:rFonts w:ascii="Verdana" w:hAnsi="Verdana" w:cs="Arial"/>
                <w:b/>
                <w:sz w:val="24"/>
                <w:szCs w:val="24"/>
              </w:rPr>
            </w:pPr>
          </w:p>
        </w:tc>
        <w:tc>
          <w:tcPr>
            <w:tcW w:w="5812" w:type="dxa"/>
            <w:gridSpan w:val="2"/>
          </w:tcPr>
          <w:p w14:paraId="6D290465" w14:textId="77777777" w:rsidR="00F5324A" w:rsidRPr="00F8567E" w:rsidRDefault="00F5324A" w:rsidP="00F5324A">
            <w:pPr>
              <w:rPr>
                <w:rFonts w:ascii="Verdana" w:hAnsi="Verdana" w:cs="Arial"/>
                <w:b/>
                <w:sz w:val="24"/>
                <w:szCs w:val="24"/>
              </w:rPr>
            </w:pPr>
            <w:r w:rsidRPr="00F8567E">
              <w:rPr>
                <w:rFonts w:ascii="Verdana" w:hAnsi="Verdana" w:cs="Arial"/>
                <w:sz w:val="24"/>
                <w:szCs w:val="24"/>
              </w:rPr>
              <w:t>Safe Care</w:t>
            </w:r>
          </w:p>
        </w:tc>
        <w:sdt>
          <w:sdtPr>
            <w:rPr>
              <w:rFonts w:ascii="Verdana" w:hAnsi="Verdana" w:cs="Arial"/>
              <w:sz w:val="24"/>
              <w:szCs w:val="24"/>
            </w:rPr>
            <w:id w:val="-275186550"/>
            <w14:checkbox>
              <w14:checked w14:val="1"/>
              <w14:checkedState w14:val="2612" w14:font="MS Gothic"/>
              <w14:uncheckedState w14:val="2610" w14:font="MS Gothic"/>
            </w14:checkbox>
          </w:sdtPr>
          <w:sdtEndPr/>
          <w:sdtContent>
            <w:tc>
              <w:tcPr>
                <w:tcW w:w="1624" w:type="dxa"/>
              </w:tcPr>
              <w:p w14:paraId="6D290466" w14:textId="118A2E37" w:rsidR="00F5324A" w:rsidRPr="00F8567E" w:rsidRDefault="00E57ED2" w:rsidP="00133EA1">
                <w:pPr>
                  <w:jc w:val="center"/>
                  <w:rPr>
                    <w:rFonts w:ascii="Verdana" w:hAnsi="Verdana" w:cs="Arial"/>
                    <w:b/>
                    <w:sz w:val="24"/>
                    <w:szCs w:val="24"/>
                  </w:rPr>
                </w:pPr>
                <w:r>
                  <w:rPr>
                    <w:rFonts w:ascii="MS Gothic" w:eastAsia="MS Gothic" w:hAnsi="MS Gothic" w:cs="Arial" w:hint="eastAsia"/>
                    <w:sz w:val="24"/>
                    <w:szCs w:val="24"/>
                  </w:rPr>
                  <w:t>☒</w:t>
                </w:r>
              </w:p>
            </w:tc>
          </w:sdtContent>
        </w:sdt>
      </w:tr>
      <w:tr w:rsidR="00F5324A" w:rsidRPr="00F8567E" w14:paraId="6D29046B" w14:textId="77777777" w:rsidTr="00F5324A">
        <w:tc>
          <w:tcPr>
            <w:tcW w:w="1809" w:type="dxa"/>
            <w:vMerge/>
          </w:tcPr>
          <w:p w14:paraId="6D290468" w14:textId="77777777" w:rsidR="00F5324A" w:rsidRPr="00F8567E" w:rsidRDefault="00F5324A" w:rsidP="00F5324A">
            <w:pPr>
              <w:rPr>
                <w:rFonts w:ascii="Verdana" w:hAnsi="Verdana" w:cs="Arial"/>
                <w:b/>
                <w:sz w:val="24"/>
                <w:szCs w:val="24"/>
              </w:rPr>
            </w:pPr>
          </w:p>
        </w:tc>
        <w:tc>
          <w:tcPr>
            <w:tcW w:w="5812" w:type="dxa"/>
            <w:gridSpan w:val="2"/>
          </w:tcPr>
          <w:p w14:paraId="6D290469" w14:textId="77777777" w:rsidR="00F5324A" w:rsidRPr="00F8567E" w:rsidRDefault="00F5324A" w:rsidP="00F5324A">
            <w:pPr>
              <w:rPr>
                <w:rFonts w:ascii="Verdana" w:hAnsi="Verdana" w:cs="Arial"/>
                <w:b/>
                <w:sz w:val="24"/>
                <w:szCs w:val="24"/>
              </w:rPr>
            </w:pPr>
            <w:r w:rsidRPr="00F8567E">
              <w:rPr>
                <w:rFonts w:ascii="Verdana" w:hAnsi="Verdana" w:cs="Arial"/>
                <w:sz w:val="24"/>
                <w:szCs w:val="24"/>
              </w:rPr>
              <w:t>Effective  Care</w:t>
            </w:r>
          </w:p>
        </w:tc>
        <w:sdt>
          <w:sdtPr>
            <w:rPr>
              <w:rFonts w:ascii="Verdana" w:hAnsi="Verdana" w:cs="Arial"/>
              <w:sz w:val="24"/>
              <w:szCs w:val="24"/>
            </w:rPr>
            <w:id w:val="-1590772104"/>
            <w14:checkbox>
              <w14:checked w14:val="0"/>
              <w14:checkedState w14:val="2612" w14:font="MS Gothic"/>
              <w14:uncheckedState w14:val="2610" w14:font="MS Gothic"/>
            </w14:checkbox>
          </w:sdtPr>
          <w:sdtEndPr/>
          <w:sdtContent>
            <w:tc>
              <w:tcPr>
                <w:tcW w:w="1624" w:type="dxa"/>
              </w:tcPr>
              <w:p w14:paraId="6D29046A" w14:textId="77777777" w:rsidR="00F5324A" w:rsidRPr="00F8567E" w:rsidRDefault="00133EA1" w:rsidP="00133EA1">
                <w:pPr>
                  <w:jc w:val="center"/>
                  <w:rPr>
                    <w:rFonts w:ascii="Verdana" w:hAnsi="Verdana" w:cs="Arial"/>
                    <w:b/>
                    <w:sz w:val="24"/>
                    <w:szCs w:val="24"/>
                  </w:rPr>
                </w:pPr>
                <w:r w:rsidRPr="00F8567E">
                  <w:rPr>
                    <w:rFonts w:ascii="Segoe UI Symbol" w:eastAsia="MS Gothic" w:hAnsi="Segoe UI Symbol" w:cs="Segoe UI Symbol"/>
                    <w:sz w:val="24"/>
                    <w:szCs w:val="24"/>
                  </w:rPr>
                  <w:t>☐</w:t>
                </w:r>
              </w:p>
            </w:tc>
          </w:sdtContent>
        </w:sdt>
      </w:tr>
      <w:tr w:rsidR="00F5324A" w:rsidRPr="00F8567E" w14:paraId="6D29046F" w14:textId="77777777" w:rsidTr="00F5324A">
        <w:tc>
          <w:tcPr>
            <w:tcW w:w="1809" w:type="dxa"/>
            <w:vMerge/>
          </w:tcPr>
          <w:p w14:paraId="6D29046C" w14:textId="77777777" w:rsidR="00F5324A" w:rsidRPr="00F8567E" w:rsidRDefault="00F5324A" w:rsidP="00F5324A">
            <w:pPr>
              <w:rPr>
                <w:rFonts w:ascii="Verdana" w:hAnsi="Verdana" w:cs="Arial"/>
                <w:b/>
                <w:sz w:val="24"/>
                <w:szCs w:val="24"/>
              </w:rPr>
            </w:pPr>
          </w:p>
        </w:tc>
        <w:tc>
          <w:tcPr>
            <w:tcW w:w="5812" w:type="dxa"/>
            <w:gridSpan w:val="2"/>
          </w:tcPr>
          <w:p w14:paraId="6D29046D" w14:textId="77777777" w:rsidR="00F5324A" w:rsidRPr="00F8567E" w:rsidRDefault="00F5324A" w:rsidP="00F5324A">
            <w:pPr>
              <w:rPr>
                <w:rFonts w:ascii="Verdana" w:hAnsi="Verdana" w:cs="Arial"/>
                <w:b/>
                <w:sz w:val="24"/>
                <w:szCs w:val="24"/>
              </w:rPr>
            </w:pPr>
            <w:r w:rsidRPr="00F8567E">
              <w:rPr>
                <w:rFonts w:ascii="Verdana" w:hAnsi="Verdana" w:cs="Arial"/>
                <w:sz w:val="24"/>
                <w:szCs w:val="24"/>
              </w:rPr>
              <w:t>Dignified Care</w:t>
            </w:r>
          </w:p>
        </w:tc>
        <w:sdt>
          <w:sdtPr>
            <w:rPr>
              <w:rFonts w:ascii="Verdana" w:hAnsi="Verdana" w:cs="Arial"/>
              <w:sz w:val="24"/>
              <w:szCs w:val="24"/>
            </w:rPr>
            <w:id w:val="1427299090"/>
            <w14:checkbox>
              <w14:checked w14:val="1"/>
              <w14:checkedState w14:val="2612" w14:font="MS Gothic"/>
              <w14:uncheckedState w14:val="2610" w14:font="MS Gothic"/>
            </w14:checkbox>
          </w:sdtPr>
          <w:sdtEndPr/>
          <w:sdtContent>
            <w:tc>
              <w:tcPr>
                <w:tcW w:w="1624" w:type="dxa"/>
              </w:tcPr>
              <w:p w14:paraId="6D29046E" w14:textId="2C07A1BE" w:rsidR="00F5324A" w:rsidRPr="00F8567E" w:rsidRDefault="00E57ED2" w:rsidP="00133EA1">
                <w:pPr>
                  <w:jc w:val="center"/>
                  <w:rPr>
                    <w:rFonts w:ascii="Verdana" w:hAnsi="Verdana" w:cs="Arial"/>
                    <w:b/>
                    <w:sz w:val="24"/>
                    <w:szCs w:val="24"/>
                  </w:rPr>
                </w:pPr>
                <w:r>
                  <w:rPr>
                    <w:rFonts w:ascii="MS Gothic" w:eastAsia="MS Gothic" w:hAnsi="MS Gothic" w:cs="Arial" w:hint="eastAsia"/>
                    <w:sz w:val="24"/>
                    <w:szCs w:val="24"/>
                  </w:rPr>
                  <w:t>☒</w:t>
                </w:r>
              </w:p>
            </w:tc>
          </w:sdtContent>
        </w:sdt>
      </w:tr>
      <w:tr w:rsidR="00F5324A" w:rsidRPr="00F8567E" w14:paraId="6D290473" w14:textId="77777777" w:rsidTr="00F5324A">
        <w:tc>
          <w:tcPr>
            <w:tcW w:w="1809" w:type="dxa"/>
            <w:vMerge/>
          </w:tcPr>
          <w:p w14:paraId="6D290470" w14:textId="77777777" w:rsidR="00F5324A" w:rsidRPr="00F8567E" w:rsidRDefault="00F5324A" w:rsidP="00F5324A">
            <w:pPr>
              <w:rPr>
                <w:rFonts w:ascii="Verdana" w:hAnsi="Verdana" w:cs="Arial"/>
                <w:b/>
                <w:sz w:val="24"/>
                <w:szCs w:val="24"/>
              </w:rPr>
            </w:pPr>
          </w:p>
        </w:tc>
        <w:tc>
          <w:tcPr>
            <w:tcW w:w="5812" w:type="dxa"/>
            <w:gridSpan w:val="2"/>
          </w:tcPr>
          <w:p w14:paraId="6D290471" w14:textId="77777777" w:rsidR="00F5324A" w:rsidRPr="00F8567E" w:rsidRDefault="00F5324A" w:rsidP="00F5324A">
            <w:pPr>
              <w:rPr>
                <w:rFonts w:ascii="Verdana" w:hAnsi="Verdana" w:cs="Arial"/>
                <w:b/>
                <w:sz w:val="24"/>
                <w:szCs w:val="24"/>
              </w:rPr>
            </w:pPr>
            <w:r w:rsidRPr="00F8567E">
              <w:rPr>
                <w:rFonts w:ascii="Verdana" w:hAnsi="Verdana" w:cs="Arial"/>
                <w:sz w:val="24"/>
                <w:szCs w:val="24"/>
              </w:rPr>
              <w:t>Timely Care</w:t>
            </w:r>
          </w:p>
        </w:tc>
        <w:sdt>
          <w:sdtPr>
            <w:rPr>
              <w:rFonts w:ascii="Verdana" w:hAnsi="Verdana" w:cs="Arial"/>
              <w:sz w:val="24"/>
              <w:szCs w:val="24"/>
            </w:rPr>
            <w:id w:val="-1511138502"/>
            <w14:checkbox>
              <w14:checked w14:val="1"/>
              <w14:checkedState w14:val="2612" w14:font="MS Gothic"/>
              <w14:uncheckedState w14:val="2610" w14:font="MS Gothic"/>
            </w14:checkbox>
          </w:sdtPr>
          <w:sdtEndPr/>
          <w:sdtContent>
            <w:tc>
              <w:tcPr>
                <w:tcW w:w="1624" w:type="dxa"/>
              </w:tcPr>
              <w:p w14:paraId="6D290472" w14:textId="6BA7C071" w:rsidR="00F5324A" w:rsidRPr="00F8567E" w:rsidRDefault="00E57ED2" w:rsidP="00133EA1">
                <w:pPr>
                  <w:jc w:val="center"/>
                  <w:rPr>
                    <w:rFonts w:ascii="Verdana" w:hAnsi="Verdana" w:cs="Arial"/>
                    <w:b/>
                    <w:sz w:val="24"/>
                    <w:szCs w:val="24"/>
                  </w:rPr>
                </w:pPr>
                <w:r>
                  <w:rPr>
                    <w:rFonts w:ascii="MS Gothic" w:eastAsia="MS Gothic" w:hAnsi="MS Gothic" w:cs="Arial" w:hint="eastAsia"/>
                    <w:sz w:val="24"/>
                    <w:szCs w:val="24"/>
                  </w:rPr>
                  <w:t>☒</w:t>
                </w:r>
              </w:p>
            </w:tc>
          </w:sdtContent>
        </w:sdt>
      </w:tr>
      <w:tr w:rsidR="00F5324A" w:rsidRPr="00F8567E" w14:paraId="6D290477" w14:textId="77777777" w:rsidTr="00F5324A">
        <w:tc>
          <w:tcPr>
            <w:tcW w:w="1809" w:type="dxa"/>
            <w:vMerge/>
          </w:tcPr>
          <w:p w14:paraId="6D290474" w14:textId="77777777" w:rsidR="00F5324A" w:rsidRPr="00F8567E" w:rsidRDefault="00F5324A" w:rsidP="00F5324A">
            <w:pPr>
              <w:rPr>
                <w:rFonts w:ascii="Verdana" w:hAnsi="Verdana" w:cs="Arial"/>
                <w:b/>
                <w:sz w:val="24"/>
                <w:szCs w:val="24"/>
              </w:rPr>
            </w:pPr>
          </w:p>
        </w:tc>
        <w:tc>
          <w:tcPr>
            <w:tcW w:w="5812" w:type="dxa"/>
            <w:gridSpan w:val="2"/>
          </w:tcPr>
          <w:p w14:paraId="6D290475" w14:textId="77777777" w:rsidR="00F5324A" w:rsidRPr="00F8567E" w:rsidRDefault="00F5324A" w:rsidP="00F5324A">
            <w:pPr>
              <w:rPr>
                <w:rFonts w:ascii="Verdana" w:hAnsi="Verdana" w:cs="Arial"/>
                <w:b/>
                <w:sz w:val="24"/>
                <w:szCs w:val="24"/>
              </w:rPr>
            </w:pPr>
            <w:r w:rsidRPr="00F8567E">
              <w:rPr>
                <w:rFonts w:ascii="Verdana" w:hAnsi="Verdana" w:cs="Arial"/>
                <w:sz w:val="24"/>
                <w:szCs w:val="24"/>
              </w:rPr>
              <w:t>Individual Care</w:t>
            </w:r>
          </w:p>
        </w:tc>
        <w:sdt>
          <w:sdtPr>
            <w:rPr>
              <w:rFonts w:ascii="Verdana" w:hAnsi="Verdana" w:cs="Arial"/>
              <w:sz w:val="24"/>
              <w:szCs w:val="24"/>
            </w:rPr>
            <w:id w:val="-1349403007"/>
            <w14:checkbox>
              <w14:checked w14:val="1"/>
              <w14:checkedState w14:val="2612" w14:font="MS Gothic"/>
              <w14:uncheckedState w14:val="2610" w14:font="MS Gothic"/>
            </w14:checkbox>
          </w:sdtPr>
          <w:sdtEndPr/>
          <w:sdtContent>
            <w:tc>
              <w:tcPr>
                <w:tcW w:w="1624" w:type="dxa"/>
              </w:tcPr>
              <w:p w14:paraId="6D290476" w14:textId="02E984C4" w:rsidR="00F5324A" w:rsidRPr="00F8567E" w:rsidRDefault="00E57ED2" w:rsidP="00133EA1">
                <w:pPr>
                  <w:jc w:val="center"/>
                  <w:rPr>
                    <w:rFonts w:ascii="Verdana" w:hAnsi="Verdana" w:cs="Arial"/>
                    <w:b/>
                    <w:sz w:val="24"/>
                    <w:szCs w:val="24"/>
                  </w:rPr>
                </w:pPr>
                <w:r>
                  <w:rPr>
                    <w:rFonts w:ascii="MS Gothic" w:eastAsia="MS Gothic" w:hAnsi="MS Gothic" w:cs="Arial" w:hint="eastAsia"/>
                    <w:sz w:val="24"/>
                    <w:szCs w:val="24"/>
                  </w:rPr>
                  <w:t>☒</w:t>
                </w:r>
              </w:p>
            </w:tc>
          </w:sdtContent>
        </w:sdt>
      </w:tr>
      <w:tr w:rsidR="00F5324A" w:rsidRPr="00F8567E" w14:paraId="6D29047B" w14:textId="77777777" w:rsidTr="00F5324A">
        <w:tc>
          <w:tcPr>
            <w:tcW w:w="1809" w:type="dxa"/>
            <w:vMerge/>
          </w:tcPr>
          <w:p w14:paraId="6D290478" w14:textId="77777777" w:rsidR="00F5324A" w:rsidRPr="00F8567E" w:rsidRDefault="00F5324A" w:rsidP="00F5324A">
            <w:pPr>
              <w:rPr>
                <w:rFonts w:ascii="Verdana" w:hAnsi="Verdana" w:cs="Arial"/>
                <w:b/>
                <w:sz w:val="24"/>
                <w:szCs w:val="24"/>
              </w:rPr>
            </w:pPr>
          </w:p>
        </w:tc>
        <w:tc>
          <w:tcPr>
            <w:tcW w:w="5812" w:type="dxa"/>
            <w:gridSpan w:val="2"/>
          </w:tcPr>
          <w:p w14:paraId="6D290479" w14:textId="77777777" w:rsidR="00F5324A" w:rsidRPr="00F8567E" w:rsidRDefault="00F5324A" w:rsidP="00F5324A">
            <w:pPr>
              <w:rPr>
                <w:rFonts w:ascii="Verdana" w:hAnsi="Verdana" w:cs="Arial"/>
                <w:b/>
                <w:sz w:val="24"/>
                <w:szCs w:val="24"/>
              </w:rPr>
            </w:pPr>
            <w:r w:rsidRPr="00F8567E">
              <w:rPr>
                <w:rFonts w:ascii="Verdana" w:hAnsi="Verdana" w:cs="Arial"/>
                <w:sz w:val="24"/>
                <w:szCs w:val="24"/>
              </w:rPr>
              <w:t>Staff and Resources</w:t>
            </w:r>
          </w:p>
        </w:tc>
        <w:sdt>
          <w:sdtPr>
            <w:rPr>
              <w:rFonts w:ascii="Verdana" w:hAnsi="Verdana" w:cs="Arial"/>
              <w:sz w:val="24"/>
              <w:szCs w:val="24"/>
            </w:rPr>
            <w:id w:val="-1357344251"/>
            <w14:checkbox>
              <w14:checked w14:val="1"/>
              <w14:checkedState w14:val="2612" w14:font="MS Gothic"/>
              <w14:uncheckedState w14:val="2610" w14:font="MS Gothic"/>
            </w14:checkbox>
          </w:sdtPr>
          <w:sdtEndPr/>
          <w:sdtContent>
            <w:tc>
              <w:tcPr>
                <w:tcW w:w="1624" w:type="dxa"/>
              </w:tcPr>
              <w:p w14:paraId="6D29047A" w14:textId="626F83D3" w:rsidR="00F5324A" w:rsidRPr="00F8567E" w:rsidRDefault="00E57ED2" w:rsidP="00133EA1">
                <w:pPr>
                  <w:jc w:val="center"/>
                  <w:rPr>
                    <w:rFonts w:ascii="Verdana" w:hAnsi="Verdana" w:cs="Arial"/>
                    <w:b/>
                    <w:sz w:val="24"/>
                    <w:szCs w:val="24"/>
                  </w:rPr>
                </w:pPr>
                <w:r>
                  <w:rPr>
                    <w:rFonts w:ascii="MS Gothic" w:eastAsia="MS Gothic" w:hAnsi="MS Gothic" w:cs="Arial" w:hint="eastAsia"/>
                    <w:sz w:val="24"/>
                    <w:szCs w:val="24"/>
                  </w:rPr>
                  <w:t>☒</w:t>
                </w:r>
              </w:p>
            </w:tc>
          </w:sdtContent>
        </w:sdt>
      </w:tr>
      <w:tr w:rsidR="00F5324A" w:rsidRPr="00F8567E" w14:paraId="6D29047D" w14:textId="77777777" w:rsidTr="00CD7AA5">
        <w:tc>
          <w:tcPr>
            <w:tcW w:w="9245" w:type="dxa"/>
            <w:gridSpan w:val="4"/>
            <w:shd w:val="clear" w:color="auto" w:fill="D5DCE4" w:themeFill="text2" w:themeFillTint="33"/>
          </w:tcPr>
          <w:p w14:paraId="6D29047C" w14:textId="77777777" w:rsidR="00F5324A" w:rsidRPr="00F8567E" w:rsidRDefault="00F5324A" w:rsidP="00F5324A">
            <w:pPr>
              <w:rPr>
                <w:rFonts w:ascii="Verdana" w:hAnsi="Verdana" w:cs="Arial"/>
                <w:b/>
                <w:sz w:val="24"/>
                <w:szCs w:val="24"/>
              </w:rPr>
            </w:pPr>
            <w:r w:rsidRPr="00F8567E">
              <w:rPr>
                <w:rFonts w:ascii="Verdana" w:hAnsi="Verdana" w:cs="Arial"/>
                <w:b/>
                <w:sz w:val="24"/>
                <w:szCs w:val="24"/>
              </w:rPr>
              <w:t>Quality, Safety and Patient Experience</w:t>
            </w:r>
          </w:p>
        </w:tc>
      </w:tr>
      <w:tr w:rsidR="00F5324A" w:rsidRPr="00F8567E" w14:paraId="6D290480" w14:textId="77777777" w:rsidTr="00C95B3C">
        <w:tc>
          <w:tcPr>
            <w:tcW w:w="9245" w:type="dxa"/>
            <w:gridSpan w:val="4"/>
          </w:tcPr>
          <w:p w14:paraId="7227BABB" w14:textId="77777777" w:rsidR="00E57ED2" w:rsidRPr="008E3F09" w:rsidRDefault="00E57ED2" w:rsidP="00E57ED2">
            <w:pPr>
              <w:spacing w:after="160" w:line="259" w:lineRule="auto"/>
              <w:jc w:val="both"/>
              <w:rPr>
                <w:rFonts w:ascii="Verdana" w:hAnsi="Verdana" w:cs="Arial"/>
                <w:sz w:val="24"/>
                <w:szCs w:val="24"/>
              </w:rPr>
            </w:pPr>
            <w:r w:rsidRPr="008E3F09">
              <w:rPr>
                <w:rFonts w:ascii="Verdana" w:hAnsi="Verdana" w:cs="Arial"/>
                <w:sz w:val="24"/>
                <w:szCs w:val="24"/>
              </w:rPr>
              <w:t>The report provides assurance in respect of the work that has been undertaken by Mental Health and Learning Disabilities (MHLD) Services during the quarter, that those functions of the Mental Health Act 1983 (the Act), which have been delegated to officers and staff under the policy for Hospital Managers’ Scheme of Delegation, are being carried out correctly, and that the wider operation of the Act across the Health Board area is operating properly.</w:t>
            </w:r>
          </w:p>
          <w:p w14:paraId="6D29047F" w14:textId="77777777" w:rsidR="00F5324A" w:rsidRPr="00F8567E" w:rsidRDefault="00F5324A" w:rsidP="00653AEC">
            <w:pPr>
              <w:jc w:val="center"/>
              <w:rPr>
                <w:rFonts w:ascii="Verdana" w:hAnsi="Verdana" w:cs="Arial"/>
                <w:b/>
                <w:sz w:val="24"/>
                <w:szCs w:val="24"/>
              </w:rPr>
            </w:pPr>
          </w:p>
        </w:tc>
      </w:tr>
      <w:tr w:rsidR="00F5324A" w:rsidRPr="00F8567E" w14:paraId="6D290482" w14:textId="77777777" w:rsidTr="00CD7AA5">
        <w:tc>
          <w:tcPr>
            <w:tcW w:w="9245" w:type="dxa"/>
            <w:gridSpan w:val="4"/>
            <w:shd w:val="clear" w:color="auto" w:fill="D5DCE4" w:themeFill="text2" w:themeFillTint="33"/>
          </w:tcPr>
          <w:p w14:paraId="6D290481" w14:textId="77777777" w:rsidR="00F5324A" w:rsidRPr="00F8567E" w:rsidRDefault="00F5324A" w:rsidP="00F5324A">
            <w:pPr>
              <w:rPr>
                <w:rFonts w:ascii="Verdana" w:hAnsi="Verdana" w:cs="Arial"/>
                <w:b/>
                <w:sz w:val="24"/>
                <w:szCs w:val="24"/>
              </w:rPr>
            </w:pPr>
            <w:r w:rsidRPr="00F8567E">
              <w:rPr>
                <w:rFonts w:ascii="Verdana" w:hAnsi="Verdana" w:cs="Arial"/>
                <w:b/>
                <w:sz w:val="24"/>
                <w:szCs w:val="24"/>
              </w:rPr>
              <w:t>Financial Implications</w:t>
            </w:r>
          </w:p>
        </w:tc>
      </w:tr>
      <w:tr w:rsidR="00F5324A" w:rsidRPr="00F8567E" w14:paraId="6D290487" w14:textId="77777777" w:rsidTr="00C95B3C">
        <w:tc>
          <w:tcPr>
            <w:tcW w:w="9245" w:type="dxa"/>
            <w:gridSpan w:val="4"/>
          </w:tcPr>
          <w:p w14:paraId="6D290486" w14:textId="77777777" w:rsidR="00F5324A" w:rsidRPr="00F8567E" w:rsidRDefault="00F5324A" w:rsidP="00F5324A">
            <w:pPr>
              <w:ind w:right="96"/>
              <w:rPr>
                <w:rFonts w:ascii="Verdana" w:hAnsi="Verdana" w:cs="Arial"/>
                <w:color w:val="FF0000"/>
                <w:sz w:val="24"/>
                <w:szCs w:val="24"/>
              </w:rPr>
            </w:pPr>
          </w:p>
        </w:tc>
      </w:tr>
      <w:tr w:rsidR="00F5324A" w:rsidRPr="00F8567E" w14:paraId="6D290489" w14:textId="77777777" w:rsidTr="00CD7AA5">
        <w:tc>
          <w:tcPr>
            <w:tcW w:w="9245" w:type="dxa"/>
            <w:gridSpan w:val="4"/>
            <w:shd w:val="clear" w:color="auto" w:fill="D5DCE4" w:themeFill="text2" w:themeFillTint="33"/>
          </w:tcPr>
          <w:p w14:paraId="6D290488" w14:textId="77777777" w:rsidR="00F5324A" w:rsidRPr="00F8567E" w:rsidRDefault="00F5324A" w:rsidP="00F5324A">
            <w:pPr>
              <w:keepNext/>
              <w:keepLines/>
              <w:ind w:right="96"/>
              <w:rPr>
                <w:rFonts w:ascii="Verdana" w:hAnsi="Verdana" w:cs="Arial"/>
                <w:b/>
                <w:sz w:val="24"/>
                <w:szCs w:val="24"/>
              </w:rPr>
            </w:pPr>
            <w:r w:rsidRPr="00F8567E">
              <w:rPr>
                <w:rFonts w:ascii="Verdana" w:hAnsi="Verdana" w:cs="Arial"/>
                <w:b/>
                <w:sz w:val="24"/>
                <w:szCs w:val="24"/>
              </w:rPr>
              <w:t>Legal Implications (including equality and diversity assessment)</w:t>
            </w:r>
          </w:p>
        </w:tc>
      </w:tr>
      <w:tr w:rsidR="00F5324A" w:rsidRPr="00F8567E" w14:paraId="6D29048C" w14:textId="77777777" w:rsidTr="00C95B3C">
        <w:tc>
          <w:tcPr>
            <w:tcW w:w="9245" w:type="dxa"/>
            <w:gridSpan w:val="4"/>
          </w:tcPr>
          <w:p w14:paraId="58DC82B6" w14:textId="77777777" w:rsidR="00E57ED2" w:rsidRPr="008E3F09" w:rsidRDefault="00E57ED2" w:rsidP="00E57ED2">
            <w:pPr>
              <w:spacing w:after="160" w:line="259" w:lineRule="auto"/>
              <w:ind w:right="96"/>
              <w:rPr>
                <w:rFonts w:ascii="Verdana" w:hAnsi="Verdana" w:cs="Arial"/>
                <w:sz w:val="24"/>
                <w:szCs w:val="24"/>
              </w:rPr>
            </w:pPr>
            <w:r w:rsidRPr="008E3F09">
              <w:rPr>
                <w:rFonts w:ascii="Verdana" w:hAnsi="Verdana" w:cs="Arial"/>
                <w:sz w:val="24"/>
                <w:szCs w:val="24"/>
              </w:rPr>
              <w:t>Mental Health Act 1983</w:t>
            </w:r>
          </w:p>
          <w:p w14:paraId="6D29048B" w14:textId="77777777" w:rsidR="00F5324A" w:rsidRPr="00F8567E" w:rsidRDefault="00F5324A" w:rsidP="00F5324A">
            <w:pPr>
              <w:ind w:right="96"/>
              <w:rPr>
                <w:rFonts w:ascii="Verdana" w:hAnsi="Verdana" w:cs="Arial"/>
                <w:color w:val="FF0000"/>
                <w:sz w:val="24"/>
                <w:szCs w:val="24"/>
              </w:rPr>
            </w:pPr>
          </w:p>
        </w:tc>
      </w:tr>
      <w:tr w:rsidR="00F5324A" w:rsidRPr="00F8567E" w14:paraId="6D29048E" w14:textId="77777777" w:rsidTr="00CD7AA5">
        <w:tc>
          <w:tcPr>
            <w:tcW w:w="9245" w:type="dxa"/>
            <w:gridSpan w:val="4"/>
            <w:shd w:val="clear" w:color="auto" w:fill="D5DCE4" w:themeFill="text2" w:themeFillTint="33"/>
          </w:tcPr>
          <w:p w14:paraId="6D29048D" w14:textId="77777777" w:rsidR="00F5324A" w:rsidRPr="00F8567E" w:rsidRDefault="00F5324A" w:rsidP="00F5324A">
            <w:pPr>
              <w:ind w:right="96"/>
              <w:rPr>
                <w:rFonts w:ascii="Verdana" w:hAnsi="Verdana" w:cs="Arial"/>
                <w:b/>
                <w:color w:val="FF0000"/>
                <w:sz w:val="24"/>
                <w:szCs w:val="24"/>
              </w:rPr>
            </w:pPr>
            <w:r w:rsidRPr="00F8567E">
              <w:rPr>
                <w:rFonts w:ascii="Verdana" w:hAnsi="Verdana" w:cs="Arial"/>
                <w:b/>
                <w:sz w:val="24"/>
                <w:szCs w:val="24"/>
              </w:rPr>
              <w:t>Staffing Implications</w:t>
            </w:r>
          </w:p>
        </w:tc>
      </w:tr>
      <w:tr w:rsidR="00F5324A" w:rsidRPr="00F8567E" w14:paraId="6D290491" w14:textId="77777777" w:rsidTr="00C95B3C">
        <w:tc>
          <w:tcPr>
            <w:tcW w:w="9245" w:type="dxa"/>
            <w:gridSpan w:val="4"/>
          </w:tcPr>
          <w:p w14:paraId="6D290490" w14:textId="62D9BAD5" w:rsidR="00F5324A" w:rsidRPr="00F8567E" w:rsidRDefault="00E57ED2" w:rsidP="00E57ED2">
            <w:pPr>
              <w:ind w:right="96"/>
              <w:rPr>
                <w:rFonts w:ascii="Verdana" w:hAnsi="Verdana" w:cs="Arial"/>
                <w:color w:val="FF0000"/>
                <w:sz w:val="24"/>
                <w:szCs w:val="24"/>
              </w:rPr>
            </w:pPr>
            <w:r w:rsidRPr="00E57ED2">
              <w:rPr>
                <w:rFonts w:ascii="Verdana" w:hAnsi="Verdana" w:cs="Arial"/>
                <w:sz w:val="24"/>
                <w:szCs w:val="24"/>
              </w:rPr>
              <w:t>n/a</w:t>
            </w:r>
          </w:p>
        </w:tc>
      </w:tr>
      <w:tr w:rsidR="00F5324A" w:rsidRPr="00F8567E" w14:paraId="6D290493" w14:textId="77777777" w:rsidTr="00CD7AA5">
        <w:tc>
          <w:tcPr>
            <w:tcW w:w="9245" w:type="dxa"/>
            <w:gridSpan w:val="4"/>
            <w:shd w:val="clear" w:color="auto" w:fill="D5DCE4" w:themeFill="text2" w:themeFillTint="33"/>
          </w:tcPr>
          <w:p w14:paraId="6D290492" w14:textId="77777777" w:rsidR="00F5324A" w:rsidRPr="00F8567E" w:rsidRDefault="00296CD9" w:rsidP="00F5324A">
            <w:pPr>
              <w:ind w:right="96"/>
              <w:rPr>
                <w:rFonts w:ascii="Verdana" w:hAnsi="Verdana" w:cs="Arial"/>
                <w:b/>
                <w:color w:val="FF0000"/>
                <w:sz w:val="24"/>
                <w:szCs w:val="24"/>
              </w:rPr>
            </w:pPr>
            <w:r w:rsidRPr="00F8567E">
              <w:rPr>
                <w:rFonts w:ascii="Verdana" w:hAnsi="Verdana" w:cs="Arial"/>
                <w:b/>
                <w:sz w:val="24"/>
                <w:szCs w:val="24"/>
              </w:rPr>
              <w:lastRenderedPageBreak/>
              <w:t>Long Term Implications (including the impact of the Well-being of Future Generations (Wales) Act 2015)</w:t>
            </w:r>
          </w:p>
        </w:tc>
      </w:tr>
      <w:tr w:rsidR="00F5324A" w:rsidRPr="00F8567E" w14:paraId="6D290496" w14:textId="77777777" w:rsidTr="00C95B3C">
        <w:tc>
          <w:tcPr>
            <w:tcW w:w="9245" w:type="dxa"/>
            <w:gridSpan w:val="4"/>
          </w:tcPr>
          <w:p w14:paraId="6D290495" w14:textId="77777777" w:rsidR="00F5324A" w:rsidRPr="00F8567E" w:rsidRDefault="00F5324A" w:rsidP="00E57ED2">
            <w:pPr>
              <w:ind w:right="96"/>
              <w:rPr>
                <w:rFonts w:ascii="Verdana" w:hAnsi="Verdana" w:cs="Arial"/>
                <w:color w:val="FF0000"/>
                <w:sz w:val="24"/>
                <w:szCs w:val="24"/>
              </w:rPr>
            </w:pPr>
          </w:p>
        </w:tc>
      </w:tr>
      <w:tr w:rsidR="00653AEC" w:rsidRPr="00F8567E" w14:paraId="6D29049A" w14:textId="77777777" w:rsidTr="00C95B3C">
        <w:tc>
          <w:tcPr>
            <w:tcW w:w="2470" w:type="dxa"/>
            <w:gridSpan w:val="2"/>
          </w:tcPr>
          <w:p w14:paraId="6D290497" w14:textId="77777777" w:rsidR="00653AEC" w:rsidRPr="00F8567E" w:rsidRDefault="00653AEC" w:rsidP="00653AEC">
            <w:pPr>
              <w:ind w:right="96"/>
              <w:rPr>
                <w:rFonts w:ascii="Verdana" w:hAnsi="Verdana" w:cs="Arial"/>
                <w:color w:val="FF0000"/>
                <w:sz w:val="24"/>
                <w:szCs w:val="24"/>
              </w:rPr>
            </w:pPr>
            <w:r w:rsidRPr="00F8567E">
              <w:rPr>
                <w:rFonts w:ascii="Verdana" w:hAnsi="Verdana" w:cs="Arial"/>
                <w:b/>
                <w:color w:val="000000" w:themeColor="text1"/>
                <w:sz w:val="24"/>
                <w:szCs w:val="24"/>
              </w:rPr>
              <w:t>Report History</w:t>
            </w:r>
          </w:p>
        </w:tc>
        <w:tc>
          <w:tcPr>
            <w:tcW w:w="6775" w:type="dxa"/>
            <w:gridSpan w:val="2"/>
          </w:tcPr>
          <w:p w14:paraId="6D290499" w14:textId="425E6F95" w:rsidR="00653AEC" w:rsidRPr="00F8567E" w:rsidRDefault="00E57ED2" w:rsidP="00653AEC">
            <w:pPr>
              <w:ind w:right="96"/>
              <w:rPr>
                <w:rFonts w:ascii="Verdana" w:hAnsi="Verdana" w:cs="Arial"/>
                <w:color w:val="FF0000"/>
                <w:sz w:val="24"/>
                <w:szCs w:val="24"/>
              </w:rPr>
            </w:pPr>
            <w:r w:rsidRPr="008E3F09">
              <w:rPr>
                <w:rFonts w:ascii="Verdana" w:hAnsi="Verdana" w:cs="Arial"/>
                <w:sz w:val="24"/>
                <w:szCs w:val="24"/>
              </w:rPr>
              <w:t>The Mental Health Act Activity report is produced on a quarterly basis to inform both the MH Legislative Committee, and the Hospital Managers Power of Discharge Committee.</w:t>
            </w:r>
          </w:p>
        </w:tc>
      </w:tr>
      <w:tr w:rsidR="00653AEC" w:rsidRPr="00F8567E" w14:paraId="6D29049F" w14:textId="77777777" w:rsidTr="00C95B3C">
        <w:tc>
          <w:tcPr>
            <w:tcW w:w="2470" w:type="dxa"/>
            <w:gridSpan w:val="2"/>
          </w:tcPr>
          <w:p w14:paraId="6D29049B" w14:textId="77777777" w:rsidR="00653AEC" w:rsidRPr="00F8567E" w:rsidRDefault="00653AEC" w:rsidP="00653AEC">
            <w:pPr>
              <w:ind w:right="96"/>
              <w:rPr>
                <w:rFonts w:ascii="Verdana" w:hAnsi="Verdana" w:cs="Arial"/>
                <w:b/>
                <w:color w:val="000000" w:themeColor="text1"/>
                <w:sz w:val="24"/>
                <w:szCs w:val="24"/>
              </w:rPr>
            </w:pPr>
            <w:r w:rsidRPr="00F8567E">
              <w:rPr>
                <w:rFonts w:ascii="Verdana" w:hAnsi="Verdana" w:cs="Arial"/>
                <w:b/>
                <w:color w:val="000000" w:themeColor="text1"/>
                <w:sz w:val="24"/>
                <w:szCs w:val="24"/>
              </w:rPr>
              <w:t>Appendices</w:t>
            </w:r>
          </w:p>
        </w:tc>
        <w:tc>
          <w:tcPr>
            <w:tcW w:w="6775" w:type="dxa"/>
            <w:gridSpan w:val="2"/>
          </w:tcPr>
          <w:p w14:paraId="6D29049C" w14:textId="7DA70A87" w:rsidR="00653AEC" w:rsidRPr="00E57ED2" w:rsidRDefault="00E57ED2" w:rsidP="00653AEC">
            <w:pPr>
              <w:ind w:right="96"/>
              <w:rPr>
                <w:rFonts w:ascii="Verdana" w:hAnsi="Verdana" w:cs="Arial"/>
                <w:sz w:val="24"/>
                <w:szCs w:val="24"/>
              </w:rPr>
            </w:pPr>
            <w:r w:rsidRPr="00E57ED2">
              <w:rPr>
                <w:rFonts w:ascii="Verdana" w:hAnsi="Verdana" w:cs="Arial"/>
                <w:sz w:val="24"/>
                <w:szCs w:val="24"/>
              </w:rPr>
              <w:t>none</w:t>
            </w:r>
          </w:p>
          <w:p w14:paraId="6D29049D" w14:textId="77777777" w:rsidR="00653AEC" w:rsidRPr="00F8567E" w:rsidRDefault="00653AEC" w:rsidP="00653AEC">
            <w:pPr>
              <w:ind w:right="96"/>
              <w:rPr>
                <w:rFonts w:ascii="Verdana" w:hAnsi="Verdana" w:cs="Arial"/>
                <w:color w:val="FF0000"/>
                <w:sz w:val="24"/>
                <w:szCs w:val="24"/>
              </w:rPr>
            </w:pPr>
          </w:p>
          <w:p w14:paraId="6D29049E" w14:textId="77777777" w:rsidR="00653AEC" w:rsidRPr="00F8567E" w:rsidRDefault="00653AEC" w:rsidP="00653AEC">
            <w:pPr>
              <w:ind w:right="96"/>
              <w:rPr>
                <w:rFonts w:ascii="Verdana" w:hAnsi="Verdana" w:cs="Arial"/>
                <w:color w:val="FF0000"/>
                <w:sz w:val="24"/>
                <w:szCs w:val="24"/>
              </w:rPr>
            </w:pPr>
          </w:p>
        </w:tc>
      </w:tr>
    </w:tbl>
    <w:p w14:paraId="6D2904A0" w14:textId="77777777" w:rsidR="00034194" w:rsidRPr="00F8567E" w:rsidRDefault="00034194">
      <w:pPr>
        <w:rPr>
          <w:rFonts w:ascii="Verdana" w:hAnsi="Verdana"/>
          <w:sz w:val="24"/>
          <w:szCs w:val="24"/>
        </w:rPr>
      </w:pPr>
    </w:p>
    <w:sectPr w:rsidR="00034194" w:rsidRPr="00F8567E" w:rsidSect="00FE7070">
      <w:headerReference w:type="even" r:id="rId28"/>
      <w:headerReference w:type="default" r:id="rId29"/>
      <w:footerReference w:type="even" r:id="rId30"/>
      <w:footerReference w:type="default" r:id="rId31"/>
      <w:headerReference w:type="first" r:id="rId32"/>
      <w:footerReference w:type="first" r:id="rId33"/>
      <w:pgSz w:w="11906" w:h="16838"/>
      <w:pgMar w:top="1843" w:right="1440"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7DCC54D" w14:textId="77777777" w:rsidR="004464C5" w:rsidRDefault="004464C5" w:rsidP="00C107F2">
      <w:pPr>
        <w:spacing w:after="0" w:line="240" w:lineRule="auto"/>
      </w:pPr>
      <w:r>
        <w:separator/>
      </w:r>
    </w:p>
  </w:endnote>
  <w:endnote w:type="continuationSeparator" w:id="0">
    <w:p w14:paraId="558A6C5B" w14:textId="77777777" w:rsidR="004464C5" w:rsidRDefault="004464C5" w:rsidP="00C107F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Unicode MS">
    <w:panose1 w:val="020B0604020202020204"/>
    <w:charset w:val="00"/>
    <w:family w:val="roman"/>
    <w:notTrueType/>
    <w:pitch w:val="variable"/>
    <w:sig w:usb0="00000003" w:usb1="00000000" w:usb2="00000000" w:usb3="00000000" w:csb0="00000001"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C682A" w14:textId="77777777" w:rsidR="005837E3" w:rsidRDefault="005837E3">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92331411"/>
      <w:docPartObj>
        <w:docPartGallery w:val="Page Numbers (Bottom of Page)"/>
        <w:docPartUnique/>
      </w:docPartObj>
    </w:sdtPr>
    <w:sdtEndPr>
      <w:rPr>
        <w:color w:val="7F7F7F" w:themeColor="background1" w:themeShade="7F"/>
        <w:spacing w:val="60"/>
      </w:rPr>
    </w:sdtEndPr>
    <w:sdtContent>
      <w:p w14:paraId="3794FFED" w14:textId="77777777" w:rsidR="009F1302" w:rsidRDefault="009F1302">
        <w:pPr>
          <w:pStyle w:val="Footer"/>
          <w:pBdr>
            <w:top w:val="single" w:sz="4" w:space="1" w:color="D9D9D9" w:themeColor="background1" w:themeShade="D9"/>
          </w:pBdr>
          <w:jc w:val="right"/>
          <w:rPr>
            <w:color w:val="7F7F7F" w:themeColor="background1" w:themeShade="7F"/>
            <w:spacing w:val="60"/>
          </w:rPr>
        </w:pPr>
        <w:r>
          <w:fldChar w:fldCharType="begin"/>
        </w:r>
        <w:r>
          <w:instrText>PAGE   \* MERGEFORMAT</w:instrText>
        </w:r>
        <w:r>
          <w:fldChar w:fldCharType="separate"/>
        </w:r>
        <w:r>
          <w:t>2</w:t>
        </w:r>
        <w:r>
          <w:fldChar w:fldCharType="end"/>
        </w:r>
        <w:r>
          <w:t xml:space="preserve"> | </w:t>
        </w:r>
        <w:r>
          <w:rPr>
            <w:color w:val="7F7F7F" w:themeColor="background1" w:themeShade="7F"/>
            <w:spacing w:val="60"/>
          </w:rPr>
          <w:t>Page</w:t>
        </w:r>
      </w:p>
      <w:p w14:paraId="1C47112D" w14:textId="64489DCC" w:rsidR="009F1302" w:rsidRDefault="009F1302">
        <w:pPr>
          <w:pStyle w:val="Footer"/>
          <w:pBdr>
            <w:top w:val="single" w:sz="4" w:space="1" w:color="D9D9D9" w:themeColor="background1" w:themeShade="D9"/>
          </w:pBdr>
          <w:jc w:val="right"/>
        </w:pPr>
        <w:r>
          <w:rPr>
            <w:color w:val="7F7F7F" w:themeColor="background1" w:themeShade="7F"/>
            <w:spacing w:val="60"/>
          </w:rPr>
          <w:t>Mental Health Legislation Committee – 5 May 2026</w:t>
        </w:r>
      </w:p>
    </w:sdtContent>
  </w:sdt>
  <w:p w14:paraId="6D2904A9" w14:textId="7D2C9ED9" w:rsidR="003324CB" w:rsidRPr="00366FDD" w:rsidRDefault="003324CB" w:rsidP="002B7C9A">
    <w:pPr>
      <w:pStyle w:val="Footer"/>
      <w:jc w:val="right"/>
      <w:rPr>
        <w:rFonts w:ascii="Verdana" w:hAnsi="Verdana"/>
        <w:sz w:val="20"/>
        <w:szCs w:val="20"/>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AB0DA3" w14:textId="77777777" w:rsidR="005837E3" w:rsidRDefault="005837E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5A51005" w14:textId="77777777" w:rsidR="004464C5" w:rsidRDefault="004464C5" w:rsidP="00C107F2">
      <w:pPr>
        <w:spacing w:after="0" w:line="240" w:lineRule="auto"/>
      </w:pPr>
      <w:r>
        <w:separator/>
      </w:r>
    </w:p>
  </w:footnote>
  <w:footnote w:type="continuationSeparator" w:id="0">
    <w:p w14:paraId="4A6ABAED" w14:textId="77777777" w:rsidR="004464C5" w:rsidRDefault="004464C5" w:rsidP="00C107F2">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9008F0" w14:textId="77777777" w:rsidR="005837E3" w:rsidRDefault="005837E3">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2904A6" w14:textId="5B462033" w:rsidR="00767E3E" w:rsidRDefault="00CA6D65">
    <w:pPr>
      <w:pStyle w:val="Header"/>
    </w:pPr>
    <w:r>
      <w:rPr>
        <w:noProof/>
        <w:lang w:eastAsia="en-GB"/>
      </w:rPr>
      <w:drawing>
        <wp:anchor distT="0" distB="0" distL="114300" distR="114300" simplePos="0" relativeHeight="251658240" behindDoc="1" locked="0" layoutInCell="1" allowOverlap="1" wp14:anchorId="6D2904AC" wp14:editId="4644D23F">
          <wp:simplePos x="0" y="0"/>
          <wp:positionH relativeFrom="column">
            <wp:posOffset>1364974</wp:posOffset>
          </wp:positionH>
          <wp:positionV relativeFrom="paragraph">
            <wp:posOffset>-287572</wp:posOffset>
          </wp:positionV>
          <wp:extent cx="3124200" cy="751840"/>
          <wp:effectExtent l="0" t="0" r="0" b="0"/>
          <wp:wrapTight wrapText="bothSides">
            <wp:wrapPolygon edited="0">
              <wp:start x="0" y="0"/>
              <wp:lineTo x="0" y="20797"/>
              <wp:lineTo x="21468" y="20797"/>
              <wp:lineTo x="21468" y="0"/>
              <wp:lineTo x="0" y="0"/>
            </wp:wrapPolygon>
          </wp:wrapTight>
          <wp:docPr id="1520458766" name="Picture 1520458766" descr="C:\Users\su001508\Desktop\New logos Swansea Bay\Abertawe_Swansea NHS Health Board.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su001508\Desktop\New logos Swansea Bay\Abertawe_Swansea NHS Health Board.jpg"/>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3124200" cy="751840"/>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B78FE4" w14:textId="77777777" w:rsidR="005837E3" w:rsidRDefault="005837E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A28587F"/>
    <w:multiLevelType w:val="multilevel"/>
    <w:tmpl w:val="7C1E02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AA76460"/>
    <w:multiLevelType w:val="hybridMultilevel"/>
    <w:tmpl w:val="F6164122"/>
    <w:lvl w:ilvl="0" w:tplc="336AEEC2">
      <w:start w:val="1"/>
      <w:numFmt w:val="decimal"/>
      <w:lvlText w:val="%1."/>
      <w:lvlJc w:val="left"/>
      <w:pPr>
        <w:ind w:left="360" w:hanging="360"/>
      </w:pPr>
      <w:rPr>
        <w:rFonts w:hint="default"/>
        <w:b/>
        <w:bCs/>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 w15:restartNumberingAfterBreak="0">
    <w:nsid w:val="0D720C43"/>
    <w:multiLevelType w:val="multilevel"/>
    <w:tmpl w:val="29D2E8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12817FD6"/>
    <w:multiLevelType w:val="hybridMultilevel"/>
    <w:tmpl w:val="3132CECE"/>
    <w:lvl w:ilvl="0" w:tplc="6C101DEC">
      <w:start w:val="3"/>
      <w:numFmt w:val="bullet"/>
      <w:lvlText w:val="-"/>
      <w:lvlJc w:val="left"/>
      <w:pPr>
        <w:ind w:left="720" w:hanging="360"/>
      </w:pPr>
      <w:rPr>
        <w:rFonts w:ascii="Verdana" w:eastAsiaTheme="minorHAnsi" w:hAnsi="Verdana"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3142704"/>
    <w:multiLevelType w:val="hybridMultilevel"/>
    <w:tmpl w:val="E05228F8"/>
    <w:lvl w:ilvl="0" w:tplc="08090001">
      <w:start w:val="1"/>
      <w:numFmt w:val="bullet"/>
      <w:lvlText w:val=""/>
      <w:lvlJc w:val="left"/>
      <w:pPr>
        <w:ind w:left="1446" w:hanging="360"/>
      </w:pPr>
      <w:rPr>
        <w:rFonts w:ascii="Symbol" w:hAnsi="Symbol" w:hint="default"/>
      </w:rPr>
    </w:lvl>
    <w:lvl w:ilvl="1" w:tplc="08090003" w:tentative="1">
      <w:start w:val="1"/>
      <w:numFmt w:val="bullet"/>
      <w:lvlText w:val="o"/>
      <w:lvlJc w:val="left"/>
      <w:pPr>
        <w:ind w:left="2166" w:hanging="360"/>
      </w:pPr>
      <w:rPr>
        <w:rFonts w:ascii="Courier New" w:hAnsi="Courier New" w:cs="Courier New" w:hint="default"/>
      </w:rPr>
    </w:lvl>
    <w:lvl w:ilvl="2" w:tplc="08090005" w:tentative="1">
      <w:start w:val="1"/>
      <w:numFmt w:val="bullet"/>
      <w:lvlText w:val=""/>
      <w:lvlJc w:val="left"/>
      <w:pPr>
        <w:ind w:left="2886" w:hanging="360"/>
      </w:pPr>
      <w:rPr>
        <w:rFonts w:ascii="Wingdings" w:hAnsi="Wingdings" w:hint="default"/>
      </w:rPr>
    </w:lvl>
    <w:lvl w:ilvl="3" w:tplc="08090001" w:tentative="1">
      <w:start w:val="1"/>
      <w:numFmt w:val="bullet"/>
      <w:lvlText w:val=""/>
      <w:lvlJc w:val="left"/>
      <w:pPr>
        <w:ind w:left="3606" w:hanging="360"/>
      </w:pPr>
      <w:rPr>
        <w:rFonts w:ascii="Symbol" w:hAnsi="Symbol" w:hint="default"/>
      </w:rPr>
    </w:lvl>
    <w:lvl w:ilvl="4" w:tplc="08090003" w:tentative="1">
      <w:start w:val="1"/>
      <w:numFmt w:val="bullet"/>
      <w:lvlText w:val="o"/>
      <w:lvlJc w:val="left"/>
      <w:pPr>
        <w:ind w:left="4326" w:hanging="360"/>
      </w:pPr>
      <w:rPr>
        <w:rFonts w:ascii="Courier New" w:hAnsi="Courier New" w:cs="Courier New" w:hint="default"/>
      </w:rPr>
    </w:lvl>
    <w:lvl w:ilvl="5" w:tplc="08090005" w:tentative="1">
      <w:start w:val="1"/>
      <w:numFmt w:val="bullet"/>
      <w:lvlText w:val=""/>
      <w:lvlJc w:val="left"/>
      <w:pPr>
        <w:ind w:left="5046" w:hanging="360"/>
      </w:pPr>
      <w:rPr>
        <w:rFonts w:ascii="Wingdings" w:hAnsi="Wingdings" w:hint="default"/>
      </w:rPr>
    </w:lvl>
    <w:lvl w:ilvl="6" w:tplc="08090001" w:tentative="1">
      <w:start w:val="1"/>
      <w:numFmt w:val="bullet"/>
      <w:lvlText w:val=""/>
      <w:lvlJc w:val="left"/>
      <w:pPr>
        <w:ind w:left="5766" w:hanging="360"/>
      </w:pPr>
      <w:rPr>
        <w:rFonts w:ascii="Symbol" w:hAnsi="Symbol" w:hint="default"/>
      </w:rPr>
    </w:lvl>
    <w:lvl w:ilvl="7" w:tplc="08090003" w:tentative="1">
      <w:start w:val="1"/>
      <w:numFmt w:val="bullet"/>
      <w:lvlText w:val="o"/>
      <w:lvlJc w:val="left"/>
      <w:pPr>
        <w:ind w:left="6486" w:hanging="360"/>
      </w:pPr>
      <w:rPr>
        <w:rFonts w:ascii="Courier New" w:hAnsi="Courier New" w:cs="Courier New" w:hint="default"/>
      </w:rPr>
    </w:lvl>
    <w:lvl w:ilvl="8" w:tplc="08090005" w:tentative="1">
      <w:start w:val="1"/>
      <w:numFmt w:val="bullet"/>
      <w:lvlText w:val=""/>
      <w:lvlJc w:val="left"/>
      <w:pPr>
        <w:ind w:left="7206" w:hanging="360"/>
      </w:pPr>
      <w:rPr>
        <w:rFonts w:ascii="Wingdings" w:hAnsi="Wingdings" w:hint="default"/>
      </w:rPr>
    </w:lvl>
  </w:abstractNum>
  <w:abstractNum w:abstractNumId="5" w15:restartNumberingAfterBreak="0">
    <w:nsid w:val="163B0B92"/>
    <w:multiLevelType w:val="hybridMultilevel"/>
    <w:tmpl w:val="1854B7DE"/>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16D93805"/>
    <w:multiLevelType w:val="hybridMultilevel"/>
    <w:tmpl w:val="9FD09B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1EA3736"/>
    <w:multiLevelType w:val="hybridMultilevel"/>
    <w:tmpl w:val="CDB2B47C"/>
    <w:lvl w:ilvl="0" w:tplc="E0A23A4C">
      <w:start w:val="1"/>
      <w:numFmt w:val="decimal"/>
      <w:lvlText w:val="%1."/>
      <w:lvlJc w:val="left"/>
      <w:pPr>
        <w:ind w:left="420" w:hanging="360"/>
      </w:pPr>
      <w:rPr>
        <w:rFonts w:hint="default"/>
      </w:rPr>
    </w:lvl>
    <w:lvl w:ilvl="1" w:tplc="08090019" w:tentative="1">
      <w:start w:val="1"/>
      <w:numFmt w:val="lowerLetter"/>
      <w:lvlText w:val="%2."/>
      <w:lvlJc w:val="left"/>
      <w:pPr>
        <w:ind w:left="1140" w:hanging="360"/>
      </w:pPr>
    </w:lvl>
    <w:lvl w:ilvl="2" w:tplc="0809001B" w:tentative="1">
      <w:start w:val="1"/>
      <w:numFmt w:val="lowerRoman"/>
      <w:lvlText w:val="%3."/>
      <w:lvlJc w:val="right"/>
      <w:pPr>
        <w:ind w:left="1860" w:hanging="180"/>
      </w:pPr>
    </w:lvl>
    <w:lvl w:ilvl="3" w:tplc="0809000F" w:tentative="1">
      <w:start w:val="1"/>
      <w:numFmt w:val="decimal"/>
      <w:lvlText w:val="%4."/>
      <w:lvlJc w:val="left"/>
      <w:pPr>
        <w:ind w:left="2580" w:hanging="360"/>
      </w:pPr>
    </w:lvl>
    <w:lvl w:ilvl="4" w:tplc="08090019" w:tentative="1">
      <w:start w:val="1"/>
      <w:numFmt w:val="lowerLetter"/>
      <w:lvlText w:val="%5."/>
      <w:lvlJc w:val="left"/>
      <w:pPr>
        <w:ind w:left="3300" w:hanging="360"/>
      </w:pPr>
    </w:lvl>
    <w:lvl w:ilvl="5" w:tplc="0809001B" w:tentative="1">
      <w:start w:val="1"/>
      <w:numFmt w:val="lowerRoman"/>
      <w:lvlText w:val="%6."/>
      <w:lvlJc w:val="right"/>
      <w:pPr>
        <w:ind w:left="4020" w:hanging="180"/>
      </w:pPr>
    </w:lvl>
    <w:lvl w:ilvl="6" w:tplc="0809000F" w:tentative="1">
      <w:start w:val="1"/>
      <w:numFmt w:val="decimal"/>
      <w:lvlText w:val="%7."/>
      <w:lvlJc w:val="left"/>
      <w:pPr>
        <w:ind w:left="4740" w:hanging="360"/>
      </w:pPr>
    </w:lvl>
    <w:lvl w:ilvl="7" w:tplc="08090019" w:tentative="1">
      <w:start w:val="1"/>
      <w:numFmt w:val="lowerLetter"/>
      <w:lvlText w:val="%8."/>
      <w:lvlJc w:val="left"/>
      <w:pPr>
        <w:ind w:left="5460" w:hanging="360"/>
      </w:pPr>
    </w:lvl>
    <w:lvl w:ilvl="8" w:tplc="0809001B" w:tentative="1">
      <w:start w:val="1"/>
      <w:numFmt w:val="lowerRoman"/>
      <w:lvlText w:val="%9."/>
      <w:lvlJc w:val="right"/>
      <w:pPr>
        <w:ind w:left="6180" w:hanging="180"/>
      </w:pPr>
    </w:lvl>
  </w:abstractNum>
  <w:abstractNum w:abstractNumId="8" w15:restartNumberingAfterBreak="0">
    <w:nsid w:val="23B21CDB"/>
    <w:multiLevelType w:val="hybridMultilevel"/>
    <w:tmpl w:val="64DEF2C4"/>
    <w:lvl w:ilvl="0" w:tplc="0809000F">
      <w:start w:val="1"/>
      <w:numFmt w:val="decimal"/>
      <w:lvlText w:val="%1."/>
      <w:lvlJc w:val="left"/>
      <w:pPr>
        <w:ind w:left="720" w:hanging="360"/>
      </w:pPr>
      <w:rPr>
        <w:rFonts w:hint="default"/>
      </w:rPr>
    </w:lvl>
    <w:lvl w:ilvl="1" w:tplc="08090001">
      <w:start w:val="1"/>
      <w:numFmt w:val="bullet"/>
      <w:lvlText w:val=""/>
      <w:lvlJc w:val="left"/>
      <w:pPr>
        <w:ind w:left="1440" w:hanging="360"/>
      </w:pPr>
      <w:rPr>
        <w:rFonts w:ascii="Symbol" w:hAnsi="Symbol" w:hint="default"/>
      </w:rPr>
    </w:lvl>
    <w:lvl w:ilvl="2" w:tplc="F84AF8DE">
      <w:start w:val="13"/>
      <w:numFmt w:val="upperLetter"/>
      <w:lvlText w:val="%3)"/>
      <w:lvlJc w:val="left"/>
      <w:pPr>
        <w:ind w:left="2340" w:hanging="360"/>
      </w:pPr>
      <w:rPr>
        <w:rFonts w:hint="default"/>
      </w:r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2EC1533A"/>
    <w:multiLevelType w:val="hybridMultilevel"/>
    <w:tmpl w:val="CB10BF9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30B018EA"/>
    <w:multiLevelType w:val="hybridMultilevel"/>
    <w:tmpl w:val="4B3814E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3B3C21FD"/>
    <w:multiLevelType w:val="hybridMultilevel"/>
    <w:tmpl w:val="8360896A"/>
    <w:lvl w:ilvl="0" w:tplc="530A1E7A">
      <w:start w:val="1"/>
      <w:numFmt w:val="lowerLetter"/>
      <w:lvlText w:val="(%1)"/>
      <w:lvlJc w:val="left"/>
      <w:pPr>
        <w:ind w:left="420" w:hanging="360"/>
      </w:pPr>
      <w:rPr>
        <w:rFonts w:hint="default"/>
      </w:rPr>
    </w:lvl>
    <w:lvl w:ilvl="1" w:tplc="08090019" w:tentative="1">
      <w:start w:val="1"/>
      <w:numFmt w:val="lowerLetter"/>
      <w:lvlText w:val="%2."/>
      <w:lvlJc w:val="left"/>
      <w:pPr>
        <w:ind w:left="1140" w:hanging="360"/>
      </w:pPr>
    </w:lvl>
    <w:lvl w:ilvl="2" w:tplc="0809001B" w:tentative="1">
      <w:start w:val="1"/>
      <w:numFmt w:val="lowerRoman"/>
      <w:lvlText w:val="%3."/>
      <w:lvlJc w:val="right"/>
      <w:pPr>
        <w:ind w:left="1860" w:hanging="180"/>
      </w:pPr>
    </w:lvl>
    <w:lvl w:ilvl="3" w:tplc="0809000F" w:tentative="1">
      <w:start w:val="1"/>
      <w:numFmt w:val="decimal"/>
      <w:lvlText w:val="%4."/>
      <w:lvlJc w:val="left"/>
      <w:pPr>
        <w:ind w:left="2580" w:hanging="360"/>
      </w:pPr>
    </w:lvl>
    <w:lvl w:ilvl="4" w:tplc="08090019" w:tentative="1">
      <w:start w:val="1"/>
      <w:numFmt w:val="lowerLetter"/>
      <w:lvlText w:val="%5."/>
      <w:lvlJc w:val="left"/>
      <w:pPr>
        <w:ind w:left="3300" w:hanging="360"/>
      </w:pPr>
    </w:lvl>
    <w:lvl w:ilvl="5" w:tplc="0809001B" w:tentative="1">
      <w:start w:val="1"/>
      <w:numFmt w:val="lowerRoman"/>
      <w:lvlText w:val="%6."/>
      <w:lvlJc w:val="right"/>
      <w:pPr>
        <w:ind w:left="4020" w:hanging="180"/>
      </w:pPr>
    </w:lvl>
    <w:lvl w:ilvl="6" w:tplc="0809000F" w:tentative="1">
      <w:start w:val="1"/>
      <w:numFmt w:val="decimal"/>
      <w:lvlText w:val="%7."/>
      <w:lvlJc w:val="left"/>
      <w:pPr>
        <w:ind w:left="4740" w:hanging="360"/>
      </w:pPr>
    </w:lvl>
    <w:lvl w:ilvl="7" w:tplc="08090019" w:tentative="1">
      <w:start w:val="1"/>
      <w:numFmt w:val="lowerLetter"/>
      <w:lvlText w:val="%8."/>
      <w:lvlJc w:val="left"/>
      <w:pPr>
        <w:ind w:left="5460" w:hanging="360"/>
      </w:pPr>
    </w:lvl>
    <w:lvl w:ilvl="8" w:tplc="0809001B" w:tentative="1">
      <w:start w:val="1"/>
      <w:numFmt w:val="lowerRoman"/>
      <w:lvlText w:val="%9."/>
      <w:lvlJc w:val="right"/>
      <w:pPr>
        <w:ind w:left="6180" w:hanging="180"/>
      </w:pPr>
    </w:lvl>
  </w:abstractNum>
  <w:abstractNum w:abstractNumId="12" w15:restartNumberingAfterBreak="0">
    <w:nsid w:val="4F8E3BF1"/>
    <w:multiLevelType w:val="multilevel"/>
    <w:tmpl w:val="8CDA26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522518ED"/>
    <w:multiLevelType w:val="multilevel"/>
    <w:tmpl w:val="D20008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571B712D"/>
    <w:multiLevelType w:val="multilevel"/>
    <w:tmpl w:val="4F0E4B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57BD39CD"/>
    <w:multiLevelType w:val="hybridMultilevel"/>
    <w:tmpl w:val="29865A0A"/>
    <w:lvl w:ilvl="0" w:tplc="317E16FE">
      <w:start w:val="1"/>
      <w:numFmt w:val="bullet"/>
      <w:lvlText w:val=""/>
      <w:lvlJc w:val="left"/>
      <w:pPr>
        <w:ind w:left="36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16F195E"/>
    <w:multiLevelType w:val="hybridMultilevel"/>
    <w:tmpl w:val="3E800B8A"/>
    <w:lvl w:ilvl="0" w:tplc="5D8E86EA">
      <w:start w:val="3"/>
      <w:numFmt w:val="bullet"/>
      <w:lvlText w:val="-"/>
      <w:lvlJc w:val="left"/>
      <w:pPr>
        <w:ind w:left="720" w:hanging="360"/>
      </w:pPr>
      <w:rPr>
        <w:rFonts w:ascii="Verdana" w:eastAsiaTheme="minorHAnsi" w:hAnsi="Verdana"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65801F5F"/>
    <w:multiLevelType w:val="hybridMultilevel"/>
    <w:tmpl w:val="64BE4974"/>
    <w:lvl w:ilvl="0" w:tplc="6B5AC8A2">
      <w:start w:val="1"/>
      <w:numFmt w:val="lowerLetter"/>
      <w:lvlText w:val="%1."/>
      <w:lvlJc w:val="left"/>
      <w:pPr>
        <w:ind w:left="359" w:hanging="360"/>
      </w:pPr>
      <w:rPr>
        <w:rFonts w:hint="default"/>
      </w:rPr>
    </w:lvl>
    <w:lvl w:ilvl="1" w:tplc="08090019" w:tentative="1">
      <w:start w:val="1"/>
      <w:numFmt w:val="lowerLetter"/>
      <w:lvlText w:val="%2."/>
      <w:lvlJc w:val="left"/>
      <w:pPr>
        <w:ind w:left="1079" w:hanging="360"/>
      </w:pPr>
    </w:lvl>
    <w:lvl w:ilvl="2" w:tplc="0809001B" w:tentative="1">
      <w:start w:val="1"/>
      <w:numFmt w:val="lowerRoman"/>
      <w:lvlText w:val="%3."/>
      <w:lvlJc w:val="right"/>
      <w:pPr>
        <w:ind w:left="1799" w:hanging="180"/>
      </w:pPr>
    </w:lvl>
    <w:lvl w:ilvl="3" w:tplc="0809000F" w:tentative="1">
      <w:start w:val="1"/>
      <w:numFmt w:val="decimal"/>
      <w:lvlText w:val="%4."/>
      <w:lvlJc w:val="left"/>
      <w:pPr>
        <w:ind w:left="2519" w:hanging="360"/>
      </w:pPr>
    </w:lvl>
    <w:lvl w:ilvl="4" w:tplc="08090019" w:tentative="1">
      <w:start w:val="1"/>
      <w:numFmt w:val="lowerLetter"/>
      <w:lvlText w:val="%5."/>
      <w:lvlJc w:val="left"/>
      <w:pPr>
        <w:ind w:left="3239" w:hanging="360"/>
      </w:pPr>
    </w:lvl>
    <w:lvl w:ilvl="5" w:tplc="0809001B" w:tentative="1">
      <w:start w:val="1"/>
      <w:numFmt w:val="lowerRoman"/>
      <w:lvlText w:val="%6."/>
      <w:lvlJc w:val="right"/>
      <w:pPr>
        <w:ind w:left="3959" w:hanging="180"/>
      </w:pPr>
    </w:lvl>
    <w:lvl w:ilvl="6" w:tplc="0809000F" w:tentative="1">
      <w:start w:val="1"/>
      <w:numFmt w:val="decimal"/>
      <w:lvlText w:val="%7."/>
      <w:lvlJc w:val="left"/>
      <w:pPr>
        <w:ind w:left="4679" w:hanging="360"/>
      </w:pPr>
    </w:lvl>
    <w:lvl w:ilvl="7" w:tplc="08090019" w:tentative="1">
      <w:start w:val="1"/>
      <w:numFmt w:val="lowerLetter"/>
      <w:lvlText w:val="%8."/>
      <w:lvlJc w:val="left"/>
      <w:pPr>
        <w:ind w:left="5399" w:hanging="360"/>
      </w:pPr>
    </w:lvl>
    <w:lvl w:ilvl="8" w:tplc="0809001B" w:tentative="1">
      <w:start w:val="1"/>
      <w:numFmt w:val="lowerRoman"/>
      <w:lvlText w:val="%9."/>
      <w:lvlJc w:val="right"/>
      <w:pPr>
        <w:ind w:left="6119" w:hanging="180"/>
      </w:pPr>
    </w:lvl>
  </w:abstractNum>
  <w:abstractNum w:abstractNumId="18" w15:restartNumberingAfterBreak="0">
    <w:nsid w:val="68DE6C77"/>
    <w:multiLevelType w:val="multilevel"/>
    <w:tmpl w:val="A20ACC3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9" w15:restartNumberingAfterBreak="0">
    <w:nsid w:val="759C2D2D"/>
    <w:multiLevelType w:val="hybridMultilevel"/>
    <w:tmpl w:val="1E32D98A"/>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0" w15:restartNumberingAfterBreak="0">
    <w:nsid w:val="75E8273F"/>
    <w:multiLevelType w:val="hybridMultilevel"/>
    <w:tmpl w:val="A5E86602"/>
    <w:lvl w:ilvl="0" w:tplc="FB7A3300">
      <w:start w:val="1"/>
      <w:numFmt w:val="lowerLetter"/>
      <w:lvlText w:val="%1)"/>
      <w:lvlJc w:val="left"/>
      <w:pPr>
        <w:ind w:left="720" w:hanging="360"/>
      </w:pPr>
      <w:rPr>
        <w:rFonts w:hint="default"/>
        <w:b/>
        <w:bCs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78261166"/>
    <w:multiLevelType w:val="hybridMultilevel"/>
    <w:tmpl w:val="7916CE1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7BBC29F8"/>
    <w:multiLevelType w:val="hybridMultilevel"/>
    <w:tmpl w:val="7DFCBAA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7F565F97"/>
    <w:multiLevelType w:val="hybridMultilevel"/>
    <w:tmpl w:val="FB08EE26"/>
    <w:lvl w:ilvl="0" w:tplc="E0A23A4C">
      <w:start w:val="1"/>
      <w:numFmt w:val="decimal"/>
      <w:lvlText w:val="%1."/>
      <w:lvlJc w:val="left"/>
      <w:pPr>
        <w:ind w:left="419" w:hanging="360"/>
      </w:pPr>
      <w:rPr>
        <w:rFonts w:hint="default"/>
      </w:rPr>
    </w:lvl>
    <w:lvl w:ilvl="1" w:tplc="08090019" w:tentative="1">
      <w:start w:val="1"/>
      <w:numFmt w:val="lowerLetter"/>
      <w:lvlText w:val="%2."/>
      <w:lvlJc w:val="left"/>
      <w:pPr>
        <w:ind w:left="1439" w:hanging="360"/>
      </w:pPr>
    </w:lvl>
    <w:lvl w:ilvl="2" w:tplc="0809001B" w:tentative="1">
      <w:start w:val="1"/>
      <w:numFmt w:val="lowerRoman"/>
      <w:lvlText w:val="%3."/>
      <w:lvlJc w:val="right"/>
      <w:pPr>
        <w:ind w:left="2159" w:hanging="180"/>
      </w:pPr>
    </w:lvl>
    <w:lvl w:ilvl="3" w:tplc="0809000F" w:tentative="1">
      <w:start w:val="1"/>
      <w:numFmt w:val="decimal"/>
      <w:lvlText w:val="%4."/>
      <w:lvlJc w:val="left"/>
      <w:pPr>
        <w:ind w:left="2879" w:hanging="360"/>
      </w:pPr>
    </w:lvl>
    <w:lvl w:ilvl="4" w:tplc="08090019" w:tentative="1">
      <w:start w:val="1"/>
      <w:numFmt w:val="lowerLetter"/>
      <w:lvlText w:val="%5."/>
      <w:lvlJc w:val="left"/>
      <w:pPr>
        <w:ind w:left="3599" w:hanging="360"/>
      </w:pPr>
    </w:lvl>
    <w:lvl w:ilvl="5" w:tplc="0809001B" w:tentative="1">
      <w:start w:val="1"/>
      <w:numFmt w:val="lowerRoman"/>
      <w:lvlText w:val="%6."/>
      <w:lvlJc w:val="right"/>
      <w:pPr>
        <w:ind w:left="4319" w:hanging="180"/>
      </w:pPr>
    </w:lvl>
    <w:lvl w:ilvl="6" w:tplc="0809000F" w:tentative="1">
      <w:start w:val="1"/>
      <w:numFmt w:val="decimal"/>
      <w:lvlText w:val="%7."/>
      <w:lvlJc w:val="left"/>
      <w:pPr>
        <w:ind w:left="5039" w:hanging="360"/>
      </w:pPr>
    </w:lvl>
    <w:lvl w:ilvl="7" w:tplc="08090019" w:tentative="1">
      <w:start w:val="1"/>
      <w:numFmt w:val="lowerLetter"/>
      <w:lvlText w:val="%8."/>
      <w:lvlJc w:val="left"/>
      <w:pPr>
        <w:ind w:left="5759" w:hanging="360"/>
      </w:pPr>
    </w:lvl>
    <w:lvl w:ilvl="8" w:tplc="0809001B" w:tentative="1">
      <w:start w:val="1"/>
      <w:numFmt w:val="lowerRoman"/>
      <w:lvlText w:val="%9."/>
      <w:lvlJc w:val="right"/>
      <w:pPr>
        <w:ind w:left="6479" w:hanging="180"/>
      </w:pPr>
    </w:lvl>
  </w:abstractNum>
  <w:num w:numId="1" w16cid:durableId="704521321">
    <w:abstractNumId w:val="5"/>
  </w:num>
  <w:num w:numId="2" w16cid:durableId="1731493387">
    <w:abstractNumId w:val="13"/>
  </w:num>
  <w:num w:numId="3" w16cid:durableId="358313792">
    <w:abstractNumId w:val="12"/>
  </w:num>
  <w:num w:numId="4" w16cid:durableId="1144618638">
    <w:abstractNumId w:val="11"/>
  </w:num>
  <w:num w:numId="5" w16cid:durableId="211239042">
    <w:abstractNumId w:val="7"/>
  </w:num>
  <w:num w:numId="6" w16cid:durableId="1874800944">
    <w:abstractNumId w:val="22"/>
  </w:num>
  <w:num w:numId="7" w16cid:durableId="263198079">
    <w:abstractNumId w:val="23"/>
  </w:num>
  <w:num w:numId="8" w16cid:durableId="1535070366">
    <w:abstractNumId w:val="17"/>
  </w:num>
  <w:num w:numId="9" w16cid:durableId="1823614381">
    <w:abstractNumId w:val="18"/>
  </w:num>
  <w:num w:numId="10" w16cid:durableId="875429971">
    <w:abstractNumId w:val="21"/>
  </w:num>
  <w:num w:numId="11" w16cid:durableId="858735748">
    <w:abstractNumId w:val="10"/>
  </w:num>
  <w:num w:numId="12" w16cid:durableId="1206871438">
    <w:abstractNumId w:val="15"/>
  </w:num>
  <w:num w:numId="13" w16cid:durableId="185608321">
    <w:abstractNumId w:val="1"/>
  </w:num>
  <w:num w:numId="14" w16cid:durableId="1094669880">
    <w:abstractNumId w:val="20"/>
  </w:num>
  <w:num w:numId="15" w16cid:durableId="1176379001">
    <w:abstractNumId w:val="8"/>
  </w:num>
  <w:num w:numId="16" w16cid:durableId="1890527667">
    <w:abstractNumId w:val="19"/>
  </w:num>
  <w:num w:numId="17" w16cid:durableId="847521898">
    <w:abstractNumId w:val="9"/>
  </w:num>
  <w:num w:numId="18" w16cid:durableId="900333714">
    <w:abstractNumId w:val="4"/>
  </w:num>
  <w:num w:numId="19" w16cid:durableId="896474687">
    <w:abstractNumId w:val="6"/>
  </w:num>
  <w:num w:numId="20" w16cid:durableId="1729649748">
    <w:abstractNumId w:val="0"/>
  </w:num>
  <w:num w:numId="21" w16cid:durableId="319624072">
    <w:abstractNumId w:val="14"/>
  </w:num>
  <w:num w:numId="22" w16cid:durableId="348681575">
    <w:abstractNumId w:val="2"/>
  </w:num>
  <w:num w:numId="23" w16cid:durableId="645815546">
    <w:abstractNumId w:val="16"/>
  </w:num>
  <w:num w:numId="24" w16cid:durableId="1246525625">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112DC"/>
    <w:rsid w:val="00003CA6"/>
    <w:rsid w:val="00021C60"/>
    <w:rsid w:val="00034194"/>
    <w:rsid w:val="0004232B"/>
    <w:rsid w:val="00054F8C"/>
    <w:rsid w:val="00083FC0"/>
    <w:rsid w:val="000F361B"/>
    <w:rsid w:val="00133EA1"/>
    <w:rsid w:val="0016096B"/>
    <w:rsid w:val="001F2857"/>
    <w:rsid w:val="0020539A"/>
    <w:rsid w:val="00233330"/>
    <w:rsid w:val="00241662"/>
    <w:rsid w:val="002518B7"/>
    <w:rsid w:val="002615E4"/>
    <w:rsid w:val="0026381F"/>
    <w:rsid w:val="00272BD5"/>
    <w:rsid w:val="002950FF"/>
    <w:rsid w:val="00296CD9"/>
    <w:rsid w:val="002A1581"/>
    <w:rsid w:val="002B7C9A"/>
    <w:rsid w:val="002C3DD6"/>
    <w:rsid w:val="0030739E"/>
    <w:rsid w:val="0032747D"/>
    <w:rsid w:val="003324CB"/>
    <w:rsid w:val="00366FDD"/>
    <w:rsid w:val="003B31B1"/>
    <w:rsid w:val="003C0FF8"/>
    <w:rsid w:val="00414894"/>
    <w:rsid w:val="00421140"/>
    <w:rsid w:val="00427055"/>
    <w:rsid w:val="004464C5"/>
    <w:rsid w:val="00461835"/>
    <w:rsid w:val="004671D2"/>
    <w:rsid w:val="0052297E"/>
    <w:rsid w:val="00574BCF"/>
    <w:rsid w:val="00576395"/>
    <w:rsid w:val="005837E3"/>
    <w:rsid w:val="00585277"/>
    <w:rsid w:val="005D1652"/>
    <w:rsid w:val="005D2C4A"/>
    <w:rsid w:val="005D3DF1"/>
    <w:rsid w:val="005D5AFA"/>
    <w:rsid w:val="0060643C"/>
    <w:rsid w:val="006128A3"/>
    <w:rsid w:val="006201D0"/>
    <w:rsid w:val="00653AEC"/>
    <w:rsid w:val="00655190"/>
    <w:rsid w:val="00662218"/>
    <w:rsid w:val="00685AE0"/>
    <w:rsid w:val="006D1998"/>
    <w:rsid w:val="00703D77"/>
    <w:rsid w:val="00711095"/>
    <w:rsid w:val="0072604C"/>
    <w:rsid w:val="00736718"/>
    <w:rsid w:val="00743E59"/>
    <w:rsid w:val="0075502E"/>
    <w:rsid w:val="00762BBE"/>
    <w:rsid w:val="00767E3E"/>
    <w:rsid w:val="00820546"/>
    <w:rsid w:val="008C15D9"/>
    <w:rsid w:val="008D0747"/>
    <w:rsid w:val="009112DC"/>
    <w:rsid w:val="009744AA"/>
    <w:rsid w:val="009801B7"/>
    <w:rsid w:val="00983F5E"/>
    <w:rsid w:val="00996159"/>
    <w:rsid w:val="009E7AF7"/>
    <w:rsid w:val="009F1302"/>
    <w:rsid w:val="00A83E54"/>
    <w:rsid w:val="00A84941"/>
    <w:rsid w:val="00AD064D"/>
    <w:rsid w:val="00AD71BC"/>
    <w:rsid w:val="00B0479E"/>
    <w:rsid w:val="00B0564E"/>
    <w:rsid w:val="00B224D7"/>
    <w:rsid w:val="00B35ECC"/>
    <w:rsid w:val="00B517CF"/>
    <w:rsid w:val="00B667D3"/>
    <w:rsid w:val="00B70ED7"/>
    <w:rsid w:val="00BA2507"/>
    <w:rsid w:val="00BB764F"/>
    <w:rsid w:val="00BC241D"/>
    <w:rsid w:val="00C107F2"/>
    <w:rsid w:val="00C2143D"/>
    <w:rsid w:val="00C33A04"/>
    <w:rsid w:val="00C56152"/>
    <w:rsid w:val="00C61658"/>
    <w:rsid w:val="00C95B3C"/>
    <w:rsid w:val="00CA1009"/>
    <w:rsid w:val="00CA6D65"/>
    <w:rsid w:val="00CB1C7D"/>
    <w:rsid w:val="00CD7AA5"/>
    <w:rsid w:val="00D00931"/>
    <w:rsid w:val="00DA0F82"/>
    <w:rsid w:val="00DA51E0"/>
    <w:rsid w:val="00DA76AD"/>
    <w:rsid w:val="00DD41FA"/>
    <w:rsid w:val="00DE2CF6"/>
    <w:rsid w:val="00E06294"/>
    <w:rsid w:val="00E242E5"/>
    <w:rsid w:val="00E57ED2"/>
    <w:rsid w:val="00E87B30"/>
    <w:rsid w:val="00EF31AD"/>
    <w:rsid w:val="00F01249"/>
    <w:rsid w:val="00F06D6F"/>
    <w:rsid w:val="00F11CD2"/>
    <w:rsid w:val="00F1387A"/>
    <w:rsid w:val="00F5082D"/>
    <w:rsid w:val="00F52272"/>
    <w:rsid w:val="00F531BD"/>
    <w:rsid w:val="00F5324A"/>
    <w:rsid w:val="00F55629"/>
    <w:rsid w:val="00F57042"/>
    <w:rsid w:val="00F57C68"/>
    <w:rsid w:val="00F7169E"/>
    <w:rsid w:val="00F7288F"/>
    <w:rsid w:val="00F82EA6"/>
    <w:rsid w:val="00F8567E"/>
    <w:rsid w:val="00FA0CA9"/>
    <w:rsid w:val="00FC4D74"/>
    <w:rsid w:val="00FE0783"/>
    <w:rsid w:val="00FE7070"/>
    <w:rsid w:val="12413FBE"/>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D2903DC"/>
  <w15:docId w15:val="{30574D57-16E1-437E-8B96-ABAFCD43EC6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21C60"/>
  </w:style>
  <w:style w:type="paragraph" w:styleId="Heading2">
    <w:name w:val="heading 2"/>
    <w:basedOn w:val="Normal"/>
    <w:link w:val="Heading2Char"/>
    <w:uiPriority w:val="9"/>
    <w:qFormat/>
    <w:rsid w:val="0052297E"/>
    <w:pPr>
      <w:spacing w:before="100" w:beforeAutospacing="1" w:after="100" w:afterAutospacing="1" w:line="240" w:lineRule="auto"/>
      <w:outlineLvl w:val="1"/>
    </w:pPr>
    <w:rPr>
      <w:rFonts w:ascii="Times New Roman" w:eastAsia="Times New Roman" w:hAnsi="Times New Roman" w:cs="Times New Roman"/>
      <w:b/>
      <w:bCs/>
      <w:sz w:val="36"/>
      <w:szCs w:val="36"/>
      <w:lang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03419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C33A04"/>
    <w:pPr>
      <w:ind w:left="720"/>
      <w:contextualSpacing/>
    </w:pPr>
  </w:style>
  <w:style w:type="character" w:styleId="CommentReference">
    <w:name w:val="annotation reference"/>
    <w:basedOn w:val="DefaultParagraphFont"/>
    <w:uiPriority w:val="99"/>
    <w:semiHidden/>
    <w:unhideWhenUsed/>
    <w:rsid w:val="00233330"/>
    <w:rPr>
      <w:sz w:val="16"/>
      <w:szCs w:val="16"/>
    </w:rPr>
  </w:style>
  <w:style w:type="paragraph" w:styleId="CommentText">
    <w:name w:val="annotation text"/>
    <w:basedOn w:val="Normal"/>
    <w:link w:val="CommentTextChar"/>
    <w:uiPriority w:val="99"/>
    <w:unhideWhenUsed/>
    <w:rsid w:val="00233330"/>
    <w:pPr>
      <w:spacing w:line="240" w:lineRule="auto"/>
    </w:pPr>
    <w:rPr>
      <w:sz w:val="20"/>
      <w:szCs w:val="20"/>
    </w:rPr>
  </w:style>
  <w:style w:type="character" w:customStyle="1" w:styleId="CommentTextChar">
    <w:name w:val="Comment Text Char"/>
    <w:basedOn w:val="DefaultParagraphFont"/>
    <w:link w:val="CommentText"/>
    <w:uiPriority w:val="99"/>
    <w:rsid w:val="00233330"/>
    <w:rPr>
      <w:sz w:val="20"/>
      <w:szCs w:val="20"/>
    </w:rPr>
  </w:style>
  <w:style w:type="paragraph" w:styleId="CommentSubject">
    <w:name w:val="annotation subject"/>
    <w:basedOn w:val="CommentText"/>
    <w:next w:val="CommentText"/>
    <w:link w:val="CommentSubjectChar"/>
    <w:uiPriority w:val="99"/>
    <w:semiHidden/>
    <w:unhideWhenUsed/>
    <w:rsid w:val="00233330"/>
    <w:rPr>
      <w:b/>
      <w:bCs/>
    </w:rPr>
  </w:style>
  <w:style w:type="character" w:customStyle="1" w:styleId="CommentSubjectChar">
    <w:name w:val="Comment Subject Char"/>
    <w:basedOn w:val="CommentTextChar"/>
    <w:link w:val="CommentSubject"/>
    <w:uiPriority w:val="99"/>
    <w:semiHidden/>
    <w:rsid w:val="00233330"/>
    <w:rPr>
      <w:b/>
      <w:bCs/>
      <w:sz w:val="20"/>
      <w:szCs w:val="20"/>
    </w:rPr>
  </w:style>
  <w:style w:type="paragraph" w:styleId="BalloonText">
    <w:name w:val="Balloon Text"/>
    <w:basedOn w:val="Normal"/>
    <w:link w:val="BalloonTextChar"/>
    <w:uiPriority w:val="99"/>
    <w:semiHidden/>
    <w:unhideWhenUsed/>
    <w:rsid w:val="00233330"/>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233330"/>
    <w:rPr>
      <w:rFonts w:ascii="Segoe UI" w:hAnsi="Segoe UI" w:cs="Segoe UI"/>
      <w:sz w:val="18"/>
      <w:szCs w:val="18"/>
    </w:rPr>
  </w:style>
  <w:style w:type="character" w:styleId="Strong">
    <w:name w:val="Strong"/>
    <w:basedOn w:val="DefaultParagraphFont"/>
    <w:uiPriority w:val="22"/>
    <w:qFormat/>
    <w:rsid w:val="0052297E"/>
    <w:rPr>
      <w:b/>
      <w:bCs/>
    </w:rPr>
  </w:style>
  <w:style w:type="character" w:styleId="Emphasis">
    <w:name w:val="Emphasis"/>
    <w:basedOn w:val="DefaultParagraphFont"/>
    <w:uiPriority w:val="20"/>
    <w:qFormat/>
    <w:rsid w:val="0052297E"/>
    <w:rPr>
      <w:i/>
      <w:iCs/>
    </w:rPr>
  </w:style>
  <w:style w:type="paragraph" w:styleId="NormalWeb">
    <w:name w:val="Normal (Web)"/>
    <w:basedOn w:val="Normal"/>
    <w:uiPriority w:val="99"/>
    <w:unhideWhenUsed/>
    <w:rsid w:val="0052297E"/>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Heading2Char">
    <w:name w:val="Heading 2 Char"/>
    <w:basedOn w:val="DefaultParagraphFont"/>
    <w:link w:val="Heading2"/>
    <w:uiPriority w:val="9"/>
    <w:rsid w:val="0052297E"/>
    <w:rPr>
      <w:rFonts w:ascii="Times New Roman" w:eastAsia="Times New Roman" w:hAnsi="Times New Roman" w:cs="Times New Roman"/>
      <w:b/>
      <w:bCs/>
      <w:sz w:val="36"/>
      <w:szCs w:val="36"/>
      <w:lang w:eastAsia="en-GB"/>
    </w:rPr>
  </w:style>
  <w:style w:type="character" w:styleId="Hyperlink">
    <w:name w:val="Hyperlink"/>
    <w:basedOn w:val="DefaultParagraphFont"/>
    <w:uiPriority w:val="99"/>
    <w:semiHidden/>
    <w:unhideWhenUsed/>
    <w:rsid w:val="0052297E"/>
    <w:rPr>
      <w:color w:val="0000FF"/>
      <w:u w:val="single"/>
    </w:rPr>
  </w:style>
  <w:style w:type="character" w:customStyle="1" w:styleId="icon">
    <w:name w:val="icon"/>
    <w:basedOn w:val="DefaultParagraphFont"/>
    <w:rsid w:val="0052297E"/>
  </w:style>
  <w:style w:type="paragraph" w:customStyle="1" w:styleId="Default">
    <w:name w:val="Default"/>
    <w:rsid w:val="00585277"/>
    <w:pPr>
      <w:autoSpaceDE w:val="0"/>
      <w:autoSpaceDN w:val="0"/>
      <w:adjustRightInd w:val="0"/>
      <w:spacing w:after="0" w:line="240" w:lineRule="auto"/>
    </w:pPr>
    <w:rPr>
      <w:rFonts w:ascii="Calibri" w:hAnsi="Calibri" w:cs="Calibri"/>
      <w:color w:val="000000"/>
      <w:sz w:val="24"/>
      <w:szCs w:val="24"/>
    </w:rPr>
  </w:style>
  <w:style w:type="paragraph" w:styleId="Header">
    <w:name w:val="header"/>
    <w:basedOn w:val="Normal"/>
    <w:link w:val="HeaderChar"/>
    <w:uiPriority w:val="99"/>
    <w:unhideWhenUsed/>
    <w:rsid w:val="00C107F2"/>
    <w:pPr>
      <w:tabs>
        <w:tab w:val="center" w:pos="4513"/>
        <w:tab w:val="right" w:pos="9026"/>
      </w:tabs>
      <w:spacing w:after="0" w:line="240" w:lineRule="auto"/>
    </w:pPr>
  </w:style>
  <w:style w:type="character" w:customStyle="1" w:styleId="HeaderChar">
    <w:name w:val="Header Char"/>
    <w:basedOn w:val="DefaultParagraphFont"/>
    <w:link w:val="Header"/>
    <w:uiPriority w:val="99"/>
    <w:rsid w:val="00C107F2"/>
  </w:style>
  <w:style w:type="paragraph" w:styleId="Footer">
    <w:name w:val="footer"/>
    <w:basedOn w:val="Normal"/>
    <w:link w:val="FooterChar"/>
    <w:uiPriority w:val="99"/>
    <w:unhideWhenUsed/>
    <w:rsid w:val="00C107F2"/>
    <w:pPr>
      <w:tabs>
        <w:tab w:val="center" w:pos="4513"/>
        <w:tab w:val="right" w:pos="9026"/>
      </w:tabs>
      <w:spacing w:after="0" w:line="240" w:lineRule="auto"/>
    </w:pPr>
  </w:style>
  <w:style w:type="character" w:customStyle="1" w:styleId="FooterChar">
    <w:name w:val="Footer Char"/>
    <w:basedOn w:val="DefaultParagraphFont"/>
    <w:link w:val="Footer"/>
    <w:uiPriority w:val="99"/>
    <w:rsid w:val="00C107F2"/>
  </w:style>
  <w:style w:type="character" w:styleId="PlaceholderText">
    <w:name w:val="Placeholder Text"/>
    <w:basedOn w:val="DefaultParagraphFont"/>
    <w:uiPriority w:val="99"/>
    <w:semiHidden/>
    <w:rsid w:val="00133EA1"/>
    <w:rPr>
      <w:color w:val="80808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32001126">
      <w:bodyDiv w:val="1"/>
      <w:marLeft w:val="0"/>
      <w:marRight w:val="0"/>
      <w:marTop w:val="0"/>
      <w:marBottom w:val="0"/>
      <w:divBdr>
        <w:top w:val="none" w:sz="0" w:space="0" w:color="auto"/>
        <w:left w:val="none" w:sz="0" w:space="0" w:color="auto"/>
        <w:bottom w:val="none" w:sz="0" w:space="0" w:color="auto"/>
        <w:right w:val="none" w:sz="0" w:space="0" w:color="auto"/>
      </w:divBdr>
      <w:divsChild>
        <w:div w:id="2085182071">
          <w:marLeft w:val="0"/>
          <w:marRight w:val="0"/>
          <w:marTop w:val="0"/>
          <w:marBottom w:val="0"/>
          <w:divBdr>
            <w:top w:val="none" w:sz="0" w:space="0" w:color="auto"/>
            <w:left w:val="none" w:sz="0" w:space="0" w:color="auto"/>
            <w:bottom w:val="none" w:sz="0" w:space="0" w:color="auto"/>
            <w:right w:val="none" w:sz="0" w:space="0" w:color="auto"/>
          </w:divBdr>
          <w:divsChild>
            <w:div w:id="1895965211">
              <w:marLeft w:val="0"/>
              <w:marRight w:val="0"/>
              <w:marTop w:val="0"/>
              <w:marBottom w:val="0"/>
              <w:divBdr>
                <w:top w:val="none" w:sz="0" w:space="0" w:color="auto"/>
                <w:left w:val="none" w:sz="0" w:space="0" w:color="auto"/>
                <w:bottom w:val="none" w:sz="0" w:space="0" w:color="auto"/>
                <w:right w:val="none" w:sz="0" w:space="0" w:color="auto"/>
              </w:divBdr>
              <w:divsChild>
                <w:div w:id="2137017449">
                  <w:marLeft w:val="150"/>
                  <w:marRight w:val="150"/>
                  <w:marTop w:val="0"/>
                  <w:marBottom w:val="0"/>
                  <w:divBdr>
                    <w:top w:val="none" w:sz="0" w:space="0" w:color="auto"/>
                    <w:left w:val="none" w:sz="0" w:space="0" w:color="auto"/>
                    <w:bottom w:val="none" w:sz="0" w:space="0" w:color="auto"/>
                    <w:right w:val="none" w:sz="0" w:space="0" w:color="auto"/>
                  </w:divBdr>
                  <w:divsChild>
                    <w:div w:id="306861545">
                      <w:marLeft w:val="0"/>
                      <w:marRight w:val="0"/>
                      <w:marTop w:val="0"/>
                      <w:marBottom w:val="0"/>
                      <w:divBdr>
                        <w:top w:val="none" w:sz="0" w:space="0" w:color="auto"/>
                        <w:left w:val="none" w:sz="0" w:space="0" w:color="auto"/>
                        <w:bottom w:val="none" w:sz="0" w:space="0" w:color="auto"/>
                        <w:right w:val="none" w:sz="0" w:space="0" w:color="auto"/>
                      </w:divBdr>
                      <w:divsChild>
                        <w:div w:id="16213058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741487737">
      <w:bodyDiv w:val="1"/>
      <w:marLeft w:val="0"/>
      <w:marRight w:val="0"/>
      <w:marTop w:val="0"/>
      <w:marBottom w:val="0"/>
      <w:divBdr>
        <w:top w:val="none" w:sz="0" w:space="0" w:color="auto"/>
        <w:left w:val="none" w:sz="0" w:space="0" w:color="auto"/>
        <w:bottom w:val="none" w:sz="0" w:space="0" w:color="auto"/>
        <w:right w:val="none" w:sz="0" w:space="0" w:color="auto"/>
      </w:divBdr>
      <w:divsChild>
        <w:div w:id="1106345634">
          <w:marLeft w:val="0"/>
          <w:marRight w:val="0"/>
          <w:marTop w:val="0"/>
          <w:marBottom w:val="0"/>
          <w:divBdr>
            <w:top w:val="none" w:sz="0" w:space="0" w:color="auto"/>
            <w:left w:val="none" w:sz="0" w:space="0" w:color="auto"/>
            <w:bottom w:val="none" w:sz="0" w:space="0" w:color="auto"/>
            <w:right w:val="none" w:sz="0" w:space="0" w:color="auto"/>
          </w:divBdr>
          <w:divsChild>
            <w:div w:id="73476834">
              <w:marLeft w:val="0"/>
              <w:marRight w:val="0"/>
              <w:marTop w:val="0"/>
              <w:marBottom w:val="0"/>
              <w:divBdr>
                <w:top w:val="none" w:sz="0" w:space="0" w:color="auto"/>
                <w:left w:val="none" w:sz="0" w:space="0" w:color="auto"/>
                <w:bottom w:val="none" w:sz="0" w:space="0" w:color="auto"/>
                <w:right w:val="none" w:sz="0" w:space="0" w:color="auto"/>
              </w:divBdr>
              <w:divsChild>
                <w:div w:id="10663443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22740358">
      <w:bodyDiv w:val="1"/>
      <w:marLeft w:val="0"/>
      <w:marRight w:val="0"/>
      <w:marTop w:val="0"/>
      <w:marBottom w:val="0"/>
      <w:divBdr>
        <w:top w:val="none" w:sz="0" w:space="0" w:color="auto"/>
        <w:left w:val="none" w:sz="0" w:space="0" w:color="auto"/>
        <w:bottom w:val="none" w:sz="0" w:space="0" w:color="auto"/>
        <w:right w:val="none" w:sz="0" w:space="0" w:color="auto"/>
      </w:divBdr>
      <w:divsChild>
        <w:div w:id="1541166685">
          <w:marLeft w:val="0"/>
          <w:marRight w:val="0"/>
          <w:marTop w:val="0"/>
          <w:marBottom w:val="0"/>
          <w:divBdr>
            <w:top w:val="none" w:sz="0" w:space="0" w:color="auto"/>
            <w:left w:val="none" w:sz="0" w:space="0" w:color="auto"/>
            <w:bottom w:val="none" w:sz="0" w:space="0" w:color="auto"/>
            <w:right w:val="none" w:sz="0" w:space="0" w:color="auto"/>
          </w:divBdr>
          <w:divsChild>
            <w:div w:id="1085806913">
              <w:marLeft w:val="0"/>
              <w:marRight w:val="0"/>
              <w:marTop w:val="0"/>
              <w:marBottom w:val="0"/>
              <w:divBdr>
                <w:top w:val="none" w:sz="0" w:space="0" w:color="auto"/>
                <w:left w:val="none" w:sz="0" w:space="0" w:color="auto"/>
                <w:bottom w:val="none" w:sz="0" w:space="0" w:color="auto"/>
                <w:right w:val="none" w:sz="0" w:space="0" w:color="auto"/>
              </w:divBdr>
              <w:divsChild>
                <w:div w:id="8658752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81112111">
      <w:bodyDiv w:val="1"/>
      <w:marLeft w:val="0"/>
      <w:marRight w:val="0"/>
      <w:marTop w:val="0"/>
      <w:marBottom w:val="0"/>
      <w:divBdr>
        <w:top w:val="none" w:sz="0" w:space="0" w:color="auto"/>
        <w:left w:val="none" w:sz="0" w:space="0" w:color="auto"/>
        <w:bottom w:val="none" w:sz="0" w:space="0" w:color="auto"/>
        <w:right w:val="none" w:sz="0" w:space="0" w:color="auto"/>
      </w:divBdr>
      <w:divsChild>
        <w:div w:id="563838024">
          <w:marLeft w:val="0"/>
          <w:marRight w:val="0"/>
          <w:marTop w:val="0"/>
          <w:marBottom w:val="0"/>
          <w:divBdr>
            <w:top w:val="none" w:sz="0" w:space="0" w:color="auto"/>
            <w:left w:val="none" w:sz="0" w:space="0" w:color="auto"/>
            <w:bottom w:val="none" w:sz="0" w:space="0" w:color="auto"/>
            <w:right w:val="none" w:sz="0" w:space="0" w:color="auto"/>
          </w:divBdr>
          <w:divsChild>
            <w:div w:id="1851523390">
              <w:marLeft w:val="0"/>
              <w:marRight w:val="0"/>
              <w:marTop w:val="0"/>
              <w:marBottom w:val="0"/>
              <w:divBdr>
                <w:top w:val="none" w:sz="0" w:space="0" w:color="auto"/>
                <w:left w:val="none" w:sz="0" w:space="0" w:color="auto"/>
                <w:bottom w:val="none" w:sz="0" w:space="0" w:color="auto"/>
                <w:right w:val="none" w:sz="0" w:space="0" w:color="auto"/>
              </w:divBdr>
              <w:divsChild>
                <w:div w:id="1868790759">
                  <w:marLeft w:val="0"/>
                  <w:marRight w:val="0"/>
                  <w:marTop w:val="0"/>
                  <w:marBottom w:val="0"/>
                  <w:divBdr>
                    <w:top w:val="none" w:sz="0" w:space="0" w:color="auto"/>
                    <w:left w:val="none" w:sz="0" w:space="0" w:color="auto"/>
                    <w:bottom w:val="none" w:sz="0" w:space="0" w:color="auto"/>
                    <w:right w:val="none" w:sz="0" w:space="0" w:color="auto"/>
                  </w:divBdr>
                  <w:divsChild>
                    <w:div w:id="994645727">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chart" Target="charts/chart3.xml"/><Relationship Id="rId18" Type="http://schemas.openxmlformats.org/officeDocument/2006/relationships/chart" Target="charts/chart8.xml"/><Relationship Id="rId26" Type="http://schemas.openxmlformats.org/officeDocument/2006/relationships/chart" Target="charts/chart16.xml"/><Relationship Id="rId3" Type="http://schemas.openxmlformats.org/officeDocument/2006/relationships/customXml" Target="../customXml/item3.xml"/><Relationship Id="rId21" Type="http://schemas.openxmlformats.org/officeDocument/2006/relationships/chart" Target="charts/chart11.xml"/><Relationship Id="rId34"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chart" Target="charts/chart2.xml"/><Relationship Id="rId17" Type="http://schemas.openxmlformats.org/officeDocument/2006/relationships/chart" Target="charts/chart7.xml"/><Relationship Id="rId25" Type="http://schemas.openxmlformats.org/officeDocument/2006/relationships/chart" Target="charts/chart15.xml"/><Relationship Id="rId33"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chart" Target="charts/chart6.xml"/><Relationship Id="rId20" Type="http://schemas.openxmlformats.org/officeDocument/2006/relationships/chart" Target="charts/chart10.xml"/><Relationship Id="rId29"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hart" Target="charts/chart1.xml"/><Relationship Id="rId24" Type="http://schemas.openxmlformats.org/officeDocument/2006/relationships/chart" Target="charts/chart14.xml"/><Relationship Id="rId32" Type="http://schemas.openxmlformats.org/officeDocument/2006/relationships/header" Target="header3.xml"/><Relationship Id="rId5" Type="http://schemas.openxmlformats.org/officeDocument/2006/relationships/numbering" Target="numbering.xml"/><Relationship Id="rId15" Type="http://schemas.openxmlformats.org/officeDocument/2006/relationships/chart" Target="charts/chart5.xml"/><Relationship Id="rId23" Type="http://schemas.openxmlformats.org/officeDocument/2006/relationships/chart" Target="charts/chart13.xml"/><Relationship Id="rId28" Type="http://schemas.openxmlformats.org/officeDocument/2006/relationships/header" Target="header1.xml"/><Relationship Id="rId10" Type="http://schemas.openxmlformats.org/officeDocument/2006/relationships/endnotes" Target="endnotes.xml"/><Relationship Id="rId19" Type="http://schemas.openxmlformats.org/officeDocument/2006/relationships/chart" Target="charts/chart9.xml"/><Relationship Id="rId31"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chart" Target="charts/chart4.xml"/><Relationship Id="rId22" Type="http://schemas.openxmlformats.org/officeDocument/2006/relationships/chart" Target="charts/chart12.xml"/><Relationship Id="rId27" Type="http://schemas.openxmlformats.org/officeDocument/2006/relationships/chart" Target="charts/chart17.xml"/><Relationship Id="rId30" Type="http://schemas.openxmlformats.org/officeDocument/2006/relationships/footer" Target="footer1.xml"/><Relationship Id="rId35" Type="http://schemas.openxmlformats.org/officeDocument/2006/relationships/theme" Target="theme/theme1.xml"/><Relationship Id="rId8" Type="http://schemas.openxmlformats.org/officeDocument/2006/relationships/webSettings" Target="webSettings.xml"/></Relationships>
</file>

<file path=word/_rels/header2.xml.rels><?xml version="1.0" encoding="UTF-8" standalone="yes"?>
<Relationships xmlns="http://schemas.openxmlformats.org/package/2006/relationships"><Relationship Id="rId1" Type="http://schemas.openxmlformats.org/officeDocument/2006/relationships/image" Target="media/image1.jpeg"/></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word/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word/charts/_rels/chart3.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2.xlsx"/></Relationships>
</file>

<file path=word/charts/_rels/chart4.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package" Target="../embeddings/Microsoft_Excel_Worksheet3.xlsx"/></Relationships>
</file>

<file path=word/charts/_rels/chart5.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package" Target="../embeddings/Microsoft_Excel_Worksheet4.xlsx"/></Relationships>
</file>

<file path=word/charts/_rels/chart6.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6.xml"/><Relationship Id="rId1" Type="http://schemas.microsoft.com/office/2011/relationships/chartStyle" Target="style6.xml"/><Relationship Id="rId4" Type="http://schemas.openxmlformats.org/officeDocument/2006/relationships/package" Target="../embeddings/Microsoft_Excel_Worksheet5.xlsx"/></Relationships>
</file>

<file path=word/charts/_rels/chart7.xml.rels><?xml version="1.0" encoding="UTF-8" standalone="yes"?>
<Relationships xmlns="http://schemas.openxmlformats.org/package/2006/relationships"><Relationship Id="rId3" Type="http://schemas.openxmlformats.org/officeDocument/2006/relationships/themeOverride" Target="../theme/themeOverride7.xml"/><Relationship Id="rId2" Type="http://schemas.microsoft.com/office/2011/relationships/chartColorStyle" Target="colors7.xml"/><Relationship Id="rId1" Type="http://schemas.microsoft.com/office/2011/relationships/chartStyle" Target="style7.xml"/><Relationship Id="rId4" Type="http://schemas.openxmlformats.org/officeDocument/2006/relationships/package" Target="../embeddings/Microsoft_Excel_Worksheet6.xlsx"/></Relationships>
</file>

<file path=word/charts/_rels/chart8.xml.rels><?xml version="1.0" encoding="UTF-8" standalone="yes"?>
<Relationships xmlns="http://schemas.openxmlformats.org/package/2006/relationships"><Relationship Id="rId3" Type="http://schemas.openxmlformats.org/officeDocument/2006/relationships/themeOverride" Target="../theme/themeOverride8.xml"/><Relationship Id="rId2" Type="http://schemas.microsoft.com/office/2011/relationships/chartColorStyle" Target="colors8.xml"/><Relationship Id="rId1" Type="http://schemas.microsoft.com/office/2011/relationships/chartStyle" Target="style8.xml"/><Relationship Id="rId4" Type="http://schemas.openxmlformats.org/officeDocument/2006/relationships/package" Target="../embeddings/Microsoft_Excel_Worksheet7.xlsx"/></Relationships>
</file>

<file path=word/charts/_rels/chart9.xml.rels><?xml version="1.0" encoding="UTF-8" standalone="yes"?>
<Relationships xmlns="http://schemas.openxmlformats.org/package/2006/relationships"><Relationship Id="rId3" Type="http://schemas.openxmlformats.org/officeDocument/2006/relationships/themeOverride" Target="../theme/themeOverride9.xml"/><Relationship Id="rId2" Type="http://schemas.microsoft.com/office/2011/relationships/chartColorStyle" Target="colors9.xml"/><Relationship Id="rId1" Type="http://schemas.microsoft.com/office/2011/relationships/chartStyle" Target="style9.xml"/><Relationship Id="rId4" Type="http://schemas.openxmlformats.org/officeDocument/2006/relationships/package" Target="../embeddings/Microsoft_Excel_Worksheet8.xlsx"/></Relationships>
</file>

<file path=word/charts/_rels/chart10.xml.rels><?xml version="1.0" encoding="UTF-8" standalone="yes"?>
<Relationships xmlns="http://schemas.openxmlformats.org/package/2006/relationships"><Relationship Id="rId3" Type="http://schemas.openxmlformats.org/officeDocument/2006/relationships/themeOverride" Target="../theme/themeOverride10.xml"/><Relationship Id="rId2" Type="http://schemas.microsoft.com/office/2011/relationships/chartColorStyle" Target="colors10.xml"/><Relationship Id="rId1" Type="http://schemas.microsoft.com/office/2011/relationships/chartStyle" Target="style10.xml"/><Relationship Id="rId4" Type="http://schemas.openxmlformats.org/officeDocument/2006/relationships/package" Target="../embeddings/Microsoft_Excel_Worksheet9.xlsx"/></Relationships>
</file>

<file path=word/charts/_rels/chart11.xml.rels><?xml version="1.0" encoding="UTF-8" standalone="yes"?>
<Relationships xmlns="http://schemas.openxmlformats.org/package/2006/relationships"><Relationship Id="rId3" Type="http://schemas.openxmlformats.org/officeDocument/2006/relationships/themeOverride" Target="../theme/themeOverride11.xml"/><Relationship Id="rId2" Type="http://schemas.microsoft.com/office/2011/relationships/chartColorStyle" Target="colors11.xml"/><Relationship Id="rId1" Type="http://schemas.microsoft.com/office/2011/relationships/chartStyle" Target="style11.xml"/><Relationship Id="rId4" Type="http://schemas.openxmlformats.org/officeDocument/2006/relationships/package" Target="../embeddings/Microsoft_Excel_Worksheet10.xlsx"/></Relationships>
</file>

<file path=word/charts/_rels/chart12.xml.rels><?xml version="1.0" encoding="UTF-8" standalone="yes"?>
<Relationships xmlns="http://schemas.openxmlformats.org/package/2006/relationships"><Relationship Id="rId3" Type="http://schemas.openxmlformats.org/officeDocument/2006/relationships/themeOverride" Target="../theme/themeOverride12.xml"/><Relationship Id="rId2" Type="http://schemas.microsoft.com/office/2011/relationships/chartColorStyle" Target="colors12.xml"/><Relationship Id="rId1" Type="http://schemas.microsoft.com/office/2011/relationships/chartStyle" Target="style12.xml"/><Relationship Id="rId4" Type="http://schemas.openxmlformats.org/officeDocument/2006/relationships/package" Target="../embeddings/Microsoft_Excel_Worksheet11.xlsx"/></Relationships>
</file>

<file path=word/charts/_rels/chart13.xml.rels><?xml version="1.0" encoding="UTF-8" standalone="yes"?>
<Relationships xmlns="http://schemas.openxmlformats.org/package/2006/relationships"><Relationship Id="rId3" Type="http://schemas.openxmlformats.org/officeDocument/2006/relationships/themeOverride" Target="../theme/themeOverride13.xml"/><Relationship Id="rId2" Type="http://schemas.microsoft.com/office/2011/relationships/chartColorStyle" Target="colors13.xml"/><Relationship Id="rId1" Type="http://schemas.microsoft.com/office/2011/relationships/chartStyle" Target="style13.xml"/><Relationship Id="rId4" Type="http://schemas.openxmlformats.org/officeDocument/2006/relationships/package" Target="../embeddings/Microsoft_Excel_Worksheet12.xlsx"/></Relationships>
</file>

<file path=word/charts/_rels/chart14.xml.rels><?xml version="1.0" encoding="UTF-8" standalone="yes"?>
<Relationships xmlns="http://schemas.openxmlformats.org/package/2006/relationships"><Relationship Id="rId3" Type="http://schemas.openxmlformats.org/officeDocument/2006/relationships/themeOverride" Target="../theme/themeOverride14.xml"/><Relationship Id="rId2" Type="http://schemas.microsoft.com/office/2011/relationships/chartColorStyle" Target="colors14.xml"/><Relationship Id="rId1" Type="http://schemas.microsoft.com/office/2011/relationships/chartStyle" Target="style14.xml"/><Relationship Id="rId4" Type="http://schemas.openxmlformats.org/officeDocument/2006/relationships/package" Target="../embeddings/Microsoft_Excel_Worksheet13.xlsx"/></Relationships>
</file>

<file path=word/charts/_rels/chart15.xml.rels><?xml version="1.0" encoding="UTF-8" standalone="yes"?>
<Relationships xmlns="http://schemas.openxmlformats.org/package/2006/relationships"><Relationship Id="rId3" Type="http://schemas.openxmlformats.org/officeDocument/2006/relationships/themeOverride" Target="../theme/themeOverride15.xml"/><Relationship Id="rId2" Type="http://schemas.microsoft.com/office/2011/relationships/chartColorStyle" Target="colors15.xml"/><Relationship Id="rId1" Type="http://schemas.microsoft.com/office/2011/relationships/chartStyle" Target="style15.xml"/><Relationship Id="rId4" Type="http://schemas.openxmlformats.org/officeDocument/2006/relationships/package" Target="../embeddings/Microsoft_Excel_Worksheet14.xlsx"/></Relationships>
</file>

<file path=word/charts/_rels/chart16.xml.rels><?xml version="1.0" encoding="UTF-8" standalone="yes"?>
<Relationships xmlns="http://schemas.openxmlformats.org/package/2006/relationships"><Relationship Id="rId3" Type="http://schemas.openxmlformats.org/officeDocument/2006/relationships/themeOverride" Target="../theme/themeOverride16.xml"/><Relationship Id="rId2" Type="http://schemas.microsoft.com/office/2011/relationships/chartColorStyle" Target="colors16.xml"/><Relationship Id="rId1" Type="http://schemas.microsoft.com/office/2011/relationships/chartStyle" Target="style16.xml"/><Relationship Id="rId4" Type="http://schemas.openxmlformats.org/officeDocument/2006/relationships/package" Target="../embeddings/Microsoft_Excel_Worksheet15.xlsx"/></Relationships>
</file>

<file path=word/charts/_rels/chart17.xml.rels><?xml version="1.0" encoding="UTF-8" standalone="yes"?>
<Relationships xmlns="http://schemas.openxmlformats.org/package/2006/relationships"><Relationship Id="rId3" Type="http://schemas.openxmlformats.org/officeDocument/2006/relationships/themeOverride" Target="../theme/themeOverride17.xml"/><Relationship Id="rId2" Type="http://schemas.microsoft.com/office/2011/relationships/chartColorStyle" Target="colors17.xml"/><Relationship Id="rId1" Type="http://schemas.microsoft.com/office/2011/relationships/chartStyle" Target="style17.xml"/><Relationship Id="rId4" Type="http://schemas.openxmlformats.org/officeDocument/2006/relationships/package" Target="../embeddings/Microsoft_Excel_Worksheet16.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t>Use of Section 5(4)</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Cefn Coed</c:v>
                </c:pt>
              </c:strCache>
            </c:strRef>
          </c:tx>
          <c:spPr>
            <a:solidFill>
              <a:schemeClr val="accent1"/>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Sheet1!$B$2:$B$11</c:f>
              <c:numCache>
                <c:formatCode>General</c:formatCode>
                <c:ptCount val="10"/>
                <c:pt idx="0">
                  <c:v>2</c:v>
                </c:pt>
                <c:pt idx="1">
                  <c:v>1</c:v>
                </c:pt>
                <c:pt idx="2">
                  <c:v>2</c:v>
                </c:pt>
                <c:pt idx="3">
                  <c:v>3</c:v>
                </c:pt>
                <c:pt idx="4">
                  <c:v>1</c:v>
                </c:pt>
                <c:pt idx="5">
                  <c:v>0</c:v>
                </c:pt>
                <c:pt idx="6">
                  <c:v>1</c:v>
                </c:pt>
                <c:pt idx="7">
                  <c:v>0</c:v>
                </c:pt>
                <c:pt idx="8">
                  <c:v>0</c:v>
                </c:pt>
              </c:numCache>
            </c:numRef>
          </c:val>
          <c:extLst>
            <c:ext xmlns:c16="http://schemas.microsoft.com/office/drawing/2014/chart" uri="{C3380CC4-5D6E-409C-BE32-E72D297353CC}">
              <c16:uniqueId val="{00000000-F009-4921-9938-AE34F4353D9F}"/>
            </c:ext>
          </c:extLst>
        </c:ser>
        <c:ser>
          <c:idx val="1"/>
          <c:order val="1"/>
          <c:tx>
            <c:strRef>
              <c:f>Sheet1!$C$1</c:f>
              <c:strCache>
                <c:ptCount val="1"/>
                <c:pt idx="0">
                  <c:v>Ward F</c:v>
                </c:pt>
              </c:strCache>
            </c:strRef>
          </c:tx>
          <c:spPr>
            <a:solidFill>
              <a:schemeClr val="accent2"/>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Sheet1!$C$2:$C$11</c:f>
              <c:numCache>
                <c:formatCode>General</c:formatCode>
                <c:ptCount val="10"/>
                <c:pt idx="0">
                  <c:v>0</c:v>
                </c:pt>
                <c:pt idx="1">
                  <c:v>2</c:v>
                </c:pt>
                <c:pt idx="2">
                  <c:v>0</c:v>
                </c:pt>
                <c:pt idx="3">
                  <c:v>2</c:v>
                </c:pt>
                <c:pt idx="4">
                  <c:v>1</c:v>
                </c:pt>
                <c:pt idx="5">
                  <c:v>1</c:v>
                </c:pt>
                <c:pt idx="6">
                  <c:v>0</c:v>
                </c:pt>
                <c:pt idx="7">
                  <c:v>0</c:v>
                </c:pt>
                <c:pt idx="8">
                  <c:v>0</c:v>
                </c:pt>
              </c:numCache>
            </c:numRef>
          </c:val>
          <c:extLst>
            <c:ext xmlns:c16="http://schemas.microsoft.com/office/drawing/2014/chart" uri="{C3380CC4-5D6E-409C-BE32-E72D297353CC}">
              <c16:uniqueId val="{00000001-F009-4921-9938-AE34F4353D9F}"/>
            </c:ext>
          </c:extLst>
        </c:ser>
        <c:ser>
          <c:idx val="2"/>
          <c:order val="2"/>
          <c:tx>
            <c:strRef>
              <c:f>Sheet1!$D$1</c:f>
              <c:strCache>
                <c:ptCount val="1"/>
                <c:pt idx="0">
                  <c:v>Secure Services</c:v>
                </c:pt>
              </c:strCache>
            </c:strRef>
          </c:tx>
          <c:spPr>
            <a:solidFill>
              <a:schemeClr val="accent3"/>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Sheet1!$D$2:$D$11</c:f>
              <c:numCache>
                <c:formatCode>General</c:formatCode>
                <c:ptCount val="10"/>
                <c:pt idx="0">
                  <c:v>0</c:v>
                </c:pt>
                <c:pt idx="1">
                  <c:v>0</c:v>
                </c:pt>
                <c:pt idx="2">
                  <c:v>0</c:v>
                </c:pt>
                <c:pt idx="3">
                  <c:v>0</c:v>
                </c:pt>
                <c:pt idx="4">
                  <c:v>0</c:v>
                </c:pt>
                <c:pt idx="5">
                  <c:v>0</c:v>
                </c:pt>
                <c:pt idx="6">
                  <c:v>0</c:v>
                </c:pt>
                <c:pt idx="7">
                  <c:v>0</c:v>
                </c:pt>
                <c:pt idx="8">
                  <c:v>0</c:v>
                </c:pt>
              </c:numCache>
            </c:numRef>
          </c:val>
          <c:extLst>
            <c:ext xmlns:c16="http://schemas.microsoft.com/office/drawing/2014/chart" uri="{C3380CC4-5D6E-409C-BE32-E72D297353CC}">
              <c16:uniqueId val="{00000002-F009-4921-9938-AE34F4353D9F}"/>
            </c:ext>
          </c:extLst>
        </c:ser>
        <c:ser>
          <c:idx val="3"/>
          <c:order val="3"/>
          <c:tx>
            <c:strRef>
              <c:f>Sheet1!$E$1</c:f>
              <c:strCache>
                <c:ptCount val="1"/>
                <c:pt idx="0">
                  <c:v>Learning Disability Services</c:v>
                </c:pt>
              </c:strCache>
            </c:strRef>
          </c:tx>
          <c:spPr>
            <a:solidFill>
              <a:schemeClr val="accent4"/>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Sheet1!$E$2:$E$11</c:f>
              <c:numCache>
                <c:formatCode>General</c:formatCode>
                <c:ptCount val="10"/>
                <c:pt idx="0">
                  <c:v>0</c:v>
                </c:pt>
                <c:pt idx="1">
                  <c:v>0</c:v>
                </c:pt>
                <c:pt idx="2">
                  <c:v>0</c:v>
                </c:pt>
                <c:pt idx="3">
                  <c:v>0</c:v>
                </c:pt>
                <c:pt idx="4">
                  <c:v>0</c:v>
                </c:pt>
                <c:pt idx="5">
                  <c:v>0</c:v>
                </c:pt>
                <c:pt idx="6">
                  <c:v>0</c:v>
                </c:pt>
                <c:pt idx="7">
                  <c:v>0</c:v>
                </c:pt>
                <c:pt idx="8">
                  <c:v>0</c:v>
                </c:pt>
              </c:numCache>
            </c:numRef>
          </c:val>
          <c:extLst>
            <c:ext xmlns:c16="http://schemas.microsoft.com/office/drawing/2014/chart" uri="{C3380CC4-5D6E-409C-BE32-E72D297353CC}">
              <c16:uniqueId val="{00000003-F009-4921-9938-AE34F4353D9F}"/>
            </c:ext>
          </c:extLst>
        </c:ser>
        <c:ser>
          <c:idx val="4"/>
          <c:order val="4"/>
          <c:tx>
            <c:strRef>
              <c:f>Sheet1!$F$1</c:f>
              <c:strCache>
                <c:ptCount val="1"/>
                <c:pt idx="0">
                  <c:v>Peri-Natal MHU</c:v>
                </c:pt>
              </c:strCache>
            </c:strRef>
          </c:tx>
          <c:spPr>
            <a:solidFill>
              <a:schemeClr val="accent5"/>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Sheet1!$F$2:$F$11</c:f>
              <c:numCache>
                <c:formatCode>General</c:formatCode>
                <c:ptCount val="10"/>
                <c:pt idx="0">
                  <c:v>0</c:v>
                </c:pt>
                <c:pt idx="1">
                  <c:v>0</c:v>
                </c:pt>
                <c:pt idx="2">
                  <c:v>1</c:v>
                </c:pt>
                <c:pt idx="3">
                  <c:v>0</c:v>
                </c:pt>
                <c:pt idx="4">
                  <c:v>0</c:v>
                </c:pt>
                <c:pt idx="5">
                  <c:v>0</c:v>
                </c:pt>
                <c:pt idx="6">
                  <c:v>0</c:v>
                </c:pt>
                <c:pt idx="7">
                  <c:v>0</c:v>
                </c:pt>
                <c:pt idx="8">
                  <c:v>0</c:v>
                </c:pt>
              </c:numCache>
            </c:numRef>
          </c:val>
          <c:extLst>
            <c:ext xmlns:c16="http://schemas.microsoft.com/office/drawing/2014/chart" uri="{C3380CC4-5D6E-409C-BE32-E72D297353CC}">
              <c16:uniqueId val="{00000004-F009-4921-9938-AE34F4353D9F}"/>
            </c:ext>
          </c:extLst>
        </c:ser>
        <c:ser>
          <c:idx val="5"/>
          <c:order val="5"/>
          <c:tx>
            <c:strRef>
              <c:f>Sheet1!$G$1</c:f>
              <c:strCache>
                <c:ptCount val="1"/>
                <c:pt idx="0">
                  <c:v>Suite 2 </c:v>
                </c:pt>
              </c:strCache>
            </c:strRef>
          </c:tx>
          <c:spPr>
            <a:solidFill>
              <a:schemeClr val="accent6"/>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Sheet1!$G$2:$G$11</c:f>
              <c:numCache>
                <c:formatCode>General</c:formatCode>
                <c:ptCount val="10"/>
                <c:pt idx="7">
                  <c:v>1</c:v>
                </c:pt>
                <c:pt idx="8">
                  <c:v>0</c:v>
                </c:pt>
              </c:numCache>
            </c:numRef>
          </c:val>
          <c:extLst>
            <c:ext xmlns:c16="http://schemas.microsoft.com/office/drawing/2014/chart" uri="{C3380CC4-5D6E-409C-BE32-E72D297353CC}">
              <c16:uniqueId val="{00000005-F009-4921-9938-AE34F4353D9F}"/>
            </c:ext>
          </c:extLst>
        </c:ser>
        <c:dLbls>
          <c:showLegendKey val="0"/>
          <c:showVal val="0"/>
          <c:showCatName val="0"/>
          <c:showSerName val="0"/>
          <c:showPercent val="0"/>
          <c:showBubbleSize val="0"/>
        </c:dLbls>
        <c:gapWidth val="219"/>
        <c:overlap val="-27"/>
        <c:axId val="1846033839"/>
        <c:axId val="1846034671"/>
      </c:barChart>
      <c:catAx>
        <c:axId val="184603383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46034671"/>
        <c:crosses val="autoZero"/>
        <c:auto val="1"/>
        <c:lblAlgn val="ctr"/>
        <c:lblOffset val="100"/>
        <c:noMultiLvlLbl val="0"/>
      </c:catAx>
      <c:valAx>
        <c:axId val="184603467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46033839"/>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w="25400">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Use of Section 5(2)</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Cefn Coed</c:v>
                </c:pt>
              </c:strCache>
            </c:strRef>
          </c:tx>
          <c:spPr>
            <a:solidFill>
              <a:schemeClr val="accent1"/>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Sheet1!$B$2:$B$11</c:f>
              <c:numCache>
                <c:formatCode>General</c:formatCode>
                <c:ptCount val="10"/>
                <c:pt idx="0">
                  <c:v>7</c:v>
                </c:pt>
                <c:pt idx="1">
                  <c:v>6</c:v>
                </c:pt>
                <c:pt idx="2">
                  <c:v>13</c:v>
                </c:pt>
                <c:pt idx="3">
                  <c:v>16</c:v>
                </c:pt>
                <c:pt idx="4">
                  <c:v>12</c:v>
                </c:pt>
                <c:pt idx="5">
                  <c:v>8</c:v>
                </c:pt>
                <c:pt idx="6">
                  <c:v>10</c:v>
                </c:pt>
                <c:pt idx="7">
                  <c:v>12</c:v>
                </c:pt>
                <c:pt idx="8">
                  <c:v>8</c:v>
                </c:pt>
              </c:numCache>
            </c:numRef>
          </c:val>
          <c:extLst>
            <c:ext xmlns:c16="http://schemas.microsoft.com/office/drawing/2014/chart" uri="{C3380CC4-5D6E-409C-BE32-E72D297353CC}">
              <c16:uniqueId val="{00000000-A704-4962-8A33-500802637B68}"/>
            </c:ext>
          </c:extLst>
        </c:ser>
        <c:ser>
          <c:idx val="1"/>
          <c:order val="1"/>
          <c:tx>
            <c:strRef>
              <c:f>Sheet1!$C$1</c:f>
              <c:strCache>
                <c:ptCount val="1"/>
                <c:pt idx="0">
                  <c:v>Ward F</c:v>
                </c:pt>
              </c:strCache>
            </c:strRef>
          </c:tx>
          <c:spPr>
            <a:solidFill>
              <a:schemeClr val="accent2"/>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Sheet1!$C$2:$C$11</c:f>
              <c:numCache>
                <c:formatCode>General</c:formatCode>
                <c:ptCount val="10"/>
                <c:pt idx="0">
                  <c:v>15</c:v>
                </c:pt>
                <c:pt idx="1">
                  <c:v>14</c:v>
                </c:pt>
                <c:pt idx="2">
                  <c:v>5</c:v>
                </c:pt>
                <c:pt idx="3">
                  <c:v>15</c:v>
                </c:pt>
                <c:pt idx="4">
                  <c:v>13</c:v>
                </c:pt>
                <c:pt idx="5">
                  <c:v>14</c:v>
                </c:pt>
                <c:pt idx="6">
                  <c:v>10</c:v>
                </c:pt>
                <c:pt idx="7">
                  <c:v>7</c:v>
                </c:pt>
                <c:pt idx="8">
                  <c:v>10</c:v>
                </c:pt>
              </c:numCache>
            </c:numRef>
          </c:val>
          <c:extLst>
            <c:ext xmlns:c16="http://schemas.microsoft.com/office/drawing/2014/chart" uri="{C3380CC4-5D6E-409C-BE32-E72D297353CC}">
              <c16:uniqueId val="{00000001-A704-4962-8A33-500802637B68}"/>
            </c:ext>
          </c:extLst>
        </c:ser>
        <c:ser>
          <c:idx val="2"/>
          <c:order val="2"/>
          <c:tx>
            <c:strRef>
              <c:f>Sheet1!$D$1</c:f>
              <c:strCache>
                <c:ptCount val="1"/>
                <c:pt idx="0">
                  <c:v>Learning Disabilities Services</c:v>
                </c:pt>
              </c:strCache>
            </c:strRef>
          </c:tx>
          <c:spPr>
            <a:solidFill>
              <a:schemeClr val="accent3"/>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Sheet1!$D$2:$D$11</c:f>
              <c:numCache>
                <c:formatCode>General</c:formatCode>
                <c:ptCount val="10"/>
                <c:pt idx="0">
                  <c:v>0</c:v>
                </c:pt>
                <c:pt idx="1">
                  <c:v>0</c:v>
                </c:pt>
                <c:pt idx="2">
                  <c:v>0</c:v>
                </c:pt>
                <c:pt idx="3">
                  <c:v>2</c:v>
                </c:pt>
                <c:pt idx="4">
                  <c:v>0</c:v>
                </c:pt>
                <c:pt idx="5">
                  <c:v>0</c:v>
                </c:pt>
                <c:pt idx="6">
                  <c:v>0</c:v>
                </c:pt>
                <c:pt idx="7">
                  <c:v>0</c:v>
                </c:pt>
                <c:pt idx="8">
                  <c:v>1</c:v>
                </c:pt>
              </c:numCache>
            </c:numRef>
          </c:val>
          <c:extLst>
            <c:ext xmlns:c16="http://schemas.microsoft.com/office/drawing/2014/chart" uri="{C3380CC4-5D6E-409C-BE32-E72D297353CC}">
              <c16:uniqueId val="{00000002-A704-4962-8A33-500802637B68}"/>
            </c:ext>
          </c:extLst>
        </c:ser>
        <c:ser>
          <c:idx val="3"/>
          <c:order val="3"/>
          <c:tx>
            <c:strRef>
              <c:f>Sheet1!$E$1</c:f>
              <c:strCache>
                <c:ptCount val="1"/>
                <c:pt idx="0">
                  <c:v>General Hospitals</c:v>
                </c:pt>
              </c:strCache>
            </c:strRef>
          </c:tx>
          <c:spPr>
            <a:solidFill>
              <a:schemeClr val="accent4"/>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Sheet1!$E$2:$E$11</c:f>
              <c:numCache>
                <c:formatCode>General</c:formatCode>
                <c:ptCount val="10"/>
                <c:pt idx="0">
                  <c:v>7</c:v>
                </c:pt>
                <c:pt idx="1">
                  <c:v>5</c:v>
                </c:pt>
                <c:pt idx="2">
                  <c:v>5</c:v>
                </c:pt>
                <c:pt idx="3">
                  <c:v>5</c:v>
                </c:pt>
                <c:pt idx="4">
                  <c:v>12</c:v>
                </c:pt>
                <c:pt idx="5">
                  <c:v>4</c:v>
                </c:pt>
                <c:pt idx="6">
                  <c:v>6</c:v>
                </c:pt>
                <c:pt idx="7">
                  <c:v>6</c:v>
                </c:pt>
                <c:pt idx="8">
                  <c:v>4</c:v>
                </c:pt>
              </c:numCache>
            </c:numRef>
          </c:val>
          <c:extLst>
            <c:ext xmlns:c16="http://schemas.microsoft.com/office/drawing/2014/chart" uri="{C3380CC4-5D6E-409C-BE32-E72D297353CC}">
              <c16:uniqueId val="{00000003-A704-4962-8A33-500802637B68}"/>
            </c:ext>
          </c:extLst>
        </c:ser>
        <c:ser>
          <c:idx val="4"/>
          <c:order val="4"/>
          <c:tx>
            <c:strRef>
              <c:f>Sheet1!$F$1</c:f>
              <c:strCache>
                <c:ptCount val="1"/>
                <c:pt idx="0">
                  <c:v>Peri-natal MHU</c:v>
                </c:pt>
              </c:strCache>
            </c:strRef>
          </c:tx>
          <c:spPr>
            <a:solidFill>
              <a:schemeClr val="accent5"/>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Sheet1!$F$2:$F$11</c:f>
              <c:numCache>
                <c:formatCode>General</c:formatCode>
                <c:ptCount val="10"/>
                <c:pt idx="0">
                  <c:v>1</c:v>
                </c:pt>
                <c:pt idx="1">
                  <c:v>0</c:v>
                </c:pt>
                <c:pt idx="2">
                  <c:v>4</c:v>
                </c:pt>
                <c:pt idx="3">
                  <c:v>0</c:v>
                </c:pt>
                <c:pt idx="4">
                  <c:v>1</c:v>
                </c:pt>
                <c:pt idx="5">
                  <c:v>0</c:v>
                </c:pt>
                <c:pt idx="6">
                  <c:v>0</c:v>
                </c:pt>
                <c:pt idx="7">
                  <c:v>0</c:v>
                </c:pt>
                <c:pt idx="8">
                  <c:v>1</c:v>
                </c:pt>
              </c:numCache>
            </c:numRef>
          </c:val>
          <c:extLst>
            <c:ext xmlns:c16="http://schemas.microsoft.com/office/drawing/2014/chart" uri="{C3380CC4-5D6E-409C-BE32-E72D297353CC}">
              <c16:uniqueId val="{00000004-A704-4962-8A33-500802637B68}"/>
            </c:ext>
          </c:extLst>
        </c:ser>
        <c:ser>
          <c:idx val="5"/>
          <c:order val="5"/>
          <c:tx>
            <c:strRef>
              <c:f>Sheet1!$G$1</c:f>
              <c:strCache>
                <c:ptCount val="1"/>
                <c:pt idx="0">
                  <c:v>Tonna Suite 2</c:v>
                </c:pt>
              </c:strCache>
            </c:strRef>
          </c:tx>
          <c:spPr>
            <a:solidFill>
              <a:schemeClr val="accent6"/>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Sheet1!$G$2:$G$11</c:f>
              <c:numCache>
                <c:formatCode>General</c:formatCode>
                <c:ptCount val="10"/>
                <c:pt idx="4">
                  <c:v>1</c:v>
                </c:pt>
                <c:pt idx="5">
                  <c:v>0</c:v>
                </c:pt>
                <c:pt idx="6">
                  <c:v>0</c:v>
                </c:pt>
                <c:pt idx="7">
                  <c:v>1</c:v>
                </c:pt>
                <c:pt idx="8">
                  <c:v>0</c:v>
                </c:pt>
              </c:numCache>
            </c:numRef>
          </c:val>
          <c:extLst>
            <c:ext xmlns:c16="http://schemas.microsoft.com/office/drawing/2014/chart" uri="{C3380CC4-5D6E-409C-BE32-E72D297353CC}">
              <c16:uniqueId val="{00000005-A704-4962-8A33-500802637B68}"/>
            </c:ext>
          </c:extLst>
        </c:ser>
        <c:ser>
          <c:idx val="6"/>
          <c:order val="6"/>
          <c:tx>
            <c:strRef>
              <c:f>Sheet1!$H$1</c:f>
              <c:strCache>
                <c:ptCount val="1"/>
                <c:pt idx="0">
                  <c:v>Neuro-Rehab</c:v>
                </c:pt>
              </c:strCache>
            </c:strRef>
          </c:tx>
          <c:spPr>
            <a:solidFill>
              <a:schemeClr val="accent1">
                <a:lumMod val="60000"/>
              </a:schemeClr>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Sheet1!$H$2:$H$11</c:f>
              <c:numCache>
                <c:formatCode>General</c:formatCode>
                <c:ptCount val="10"/>
                <c:pt idx="5">
                  <c:v>1</c:v>
                </c:pt>
                <c:pt idx="6">
                  <c:v>0</c:v>
                </c:pt>
                <c:pt idx="7">
                  <c:v>2</c:v>
                </c:pt>
                <c:pt idx="8">
                  <c:v>0</c:v>
                </c:pt>
              </c:numCache>
            </c:numRef>
          </c:val>
          <c:extLst>
            <c:ext xmlns:c16="http://schemas.microsoft.com/office/drawing/2014/chart" uri="{C3380CC4-5D6E-409C-BE32-E72D297353CC}">
              <c16:uniqueId val="{00000006-A704-4962-8A33-500802637B68}"/>
            </c:ext>
          </c:extLst>
        </c:ser>
        <c:ser>
          <c:idx val="7"/>
          <c:order val="7"/>
          <c:tx>
            <c:strRef>
              <c:f>Sheet1!$I$1</c:f>
              <c:strCache>
                <c:ptCount val="1"/>
                <c:pt idx="0">
                  <c:v>Secure Services</c:v>
                </c:pt>
              </c:strCache>
            </c:strRef>
          </c:tx>
          <c:spPr>
            <a:solidFill>
              <a:schemeClr val="accent2">
                <a:lumMod val="60000"/>
              </a:schemeClr>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Sheet1!$I$2:$I$11</c:f>
              <c:numCache>
                <c:formatCode>General</c:formatCode>
                <c:ptCount val="10"/>
                <c:pt idx="8">
                  <c:v>1</c:v>
                </c:pt>
              </c:numCache>
            </c:numRef>
          </c:val>
          <c:extLst>
            <c:ext xmlns:c16="http://schemas.microsoft.com/office/drawing/2014/chart" uri="{C3380CC4-5D6E-409C-BE32-E72D297353CC}">
              <c16:uniqueId val="{00000007-A704-4962-8A33-500802637B68}"/>
            </c:ext>
          </c:extLst>
        </c:ser>
        <c:dLbls>
          <c:showLegendKey val="0"/>
          <c:showVal val="0"/>
          <c:showCatName val="0"/>
          <c:showSerName val="0"/>
          <c:showPercent val="0"/>
          <c:showBubbleSize val="0"/>
        </c:dLbls>
        <c:gapWidth val="150"/>
        <c:axId val="1596009184"/>
        <c:axId val="1596006272"/>
      </c:barChart>
      <c:catAx>
        <c:axId val="15960091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96006272"/>
        <c:crosses val="autoZero"/>
        <c:auto val="1"/>
        <c:lblAlgn val="ctr"/>
        <c:lblOffset val="100"/>
        <c:noMultiLvlLbl val="0"/>
      </c:catAx>
      <c:valAx>
        <c:axId val="159600627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96009184"/>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Section 5(2) outcomes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Cefn Coed Hospital</c:v>
                </c:pt>
              </c:strCache>
            </c:strRef>
          </c:tx>
          <c:spPr>
            <a:solidFill>
              <a:schemeClr val="accent1"/>
            </a:solidFill>
            <a:ln>
              <a:noFill/>
            </a:ln>
            <a:effectLst/>
          </c:spPr>
          <c:invertIfNegative val="0"/>
          <c:cat>
            <c:strRef>
              <c:f>Sheet1!$A$2:$A$8</c:f>
              <c:strCache>
                <c:ptCount val="6"/>
                <c:pt idx="0">
                  <c:v>Lapsed</c:v>
                </c:pt>
                <c:pt idx="1">
                  <c:v>Informal</c:v>
                </c:pt>
                <c:pt idx="2">
                  <c:v>Section 2</c:v>
                </c:pt>
                <c:pt idx="3">
                  <c:v>Section 3</c:v>
                </c:pt>
                <c:pt idx="4">
                  <c:v>Discharged</c:v>
                </c:pt>
                <c:pt idx="5">
                  <c:v>Transferred</c:v>
                </c:pt>
              </c:strCache>
            </c:strRef>
          </c:cat>
          <c:val>
            <c:numRef>
              <c:f>Sheet1!$B$2:$B$8</c:f>
              <c:numCache>
                <c:formatCode>General</c:formatCode>
                <c:ptCount val="7"/>
                <c:pt idx="0">
                  <c:v>0</c:v>
                </c:pt>
                <c:pt idx="1">
                  <c:v>3</c:v>
                </c:pt>
                <c:pt idx="2">
                  <c:v>1</c:v>
                </c:pt>
                <c:pt idx="3">
                  <c:v>4</c:v>
                </c:pt>
                <c:pt idx="4">
                  <c:v>0</c:v>
                </c:pt>
                <c:pt idx="5">
                  <c:v>0</c:v>
                </c:pt>
              </c:numCache>
            </c:numRef>
          </c:val>
          <c:extLst>
            <c:ext xmlns:c16="http://schemas.microsoft.com/office/drawing/2014/chart" uri="{C3380CC4-5D6E-409C-BE32-E72D297353CC}">
              <c16:uniqueId val="{00000000-2176-4914-92D5-B24DD497F539}"/>
            </c:ext>
          </c:extLst>
        </c:ser>
        <c:ser>
          <c:idx val="1"/>
          <c:order val="1"/>
          <c:tx>
            <c:strRef>
              <c:f>Sheet1!$C$1</c:f>
              <c:strCache>
                <c:ptCount val="1"/>
                <c:pt idx="0">
                  <c:v>Ward F</c:v>
                </c:pt>
              </c:strCache>
            </c:strRef>
          </c:tx>
          <c:spPr>
            <a:solidFill>
              <a:schemeClr val="accent2"/>
            </a:solidFill>
            <a:ln>
              <a:noFill/>
            </a:ln>
            <a:effectLst/>
          </c:spPr>
          <c:invertIfNegative val="0"/>
          <c:cat>
            <c:strRef>
              <c:f>Sheet1!$A$2:$A$8</c:f>
              <c:strCache>
                <c:ptCount val="6"/>
                <c:pt idx="0">
                  <c:v>Lapsed</c:v>
                </c:pt>
                <c:pt idx="1">
                  <c:v>Informal</c:v>
                </c:pt>
                <c:pt idx="2">
                  <c:v>Section 2</c:v>
                </c:pt>
                <c:pt idx="3">
                  <c:v>Section 3</c:v>
                </c:pt>
                <c:pt idx="4">
                  <c:v>Discharged</c:v>
                </c:pt>
                <c:pt idx="5">
                  <c:v>Transferred</c:v>
                </c:pt>
              </c:strCache>
            </c:strRef>
          </c:cat>
          <c:val>
            <c:numRef>
              <c:f>Sheet1!$C$2:$C$8</c:f>
              <c:numCache>
                <c:formatCode>General</c:formatCode>
                <c:ptCount val="7"/>
                <c:pt idx="0">
                  <c:v>0</c:v>
                </c:pt>
                <c:pt idx="1">
                  <c:v>3</c:v>
                </c:pt>
                <c:pt idx="2">
                  <c:v>4</c:v>
                </c:pt>
                <c:pt idx="3">
                  <c:v>2</c:v>
                </c:pt>
                <c:pt idx="4">
                  <c:v>1</c:v>
                </c:pt>
                <c:pt idx="5">
                  <c:v>0</c:v>
                </c:pt>
              </c:numCache>
            </c:numRef>
          </c:val>
          <c:extLst>
            <c:ext xmlns:c16="http://schemas.microsoft.com/office/drawing/2014/chart" uri="{C3380CC4-5D6E-409C-BE32-E72D297353CC}">
              <c16:uniqueId val="{00000001-2176-4914-92D5-B24DD497F539}"/>
            </c:ext>
          </c:extLst>
        </c:ser>
        <c:ser>
          <c:idx val="2"/>
          <c:order val="2"/>
          <c:tx>
            <c:strRef>
              <c:f>Sheet1!$D$1</c:f>
              <c:strCache>
                <c:ptCount val="1"/>
                <c:pt idx="0">
                  <c:v>Learning Disability Services</c:v>
                </c:pt>
              </c:strCache>
            </c:strRef>
          </c:tx>
          <c:spPr>
            <a:solidFill>
              <a:schemeClr val="accent3"/>
            </a:solidFill>
            <a:ln>
              <a:noFill/>
            </a:ln>
            <a:effectLst/>
          </c:spPr>
          <c:invertIfNegative val="0"/>
          <c:cat>
            <c:strRef>
              <c:f>Sheet1!$A$2:$A$8</c:f>
              <c:strCache>
                <c:ptCount val="6"/>
                <c:pt idx="0">
                  <c:v>Lapsed</c:v>
                </c:pt>
                <c:pt idx="1">
                  <c:v>Informal</c:v>
                </c:pt>
                <c:pt idx="2">
                  <c:v>Section 2</c:v>
                </c:pt>
                <c:pt idx="3">
                  <c:v>Section 3</c:v>
                </c:pt>
                <c:pt idx="4">
                  <c:v>Discharged</c:v>
                </c:pt>
                <c:pt idx="5">
                  <c:v>Transferred</c:v>
                </c:pt>
              </c:strCache>
            </c:strRef>
          </c:cat>
          <c:val>
            <c:numRef>
              <c:f>Sheet1!$D$2:$D$8</c:f>
              <c:numCache>
                <c:formatCode>General</c:formatCode>
                <c:ptCount val="7"/>
                <c:pt idx="0">
                  <c:v>0</c:v>
                </c:pt>
                <c:pt idx="1">
                  <c:v>0</c:v>
                </c:pt>
                <c:pt idx="2">
                  <c:v>1</c:v>
                </c:pt>
                <c:pt idx="3">
                  <c:v>0</c:v>
                </c:pt>
                <c:pt idx="4">
                  <c:v>0</c:v>
                </c:pt>
                <c:pt idx="5">
                  <c:v>0</c:v>
                </c:pt>
              </c:numCache>
            </c:numRef>
          </c:val>
          <c:extLst>
            <c:ext xmlns:c16="http://schemas.microsoft.com/office/drawing/2014/chart" uri="{C3380CC4-5D6E-409C-BE32-E72D297353CC}">
              <c16:uniqueId val="{00000002-2176-4914-92D5-B24DD497F539}"/>
            </c:ext>
          </c:extLst>
        </c:ser>
        <c:ser>
          <c:idx val="3"/>
          <c:order val="3"/>
          <c:tx>
            <c:strRef>
              <c:f>Sheet1!$E$1</c:f>
              <c:strCache>
                <c:ptCount val="1"/>
                <c:pt idx="0">
                  <c:v>General Hospitals</c:v>
                </c:pt>
              </c:strCache>
            </c:strRef>
          </c:tx>
          <c:spPr>
            <a:solidFill>
              <a:schemeClr val="accent4"/>
            </a:solidFill>
            <a:ln>
              <a:noFill/>
            </a:ln>
            <a:effectLst/>
          </c:spPr>
          <c:invertIfNegative val="0"/>
          <c:cat>
            <c:strRef>
              <c:f>Sheet1!$A$2:$A$8</c:f>
              <c:strCache>
                <c:ptCount val="6"/>
                <c:pt idx="0">
                  <c:v>Lapsed</c:v>
                </c:pt>
                <c:pt idx="1">
                  <c:v>Informal</c:v>
                </c:pt>
                <c:pt idx="2">
                  <c:v>Section 2</c:v>
                </c:pt>
                <c:pt idx="3">
                  <c:v>Section 3</c:v>
                </c:pt>
                <c:pt idx="4">
                  <c:v>Discharged</c:v>
                </c:pt>
                <c:pt idx="5">
                  <c:v>Transferred</c:v>
                </c:pt>
              </c:strCache>
            </c:strRef>
          </c:cat>
          <c:val>
            <c:numRef>
              <c:f>Sheet1!$E$2:$E$8</c:f>
              <c:numCache>
                <c:formatCode>General</c:formatCode>
                <c:ptCount val="7"/>
                <c:pt idx="0">
                  <c:v>1</c:v>
                </c:pt>
                <c:pt idx="1">
                  <c:v>2</c:v>
                </c:pt>
                <c:pt idx="2">
                  <c:v>0</c:v>
                </c:pt>
                <c:pt idx="3">
                  <c:v>0</c:v>
                </c:pt>
                <c:pt idx="4">
                  <c:v>0</c:v>
                </c:pt>
                <c:pt idx="5">
                  <c:v>1</c:v>
                </c:pt>
              </c:numCache>
            </c:numRef>
          </c:val>
          <c:extLst>
            <c:ext xmlns:c16="http://schemas.microsoft.com/office/drawing/2014/chart" uri="{C3380CC4-5D6E-409C-BE32-E72D297353CC}">
              <c16:uniqueId val="{00000003-2176-4914-92D5-B24DD497F539}"/>
            </c:ext>
          </c:extLst>
        </c:ser>
        <c:ser>
          <c:idx val="4"/>
          <c:order val="4"/>
          <c:tx>
            <c:strRef>
              <c:f>Sheet1!$F$1</c:f>
              <c:strCache>
                <c:ptCount val="1"/>
                <c:pt idx="0">
                  <c:v>Peri-natal</c:v>
                </c:pt>
              </c:strCache>
            </c:strRef>
          </c:tx>
          <c:spPr>
            <a:solidFill>
              <a:schemeClr val="accent5"/>
            </a:solidFill>
            <a:ln>
              <a:noFill/>
            </a:ln>
            <a:effectLst/>
          </c:spPr>
          <c:invertIfNegative val="0"/>
          <c:cat>
            <c:strRef>
              <c:f>Sheet1!$A$2:$A$8</c:f>
              <c:strCache>
                <c:ptCount val="6"/>
                <c:pt idx="0">
                  <c:v>Lapsed</c:v>
                </c:pt>
                <c:pt idx="1">
                  <c:v>Informal</c:v>
                </c:pt>
                <c:pt idx="2">
                  <c:v>Section 2</c:v>
                </c:pt>
                <c:pt idx="3">
                  <c:v>Section 3</c:v>
                </c:pt>
                <c:pt idx="4">
                  <c:v>Discharged</c:v>
                </c:pt>
                <c:pt idx="5">
                  <c:v>Transferred</c:v>
                </c:pt>
              </c:strCache>
            </c:strRef>
          </c:cat>
          <c:val>
            <c:numRef>
              <c:f>Sheet1!$F$2:$F$8</c:f>
              <c:numCache>
                <c:formatCode>General</c:formatCode>
                <c:ptCount val="7"/>
                <c:pt idx="0">
                  <c:v>0</c:v>
                </c:pt>
                <c:pt idx="1">
                  <c:v>0</c:v>
                </c:pt>
                <c:pt idx="2">
                  <c:v>1</c:v>
                </c:pt>
                <c:pt idx="3">
                  <c:v>0</c:v>
                </c:pt>
                <c:pt idx="4">
                  <c:v>0</c:v>
                </c:pt>
                <c:pt idx="5">
                  <c:v>0</c:v>
                </c:pt>
              </c:numCache>
            </c:numRef>
          </c:val>
          <c:extLst>
            <c:ext xmlns:c16="http://schemas.microsoft.com/office/drawing/2014/chart" uri="{C3380CC4-5D6E-409C-BE32-E72D297353CC}">
              <c16:uniqueId val="{00000004-2176-4914-92D5-B24DD497F539}"/>
            </c:ext>
          </c:extLst>
        </c:ser>
        <c:ser>
          <c:idx val="5"/>
          <c:order val="5"/>
          <c:tx>
            <c:strRef>
              <c:f>Sheet1!$G$1</c:f>
              <c:strCache>
                <c:ptCount val="1"/>
                <c:pt idx="0">
                  <c:v>Suite 2</c:v>
                </c:pt>
              </c:strCache>
            </c:strRef>
          </c:tx>
          <c:spPr>
            <a:solidFill>
              <a:schemeClr val="accent6"/>
            </a:solidFill>
            <a:ln>
              <a:noFill/>
            </a:ln>
            <a:effectLst/>
          </c:spPr>
          <c:invertIfNegative val="0"/>
          <c:cat>
            <c:strRef>
              <c:f>Sheet1!$A$2:$A$8</c:f>
              <c:strCache>
                <c:ptCount val="6"/>
                <c:pt idx="0">
                  <c:v>Lapsed</c:v>
                </c:pt>
                <c:pt idx="1">
                  <c:v>Informal</c:v>
                </c:pt>
                <c:pt idx="2">
                  <c:v>Section 2</c:v>
                </c:pt>
                <c:pt idx="3">
                  <c:v>Section 3</c:v>
                </c:pt>
                <c:pt idx="4">
                  <c:v>Discharged</c:v>
                </c:pt>
                <c:pt idx="5">
                  <c:v>Transferred</c:v>
                </c:pt>
              </c:strCache>
            </c:strRef>
          </c:cat>
          <c:val>
            <c:numRef>
              <c:f>Sheet1!$G$2:$G$8</c:f>
              <c:numCache>
                <c:formatCode>General</c:formatCode>
                <c:ptCount val="7"/>
                <c:pt idx="0">
                  <c:v>0</c:v>
                </c:pt>
                <c:pt idx="1">
                  <c:v>0</c:v>
                </c:pt>
                <c:pt idx="2">
                  <c:v>0</c:v>
                </c:pt>
                <c:pt idx="3">
                  <c:v>0</c:v>
                </c:pt>
                <c:pt idx="4">
                  <c:v>0</c:v>
                </c:pt>
                <c:pt idx="5">
                  <c:v>0</c:v>
                </c:pt>
              </c:numCache>
            </c:numRef>
          </c:val>
          <c:extLst>
            <c:ext xmlns:c16="http://schemas.microsoft.com/office/drawing/2014/chart" uri="{C3380CC4-5D6E-409C-BE32-E72D297353CC}">
              <c16:uniqueId val="{00000005-2176-4914-92D5-B24DD497F539}"/>
            </c:ext>
          </c:extLst>
        </c:ser>
        <c:ser>
          <c:idx val="6"/>
          <c:order val="6"/>
          <c:tx>
            <c:strRef>
              <c:f>Sheet1!$H$1</c:f>
              <c:strCache>
                <c:ptCount val="1"/>
                <c:pt idx="0">
                  <c:v>Neuro-Rehab</c:v>
                </c:pt>
              </c:strCache>
            </c:strRef>
          </c:tx>
          <c:spPr>
            <a:solidFill>
              <a:schemeClr val="accent1">
                <a:lumMod val="60000"/>
              </a:schemeClr>
            </a:solidFill>
            <a:ln>
              <a:noFill/>
            </a:ln>
            <a:effectLst/>
          </c:spPr>
          <c:invertIfNegative val="0"/>
          <c:cat>
            <c:strRef>
              <c:f>Sheet1!$A$2:$A$8</c:f>
              <c:strCache>
                <c:ptCount val="6"/>
                <c:pt idx="0">
                  <c:v>Lapsed</c:v>
                </c:pt>
                <c:pt idx="1">
                  <c:v>Informal</c:v>
                </c:pt>
                <c:pt idx="2">
                  <c:v>Section 2</c:v>
                </c:pt>
                <c:pt idx="3">
                  <c:v>Section 3</c:v>
                </c:pt>
                <c:pt idx="4">
                  <c:v>Discharged</c:v>
                </c:pt>
                <c:pt idx="5">
                  <c:v>Transferred</c:v>
                </c:pt>
              </c:strCache>
            </c:strRef>
          </c:cat>
          <c:val>
            <c:numRef>
              <c:f>Sheet1!$H$2:$H$8</c:f>
              <c:numCache>
                <c:formatCode>General</c:formatCode>
                <c:ptCount val="7"/>
                <c:pt idx="0">
                  <c:v>0</c:v>
                </c:pt>
                <c:pt idx="1">
                  <c:v>0</c:v>
                </c:pt>
                <c:pt idx="2">
                  <c:v>0</c:v>
                </c:pt>
                <c:pt idx="3">
                  <c:v>0</c:v>
                </c:pt>
                <c:pt idx="4">
                  <c:v>0</c:v>
                </c:pt>
                <c:pt idx="5">
                  <c:v>0</c:v>
                </c:pt>
              </c:numCache>
            </c:numRef>
          </c:val>
          <c:extLst>
            <c:ext xmlns:c16="http://schemas.microsoft.com/office/drawing/2014/chart" uri="{C3380CC4-5D6E-409C-BE32-E72D297353CC}">
              <c16:uniqueId val="{00000006-2176-4914-92D5-B24DD497F539}"/>
            </c:ext>
          </c:extLst>
        </c:ser>
        <c:ser>
          <c:idx val="7"/>
          <c:order val="7"/>
          <c:tx>
            <c:strRef>
              <c:f>Sheet1!$I$1</c:f>
              <c:strCache>
                <c:ptCount val="1"/>
                <c:pt idx="0">
                  <c:v>Secure Services</c:v>
                </c:pt>
              </c:strCache>
            </c:strRef>
          </c:tx>
          <c:spPr>
            <a:solidFill>
              <a:schemeClr val="accent2">
                <a:lumMod val="60000"/>
              </a:schemeClr>
            </a:solidFill>
            <a:ln>
              <a:noFill/>
            </a:ln>
            <a:effectLst/>
          </c:spPr>
          <c:invertIfNegative val="0"/>
          <c:cat>
            <c:strRef>
              <c:f>Sheet1!$A$2:$A$8</c:f>
              <c:strCache>
                <c:ptCount val="6"/>
                <c:pt idx="0">
                  <c:v>Lapsed</c:v>
                </c:pt>
                <c:pt idx="1">
                  <c:v>Informal</c:v>
                </c:pt>
                <c:pt idx="2">
                  <c:v>Section 2</c:v>
                </c:pt>
                <c:pt idx="3">
                  <c:v>Section 3</c:v>
                </c:pt>
                <c:pt idx="4">
                  <c:v>Discharged</c:v>
                </c:pt>
                <c:pt idx="5">
                  <c:v>Transferred</c:v>
                </c:pt>
              </c:strCache>
            </c:strRef>
          </c:cat>
          <c:val>
            <c:numRef>
              <c:f>Sheet1!$I$2:$I$8</c:f>
              <c:numCache>
                <c:formatCode>General</c:formatCode>
                <c:ptCount val="7"/>
                <c:pt idx="0">
                  <c:v>1</c:v>
                </c:pt>
                <c:pt idx="1">
                  <c:v>0</c:v>
                </c:pt>
                <c:pt idx="2">
                  <c:v>0</c:v>
                </c:pt>
                <c:pt idx="3">
                  <c:v>0</c:v>
                </c:pt>
                <c:pt idx="4">
                  <c:v>0</c:v>
                </c:pt>
                <c:pt idx="5">
                  <c:v>0</c:v>
                </c:pt>
              </c:numCache>
            </c:numRef>
          </c:val>
          <c:extLst>
            <c:ext xmlns:c16="http://schemas.microsoft.com/office/drawing/2014/chart" uri="{C3380CC4-5D6E-409C-BE32-E72D297353CC}">
              <c16:uniqueId val="{00000007-2176-4914-92D5-B24DD497F539}"/>
            </c:ext>
          </c:extLst>
        </c:ser>
        <c:dLbls>
          <c:showLegendKey val="0"/>
          <c:showVal val="0"/>
          <c:showCatName val="0"/>
          <c:showSerName val="0"/>
          <c:showPercent val="0"/>
          <c:showBubbleSize val="0"/>
        </c:dLbls>
        <c:gapWidth val="219"/>
        <c:overlap val="-27"/>
        <c:axId val="986958863"/>
        <c:axId val="1193619071"/>
      </c:barChart>
      <c:catAx>
        <c:axId val="98695886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93619071"/>
        <c:crosses val="autoZero"/>
        <c:auto val="1"/>
        <c:lblAlgn val="ctr"/>
        <c:lblOffset val="100"/>
        <c:noMultiLvlLbl val="0"/>
      </c:catAx>
      <c:valAx>
        <c:axId val="119361907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86958863"/>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Use of Section 2</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Jan-Mar 24</c:v>
                </c:pt>
              </c:strCache>
            </c:strRef>
          </c:tx>
          <c:spPr>
            <a:solidFill>
              <a:schemeClr val="accent1"/>
            </a:solidFill>
            <a:ln>
              <a:noFill/>
            </a:ln>
            <a:effectLst/>
          </c:spPr>
          <c:invertIfNegative val="0"/>
          <c:cat>
            <c:strRef>
              <c:f>Sheet1!$A$2:$A$8</c:f>
              <c:strCache>
                <c:ptCount val="6"/>
                <c:pt idx="0">
                  <c:v>Cefn Coed</c:v>
                </c:pt>
                <c:pt idx="1">
                  <c:v>Ward F</c:v>
                </c:pt>
                <c:pt idx="2">
                  <c:v>Learning Disabilities</c:v>
                </c:pt>
                <c:pt idx="3">
                  <c:v>General Hospitals</c:v>
                </c:pt>
                <c:pt idx="4">
                  <c:v>Peri-natal MHU</c:v>
                </c:pt>
                <c:pt idx="5">
                  <c:v>Tonna Suite 2</c:v>
                </c:pt>
              </c:strCache>
            </c:strRef>
          </c:cat>
          <c:val>
            <c:numRef>
              <c:f>Sheet1!$B$2:$B$8</c:f>
              <c:numCache>
                <c:formatCode>General</c:formatCode>
                <c:ptCount val="7"/>
                <c:pt idx="0">
                  <c:v>24</c:v>
                </c:pt>
                <c:pt idx="1">
                  <c:v>39</c:v>
                </c:pt>
                <c:pt idx="2">
                  <c:v>6</c:v>
                </c:pt>
                <c:pt idx="3">
                  <c:v>5</c:v>
                </c:pt>
                <c:pt idx="4">
                  <c:v>3</c:v>
                </c:pt>
                <c:pt idx="5">
                  <c:v>1</c:v>
                </c:pt>
              </c:numCache>
            </c:numRef>
          </c:val>
          <c:extLst>
            <c:ext xmlns:c16="http://schemas.microsoft.com/office/drawing/2014/chart" uri="{C3380CC4-5D6E-409C-BE32-E72D297353CC}">
              <c16:uniqueId val="{00000000-F3B4-4F90-8DF7-4408AEBA5C59}"/>
            </c:ext>
          </c:extLst>
        </c:ser>
        <c:ser>
          <c:idx val="1"/>
          <c:order val="1"/>
          <c:tx>
            <c:strRef>
              <c:f>Sheet1!$C$1</c:f>
              <c:strCache>
                <c:ptCount val="1"/>
                <c:pt idx="0">
                  <c:v>Apr-Jun 24</c:v>
                </c:pt>
              </c:strCache>
            </c:strRef>
          </c:tx>
          <c:spPr>
            <a:solidFill>
              <a:schemeClr val="accent2"/>
            </a:solidFill>
            <a:ln>
              <a:noFill/>
            </a:ln>
            <a:effectLst/>
          </c:spPr>
          <c:invertIfNegative val="0"/>
          <c:cat>
            <c:strRef>
              <c:f>Sheet1!$A$2:$A$8</c:f>
              <c:strCache>
                <c:ptCount val="6"/>
                <c:pt idx="0">
                  <c:v>Cefn Coed</c:v>
                </c:pt>
                <c:pt idx="1">
                  <c:v>Ward F</c:v>
                </c:pt>
                <c:pt idx="2">
                  <c:v>Learning Disabilities</c:v>
                </c:pt>
                <c:pt idx="3">
                  <c:v>General Hospitals</c:v>
                </c:pt>
                <c:pt idx="4">
                  <c:v>Peri-natal MHU</c:v>
                </c:pt>
                <c:pt idx="5">
                  <c:v>Tonna Suite 2</c:v>
                </c:pt>
              </c:strCache>
            </c:strRef>
          </c:cat>
          <c:val>
            <c:numRef>
              <c:f>Sheet1!$C$2:$C$8</c:f>
              <c:numCache>
                <c:formatCode>General</c:formatCode>
                <c:ptCount val="7"/>
                <c:pt idx="0">
                  <c:v>25</c:v>
                </c:pt>
                <c:pt idx="1">
                  <c:v>22</c:v>
                </c:pt>
                <c:pt idx="2">
                  <c:v>5</c:v>
                </c:pt>
                <c:pt idx="3">
                  <c:v>2</c:v>
                </c:pt>
                <c:pt idx="4">
                  <c:v>0</c:v>
                </c:pt>
                <c:pt idx="5">
                  <c:v>1</c:v>
                </c:pt>
              </c:numCache>
            </c:numRef>
          </c:val>
          <c:extLst>
            <c:ext xmlns:c16="http://schemas.microsoft.com/office/drawing/2014/chart" uri="{C3380CC4-5D6E-409C-BE32-E72D297353CC}">
              <c16:uniqueId val="{00000001-F3B4-4F90-8DF7-4408AEBA5C59}"/>
            </c:ext>
          </c:extLst>
        </c:ser>
        <c:ser>
          <c:idx val="2"/>
          <c:order val="2"/>
          <c:tx>
            <c:strRef>
              <c:f>Sheet1!$D$1</c:f>
              <c:strCache>
                <c:ptCount val="1"/>
                <c:pt idx="0">
                  <c:v>Jly-Sept 24</c:v>
                </c:pt>
              </c:strCache>
            </c:strRef>
          </c:tx>
          <c:spPr>
            <a:solidFill>
              <a:schemeClr val="accent3"/>
            </a:solidFill>
            <a:ln>
              <a:noFill/>
            </a:ln>
            <a:effectLst/>
          </c:spPr>
          <c:invertIfNegative val="0"/>
          <c:cat>
            <c:strRef>
              <c:f>Sheet1!$A$2:$A$8</c:f>
              <c:strCache>
                <c:ptCount val="6"/>
                <c:pt idx="0">
                  <c:v>Cefn Coed</c:v>
                </c:pt>
                <c:pt idx="1">
                  <c:v>Ward F</c:v>
                </c:pt>
                <c:pt idx="2">
                  <c:v>Learning Disabilities</c:v>
                </c:pt>
                <c:pt idx="3">
                  <c:v>General Hospitals</c:v>
                </c:pt>
                <c:pt idx="4">
                  <c:v>Peri-natal MHU</c:v>
                </c:pt>
                <c:pt idx="5">
                  <c:v>Tonna Suite 2</c:v>
                </c:pt>
              </c:strCache>
            </c:strRef>
          </c:cat>
          <c:val>
            <c:numRef>
              <c:f>Sheet1!$D$2:$D$8</c:f>
              <c:numCache>
                <c:formatCode>General</c:formatCode>
                <c:ptCount val="7"/>
                <c:pt idx="0">
                  <c:v>35</c:v>
                </c:pt>
                <c:pt idx="1">
                  <c:v>29</c:v>
                </c:pt>
                <c:pt idx="2">
                  <c:v>6</c:v>
                </c:pt>
                <c:pt idx="3">
                  <c:v>4</c:v>
                </c:pt>
                <c:pt idx="4">
                  <c:v>4</c:v>
                </c:pt>
                <c:pt idx="5">
                  <c:v>2</c:v>
                </c:pt>
              </c:numCache>
            </c:numRef>
          </c:val>
          <c:extLst>
            <c:ext xmlns:c16="http://schemas.microsoft.com/office/drawing/2014/chart" uri="{C3380CC4-5D6E-409C-BE32-E72D297353CC}">
              <c16:uniqueId val="{00000002-F3B4-4F90-8DF7-4408AEBA5C59}"/>
            </c:ext>
          </c:extLst>
        </c:ser>
        <c:ser>
          <c:idx val="3"/>
          <c:order val="3"/>
          <c:tx>
            <c:strRef>
              <c:f>Sheet1!$E$1</c:f>
              <c:strCache>
                <c:ptCount val="1"/>
                <c:pt idx="0">
                  <c:v>Oct-Dec 24</c:v>
                </c:pt>
              </c:strCache>
            </c:strRef>
          </c:tx>
          <c:spPr>
            <a:solidFill>
              <a:schemeClr val="accent4"/>
            </a:solidFill>
            <a:ln>
              <a:noFill/>
            </a:ln>
            <a:effectLst/>
          </c:spPr>
          <c:invertIfNegative val="0"/>
          <c:cat>
            <c:strRef>
              <c:f>Sheet1!$A$2:$A$8</c:f>
              <c:strCache>
                <c:ptCount val="6"/>
                <c:pt idx="0">
                  <c:v>Cefn Coed</c:v>
                </c:pt>
                <c:pt idx="1">
                  <c:v>Ward F</c:v>
                </c:pt>
                <c:pt idx="2">
                  <c:v>Learning Disabilities</c:v>
                </c:pt>
                <c:pt idx="3">
                  <c:v>General Hospitals</c:v>
                </c:pt>
                <c:pt idx="4">
                  <c:v>Peri-natal MHU</c:v>
                </c:pt>
                <c:pt idx="5">
                  <c:v>Tonna Suite 2</c:v>
                </c:pt>
              </c:strCache>
            </c:strRef>
          </c:cat>
          <c:val>
            <c:numRef>
              <c:f>Sheet1!$E$2:$E$8</c:f>
              <c:numCache>
                <c:formatCode>General</c:formatCode>
                <c:ptCount val="7"/>
                <c:pt idx="0">
                  <c:v>33</c:v>
                </c:pt>
                <c:pt idx="1">
                  <c:v>29</c:v>
                </c:pt>
                <c:pt idx="2">
                  <c:v>3</c:v>
                </c:pt>
                <c:pt idx="3">
                  <c:v>6</c:v>
                </c:pt>
                <c:pt idx="4">
                  <c:v>0</c:v>
                </c:pt>
                <c:pt idx="5">
                  <c:v>2</c:v>
                </c:pt>
              </c:numCache>
            </c:numRef>
          </c:val>
          <c:extLst>
            <c:ext xmlns:c16="http://schemas.microsoft.com/office/drawing/2014/chart" uri="{C3380CC4-5D6E-409C-BE32-E72D297353CC}">
              <c16:uniqueId val="{00000003-F3B4-4F90-8DF7-4408AEBA5C59}"/>
            </c:ext>
          </c:extLst>
        </c:ser>
        <c:ser>
          <c:idx val="4"/>
          <c:order val="4"/>
          <c:tx>
            <c:strRef>
              <c:f>Sheet1!$F$1</c:f>
              <c:strCache>
                <c:ptCount val="1"/>
                <c:pt idx="0">
                  <c:v>Jan-Mar 25</c:v>
                </c:pt>
              </c:strCache>
            </c:strRef>
          </c:tx>
          <c:spPr>
            <a:solidFill>
              <a:schemeClr val="accent5"/>
            </a:solidFill>
            <a:ln>
              <a:noFill/>
            </a:ln>
            <a:effectLst/>
          </c:spPr>
          <c:invertIfNegative val="0"/>
          <c:cat>
            <c:strRef>
              <c:f>Sheet1!$A$2:$A$8</c:f>
              <c:strCache>
                <c:ptCount val="6"/>
                <c:pt idx="0">
                  <c:v>Cefn Coed</c:v>
                </c:pt>
                <c:pt idx="1">
                  <c:v>Ward F</c:v>
                </c:pt>
                <c:pt idx="2">
                  <c:v>Learning Disabilities</c:v>
                </c:pt>
                <c:pt idx="3">
                  <c:v>General Hospitals</c:v>
                </c:pt>
                <c:pt idx="4">
                  <c:v>Peri-natal MHU</c:v>
                </c:pt>
                <c:pt idx="5">
                  <c:v>Tonna Suite 2</c:v>
                </c:pt>
              </c:strCache>
            </c:strRef>
          </c:cat>
          <c:val>
            <c:numRef>
              <c:f>Sheet1!$F$2:$F$8</c:f>
              <c:numCache>
                <c:formatCode>General</c:formatCode>
                <c:ptCount val="7"/>
                <c:pt idx="0">
                  <c:v>17</c:v>
                </c:pt>
                <c:pt idx="1">
                  <c:v>23</c:v>
                </c:pt>
                <c:pt idx="2">
                  <c:v>8</c:v>
                </c:pt>
                <c:pt idx="3">
                  <c:v>14</c:v>
                </c:pt>
                <c:pt idx="4">
                  <c:v>2</c:v>
                </c:pt>
                <c:pt idx="5">
                  <c:v>4</c:v>
                </c:pt>
              </c:numCache>
            </c:numRef>
          </c:val>
          <c:extLst>
            <c:ext xmlns:c16="http://schemas.microsoft.com/office/drawing/2014/chart" uri="{C3380CC4-5D6E-409C-BE32-E72D297353CC}">
              <c16:uniqueId val="{00000004-F3B4-4F90-8DF7-4408AEBA5C59}"/>
            </c:ext>
          </c:extLst>
        </c:ser>
        <c:ser>
          <c:idx val="5"/>
          <c:order val="5"/>
          <c:tx>
            <c:strRef>
              <c:f>Sheet1!$G$1</c:f>
              <c:strCache>
                <c:ptCount val="1"/>
                <c:pt idx="0">
                  <c:v>Apr-Jun 25</c:v>
                </c:pt>
              </c:strCache>
            </c:strRef>
          </c:tx>
          <c:spPr>
            <a:solidFill>
              <a:schemeClr val="accent6"/>
            </a:solidFill>
            <a:ln>
              <a:noFill/>
            </a:ln>
            <a:effectLst/>
          </c:spPr>
          <c:invertIfNegative val="0"/>
          <c:cat>
            <c:strRef>
              <c:f>Sheet1!$A$2:$A$8</c:f>
              <c:strCache>
                <c:ptCount val="6"/>
                <c:pt idx="0">
                  <c:v>Cefn Coed</c:v>
                </c:pt>
                <c:pt idx="1">
                  <c:v>Ward F</c:v>
                </c:pt>
                <c:pt idx="2">
                  <c:v>Learning Disabilities</c:v>
                </c:pt>
                <c:pt idx="3">
                  <c:v>General Hospitals</c:v>
                </c:pt>
                <c:pt idx="4">
                  <c:v>Peri-natal MHU</c:v>
                </c:pt>
                <c:pt idx="5">
                  <c:v>Tonna Suite 2</c:v>
                </c:pt>
              </c:strCache>
            </c:strRef>
          </c:cat>
          <c:val>
            <c:numRef>
              <c:f>Sheet1!$G$2:$G$8</c:f>
              <c:numCache>
                <c:formatCode>General</c:formatCode>
                <c:ptCount val="7"/>
                <c:pt idx="0">
                  <c:v>14</c:v>
                </c:pt>
                <c:pt idx="1">
                  <c:v>27</c:v>
                </c:pt>
                <c:pt idx="2">
                  <c:v>3</c:v>
                </c:pt>
                <c:pt idx="3">
                  <c:v>4</c:v>
                </c:pt>
                <c:pt idx="4">
                  <c:v>2</c:v>
                </c:pt>
                <c:pt idx="5">
                  <c:v>6</c:v>
                </c:pt>
              </c:numCache>
            </c:numRef>
          </c:val>
          <c:extLst>
            <c:ext xmlns:c16="http://schemas.microsoft.com/office/drawing/2014/chart" uri="{C3380CC4-5D6E-409C-BE32-E72D297353CC}">
              <c16:uniqueId val="{00000005-F3B4-4F90-8DF7-4408AEBA5C59}"/>
            </c:ext>
          </c:extLst>
        </c:ser>
        <c:ser>
          <c:idx val="6"/>
          <c:order val="6"/>
          <c:tx>
            <c:strRef>
              <c:f>Sheet1!$H$1</c:f>
              <c:strCache>
                <c:ptCount val="1"/>
                <c:pt idx="0">
                  <c:v>Jly-Sept 25</c:v>
                </c:pt>
              </c:strCache>
            </c:strRef>
          </c:tx>
          <c:spPr>
            <a:solidFill>
              <a:schemeClr val="accent1">
                <a:lumMod val="60000"/>
              </a:schemeClr>
            </a:solidFill>
            <a:ln>
              <a:noFill/>
            </a:ln>
            <a:effectLst/>
          </c:spPr>
          <c:invertIfNegative val="0"/>
          <c:cat>
            <c:strRef>
              <c:f>Sheet1!$A$2:$A$8</c:f>
              <c:strCache>
                <c:ptCount val="6"/>
                <c:pt idx="0">
                  <c:v>Cefn Coed</c:v>
                </c:pt>
                <c:pt idx="1">
                  <c:v>Ward F</c:v>
                </c:pt>
                <c:pt idx="2">
                  <c:v>Learning Disabilities</c:v>
                </c:pt>
                <c:pt idx="3">
                  <c:v>General Hospitals</c:v>
                </c:pt>
                <c:pt idx="4">
                  <c:v>Peri-natal MHU</c:v>
                </c:pt>
                <c:pt idx="5">
                  <c:v>Tonna Suite 2</c:v>
                </c:pt>
              </c:strCache>
            </c:strRef>
          </c:cat>
          <c:val>
            <c:numRef>
              <c:f>Sheet1!$H$2:$H$8</c:f>
              <c:numCache>
                <c:formatCode>General</c:formatCode>
                <c:ptCount val="7"/>
                <c:pt idx="0">
                  <c:v>14</c:v>
                </c:pt>
                <c:pt idx="1">
                  <c:v>35</c:v>
                </c:pt>
                <c:pt idx="2">
                  <c:v>4</c:v>
                </c:pt>
                <c:pt idx="3">
                  <c:v>5</c:v>
                </c:pt>
                <c:pt idx="4">
                  <c:v>1</c:v>
                </c:pt>
                <c:pt idx="5">
                  <c:v>11</c:v>
                </c:pt>
              </c:numCache>
            </c:numRef>
          </c:val>
          <c:extLst>
            <c:ext xmlns:c16="http://schemas.microsoft.com/office/drawing/2014/chart" uri="{C3380CC4-5D6E-409C-BE32-E72D297353CC}">
              <c16:uniqueId val="{00000006-F3B4-4F90-8DF7-4408AEBA5C59}"/>
            </c:ext>
          </c:extLst>
        </c:ser>
        <c:ser>
          <c:idx val="7"/>
          <c:order val="7"/>
          <c:tx>
            <c:strRef>
              <c:f>Sheet1!$I$1</c:f>
              <c:strCache>
                <c:ptCount val="1"/>
                <c:pt idx="0">
                  <c:v>Oct-Dec 25</c:v>
                </c:pt>
              </c:strCache>
            </c:strRef>
          </c:tx>
          <c:spPr>
            <a:solidFill>
              <a:schemeClr val="accent2">
                <a:lumMod val="60000"/>
              </a:schemeClr>
            </a:solidFill>
            <a:ln>
              <a:noFill/>
            </a:ln>
            <a:effectLst/>
          </c:spPr>
          <c:invertIfNegative val="0"/>
          <c:cat>
            <c:strRef>
              <c:f>Sheet1!$A$2:$A$8</c:f>
              <c:strCache>
                <c:ptCount val="6"/>
                <c:pt idx="0">
                  <c:v>Cefn Coed</c:v>
                </c:pt>
                <c:pt idx="1">
                  <c:v>Ward F</c:v>
                </c:pt>
                <c:pt idx="2">
                  <c:v>Learning Disabilities</c:v>
                </c:pt>
                <c:pt idx="3">
                  <c:v>General Hospitals</c:v>
                </c:pt>
                <c:pt idx="4">
                  <c:v>Peri-natal MHU</c:v>
                </c:pt>
                <c:pt idx="5">
                  <c:v>Tonna Suite 2</c:v>
                </c:pt>
              </c:strCache>
            </c:strRef>
          </c:cat>
          <c:val>
            <c:numRef>
              <c:f>Sheet1!$I$2:$I$8</c:f>
              <c:numCache>
                <c:formatCode>General</c:formatCode>
                <c:ptCount val="7"/>
                <c:pt idx="0">
                  <c:v>28</c:v>
                </c:pt>
                <c:pt idx="1">
                  <c:v>25</c:v>
                </c:pt>
                <c:pt idx="2">
                  <c:v>4</c:v>
                </c:pt>
                <c:pt idx="3">
                  <c:v>4</c:v>
                </c:pt>
                <c:pt idx="4">
                  <c:v>0</c:v>
                </c:pt>
                <c:pt idx="5">
                  <c:v>5</c:v>
                </c:pt>
              </c:numCache>
            </c:numRef>
          </c:val>
          <c:extLst>
            <c:ext xmlns:c16="http://schemas.microsoft.com/office/drawing/2014/chart" uri="{C3380CC4-5D6E-409C-BE32-E72D297353CC}">
              <c16:uniqueId val="{00000007-F3B4-4F90-8DF7-4408AEBA5C59}"/>
            </c:ext>
          </c:extLst>
        </c:ser>
        <c:ser>
          <c:idx val="8"/>
          <c:order val="8"/>
          <c:tx>
            <c:strRef>
              <c:f>Sheet1!$J$1</c:f>
              <c:strCache>
                <c:ptCount val="1"/>
                <c:pt idx="0">
                  <c:v>Jan-Mar 26</c:v>
                </c:pt>
              </c:strCache>
            </c:strRef>
          </c:tx>
          <c:spPr>
            <a:solidFill>
              <a:schemeClr val="accent3">
                <a:lumMod val="60000"/>
              </a:schemeClr>
            </a:solidFill>
            <a:ln>
              <a:noFill/>
            </a:ln>
            <a:effectLst/>
          </c:spPr>
          <c:invertIfNegative val="0"/>
          <c:cat>
            <c:strRef>
              <c:f>Sheet1!$A$2:$A$8</c:f>
              <c:strCache>
                <c:ptCount val="6"/>
                <c:pt idx="0">
                  <c:v>Cefn Coed</c:v>
                </c:pt>
                <c:pt idx="1">
                  <c:v>Ward F</c:v>
                </c:pt>
                <c:pt idx="2">
                  <c:v>Learning Disabilities</c:v>
                </c:pt>
                <c:pt idx="3">
                  <c:v>General Hospitals</c:v>
                </c:pt>
                <c:pt idx="4">
                  <c:v>Peri-natal MHU</c:v>
                </c:pt>
                <c:pt idx="5">
                  <c:v>Tonna Suite 2</c:v>
                </c:pt>
              </c:strCache>
            </c:strRef>
          </c:cat>
          <c:val>
            <c:numRef>
              <c:f>Sheet1!$J$2:$J$8</c:f>
              <c:numCache>
                <c:formatCode>General</c:formatCode>
                <c:ptCount val="7"/>
                <c:pt idx="0">
                  <c:v>25</c:v>
                </c:pt>
                <c:pt idx="1">
                  <c:v>15</c:v>
                </c:pt>
                <c:pt idx="2">
                  <c:v>3</c:v>
                </c:pt>
                <c:pt idx="3">
                  <c:v>2</c:v>
                </c:pt>
                <c:pt idx="4">
                  <c:v>2</c:v>
                </c:pt>
                <c:pt idx="5">
                  <c:v>3</c:v>
                </c:pt>
              </c:numCache>
            </c:numRef>
          </c:val>
          <c:extLst>
            <c:ext xmlns:c16="http://schemas.microsoft.com/office/drawing/2014/chart" uri="{C3380CC4-5D6E-409C-BE32-E72D297353CC}">
              <c16:uniqueId val="{00000008-F3B4-4F90-8DF7-4408AEBA5C59}"/>
            </c:ext>
          </c:extLst>
        </c:ser>
        <c:dLbls>
          <c:showLegendKey val="0"/>
          <c:showVal val="0"/>
          <c:showCatName val="0"/>
          <c:showSerName val="0"/>
          <c:showPercent val="0"/>
          <c:showBubbleSize val="0"/>
        </c:dLbls>
        <c:gapWidth val="150"/>
        <c:axId val="1495555136"/>
        <c:axId val="1392177504"/>
      </c:barChart>
      <c:catAx>
        <c:axId val="14955551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92177504"/>
        <c:crosses val="autoZero"/>
        <c:auto val="1"/>
        <c:lblAlgn val="ctr"/>
        <c:lblOffset val="100"/>
        <c:noMultiLvlLbl val="0"/>
      </c:catAx>
      <c:valAx>
        <c:axId val="13921775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95555136"/>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Section 2 Outcomes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Section 3</c:v>
                </c:pt>
              </c:strCache>
            </c:strRef>
          </c:tx>
          <c:spPr>
            <a:solidFill>
              <a:schemeClr val="accent1"/>
            </a:solidFill>
            <a:ln>
              <a:noFill/>
            </a:ln>
            <a:effectLst/>
          </c:spPr>
          <c:invertIfNegative val="0"/>
          <c:cat>
            <c:strRef>
              <c:f>Sheet1!$A$2:$A$7</c:f>
              <c:strCache>
                <c:ptCount val="6"/>
                <c:pt idx="0">
                  <c:v>Cefn Coed</c:v>
                </c:pt>
                <c:pt idx="1">
                  <c:v>Ward F</c:v>
                </c:pt>
                <c:pt idx="2">
                  <c:v>Learning Disabilities</c:v>
                </c:pt>
                <c:pt idx="3">
                  <c:v>General Hospitals</c:v>
                </c:pt>
                <c:pt idx="4">
                  <c:v>Peri-Natal MHU</c:v>
                </c:pt>
                <c:pt idx="5">
                  <c:v>Suite 2 Tonna</c:v>
                </c:pt>
              </c:strCache>
            </c:strRef>
          </c:cat>
          <c:val>
            <c:numRef>
              <c:f>Sheet1!$B$2:$B$7</c:f>
              <c:numCache>
                <c:formatCode>General</c:formatCode>
                <c:ptCount val="6"/>
                <c:pt idx="0">
                  <c:v>8</c:v>
                </c:pt>
                <c:pt idx="1">
                  <c:v>5</c:v>
                </c:pt>
                <c:pt idx="2">
                  <c:v>2</c:v>
                </c:pt>
                <c:pt idx="3">
                  <c:v>1</c:v>
                </c:pt>
                <c:pt idx="4">
                  <c:v>1</c:v>
                </c:pt>
                <c:pt idx="5">
                  <c:v>0</c:v>
                </c:pt>
              </c:numCache>
            </c:numRef>
          </c:val>
          <c:extLst>
            <c:ext xmlns:c16="http://schemas.microsoft.com/office/drawing/2014/chart" uri="{C3380CC4-5D6E-409C-BE32-E72D297353CC}">
              <c16:uniqueId val="{00000000-148A-410E-A81E-7347CD762436}"/>
            </c:ext>
          </c:extLst>
        </c:ser>
        <c:ser>
          <c:idx val="1"/>
          <c:order val="1"/>
          <c:tx>
            <c:strRef>
              <c:f>Sheet1!$C$1</c:f>
              <c:strCache>
                <c:ptCount val="1"/>
                <c:pt idx="0">
                  <c:v>Discharged</c:v>
                </c:pt>
              </c:strCache>
            </c:strRef>
          </c:tx>
          <c:spPr>
            <a:solidFill>
              <a:schemeClr val="accent2"/>
            </a:solidFill>
            <a:ln>
              <a:noFill/>
            </a:ln>
            <a:effectLst/>
          </c:spPr>
          <c:invertIfNegative val="0"/>
          <c:cat>
            <c:strRef>
              <c:f>Sheet1!$A$2:$A$7</c:f>
              <c:strCache>
                <c:ptCount val="6"/>
                <c:pt idx="0">
                  <c:v>Cefn Coed</c:v>
                </c:pt>
                <c:pt idx="1">
                  <c:v>Ward F</c:v>
                </c:pt>
                <c:pt idx="2">
                  <c:v>Learning Disabilities</c:v>
                </c:pt>
                <c:pt idx="3">
                  <c:v>General Hospitals</c:v>
                </c:pt>
                <c:pt idx="4">
                  <c:v>Peri-Natal MHU</c:v>
                </c:pt>
                <c:pt idx="5">
                  <c:v>Suite 2 Tonna</c:v>
                </c:pt>
              </c:strCache>
            </c:strRef>
          </c:cat>
          <c:val>
            <c:numRef>
              <c:f>Sheet1!$C$2:$C$7</c:f>
              <c:numCache>
                <c:formatCode>General</c:formatCode>
                <c:ptCount val="6"/>
                <c:pt idx="0">
                  <c:v>2</c:v>
                </c:pt>
                <c:pt idx="1">
                  <c:v>8</c:v>
                </c:pt>
                <c:pt idx="2">
                  <c:v>1</c:v>
                </c:pt>
                <c:pt idx="3">
                  <c:v>1</c:v>
                </c:pt>
                <c:pt idx="4">
                  <c:v>0</c:v>
                </c:pt>
                <c:pt idx="5">
                  <c:v>0</c:v>
                </c:pt>
              </c:numCache>
            </c:numRef>
          </c:val>
          <c:extLst>
            <c:ext xmlns:c16="http://schemas.microsoft.com/office/drawing/2014/chart" uri="{C3380CC4-5D6E-409C-BE32-E72D297353CC}">
              <c16:uniqueId val="{00000001-148A-410E-A81E-7347CD762436}"/>
            </c:ext>
          </c:extLst>
        </c:ser>
        <c:ser>
          <c:idx val="2"/>
          <c:order val="2"/>
          <c:tx>
            <c:strRef>
              <c:f>Sheet1!$D$1</c:f>
              <c:strCache>
                <c:ptCount val="1"/>
                <c:pt idx="0">
                  <c:v>Regrade to informal</c:v>
                </c:pt>
              </c:strCache>
            </c:strRef>
          </c:tx>
          <c:spPr>
            <a:solidFill>
              <a:schemeClr val="accent3"/>
            </a:solidFill>
            <a:ln>
              <a:noFill/>
            </a:ln>
            <a:effectLst/>
          </c:spPr>
          <c:invertIfNegative val="0"/>
          <c:cat>
            <c:strRef>
              <c:f>Sheet1!$A$2:$A$7</c:f>
              <c:strCache>
                <c:ptCount val="6"/>
                <c:pt idx="0">
                  <c:v>Cefn Coed</c:v>
                </c:pt>
                <c:pt idx="1">
                  <c:v>Ward F</c:v>
                </c:pt>
                <c:pt idx="2">
                  <c:v>Learning Disabilities</c:v>
                </c:pt>
                <c:pt idx="3">
                  <c:v>General Hospitals</c:v>
                </c:pt>
                <c:pt idx="4">
                  <c:v>Peri-Natal MHU</c:v>
                </c:pt>
                <c:pt idx="5">
                  <c:v>Suite 2 Tonna</c:v>
                </c:pt>
              </c:strCache>
            </c:strRef>
          </c:cat>
          <c:val>
            <c:numRef>
              <c:f>Sheet1!$D$2:$D$7</c:f>
              <c:numCache>
                <c:formatCode>General</c:formatCode>
                <c:ptCount val="6"/>
                <c:pt idx="0">
                  <c:v>17</c:v>
                </c:pt>
                <c:pt idx="1">
                  <c:v>7</c:v>
                </c:pt>
                <c:pt idx="2">
                  <c:v>1</c:v>
                </c:pt>
                <c:pt idx="3">
                  <c:v>1</c:v>
                </c:pt>
                <c:pt idx="4">
                  <c:v>1</c:v>
                </c:pt>
                <c:pt idx="5">
                  <c:v>3</c:v>
                </c:pt>
              </c:numCache>
            </c:numRef>
          </c:val>
          <c:extLst>
            <c:ext xmlns:c16="http://schemas.microsoft.com/office/drawing/2014/chart" uri="{C3380CC4-5D6E-409C-BE32-E72D297353CC}">
              <c16:uniqueId val="{00000002-148A-410E-A81E-7347CD762436}"/>
            </c:ext>
          </c:extLst>
        </c:ser>
        <c:ser>
          <c:idx val="3"/>
          <c:order val="3"/>
          <c:tx>
            <c:strRef>
              <c:f>Sheet1!$E$1</c:f>
              <c:strCache>
                <c:ptCount val="1"/>
                <c:pt idx="0">
                  <c:v>Transfer to another trust</c:v>
                </c:pt>
              </c:strCache>
            </c:strRef>
          </c:tx>
          <c:spPr>
            <a:solidFill>
              <a:schemeClr val="accent4"/>
            </a:solidFill>
            <a:ln>
              <a:noFill/>
            </a:ln>
            <a:effectLst/>
          </c:spPr>
          <c:invertIfNegative val="0"/>
          <c:cat>
            <c:strRef>
              <c:f>Sheet1!$A$2:$A$7</c:f>
              <c:strCache>
                <c:ptCount val="6"/>
                <c:pt idx="0">
                  <c:v>Cefn Coed</c:v>
                </c:pt>
                <c:pt idx="1">
                  <c:v>Ward F</c:v>
                </c:pt>
                <c:pt idx="2">
                  <c:v>Learning Disabilities</c:v>
                </c:pt>
                <c:pt idx="3">
                  <c:v>General Hospitals</c:v>
                </c:pt>
                <c:pt idx="4">
                  <c:v>Peri-Natal MHU</c:v>
                </c:pt>
                <c:pt idx="5">
                  <c:v>Suite 2 Tonna</c:v>
                </c:pt>
              </c:strCache>
            </c:strRef>
          </c:cat>
          <c:val>
            <c:numRef>
              <c:f>Sheet1!$E$2:$E$7</c:f>
              <c:numCache>
                <c:formatCode>General</c:formatCode>
                <c:ptCount val="6"/>
                <c:pt idx="0">
                  <c:v>2</c:v>
                </c:pt>
                <c:pt idx="1">
                  <c:v>2</c:v>
                </c:pt>
                <c:pt idx="2">
                  <c:v>0</c:v>
                </c:pt>
                <c:pt idx="3">
                  <c:v>1</c:v>
                </c:pt>
                <c:pt idx="4">
                  <c:v>0</c:v>
                </c:pt>
                <c:pt idx="5">
                  <c:v>0</c:v>
                </c:pt>
              </c:numCache>
            </c:numRef>
          </c:val>
          <c:extLst>
            <c:ext xmlns:c16="http://schemas.microsoft.com/office/drawing/2014/chart" uri="{C3380CC4-5D6E-409C-BE32-E72D297353CC}">
              <c16:uniqueId val="{00000003-148A-410E-A81E-7347CD762436}"/>
            </c:ext>
          </c:extLst>
        </c:ser>
        <c:ser>
          <c:idx val="4"/>
          <c:order val="4"/>
          <c:tx>
            <c:strRef>
              <c:f>Sheet1!$F$1</c:f>
              <c:strCache>
                <c:ptCount val="1"/>
                <c:pt idx="0">
                  <c:v>Lapsed</c:v>
                </c:pt>
              </c:strCache>
            </c:strRef>
          </c:tx>
          <c:spPr>
            <a:solidFill>
              <a:schemeClr val="accent5"/>
            </a:solidFill>
            <a:ln>
              <a:noFill/>
            </a:ln>
            <a:effectLst/>
          </c:spPr>
          <c:invertIfNegative val="0"/>
          <c:cat>
            <c:strRef>
              <c:f>Sheet1!$A$2:$A$7</c:f>
              <c:strCache>
                <c:ptCount val="6"/>
                <c:pt idx="0">
                  <c:v>Cefn Coed</c:v>
                </c:pt>
                <c:pt idx="1">
                  <c:v>Ward F</c:v>
                </c:pt>
                <c:pt idx="2">
                  <c:v>Learning Disabilities</c:v>
                </c:pt>
                <c:pt idx="3">
                  <c:v>General Hospitals</c:v>
                </c:pt>
                <c:pt idx="4">
                  <c:v>Peri-Natal MHU</c:v>
                </c:pt>
                <c:pt idx="5">
                  <c:v>Suite 2 Tonna</c:v>
                </c:pt>
              </c:strCache>
            </c:strRef>
          </c:cat>
          <c:val>
            <c:numRef>
              <c:f>Sheet1!$F$2:$F$7</c:f>
              <c:numCache>
                <c:formatCode>General</c:formatCode>
                <c:ptCount val="6"/>
                <c:pt idx="0">
                  <c:v>0</c:v>
                </c:pt>
                <c:pt idx="1">
                  <c:v>0</c:v>
                </c:pt>
                <c:pt idx="2">
                  <c:v>0</c:v>
                </c:pt>
                <c:pt idx="3">
                  <c:v>1</c:v>
                </c:pt>
                <c:pt idx="4">
                  <c:v>0</c:v>
                </c:pt>
                <c:pt idx="5">
                  <c:v>0</c:v>
                </c:pt>
              </c:numCache>
            </c:numRef>
          </c:val>
          <c:extLst>
            <c:ext xmlns:c16="http://schemas.microsoft.com/office/drawing/2014/chart" uri="{C3380CC4-5D6E-409C-BE32-E72D297353CC}">
              <c16:uniqueId val="{00000004-148A-410E-A81E-7347CD762436}"/>
            </c:ext>
          </c:extLst>
        </c:ser>
        <c:ser>
          <c:idx val="5"/>
          <c:order val="5"/>
          <c:tx>
            <c:strRef>
              <c:f>Sheet1!$G$1</c:f>
              <c:strCache>
                <c:ptCount val="1"/>
                <c:pt idx="0">
                  <c:v>Deceased</c:v>
                </c:pt>
              </c:strCache>
            </c:strRef>
          </c:tx>
          <c:spPr>
            <a:solidFill>
              <a:schemeClr val="accent6"/>
            </a:solidFill>
            <a:ln>
              <a:noFill/>
            </a:ln>
            <a:effectLst/>
          </c:spPr>
          <c:invertIfNegative val="0"/>
          <c:cat>
            <c:strRef>
              <c:f>Sheet1!$A$2:$A$7</c:f>
              <c:strCache>
                <c:ptCount val="6"/>
                <c:pt idx="0">
                  <c:v>Cefn Coed</c:v>
                </c:pt>
                <c:pt idx="1">
                  <c:v>Ward F</c:v>
                </c:pt>
                <c:pt idx="2">
                  <c:v>Learning Disabilities</c:v>
                </c:pt>
                <c:pt idx="3">
                  <c:v>General Hospitals</c:v>
                </c:pt>
                <c:pt idx="4">
                  <c:v>Peri-Natal MHU</c:v>
                </c:pt>
                <c:pt idx="5">
                  <c:v>Suite 2 Tonna</c:v>
                </c:pt>
              </c:strCache>
            </c:strRef>
          </c:cat>
          <c:val>
            <c:numRef>
              <c:f>Sheet1!$G$2:$G$7</c:f>
              <c:numCache>
                <c:formatCode>General</c:formatCode>
                <c:ptCount val="6"/>
                <c:pt idx="0">
                  <c:v>0</c:v>
                </c:pt>
                <c:pt idx="1">
                  <c:v>0</c:v>
                </c:pt>
                <c:pt idx="2">
                  <c:v>0</c:v>
                </c:pt>
                <c:pt idx="3">
                  <c:v>0</c:v>
                </c:pt>
                <c:pt idx="4">
                  <c:v>0</c:v>
                </c:pt>
                <c:pt idx="5">
                  <c:v>0</c:v>
                </c:pt>
              </c:numCache>
            </c:numRef>
          </c:val>
          <c:extLst>
            <c:ext xmlns:c16="http://schemas.microsoft.com/office/drawing/2014/chart" uri="{C3380CC4-5D6E-409C-BE32-E72D297353CC}">
              <c16:uniqueId val="{00000005-148A-410E-A81E-7347CD762436}"/>
            </c:ext>
          </c:extLst>
        </c:ser>
        <c:dLbls>
          <c:showLegendKey val="0"/>
          <c:showVal val="0"/>
          <c:showCatName val="0"/>
          <c:showSerName val="0"/>
          <c:showPercent val="0"/>
          <c:showBubbleSize val="0"/>
        </c:dLbls>
        <c:gapWidth val="219"/>
        <c:overlap val="-27"/>
        <c:axId val="482984240"/>
        <c:axId val="482994640"/>
      </c:barChart>
      <c:catAx>
        <c:axId val="4829842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82994640"/>
        <c:crosses val="autoZero"/>
        <c:auto val="1"/>
        <c:lblAlgn val="ctr"/>
        <c:lblOffset val="100"/>
        <c:noMultiLvlLbl val="0"/>
      </c:catAx>
      <c:valAx>
        <c:axId val="48299464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829842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Use of Section 3</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Cefn Coed</c:v>
                </c:pt>
              </c:strCache>
            </c:strRef>
          </c:tx>
          <c:spPr>
            <a:solidFill>
              <a:schemeClr val="accent1"/>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Sheet1!$B$2:$B$11</c:f>
              <c:numCache>
                <c:formatCode>General</c:formatCode>
                <c:ptCount val="10"/>
                <c:pt idx="0">
                  <c:v>7</c:v>
                </c:pt>
                <c:pt idx="1">
                  <c:v>20</c:v>
                </c:pt>
                <c:pt idx="2">
                  <c:v>16</c:v>
                </c:pt>
                <c:pt idx="3">
                  <c:v>22</c:v>
                </c:pt>
                <c:pt idx="4">
                  <c:v>15</c:v>
                </c:pt>
                <c:pt idx="5">
                  <c:v>15</c:v>
                </c:pt>
                <c:pt idx="6">
                  <c:v>12</c:v>
                </c:pt>
                <c:pt idx="7">
                  <c:v>20</c:v>
                </c:pt>
                <c:pt idx="8">
                  <c:v>20</c:v>
                </c:pt>
              </c:numCache>
            </c:numRef>
          </c:val>
          <c:extLst>
            <c:ext xmlns:c16="http://schemas.microsoft.com/office/drawing/2014/chart" uri="{C3380CC4-5D6E-409C-BE32-E72D297353CC}">
              <c16:uniqueId val="{00000000-347D-4922-95F3-F1133FD47715}"/>
            </c:ext>
          </c:extLst>
        </c:ser>
        <c:ser>
          <c:idx val="1"/>
          <c:order val="1"/>
          <c:tx>
            <c:strRef>
              <c:f>Sheet1!$C$1</c:f>
              <c:strCache>
                <c:ptCount val="1"/>
                <c:pt idx="0">
                  <c:v>Ward F</c:v>
                </c:pt>
              </c:strCache>
            </c:strRef>
          </c:tx>
          <c:spPr>
            <a:solidFill>
              <a:schemeClr val="accent2"/>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Sheet1!$C$2:$C$11</c:f>
              <c:numCache>
                <c:formatCode>General</c:formatCode>
                <c:ptCount val="10"/>
                <c:pt idx="0">
                  <c:v>8</c:v>
                </c:pt>
                <c:pt idx="1">
                  <c:v>10</c:v>
                </c:pt>
                <c:pt idx="2">
                  <c:v>9</c:v>
                </c:pt>
                <c:pt idx="3">
                  <c:v>16</c:v>
                </c:pt>
                <c:pt idx="4">
                  <c:v>7</c:v>
                </c:pt>
                <c:pt idx="5">
                  <c:v>13</c:v>
                </c:pt>
                <c:pt idx="6">
                  <c:v>13</c:v>
                </c:pt>
                <c:pt idx="7">
                  <c:v>7</c:v>
                </c:pt>
                <c:pt idx="8">
                  <c:v>7</c:v>
                </c:pt>
              </c:numCache>
            </c:numRef>
          </c:val>
          <c:extLst>
            <c:ext xmlns:c16="http://schemas.microsoft.com/office/drawing/2014/chart" uri="{C3380CC4-5D6E-409C-BE32-E72D297353CC}">
              <c16:uniqueId val="{00000001-347D-4922-95F3-F1133FD47715}"/>
            </c:ext>
          </c:extLst>
        </c:ser>
        <c:ser>
          <c:idx val="2"/>
          <c:order val="2"/>
          <c:tx>
            <c:strRef>
              <c:f>Sheet1!$D$1</c:f>
              <c:strCache>
                <c:ptCount val="1"/>
                <c:pt idx="0">
                  <c:v>Secure Services</c:v>
                </c:pt>
              </c:strCache>
            </c:strRef>
          </c:tx>
          <c:spPr>
            <a:solidFill>
              <a:schemeClr val="accent3"/>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Sheet1!$D$2:$D$11</c:f>
              <c:numCache>
                <c:formatCode>General</c:formatCode>
                <c:ptCount val="10"/>
                <c:pt idx="0">
                  <c:v>0</c:v>
                </c:pt>
                <c:pt idx="1">
                  <c:v>0</c:v>
                </c:pt>
                <c:pt idx="2">
                  <c:v>0</c:v>
                </c:pt>
                <c:pt idx="3">
                  <c:v>0</c:v>
                </c:pt>
                <c:pt idx="4">
                  <c:v>0</c:v>
                </c:pt>
                <c:pt idx="5">
                  <c:v>0</c:v>
                </c:pt>
                <c:pt idx="6">
                  <c:v>0</c:v>
                </c:pt>
                <c:pt idx="7">
                  <c:v>1</c:v>
                </c:pt>
                <c:pt idx="8">
                  <c:v>0</c:v>
                </c:pt>
              </c:numCache>
            </c:numRef>
          </c:val>
          <c:extLst>
            <c:ext xmlns:c16="http://schemas.microsoft.com/office/drawing/2014/chart" uri="{C3380CC4-5D6E-409C-BE32-E72D297353CC}">
              <c16:uniqueId val="{00000002-347D-4922-95F3-F1133FD47715}"/>
            </c:ext>
          </c:extLst>
        </c:ser>
        <c:ser>
          <c:idx val="3"/>
          <c:order val="3"/>
          <c:tx>
            <c:strRef>
              <c:f>Sheet1!$E$1</c:f>
              <c:strCache>
                <c:ptCount val="1"/>
                <c:pt idx="0">
                  <c:v>Learning Disabilities</c:v>
                </c:pt>
              </c:strCache>
            </c:strRef>
          </c:tx>
          <c:spPr>
            <a:solidFill>
              <a:schemeClr val="accent4"/>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Sheet1!$E$2:$E$11</c:f>
              <c:numCache>
                <c:formatCode>General</c:formatCode>
                <c:ptCount val="10"/>
                <c:pt idx="0">
                  <c:v>0</c:v>
                </c:pt>
                <c:pt idx="1">
                  <c:v>1</c:v>
                </c:pt>
                <c:pt idx="2">
                  <c:v>5</c:v>
                </c:pt>
                <c:pt idx="3">
                  <c:v>5</c:v>
                </c:pt>
                <c:pt idx="4">
                  <c:v>4</c:v>
                </c:pt>
                <c:pt idx="5">
                  <c:v>4</c:v>
                </c:pt>
                <c:pt idx="6">
                  <c:v>1</c:v>
                </c:pt>
                <c:pt idx="7">
                  <c:v>3</c:v>
                </c:pt>
                <c:pt idx="8">
                  <c:v>2</c:v>
                </c:pt>
              </c:numCache>
            </c:numRef>
          </c:val>
          <c:extLst>
            <c:ext xmlns:c16="http://schemas.microsoft.com/office/drawing/2014/chart" uri="{C3380CC4-5D6E-409C-BE32-E72D297353CC}">
              <c16:uniqueId val="{00000003-347D-4922-95F3-F1133FD47715}"/>
            </c:ext>
          </c:extLst>
        </c:ser>
        <c:ser>
          <c:idx val="4"/>
          <c:order val="4"/>
          <c:tx>
            <c:strRef>
              <c:f>Sheet1!$F$1</c:f>
              <c:strCache>
                <c:ptCount val="1"/>
                <c:pt idx="0">
                  <c:v>General Hospitals</c:v>
                </c:pt>
              </c:strCache>
            </c:strRef>
          </c:tx>
          <c:spPr>
            <a:solidFill>
              <a:schemeClr val="accent5"/>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Sheet1!$F$2:$F$11</c:f>
              <c:numCache>
                <c:formatCode>General</c:formatCode>
                <c:ptCount val="10"/>
                <c:pt idx="0">
                  <c:v>0</c:v>
                </c:pt>
                <c:pt idx="1">
                  <c:v>0</c:v>
                </c:pt>
                <c:pt idx="2">
                  <c:v>1</c:v>
                </c:pt>
                <c:pt idx="3">
                  <c:v>0</c:v>
                </c:pt>
                <c:pt idx="4">
                  <c:v>2</c:v>
                </c:pt>
                <c:pt idx="5">
                  <c:v>2</c:v>
                </c:pt>
                <c:pt idx="6">
                  <c:v>1</c:v>
                </c:pt>
                <c:pt idx="7">
                  <c:v>1</c:v>
                </c:pt>
                <c:pt idx="8">
                  <c:v>0</c:v>
                </c:pt>
              </c:numCache>
            </c:numRef>
          </c:val>
          <c:extLst>
            <c:ext xmlns:c16="http://schemas.microsoft.com/office/drawing/2014/chart" uri="{C3380CC4-5D6E-409C-BE32-E72D297353CC}">
              <c16:uniqueId val="{00000004-347D-4922-95F3-F1133FD47715}"/>
            </c:ext>
          </c:extLst>
        </c:ser>
        <c:ser>
          <c:idx val="5"/>
          <c:order val="5"/>
          <c:tx>
            <c:strRef>
              <c:f>Sheet1!$G$1</c:f>
              <c:strCache>
                <c:ptCount val="1"/>
                <c:pt idx="0">
                  <c:v>Peri-Natal MHU</c:v>
                </c:pt>
              </c:strCache>
            </c:strRef>
          </c:tx>
          <c:spPr>
            <a:solidFill>
              <a:schemeClr val="accent6"/>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Sheet1!$G$2:$G$11</c:f>
              <c:numCache>
                <c:formatCode>General</c:formatCode>
                <c:ptCount val="10"/>
                <c:pt idx="0">
                  <c:v>0</c:v>
                </c:pt>
                <c:pt idx="1">
                  <c:v>0</c:v>
                </c:pt>
                <c:pt idx="2">
                  <c:v>0</c:v>
                </c:pt>
                <c:pt idx="3">
                  <c:v>0</c:v>
                </c:pt>
                <c:pt idx="4">
                  <c:v>0</c:v>
                </c:pt>
                <c:pt idx="5">
                  <c:v>1</c:v>
                </c:pt>
                <c:pt idx="6">
                  <c:v>0</c:v>
                </c:pt>
                <c:pt idx="7">
                  <c:v>0</c:v>
                </c:pt>
                <c:pt idx="8">
                  <c:v>1</c:v>
                </c:pt>
              </c:numCache>
            </c:numRef>
          </c:val>
          <c:extLst>
            <c:ext xmlns:c16="http://schemas.microsoft.com/office/drawing/2014/chart" uri="{C3380CC4-5D6E-409C-BE32-E72D297353CC}">
              <c16:uniqueId val="{00000005-347D-4922-95F3-F1133FD47715}"/>
            </c:ext>
          </c:extLst>
        </c:ser>
        <c:ser>
          <c:idx val="6"/>
          <c:order val="6"/>
          <c:tx>
            <c:strRef>
              <c:f>Sheet1!$H$1</c:f>
              <c:strCache>
                <c:ptCount val="1"/>
                <c:pt idx="0">
                  <c:v>Suite 2</c:v>
                </c:pt>
              </c:strCache>
            </c:strRef>
          </c:tx>
          <c:spPr>
            <a:solidFill>
              <a:schemeClr val="accent1">
                <a:lumMod val="60000"/>
              </a:schemeClr>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Sheet1!$H$2:$H$11</c:f>
              <c:numCache>
                <c:formatCode>General</c:formatCode>
                <c:ptCount val="10"/>
                <c:pt idx="3">
                  <c:v>1</c:v>
                </c:pt>
                <c:pt idx="4">
                  <c:v>3</c:v>
                </c:pt>
                <c:pt idx="5">
                  <c:v>3</c:v>
                </c:pt>
                <c:pt idx="6">
                  <c:v>1</c:v>
                </c:pt>
                <c:pt idx="7">
                  <c:v>1</c:v>
                </c:pt>
                <c:pt idx="8">
                  <c:v>0</c:v>
                </c:pt>
              </c:numCache>
            </c:numRef>
          </c:val>
          <c:extLst>
            <c:ext xmlns:c16="http://schemas.microsoft.com/office/drawing/2014/chart" uri="{C3380CC4-5D6E-409C-BE32-E72D297353CC}">
              <c16:uniqueId val="{00000006-347D-4922-95F3-F1133FD47715}"/>
            </c:ext>
          </c:extLst>
        </c:ser>
        <c:dLbls>
          <c:showLegendKey val="0"/>
          <c:showVal val="0"/>
          <c:showCatName val="0"/>
          <c:showSerName val="0"/>
          <c:showPercent val="0"/>
          <c:showBubbleSize val="0"/>
        </c:dLbls>
        <c:gapWidth val="150"/>
        <c:axId val="1492900816"/>
        <c:axId val="1492903728"/>
      </c:barChart>
      <c:catAx>
        <c:axId val="14929008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92903728"/>
        <c:crosses val="autoZero"/>
        <c:auto val="1"/>
        <c:lblAlgn val="ctr"/>
        <c:lblOffset val="100"/>
        <c:noMultiLvlLbl val="0"/>
      </c:catAx>
      <c:valAx>
        <c:axId val="149290372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92900816"/>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Use</a:t>
            </a:r>
            <a:r>
              <a:rPr lang="en-GB" sz="1200" b="1" baseline="0">
                <a:latin typeface="Verdana" panose="020B0604030504040204" pitchFamily="34" charset="0"/>
                <a:ea typeface="Verdana" panose="020B0604030504040204" pitchFamily="34" charset="0"/>
              </a:rPr>
              <a:t> of Section 4</a:t>
            </a:r>
            <a:endParaRPr lang="en-GB" sz="1200" b="1">
              <a:latin typeface="Verdana" panose="020B0604030504040204" pitchFamily="34" charset="0"/>
              <a:ea typeface="Verdana" panose="020B0604030504040204" pitchFamily="34"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barChart>
        <c:barDir val="col"/>
        <c:grouping val="clustered"/>
        <c:varyColors val="0"/>
        <c:ser>
          <c:idx val="0"/>
          <c:order val="0"/>
          <c:tx>
            <c:strRef>
              <c:f>Sheet1!$B$1</c:f>
              <c:strCache>
                <c:ptCount val="1"/>
                <c:pt idx="0">
                  <c:v>Cefn Coed</c:v>
                </c:pt>
              </c:strCache>
            </c:strRef>
          </c:tx>
          <c:spPr>
            <a:solidFill>
              <a:schemeClr val="accent1"/>
            </a:solidFill>
            <a:ln>
              <a:noFill/>
            </a:ln>
            <a:effectLst/>
          </c:spPr>
          <c:invertIfNegative val="0"/>
          <c:cat>
            <c:strRef>
              <c:f>Sheet1!$A$2:$A$11</c:f>
              <c:strCache>
                <c:ptCount val="9"/>
                <c:pt idx="0">
                  <c:v>Jan-Mar 24</c:v>
                </c:pt>
                <c:pt idx="1">
                  <c:v>Apr-Jun 24</c:v>
                </c:pt>
                <c:pt idx="2">
                  <c:v>Jly-Sept 24</c:v>
                </c:pt>
                <c:pt idx="3">
                  <c:v>Oct-Dec 24</c:v>
                </c:pt>
                <c:pt idx="4">
                  <c:v>Jan-Mar 24</c:v>
                </c:pt>
                <c:pt idx="5">
                  <c:v>Apr-Jun 25</c:v>
                </c:pt>
                <c:pt idx="6">
                  <c:v>Jly-Sept 25</c:v>
                </c:pt>
                <c:pt idx="7">
                  <c:v>Oct-Dec 25</c:v>
                </c:pt>
                <c:pt idx="8">
                  <c:v>Jan-Mar 26</c:v>
                </c:pt>
              </c:strCache>
            </c:strRef>
          </c:cat>
          <c:val>
            <c:numRef>
              <c:f>Sheet1!$B$2:$B$11</c:f>
              <c:numCache>
                <c:formatCode>General</c:formatCode>
                <c:ptCount val="10"/>
                <c:pt idx="0">
                  <c:v>1</c:v>
                </c:pt>
                <c:pt idx="1">
                  <c:v>0</c:v>
                </c:pt>
                <c:pt idx="2">
                  <c:v>0</c:v>
                </c:pt>
                <c:pt idx="3">
                  <c:v>0</c:v>
                </c:pt>
                <c:pt idx="4">
                  <c:v>0</c:v>
                </c:pt>
                <c:pt idx="5">
                  <c:v>0</c:v>
                </c:pt>
                <c:pt idx="6">
                  <c:v>1</c:v>
                </c:pt>
                <c:pt idx="7">
                  <c:v>0</c:v>
                </c:pt>
                <c:pt idx="8">
                  <c:v>0</c:v>
                </c:pt>
              </c:numCache>
            </c:numRef>
          </c:val>
          <c:extLst>
            <c:ext xmlns:c16="http://schemas.microsoft.com/office/drawing/2014/chart" uri="{C3380CC4-5D6E-409C-BE32-E72D297353CC}">
              <c16:uniqueId val="{00000000-E19D-40D9-963A-876C30D5E3AA}"/>
            </c:ext>
          </c:extLst>
        </c:ser>
        <c:ser>
          <c:idx val="1"/>
          <c:order val="1"/>
          <c:tx>
            <c:strRef>
              <c:f>Sheet1!$C$1</c:f>
              <c:strCache>
                <c:ptCount val="1"/>
                <c:pt idx="0">
                  <c:v>Ward F</c:v>
                </c:pt>
              </c:strCache>
            </c:strRef>
          </c:tx>
          <c:spPr>
            <a:solidFill>
              <a:schemeClr val="accent2"/>
            </a:solidFill>
            <a:ln>
              <a:noFill/>
            </a:ln>
            <a:effectLst/>
          </c:spPr>
          <c:invertIfNegative val="0"/>
          <c:cat>
            <c:strRef>
              <c:f>Sheet1!$A$2:$A$11</c:f>
              <c:strCache>
                <c:ptCount val="9"/>
                <c:pt idx="0">
                  <c:v>Jan-Mar 24</c:v>
                </c:pt>
                <c:pt idx="1">
                  <c:v>Apr-Jun 24</c:v>
                </c:pt>
                <c:pt idx="2">
                  <c:v>Jly-Sept 24</c:v>
                </c:pt>
                <c:pt idx="3">
                  <c:v>Oct-Dec 24</c:v>
                </c:pt>
                <c:pt idx="4">
                  <c:v>Jan-Mar 24</c:v>
                </c:pt>
                <c:pt idx="5">
                  <c:v>Apr-Jun 25</c:v>
                </c:pt>
                <c:pt idx="6">
                  <c:v>Jly-Sept 25</c:v>
                </c:pt>
                <c:pt idx="7">
                  <c:v>Oct-Dec 25</c:v>
                </c:pt>
                <c:pt idx="8">
                  <c:v>Jan-Mar 26</c:v>
                </c:pt>
              </c:strCache>
            </c:strRef>
          </c:cat>
          <c:val>
            <c:numRef>
              <c:f>Sheet1!$C$2:$C$11</c:f>
              <c:numCache>
                <c:formatCode>General</c:formatCode>
                <c:ptCount val="10"/>
                <c:pt idx="0">
                  <c:v>1</c:v>
                </c:pt>
                <c:pt idx="1">
                  <c:v>1</c:v>
                </c:pt>
                <c:pt idx="2">
                  <c:v>0</c:v>
                </c:pt>
                <c:pt idx="3">
                  <c:v>0</c:v>
                </c:pt>
                <c:pt idx="4">
                  <c:v>0</c:v>
                </c:pt>
                <c:pt idx="5">
                  <c:v>0</c:v>
                </c:pt>
                <c:pt idx="6">
                  <c:v>1</c:v>
                </c:pt>
                <c:pt idx="7">
                  <c:v>1</c:v>
                </c:pt>
                <c:pt idx="8">
                  <c:v>0</c:v>
                </c:pt>
              </c:numCache>
            </c:numRef>
          </c:val>
          <c:extLst>
            <c:ext xmlns:c16="http://schemas.microsoft.com/office/drawing/2014/chart" uri="{C3380CC4-5D6E-409C-BE32-E72D297353CC}">
              <c16:uniqueId val="{00000001-E19D-40D9-963A-876C30D5E3AA}"/>
            </c:ext>
          </c:extLst>
        </c:ser>
        <c:ser>
          <c:idx val="2"/>
          <c:order val="2"/>
          <c:tx>
            <c:strRef>
              <c:f>Sheet1!$D$1</c:f>
              <c:strCache>
                <c:ptCount val="1"/>
                <c:pt idx="0">
                  <c:v>Secure Services</c:v>
                </c:pt>
              </c:strCache>
            </c:strRef>
          </c:tx>
          <c:spPr>
            <a:solidFill>
              <a:schemeClr val="accent3"/>
            </a:solidFill>
            <a:ln>
              <a:noFill/>
            </a:ln>
            <a:effectLst/>
          </c:spPr>
          <c:invertIfNegative val="0"/>
          <c:cat>
            <c:strRef>
              <c:f>Sheet1!$A$2:$A$11</c:f>
              <c:strCache>
                <c:ptCount val="9"/>
                <c:pt idx="0">
                  <c:v>Jan-Mar 24</c:v>
                </c:pt>
                <c:pt idx="1">
                  <c:v>Apr-Jun 24</c:v>
                </c:pt>
                <c:pt idx="2">
                  <c:v>Jly-Sept 24</c:v>
                </c:pt>
                <c:pt idx="3">
                  <c:v>Oct-Dec 24</c:v>
                </c:pt>
                <c:pt idx="4">
                  <c:v>Jan-Mar 24</c:v>
                </c:pt>
                <c:pt idx="5">
                  <c:v>Apr-Jun 25</c:v>
                </c:pt>
                <c:pt idx="6">
                  <c:v>Jly-Sept 25</c:v>
                </c:pt>
                <c:pt idx="7">
                  <c:v>Oct-Dec 25</c:v>
                </c:pt>
                <c:pt idx="8">
                  <c:v>Jan-Mar 26</c:v>
                </c:pt>
              </c:strCache>
            </c:strRef>
          </c:cat>
          <c:val>
            <c:numRef>
              <c:f>Sheet1!$D$2:$D$11</c:f>
              <c:numCache>
                <c:formatCode>General</c:formatCode>
                <c:ptCount val="10"/>
                <c:pt idx="0">
                  <c:v>0</c:v>
                </c:pt>
                <c:pt idx="1">
                  <c:v>0</c:v>
                </c:pt>
                <c:pt idx="2">
                  <c:v>0</c:v>
                </c:pt>
                <c:pt idx="3">
                  <c:v>0</c:v>
                </c:pt>
                <c:pt idx="4">
                  <c:v>0</c:v>
                </c:pt>
                <c:pt idx="5">
                  <c:v>0</c:v>
                </c:pt>
                <c:pt idx="6">
                  <c:v>0</c:v>
                </c:pt>
                <c:pt idx="7">
                  <c:v>0</c:v>
                </c:pt>
                <c:pt idx="8">
                  <c:v>0</c:v>
                </c:pt>
              </c:numCache>
            </c:numRef>
          </c:val>
          <c:extLst>
            <c:ext xmlns:c16="http://schemas.microsoft.com/office/drawing/2014/chart" uri="{C3380CC4-5D6E-409C-BE32-E72D297353CC}">
              <c16:uniqueId val="{00000002-E19D-40D9-963A-876C30D5E3AA}"/>
            </c:ext>
          </c:extLst>
        </c:ser>
        <c:ser>
          <c:idx val="3"/>
          <c:order val="3"/>
          <c:tx>
            <c:strRef>
              <c:f>Sheet1!$E$1</c:f>
              <c:strCache>
                <c:ptCount val="1"/>
                <c:pt idx="0">
                  <c:v>Learning Disabilities</c:v>
                </c:pt>
              </c:strCache>
            </c:strRef>
          </c:tx>
          <c:spPr>
            <a:solidFill>
              <a:schemeClr val="accent4"/>
            </a:solidFill>
            <a:ln>
              <a:noFill/>
            </a:ln>
            <a:effectLst/>
          </c:spPr>
          <c:invertIfNegative val="0"/>
          <c:cat>
            <c:strRef>
              <c:f>Sheet1!$A$2:$A$11</c:f>
              <c:strCache>
                <c:ptCount val="9"/>
                <c:pt idx="0">
                  <c:v>Jan-Mar 24</c:v>
                </c:pt>
                <c:pt idx="1">
                  <c:v>Apr-Jun 24</c:v>
                </c:pt>
                <c:pt idx="2">
                  <c:v>Jly-Sept 24</c:v>
                </c:pt>
                <c:pt idx="3">
                  <c:v>Oct-Dec 24</c:v>
                </c:pt>
                <c:pt idx="4">
                  <c:v>Jan-Mar 24</c:v>
                </c:pt>
                <c:pt idx="5">
                  <c:v>Apr-Jun 25</c:v>
                </c:pt>
                <c:pt idx="6">
                  <c:v>Jly-Sept 25</c:v>
                </c:pt>
                <c:pt idx="7">
                  <c:v>Oct-Dec 25</c:v>
                </c:pt>
                <c:pt idx="8">
                  <c:v>Jan-Mar 26</c:v>
                </c:pt>
              </c:strCache>
            </c:strRef>
          </c:cat>
          <c:val>
            <c:numRef>
              <c:f>Sheet1!$E$2:$E$11</c:f>
              <c:numCache>
                <c:formatCode>General</c:formatCode>
                <c:ptCount val="10"/>
                <c:pt idx="0">
                  <c:v>0</c:v>
                </c:pt>
                <c:pt idx="1">
                  <c:v>0</c:v>
                </c:pt>
                <c:pt idx="2">
                  <c:v>0</c:v>
                </c:pt>
                <c:pt idx="3">
                  <c:v>0</c:v>
                </c:pt>
                <c:pt idx="4">
                  <c:v>1</c:v>
                </c:pt>
                <c:pt idx="5">
                  <c:v>0</c:v>
                </c:pt>
                <c:pt idx="6">
                  <c:v>0</c:v>
                </c:pt>
                <c:pt idx="7">
                  <c:v>0</c:v>
                </c:pt>
                <c:pt idx="8">
                  <c:v>0</c:v>
                </c:pt>
              </c:numCache>
            </c:numRef>
          </c:val>
          <c:extLst>
            <c:ext xmlns:c16="http://schemas.microsoft.com/office/drawing/2014/chart" uri="{C3380CC4-5D6E-409C-BE32-E72D297353CC}">
              <c16:uniqueId val="{00000003-E19D-40D9-963A-876C30D5E3AA}"/>
            </c:ext>
          </c:extLst>
        </c:ser>
        <c:ser>
          <c:idx val="4"/>
          <c:order val="4"/>
          <c:tx>
            <c:strRef>
              <c:f>Sheet1!$F$1</c:f>
              <c:strCache>
                <c:ptCount val="1"/>
                <c:pt idx="0">
                  <c:v>Peri-Natal MHU</c:v>
                </c:pt>
              </c:strCache>
            </c:strRef>
          </c:tx>
          <c:spPr>
            <a:solidFill>
              <a:schemeClr val="accent5"/>
            </a:solidFill>
            <a:ln>
              <a:noFill/>
            </a:ln>
            <a:effectLst/>
          </c:spPr>
          <c:invertIfNegative val="0"/>
          <c:cat>
            <c:strRef>
              <c:f>Sheet1!$A$2:$A$11</c:f>
              <c:strCache>
                <c:ptCount val="9"/>
                <c:pt idx="0">
                  <c:v>Jan-Mar 24</c:v>
                </c:pt>
                <c:pt idx="1">
                  <c:v>Apr-Jun 24</c:v>
                </c:pt>
                <c:pt idx="2">
                  <c:v>Jly-Sept 24</c:v>
                </c:pt>
                <c:pt idx="3">
                  <c:v>Oct-Dec 24</c:v>
                </c:pt>
                <c:pt idx="4">
                  <c:v>Jan-Mar 24</c:v>
                </c:pt>
                <c:pt idx="5">
                  <c:v>Apr-Jun 25</c:v>
                </c:pt>
                <c:pt idx="6">
                  <c:v>Jly-Sept 25</c:v>
                </c:pt>
                <c:pt idx="7">
                  <c:v>Oct-Dec 25</c:v>
                </c:pt>
                <c:pt idx="8">
                  <c:v>Jan-Mar 26</c:v>
                </c:pt>
              </c:strCache>
            </c:strRef>
          </c:cat>
          <c:val>
            <c:numRef>
              <c:f>Sheet1!$F$2:$F$11</c:f>
              <c:numCache>
                <c:formatCode>General</c:formatCode>
                <c:ptCount val="10"/>
                <c:pt idx="0">
                  <c:v>0</c:v>
                </c:pt>
                <c:pt idx="1">
                  <c:v>0</c:v>
                </c:pt>
                <c:pt idx="2">
                  <c:v>0</c:v>
                </c:pt>
                <c:pt idx="3">
                  <c:v>0</c:v>
                </c:pt>
                <c:pt idx="4">
                  <c:v>0</c:v>
                </c:pt>
                <c:pt idx="5">
                  <c:v>0</c:v>
                </c:pt>
                <c:pt idx="6">
                  <c:v>0</c:v>
                </c:pt>
                <c:pt idx="7">
                  <c:v>0</c:v>
                </c:pt>
                <c:pt idx="8">
                  <c:v>0</c:v>
                </c:pt>
              </c:numCache>
            </c:numRef>
          </c:val>
          <c:extLst>
            <c:ext xmlns:c16="http://schemas.microsoft.com/office/drawing/2014/chart" uri="{C3380CC4-5D6E-409C-BE32-E72D297353CC}">
              <c16:uniqueId val="{00000004-E19D-40D9-963A-876C30D5E3AA}"/>
            </c:ext>
          </c:extLst>
        </c:ser>
        <c:ser>
          <c:idx val="5"/>
          <c:order val="5"/>
          <c:tx>
            <c:strRef>
              <c:f>Sheet1!$G$1</c:f>
              <c:strCache>
                <c:ptCount val="1"/>
                <c:pt idx="0">
                  <c:v>General Wards</c:v>
                </c:pt>
              </c:strCache>
            </c:strRef>
          </c:tx>
          <c:spPr>
            <a:solidFill>
              <a:schemeClr val="accent6"/>
            </a:solidFill>
            <a:ln>
              <a:noFill/>
            </a:ln>
            <a:effectLst/>
          </c:spPr>
          <c:invertIfNegative val="0"/>
          <c:cat>
            <c:strRef>
              <c:f>Sheet1!$A$2:$A$11</c:f>
              <c:strCache>
                <c:ptCount val="9"/>
                <c:pt idx="0">
                  <c:v>Jan-Mar 24</c:v>
                </c:pt>
                <c:pt idx="1">
                  <c:v>Apr-Jun 24</c:v>
                </c:pt>
                <c:pt idx="2">
                  <c:v>Jly-Sept 24</c:v>
                </c:pt>
                <c:pt idx="3">
                  <c:v>Oct-Dec 24</c:v>
                </c:pt>
                <c:pt idx="4">
                  <c:v>Jan-Mar 24</c:v>
                </c:pt>
                <c:pt idx="5">
                  <c:v>Apr-Jun 25</c:v>
                </c:pt>
                <c:pt idx="6">
                  <c:v>Jly-Sept 25</c:v>
                </c:pt>
                <c:pt idx="7">
                  <c:v>Oct-Dec 25</c:v>
                </c:pt>
                <c:pt idx="8">
                  <c:v>Jan-Mar 26</c:v>
                </c:pt>
              </c:strCache>
            </c:strRef>
          </c:cat>
          <c:val>
            <c:numRef>
              <c:f>Sheet1!$G$2:$G$11</c:f>
              <c:numCache>
                <c:formatCode>General</c:formatCode>
                <c:ptCount val="10"/>
                <c:pt idx="7">
                  <c:v>1</c:v>
                </c:pt>
                <c:pt idx="8">
                  <c:v>0</c:v>
                </c:pt>
              </c:numCache>
            </c:numRef>
          </c:val>
          <c:extLst>
            <c:ext xmlns:c16="http://schemas.microsoft.com/office/drawing/2014/chart" uri="{C3380CC4-5D6E-409C-BE32-E72D297353CC}">
              <c16:uniqueId val="{00000005-E19D-40D9-963A-876C30D5E3AA}"/>
            </c:ext>
          </c:extLst>
        </c:ser>
        <c:dLbls>
          <c:showLegendKey val="0"/>
          <c:showVal val="0"/>
          <c:showCatName val="0"/>
          <c:showSerName val="0"/>
          <c:showPercent val="0"/>
          <c:showBubbleSize val="0"/>
        </c:dLbls>
        <c:gapWidth val="219"/>
        <c:overlap val="-27"/>
        <c:axId val="1790375855"/>
        <c:axId val="1790376271"/>
      </c:barChart>
      <c:catAx>
        <c:axId val="179037585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90376271"/>
        <c:crosses val="autoZero"/>
        <c:auto val="1"/>
        <c:lblAlgn val="ctr"/>
        <c:lblOffset val="100"/>
        <c:noMultiLvlLbl val="0"/>
      </c:catAx>
      <c:valAx>
        <c:axId val="179037627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90375855"/>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New Community</a:t>
            </a:r>
            <a:r>
              <a:rPr lang="en-GB" sz="1200" b="1" baseline="0">
                <a:latin typeface="Verdana" panose="020B0604030504040204" pitchFamily="34" charset="0"/>
                <a:ea typeface="Verdana" panose="020B0604030504040204" pitchFamily="34" charset="0"/>
              </a:rPr>
              <a:t> Treatment Orders</a:t>
            </a:r>
            <a:endParaRPr lang="en-GB" sz="1200" b="1">
              <a:latin typeface="Verdana" panose="020B0604030504040204" pitchFamily="34" charset="0"/>
              <a:ea typeface="Verdana" panose="020B0604030504040204" pitchFamily="34"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barChart>
        <c:barDir val="col"/>
        <c:grouping val="clustered"/>
        <c:varyColors val="0"/>
        <c:ser>
          <c:idx val="0"/>
          <c:order val="0"/>
          <c:tx>
            <c:strRef>
              <c:f>Sheet1!$B$1</c:f>
              <c:strCache>
                <c:ptCount val="1"/>
                <c:pt idx="0">
                  <c:v>male</c:v>
                </c:pt>
              </c:strCache>
            </c:strRef>
          </c:tx>
          <c:spPr>
            <a:solidFill>
              <a:schemeClr val="accent1"/>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 Sept 25</c:v>
                </c:pt>
                <c:pt idx="7">
                  <c:v>Oct-Dec 25</c:v>
                </c:pt>
                <c:pt idx="8">
                  <c:v>Jan-Mar 26</c:v>
                </c:pt>
              </c:strCache>
            </c:strRef>
          </c:cat>
          <c:val>
            <c:numRef>
              <c:f>Sheet1!$B$2:$B$11</c:f>
              <c:numCache>
                <c:formatCode>General</c:formatCode>
                <c:ptCount val="10"/>
                <c:pt idx="0">
                  <c:v>9</c:v>
                </c:pt>
                <c:pt idx="1">
                  <c:v>10</c:v>
                </c:pt>
                <c:pt idx="2">
                  <c:v>8</c:v>
                </c:pt>
                <c:pt idx="3">
                  <c:v>6</c:v>
                </c:pt>
                <c:pt idx="4">
                  <c:v>7</c:v>
                </c:pt>
                <c:pt idx="5">
                  <c:v>3</c:v>
                </c:pt>
                <c:pt idx="6">
                  <c:v>6</c:v>
                </c:pt>
                <c:pt idx="7">
                  <c:v>5</c:v>
                </c:pt>
                <c:pt idx="8">
                  <c:v>7</c:v>
                </c:pt>
              </c:numCache>
            </c:numRef>
          </c:val>
          <c:extLst>
            <c:ext xmlns:c16="http://schemas.microsoft.com/office/drawing/2014/chart" uri="{C3380CC4-5D6E-409C-BE32-E72D297353CC}">
              <c16:uniqueId val="{00000000-8654-4DAC-A37A-D73027727803}"/>
            </c:ext>
          </c:extLst>
        </c:ser>
        <c:ser>
          <c:idx val="1"/>
          <c:order val="1"/>
          <c:tx>
            <c:strRef>
              <c:f>Sheet1!$C$1</c:f>
              <c:strCache>
                <c:ptCount val="1"/>
                <c:pt idx="0">
                  <c:v>female</c:v>
                </c:pt>
              </c:strCache>
            </c:strRef>
          </c:tx>
          <c:spPr>
            <a:solidFill>
              <a:schemeClr val="accent2"/>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 Sept 25</c:v>
                </c:pt>
                <c:pt idx="7">
                  <c:v>Oct-Dec 25</c:v>
                </c:pt>
                <c:pt idx="8">
                  <c:v>Jan-Mar 26</c:v>
                </c:pt>
              </c:strCache>
            </c:strRef>
          </c:cat>
          <c:val>
            <c:numRef>
              <c:f>Sheet1!$C$2:$C$11</c:f>
              <c:numCache>
                <c:formatCode>General</c:formatCode>
                <c:ptCount val="10"/>
                <c:pt idx="0">
                  <c:v>1</c:v>
                </c:pt>
                <c:pt idx="1">
                  <c:v>5</c:v>
                </c:pt>
                <c:pt idx="2">
                  <c:v>4</c:v>
                </c:pt>
                <c:pt idx="3">
                  <c:v>2</c:v>
                </c:pt>
                <c:pt idx="4">
                  <c:v>2</c:v>
                </c:pt>
                <c:pt idx="5">
                  <c:v>2</c:v>
                </c:pt>
                <c:pt idx="6">
                  <c:v>2</c:v>
                </c:pt>
                <c:pt idx="7">
                  <c:v>1</c:v>
                </c:pt>
                <c:pt idx="8">
                  <c:v>3</c:v>
                </c:pt>
              </c:numCache>
            </c:numRef>
          </c:val>
          <c:extLst>
            <c:ext xmlns:c16="http://schemas.microsoft.com/office/drawing/2014/chart" uri="{C3380CC4-5D6E-409C-BE32-E72D297353CC}">
              <c16:uniqueId val="{00000001-8654-4DAC-A37A-D73027727803}"/>
            </c:ext>
          </c:extLst>
        </c:ser>
        <c:dLbls>
          <c:showLegendKey val="0"/>
          <c:showVal val="0"/>
          <c:showCatName val="0"/>
          <c:showSerName val="0"/>
          <c:showPercent val="0"/>
          <c:showBubbleSize val="0"/>
        </c:dLbls>
        <c:gapWidth val="219"/>
        <c:overlap val="-27"/>
        <c:axId val="153327535"/>
        <c:axId val="153330863"/>
      </c:barChart>
      <c:catAx>
        <c:axId val="15332753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3330863"/>
        <c:crosses val="autoZero"/>
        <c:auto val="1"/>
        <c:lblAlgn val="ctr"/>
        <c:lblOffset val="100"/>
        <c:noMultiLvlLbl val="0"/>
      </c:catAx>
      <c:valAx>
        <c:axId val="15333086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3327535"/>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Monthly CTO figure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Males</c:v>
                </c:pt>
              </c:strCache>
            </c:strRef>
          </c:tx>
          <c:spPr>
            <a:solidFill>
              <a:schemeClr val="accent1"/>
            </a:solidFill>
            <a:ln>
              <a:noFill/>
            </a:ln>
            <a:effectLst/>
          </c:spPr>
          <c:invertIfNegative val="0"/>
          <c:cat>
            <c:numRef>
              <c:f>Sheet1!$A$2:$A$17</c:f>
              <c:numCache>
                <c:formatCode>mmm\-yy</c:formatCode>
                <c:ptCount val="16"/>
                <c:pt idx="0">
                  <c:v>45658</c:v>
                </c:pt>
                <c:pt idx="1">
                  <c:v>45689</c:v>
                </c:pt>
                <c:pt idx="2">
                  <c:v>45717</c:v>
                </c:pt>
                <c:pt idx="3">
                  <c:v>45748</c:v>
                </c:pt>
                <c:pt idx="4">
                  <c:v>45778</c:v>
                </c:pt>
                <c:pt idx="5">
                  <c:v>45809</c:v>
                </c:pt>
                <c:pt idx="6">
                  <c:v>45839</c:v>
                </c:pt>
                <c:pt idx="7">
                  <c:v>45870</c:v>
                </c:pt>
                <c:pt idx="8">
                  <c:v>45901</c:v>
                </c:pt>
                <c:pt idx="9">
                  <c:v>45931</c:v>
                </c:pt>
                <c:pt idx="10">
                  <c:v>45962</c:v>
                </c:pt>
                <c:pt idx="11">
                  <c:v>45992</c:v>
                </c:pt>
                <c:pt idx="12">
                  <c:v>46023</c:v>
                </c:pt>
                <c:pt idx="13">
                  <c:v>46054</c:v>
                </c:pt>
                <c:pt idx="14">
                  <c:v>46082</c:v>
                </c:pt>
              </c:numCache>
            </c:numRef>
          </c:cat>
          <c:val>
            <c:numRef>
              <c:f>Sheet1!$B$2:$B$17</c:f>
              <c:numCache>
                <c:formatCode>General</c:formatCode>
                <c:ptCount val="16"/>
                <c:pt idx="0">
                  <c:v>18</c:v>
                </c:pt>
                <c:pt idx="1">
                  <c:v>19</c:v>
                </c:pt>
                <c:pt idx="2">
                  <c:v>20</c:v>
                </c:pt>
                <c:pt idx="3">
                  <c:v>18</c:v>
                </c:pt>
                <c:pt idx="4">
                  <c:v>18</c:v>
                </c:pt>
                <c:pt idx="5">
                  <c:v>18</c:v>
                </c:pt>
                <c:pt idx="6">
                  <c:v>18</c:v>
                </c:pt>
                <c:pt idx="7">
                  <c:v>18</c:v>
                </c:pt>
                <c:pt idx="8">
                  <c:v>18</c:v>
                </c:pt>
                <c:pt idx="9">
                  <c:v>19</c:v>
                </c:pt>
                <c:pt idx="10">
                  <c:v>21</c:v>
                </c:pt>
                <c:pt idx="11">
                  <c:v>19</c:v>
                </c:pt>
                <c:pt idx="12">
                  <c:v>22</c:v>
                </c:pt>
                <c:pt idx="13">
                  <c:v>22</c:v>
                </c:pt>
                <c:pt idx="14">
                  <c:v>25</c:v>
                </c:pt>
              </c:numCache>
            </c:numRef>
          </c:val>
          <c:extLst>
            <c:ext xmlns:c16="http://schemas.microsoft.com/office/drawing/2014/chart" uri="{C3380CC4-5D6E-409C-BE32-E72D297353CC}">
              <c16:uniqueId val="{00000000-5C59-4877-82CA-11BD76C17C0C}"/>
            </c:ext>
          </c:extLst>
        </c:ser>
        <c:ser>
          <c:idx val="1"/>
          <c:order val="1"/>
          <c:tx>
            <c:strRef>
              <c:f>Sheet1!$C$1</c:f>
              <c:strCache>
                <c:ptCount val="1"/>
                <c:pt idx="0">
                  <c:v>Females</c:v>
                </c:pt>
              </c:strCache>
            </c:strRef>
          </c:tx>
          <c:spPr>
            <a:solidFill>
              <a:schemeClr val="accent2"/>
            </a:solidFill>
            <a:ln>
              <a:noFill/>
            </a:ln>
            <a:effectLst/>
          </c:spPr>
          <c:invertIfNegative val="0"/>
          <c:cat>
            <c:numRef>
              <c:f>Sheet1!$A$2:$A$17</c:f>
              <c:numCache>
                <c:formatCode>mmm\-yy</c:formatCode>
                <c:ptCount val="16"/>
                <c:pt idx="0">
                  <c:v>45658</c:v>
                </c:pt>
                <c:pt idx="1">
                  <c:v>45689</c:v>
                </c:pt>
                <c:pt idx="2">
                  <c:v>45717</c:v>
                </c:pt>
                <c:pt idx="3">
                  <c:v>45748</c:v>
                </c:pt>
                <c:pt idx="4">
                  <c:v>45778</c:v>
                </c:pt>
                <c:pt idx="5">
                  <c:v>45809</c:v>
                </c:pt>
                <c:pt idx="6">
                  <c:v>45839</c:v>
                </c:pt>
                <c:pt idx="7">
                  <c:v>45870</c:v>
                </c:pt>
                <c:pt idx="8">
                  <c:v>45901</c:v>
                </c:pt>
                <c:pt idx="9">
                  <c:v>45931</c:v>
                </c:pt>
                <c:pt idx="10">
                  <c:v>45962</c:v>
                </c:pt>
                <c:pt idx="11">
                  <c:v>45992</c:v>
                </c:pt>
                <c:pt idx="12">
                  <c:v>46023</c:v>
                </c:pt>
                <c:pt idx="13">
                  <c:v>46054</c:v>
                </c:pt>
                <c:pt idx="14">
                  <c:v>46082</c:v>
                </c:pt>
              </c:numCache>
            </c:numRef>
          </c:cat>
          <c:val>
            <c:numRef>
              <c:f>Sheet1!$C$2:$C$17</c:f>
              <c:numCache>
                <c:formatCode>General</c:formatCode>
                <c:ptCount val="16"/>
                <c:pt idx="0">
                  <c:v>8</c:v>
                </c:pt>
                <c:pt idx="1">
                  <c:v>8</c:v>
                </c:pt>
                <c:pt idx="2">
                  <c:v>9</c:v>
                </c:pt>
                <c:pt idx="3">
                  <c:v>8</c:v>
                </c:pt>
                <c:pt idx="4">
                  <c:v>8</c:v>
                </c:pt>
                <c:pt idx="5">
                  <c:v>8</c:v>
                </c:pt>
                <c:pt idx="6">
                  <c:v>8</c:v>
                </c:pt>
                <c:pt idx="7">
                  <c:v>9</c:v>
                </c:pt>
                <c:pt idx="8">
                  <c:v>9</c:v>
                </c:pt>
                <c:pt idx="9">
                  <c:v>10</c:v>
                </c:pt>
                <c:pt idx="10">
                  <c:v>9</c:v>
                </c:pt>
                <c:pt idx="11">
                  <c:v>8</c:v>
                </c:pt>
                <c:pt idx="12">
                  <c:v>9</c:v>
                </c:pt>
                <c:pt idx="13">
                  <c:v>9</c:v>
                </c:pt>
                <c:pt idx="14">
                  <c:v>9</c:v>
                </c:pt>
              </c:numCache>
            </c:numRef>
          </c:val>
          <c:extLst>
            <c:ext xmlns:c16="http://schemas.microsoft.com/office/drawing/2014/chart" uri="{C3380CC4-5D6E-409C-BE32-E72D297353CC}">
              <c16:uniqueId val="{00000001-5C59-4877-82CA-11BD76C17C0C}"/>
            </c:ext>
          </c:extLst>
        </c:ser>
        <c:dLbls>
          <c:showLegendKey val="0"/>
          <c:showVal val="0"/>
          <c:showCatName val="0"/>
          <c:showSerName val="0"/>
          <c:showPercent val="0"/>
          <c:showBubbleSize val="0"/>
        </c:dLbls>
        <c:gapWidth val="219"/>
        <c:overlap val="-27"/>
        <c:axId val="432316144"/>
        <c:axId val="432313232"/>
      </c:barChart>
      <c:dateAx>
        <c:axId val="432316144"/>
        <c:scaling>
          <c:orientation val="minMax"/>
        </c:scaling>
        <c:delete val="0"/>
        <c:axPos val="b"/>
        <c:numFmt formatCode="mmm\-yy"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2313232"/>
        <c:crosses val="autoZero"/>
        <c:auto val="1"/>
        <c:lblOffset val="100"/>
        <c:baseTimeUnit val="months"/>
      </c:dateAx>
      <c:valAx>
        <c:axId val="43231323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2316144"/>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Community Treatment Orders - Activity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Renewed</c:v>
                </c:pt>
              </c:strCache>
            </c:strRef>
          </c:tx>
          <c:spPr>
            <a:solidFill>
              <a:schemeClr val="accent1"/>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Sheet1!$B$2:$B$11</c:f>
              <c:numCache>
                <c:formatCode>General</c:formatCode>
                <c:ptCount val="10"/>
                <c:pt idx="0">
                  <c:v>5</c:v>
                </c:pt>
                <c:pt idx="1">
                  <c:v>4</c:v>
                </c:pt>
                <c:pt idx="2">
                  <c:v>5</c:v>
                </c:pt>
                <c:pt idx="3">
                  <c:v>5</c:v>
                </c:pt>
                <c:pt idx="4">
                  <c:v>8</c:v>
                </c:pt>
                <c:pt idx="5">
                  <c:v>2</c:v>
                </c:pt>
                <c:pt idx="6">
                  <c:v>2</c:v>
                </c:pt>
                <c:pt idx="7">
                  <c:v>4</c:v>
                </c:pt>
                <c:pt idx="8">
                  <c:v>4</c:v>
                </c:pt>
              </c:numCache>
            </c:numRef>
          </c:val>
          <c:extLst>
            <c:ext xmlns:c16="http://schemas.microsoft.com/office/drawing/2014/chart" uri="{C3380CC4-5D6E-409C-BE32-E72D297353CC}">
              <c16:uniqueId val="{00000000-8B44-457A-B5CE-854E2D00A699}"/>
            </c:ext>
          </c:extLst>
        </c:ser>
        <c:ser>
          <c:idx val="1"/>
          <c:order val="1"/>
          <c:tx>
            <c:strRef>
              <c:f>Sheet1!$C$1</c:f>
              <c:strCache>
                <c:ptCount val="1"/>
                <c:pt idx="0">
                  <c:v>Revoked</c:v>
                </c:pt>
              </c:strCache>
            </c:strRef>
          </c:tx>
          <c:spPr>
            <a:solidFill>
              <a:schemeClr val="accent2"/>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Sheet1!$C$2:$C$11</c:f>
              <c:numCache>
                <c:formatCode>General</c:formatCode>
                <c:ptCount val="10"/>
                <c:pt idx="0">
                  <c:v>1</c:v>
                </c:pt>
                <c:pt idx="1">
                  <c:v>2</c:v>
                </c:pt>
                <c:pt idx="2">
                  <c:v>1</c:v>
                </c:pt>
                <c:pt idx="3">
                  <c:v>3</c:v>
                </c:pt>
                <c:pt idx="4">
                  <c:v>3</c:v>
                </c:pt>
                <c:pt idx="5">
                  <c:v>2</c:v>
                </c:pt>
                <c:pt idx="6">
                  <c:v>2</c:v>
                </c:pt>
                <c:pt idx="7">
                  <c:v>1</c:v>
                </c:pt>
                <c:pt idx="8">
                  <c:v>1</c:v>
                </c:pt>
              </c:numCache>
            </c:numRef>
          </c:val>
          <c:extLst>
            <c:ext xmlns:c16="http://schemas.microsoft.com/office/drawing/2014/chart" uri="{C3380CC4-5D6E-409C-BE32-E72D297353CC}">
              <c16:uniqueId val="{00000001-8B44-457A-B5CE-854E2D00A699}"/>
            </c:ext>
          </c:extLst>
        </c:ser>
        <c:ser>
          <c:idx val="2"/>
          <c:order val="2"/>
          <c:tx>
            <c:strRef>
              <c:f>Sheet1!$D$1</c:f>
              <c:strCache>
                <c:ptCount val="1"/>
                <c:pt idx="0">
                  <c:v>informal</c:v>
                </c:pt>
              </c:strCache>
            </c:strRef>
          </c:tx>
          <c:spPr>
            <a:solidFill>
              <a:schemeClr val="accent3"/>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Sheet1!$D$2:$D$11</c:f>
              <c:numCache>
                <c:formatCode>General</c:formatCode>
                <c:ptCount val="10"/>
                <c:pt idx="0">
                  <c:v>2</c:v>
                </c:pt>
                <c:pt idx="1">
                  <c:v>4</c:v>
                </c:pt>
                <c:pt idx="2">
                  <c:v>2</c:v>
                </c:pt>
                <c:pt idx="3">
                  <c:v>5</c:v>
                </c:pt>
                <c:pt idx="4">
                  <c:v>0</c:v>
                </c:pt>
                <c:pt idx="5">
                  <c:v>1</c:v>
                </c:pt>
                <c:pt idx="6">
                  <c:v>7</c:v>
                </c:pt>
                <c:pt idx="7">
                  <c:v>3</c:v>
                </c:pt>
                <c:pt idx="8">
                  <c:v>1</c:v>
                </c:pt>
              </c:numCache>
            </c:numRef>
          </c:val>
          <c:extLst>
            <c:ext xmlns:c16="http://schemas.microsoft.com/office/drawing/2014/chart" uri="{C3380CC4-5D6E-409C-BE32-E72D297353CC}">
              <c16:uniqueId val="{00000002-8B44-457A-B5CE-854E2D00A699}"/>
            </c:ext>
          </c:extLst>
        </c:ser>
        <c:ser>
          <c:idx val="3"/>
          <c:order val="3"/>
          <c:tx>
            <c:strRef>
              <c:f>Sheet1!$E$1</c:f>
              <c:strCache>
                <c:ptCount val="1"/>
                <c:pt idx="0">
                  <c:v>discharged</c:v>
                </c:pt>
              </c:strCache>
            </c:strRef>
          </c:tx>
          <c:spPr>
            <a:solidFill>
              <a:schemeClr val="accent4"/>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Sheet1!$E$2:$E$11</c:f>
              <c:numCache>
                <c:formatCode>General</c:formatCode>
                <c:ptCount val="10"/>
                <c:pt idx="0">
                  <c:v>1</c:v>
                </c:pt>
                <c:pt idx="1">
                  <c:v>0</c:v>
                </c:pt>
                <c:pt idx="2">
                  <c:v>0</c:v>
                </c:pt>
                <c:pt idx="3">
                  <c:v>0</c:v>
                </c:pt>
                <c:pt idx="4">
                  <c:v>0</c:v>
                </c:pt>
                <c:pt idx="5">
                  <c:v>0</c:v>
                </c:pt>
                <c:pt idx="6">
                  <c:v>1</c:v>
                </c:pt>
                <c:pt idx="7">
                  <c:v>0</c:v>
                </c:pt>
                <c:pt idx="8">
                  <c:v>0</c:v>
                </c:pt>
              </c:numCache>
            </c:numRef>
          </c:val>
          <c:extLst>
            <c:ext xmlns:c16="http://schemas.microsoft.com/office/drawing/2014/chart" uri="{C3380CC4-5D6E-409C-BE32-E72D297353CC}">
              <c16:uniqueId val="{00000003-8B44-457A-B5CE-854E2D00A699}"/>
            </c:ext>
          </c:extLst>
        </c:ser>
        <c:ser>
          <c:idx val="4"/>
          <c:order val="4"/>
          <c:tx>
            <c:strRef>
              <c:f>Sheet1!$F$1</c:f>
              <c:strCache>
                <c:ptCount val="1"/>
                <c:pt idx="0">
                  <c:v>Discharged by MHRT</c:v>
                </c:pt>
              </c:strCache>
            </c:strRef>
          </c:tx>
          <c:spPr>
            <a:solidFill>
              <a:schemeClr val="accent5"/>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Sheet1!$F$2:$F$11</c:f>
              <c:numCache>
                <c:formatCode>General</c:formatCode>
                <c:ptCount val="10"/>
                <c:pt idx="3">
                  <c:v>1</c:v>
                </c:pt>
                <c:pt idx="4">
                  <c:v>0</c:v>
                </c:pt>
                <c:pt idx="5">
                  <c:v>0</c:v>
                </c:pt>
                <c:pt idx="6">
                  <c:v>0</c:v>
                </c:pt>
                <c:pt idx="7">
                  <c:v>0</c:v>
                </c:pt>
                <c:pt idx="8">
                  <c:v>0</c:v>
                </c:pt>
              </c:numCache>
            </c:numRef>
          </c:val>
          <c:extLst>
            <c:ext xmlns:c16="http://schemas.microsoft.com/office/drawing/2014/chart" uri="{C3380CC4-5D6E-409C-BE32-E72D297353CC}">
              <c16:uniqueId val="{00000004-8B44-457A-B5CE-854E2D00A699}"/>
            </c:ext>
          </c:extLst>
        </c:ser>
        <c:dLbls>
          <c:showLegendKey val="0"/>
          <c:showVal val="0"/>
          <c:showCatName val="0"/>
          <c:showSerName val="0"/>
          <c:showPercent val="0"/>
          <c:showBubbleSize val="0"/>
        </c:dLbls>
        <c:gapWidth val="219"/>
        <c:overlap val="-27"/>
        <c:axId val="401063999"/>
        <c:axId val="401064831"/>
      </c:barChart>
      <c:catAx>
        <c:axId val="40106399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01064831"/>
        <c:crosses val="autoZero"/>
        <c:auto val="1"/>
        <c:lblAlgn val="ctr"/>
        <c:lblOffset val="100"/>
        <c:noMultiLvlLbl val="0"/>
      </c:catAx>
      <c:valAx>
        <c:axId val="40106483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01063999"/>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2.8786257112744112E-2"/>
          <c:y val="9.4584286803966439E-2"/>
          <c:w val="0.95489931945381135"/>
          <c:h val="0.76484092806476989"/>
        </c:manualLayout>
      </c:layout>
      <c:barChart>
        <c:barDir val="col"/>
        <c:grouping val="clustered"/>
        <c:varyColors val="0"/>
        <c:ser>
          <c:idx val="0"/>
          <c:order val="0"/>
          <c:tx>
            <c:strRef>
              <c:f>Sheet1!$B$1</c:f>
              <c:strCache>
                <c:ptCount val="1"/>
                <c:pt idx="0">
                  <c:v>Referred</c:v>
                </c:pt>
              </c:strCache>
            </c:strRef>
          </c:tx>
          <c:spPr>
            <a:solidFill>
              <a:schemeClr val="accent1"/>
            </a:solidFill>
            <a:ln>
              <a:noFill/>
            </a:ln>
            <a:effectLst/>
          </c:spPr>
          <c:invertIfNegative val="0"/>
          <c:cat>
            <c:strRef>
              <c:f>Sheet1!$A$2:$A$3</c:f>
              <c:strCache>
                <c:ptCount val="1"/>
                <c:pt idx="0">
                  <c:v>Total - 30</c:v>
                </c:pt>
              </c:strCache>
            </c:strRef>
          </c:cat>
          <c:val>
            <c:numRef>
              <c:f>Sheet1!$B$2:$B$3</c:f>
              <c:numCache>
                <c:formatCode>General</c:formatCode>
                <c:ptCount val="2"/>
                <c:pt idx="0">
                  <c:v>28</c:v>
                </c:pt>
              </c:numCache>
            </c:numRef>
          </c:val>
          <c:extLst>
            <c:ext xmlns:c16="http://schemas.microsoft.com/office/drawing/2014/chart" uri="{C3380CC4-5D6E-409C-BE32-E72D297353CC}">
              <c16:uniqueId val="{00000000-5F15-4BD6-B26B-B61B2777A957}"/>
            </c:ext>
          </c:extLst>
        </c:ser>
        <c:ser>
          <c:idx val="1"/>
          <c:order val="1"/>
          <c:tx>
            <c:strRef>
              <c:f>Sheet1!$C$1</c:f>
              <c:strCache>
                <c:ptCount val="1"/>
                <c:pt idx="0">
                  <c:v>Applied</c:v>
                </c:pt>
              </c:strCache>
            </c:strRef>
          </c:tx>
          <c:spPr>
            <a:solidFill>
              <a:schemeClr val="accent2"/>
            </a:solidFill>
            <a:ln>
              <a:noFill/>
            </a:ln>
            <a:effectLst/>
          </c:spPr>
          <c:invertIfNegative val="0"/>
          <c:cat>
            <c:strRef>
              <c:f>Sheet1!$A$2:$A$3</c:f>
              <c:strCache>
                <c:ptCount val="1"/>
                <c:pt idx="0">
                  <c:v>Total - 30</c:v>
                </c:pt>
              </c:strCache>
            </c:strRef>
          </c:cat>
          <c:val>
            <c:numRef>
              <c:f>Sheet1!$C$2:$C$3</c:f>
              <c:numCache>
                <c:formatCode>General</c:formatCode>
                <c:ptCount val="2"/>
                <c:pt idx="0">
                  <c:v>2</c:v>
                </c:pt>
              </c:numCache>
            </c:numRef>
          </c:val>
          <c:extLst>
            <c:ext xmlns:c16="http://schemas.microsoft.com/office/drawing/2014/chart" uri="{C3380CC4-5D6E-409C-BE32-E72D297353CC}">
              <c16:uniqueId val="{00000001-5F15-4BD6-B26B-B61B2777A957}"/>
            </c:ext>
          </c:extLst>
        </c:ser>
        <c:ser>
          <c:idx val="2"/>
          <c:order val="2"/>
          <c:tx>
            <c:strRef>
              <c:f>Sheet1!$D$1</c:f>
              <c:strCache>
                <c:ptCount val="1"/>
                <c:pt idx="0">
                  <c:v>Not Discharged</c:v>
                </c:pt>
              </c:strCache>
            </c:strRef>
          </c:tx>
          <c:spPr>
            <a:solidFill>
              <a:schemeClr val="accent3"/>
            </a:solidFill>
            <a:ln>
              <a:noFill/>
            </a:ln>
            <a:effectLst/>
          </c:spPr>
          <c:invertIfNegative val="0"/>
          <c:cat>
            <c:strRef>
              <c:f>Sheet1!$A$2:$A$3</c:f>
              <c:strCache>
                <c:ptCount val="1"/>
                <c:pt idx="0">
                  <c:v>Total - 30</c:v>
                </c:pt>
              </c:strCache>
            </c:strRef>
          </c:cat>
          <c:val>
            <c:numRef>
              <c:f>Sheet1!$D$2:$D$3</c:f>
              <c:numCache>
                <c:formatCode>General</c:formatCode>
                <c:ptCount val="2"/>
                <c:pt idx="0">
                  <c:v>28</c:v>
                </c:pt>
              </c:numCache>
            </c:numRef>
          </c:val>
          <c:extLst>
            <c:ext xmlns:c16="http://schemas.microsoft.com/office/drawing/2014/chart" uri="{C3380CC4-5D6E-409C-BE32-E72D297353CC}">
              <c16:uniqueId val="{00000002-5F15-4BD6-B26B-B61B2777A957}"/>
            </c:ext>
          </c:extLst>
        </c:ser>
        <c:ser>
          <c:idx val="3"/>
          <c:order val="3"/>
          <c:tx>
            <c:strRef>
              <c:f>Sheet1!$E$1</c:f>
              <c:strCache>
                <c:ptCount val="1"/>
                <c:pt idx="0">
                  <c:v>Discharged before Heaering</c:v>
                </c:pt>
              </c:strCache>
            </c:strRef>
          </c:tx>
          <c:spPr>
            <a:solidFill>
              <a:schemeClr val="accent4"/>
            </a:solidFill>
            <a:ln>
              <a:noFill/>
            </a:ln>
            <a:effectLst/>
          </c:spPr>
          <c:invertIfNegative val="0"/>
          <c:cat>
            <c:strRef>
              <c:f>Sheet1!$A$2:$A$3</c:f>
              <c:strCache>
                <c:ptCount val="1"/>
                <c:pt idx="0">
                  <c:v>Total - 30</c:v>
                </c:pt>
              </c:strCache>
            </c:strRef>
          </c:cat>
          <c:val>
            <c:numRef>
              <c:f>Sheet1!$E$2:$E$3</c:f>
              <c:numCache>
                <c:formatCode>General</c:formatCode>
                <c:ptCount val="2"/>
                <c:pt idx="0">
                  <c:v>0</c:v>
                </c:pt>
              </c:numCache>
            </c:numRef>
          </c:val>
          <c:extLst>
            <c:ext xmlns:c16="http://schemas.microsoft.com/office/drawing/2014/chart" uri="{C3380CC4-5D6E-409C-BE32-E72D297353CC}">
              <c16:uniqueId val="{00000003-5F15-4BD6-B26B-B61B2777A957}"/>
            </c:ext>
          </c:extLst>
        </c:ser>
        <c:ser>
          <c:idx val="4"/>
          <c:order val="4"/>
          <c:tx>
            <c:strRef>
              <c:f>Sheet1!$F$1</c:f>
              <c:strCache>
                <c:ptCount val="1"/>
                <c:pt idx="0">
                  <c:v>Withdrew</c:v>
                </c:pt>
              </c:strCache>
            </c:strRef>
          </c:tx>
          <c:spPr>
            <a:solidFill>
              <a:schemeClr val="accent5"/>
            </a:solidFill>
            <a:ln>
              <a:noFill/>
            </a:ln>
            <a:effectLst/>
          </c:spPr>
          <c:invertIfNegative val="0"/>
          <c:cat>
            <c:strRef>
              <c:f>Sheet1!$A$2:$A$3</c:f>
              <c:strCache>
                <c:ptCount val="1"/>
                <c:pt idx="0">
                  <c:v>Total - 30</c:v>
                </c:pt>
              </c:strCache>
            </c:strRef>
          </c:cat>
          <c:val>
            <c:numRef>
              <c:f>Sheet1!$F$2:$F$3</c:f>
              <c:numCache>
                <c:formatCode>General</c:formatCode>
                <c:ptCount val="2"/>
                <c:pt idx="0">
                  <c:v>1</c:v>
                </c:pt>
              </c:numCache>
            </c:numRef>
          </c:val>
          <c:extLst>
            <c:ext xmlns:c16="http://schemas.microsoft.com/office/drawing/2014/chart" uri="{C3380CC4-5D6E-409C-BE32-E72D297353CC}">
              <c16:uniqueId val="{00000004-5F15-4BD6-B26B-B61B2777A957}"/>
            </c:ext>
          </c:extLst>
        </c:ser>
        <c:ser>
          <c:idx val="5"/>
          <c:order val="5"/>
          <c:tx>
            <c:strRef>
              <c:f>Sheet1!$G$1</c:f>
              <c:strCache>
                <c:ptCount val="1"/>
                <c:pt idx="0">
                  <c:v>Discharged</c:v>
                </c:pt>
              </c:strCache>
            </c:strRef>
          </c:tx>
          <c:spPr>
            <a:solidFill>
              <a:schemeClr val="accent6"/>
            </a:solidFill>
            <a:ln>
              <a:noFill/>
            </a:ln>
            <a:effectLst/>
          </c:spPr>
          <c:invertIfNegative val="0"/>
          <c:cat>
            <c:strRef>
              <c:f>Sheet1!$A$2:$A$3</c:f>
              <c:strCache>
                <c:ptCount val="1"/>
                <c:pt idx="0">
                  <c:v>Total - 30</c:v>
                </c:pt>
              </c:strCache>
            </c:strRef>
          </c:cat>
          <c:val>
            <c:numRef>
              <c:f>Sheet1!$G$2:$G$3</c:f>
              <c:numCache>
                <c:formatCode>General</c:formatCode>
                <c:ptCount val="2"/>
                <c:pt idx="0">
                  <c:v>0</c:v>
                </c:pt>
              </c:numCache>
            </c:numRef>
          </c:val>
          <c:extLst>
            <c:ext xmlns:c16="http://schemas.microsoft.com/office/drawing/2014/chart" uri="{C3380CC4-5D6E-409C-BE32-E72D297353CC}">
              <c16:uniqueId val="{00000005-5F15-4BD6-B26B-B61B2777A957}"/>
            </c:ext>
          </c:extLst>
        </c:ser>
        <c:ser>
          <c:idx val="6"/>
          <c:order val="6"/>
          <c:tx>
            <c:strRef>
              <c:f>Sheet1!$H$1</c:f>
              <c:strCache>
                <c:ptCount val="1"/>
                <c:pt idx="0">
                  <c:v>Transferred before hearing</c:v>
                </c:pt>
              </c:strCache>
            </c:strRef>
          </c:tx>
          <c:spPr>
            <a:solidFill>
              <a:schemeClr val="accent1">
                <a:lumMod val="60000"/>
              </a:schemeClr>
            </a:solidFill>
            <a:ln>
              <a:noFill/>
            </a:ln>
            <a:effectLst/>
          </c:spPr>
          <c:invertIfNegative val="0"/>
          <c:cat>
            <c:strRef>
              <c:f>Sheet1!$A$2:$A$3</c:f>
              <c:strCache>
                <c:ptCount val="1"/>
                <c:pt idx="0">
                  <c:v>Total - 30</c:v>
                </c:pt>
              </c:strCache>
            </c:strRef>
          </c:cat>
          <c:val>
            <c:numRef>
              <c:f>Sheet1!$H$2:$H$3</c:f>
              <c:numCache>
                <c:formatCode>General</c:formatCode>
                <c:ptCount val="2"/>
                <c:pt idx="0">
                  <c:v>0</c:v>
                </c:pt>
              </c:numCache>
            </c:numRef>
          </c:val>
          <c:extLst>
            <c:ext xmlns:c16="http://schemas.microsoft.com/office/drawing/2014/chart" uri="{C3380CC4-5D6E-409C-BE32-E72D297353CC}">
              <c16:uniqueId val="{00000006-5F15-4BD6-B26B-B61B2777A957}"/>
            </c:ext>
          </c:extLst>
        </c:ser>
        <c:ser>
          <c:idx val="7"/>
          <c:order val="7"/>
          <c:tx>
            <c:strRef>
              <c:f>Sheet1!$I$1</c:f>
              <c:strCache>
                <c:ptCount val="1"/>
                <c:pt idx="0">
                  <c:v>Postponed/Adjourned</c:v>
                </c:pt>
              </c:strCache>
            </c:strRef>
          </c:tx>
          <c:spPr>
            <a:solidFill>
              <a:schemeClr val="accent2">
                <a:lumMod val="60000"/>
              </a:schemeClr>
            </a:solidFill>
            <a:ln>
              <a:noFill/>
            </a:ln>
            <a:effectLst/>
          </c:spPr>
          <c:invertIfNegative val="0"/>
          <c:cat>
            <c:strRef>
              <c:f>Sheet1!$A$2:$A$3</c:f>
              <c:strCache>
                <c:ptCount val="1"/>
                <c:pt idx="0">
                  <c:v>Total - 30</c:v>
                </c:pt>
              </c:strCache>
            </c:strRef>
          </c:cat>
          <c:val>
            <c:numRef>
              <c:f>Sheet1!$I$2:$I$3</c:f>
              <c:numCache>
                <c:formatCode>General</c:formatCode>
                <c:ptCount val="2"/>
                <c:pt idx="0">
                  <c:v>1</c:v>
                </c:pt>
              </c:numCache>
            </c:numRef>
          </c:val>
          <c:extLst>
            <c:ext xmlns:c16="http://schemas.microsoft.com/office/drawing/2014/chart" uri="{C3380CC4-5D6E-409C-BE32-E72D297353CC}">
              <c16:uniqueId val="{00000007-5F15-4BD6-B26B-B61B2777A957}"/>
            </c:ext>
          </c:extLst>
        </c:ser>
        <c:dLbls>
          <c:showLegendKey val="0"/>
          <c:showVal val="0"/>
          <c:showCatName val="0"/>
          <c:showSerName val="0"/>
          <c:showPercent val="0"/>
          <c:showBubbleSize val="0"/>
        </c:dLbls>
        <c:gapWidth val="219"/>
        <c:overlap val="3"/>
        <c:axId val="102749776"/>
        <c:axId val="102753104"/>
      </c:barChart>
      <c:catAx>
        <c:axId val="1027497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2753104"/>
        <c:crosses val="autoZero"/>
        <c:auto val="1"/>
        <c:lblAlgn val="ctr"/>
        <c:lblOffset val="100"/>
        <c:noMultiLvlLbl val="0"/>
      </c:catAx>
      <c:valAx>
        <c:axId val="1027531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2749776"/>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a:solidFill>
                  <a:sysClr val="windowText" lastClr="000000"/>
                </a:solidFill>
                <a:latin typeface="Verdana" panose="020B0604030504040204" pitchFamily="34" charset="0"/>
                <a:ea typeface="Verdana" panose="020B0604030504040204" pitchFamily="34" charset="0"/>
              </a:rPr>
              <a:t>Outcomes of Mental Health Review</a:t>
            </a:r>
            <a:r>
              <a:rPr lang="en-GB" sz="1200" baseline="0">
                <a:solidFill>
                  <a:sysClr val="windowText" lastClr="000000"/>
                </a:solidFill>
                <a:latin typeface="Verdana" panose="020B0604030504040204" pitchFamily="34" charset="0"/>
                <a:ea typeface="Verdana" panose="020B0604030504040204" pitchFamily="34" charset="0"/>
              </a:rPr>
              <a:t> Tribunal Hearings</a:t>
            </a:r>
            <a:endParaRPr lang="en-GB" sz="1200">
              <a:solidFill>
                <a:sysClr val="windowText" lastClr="000000"/>
              </a:solidFill>
              <a:latin typeface="Verdana" panose="020B0604030504040204" pitchFamily="34" charset="0"/>
              <a:ea typeface="Verdana" panose="020B0604030504040204" pitchFamily="34" charset="0"/>
            </a:endParaRPr>
          </a:p>
        </c:rich>
      </c:tx>
      <c:layout>
        <c:manualLayout>
          <c:xMode val="edge"/>
          <c:yMode val="edge"/>
          <c:x val="0.13874416739574219"/>
          <c:y val="1.984126984126984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barChart>
        <c:barDir val="col"/>
        <c:grouping val="clustered"/>
        <c:varyColors val="0"/>
        <c:ser>
          <c:idx val="0"/>
          <c:order val="0"/>
          <c:tx>
            <c:strRef>
              <c:f>Sheet1!$B$1</c:f>
              <c:strCache>
                <c:ptCount val="1"/>
                <c:pt idx="0">
                  <c:v>Sales</c:v>
                </c:pt>
              </c:strCache>
            </c:strRef>
          </c:tx>
          <c:spPr>
            <a:solidFill>
              <a:schemeClr val="accent1"/>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Sheet1!$A$2:$A$10</c:f>
              <c:strCache>
                <c:ptCount val="8"/>
                <c:pt idx="0">
                  <c:v>Conditional Discharge</c:v>
                </c:pt>
                <c:pt idx="1">
                  <c:v>Discharged</c:v>
                </c:pt>
                <c:pt idx="2">
                  <c:v>Not Discharged</c:v>
                </c:pt>
                <c:pt idx="3">
                  <c:v>Postponed/Adjourned</c:v>
                </c:pt>
                <c:pt idx="4">
                  <c:v>Appeal Withdrawn</c:v>
                </c:pt>
                <c:pt idx="5">
                  <c:v>Discharged before Hearing</c:v>
                </c:pt>
                <c:pt idx="6">
                  <c:v>Transferred before Hearing</c:v>
                </c:pt>
                <c:pt idx="7">
                  <c:v>Deferred Discharged</c:v>
                </c:pt>
              </c:strCache>
            </c:strRef>
          </c:cat>
          <c:val>
            <c:numRef>
              <c:f>Sheet1!$B$2:$B$10</c:f>
              <c:numCache>
                <c:formatCode>General</c:formatCode>
                <c:ptCount val="9"/>
                <c:pt idx="0">
                  <c:v>0</c:v>
                </c:pt>
                <c:pt idx="1">
                  <c:v>4</c:v>
                </c:pt>
                <c:pt idx="2">
                  <c:v>18</c:v>
                </c:pt>
                <c:pt idx="3">
                  <c:v>1</c:v>
                </c:pt>
                <c:pt idx="4">
                  <c:v>4</c:v>
                </c:pt>
                <c:pt idx="5">
                  <c:v>3</c:v>
                </c:pt>
                <c:pt idx="6">
                  <c:v>0</c:v>
                </c:pt>
                <c:pt idx="7">
                  <c:v>2</c:v>
                </c:pt>
              </c:numCache>
            </c:numRef>
          </c:val>
          <c:extLst>
            <c:ext xmlns:c16="http://schemas.microsoft.com/office/drawing/2014/chart" uri="{C3380CC4-5D6E-409C-BE32-E72D297353CC}">
              <c16:uniqueId val="{00000000-9AEC-441D-BAA6-3302A4518B23}"/>
            </c:ext>
          </c:extLst>
        </c:ser>
        <c:dLbls>
          <c:showLegendKey val="0"/>
          <c:showVal val="0"/>
          <c:showCatName val="0"/>
          <c:showSerName val="0"/>
          <c:showPercent val="0"/>
          <c:showBubbleSize val="0"/>
        </c:dLbls>
        <c:gapWidth val="150"/>
        <c:axId val="1338507440"/>
        <c:axId val="1338504560"/>
      </c:barChart>
      <c:catAx>
        <c:axId val="1338507440"/>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38504560"/>
        <c:crosses val="autoZero"/>
        <c:auto val="1"/>
        <c:lblAlgn val="ctr"/>
        <c:lblOffset val="100"/>
        <c:noMultiLvlLbl val="0"/>
      </c:catAx>
      <c:valAx>
        <c:axId val="133850456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3850744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Part 3 Activity - Criminal Justice System</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Renewed</c:v>
                </c:pt>
              </c:strCache>
            </c:strRef>
          </c:tx>
          <c:spPr>
            <a:solidFill>
              <a:schemeClr val="accent1"/>
            </a:solidFill>
            <a:ln>
              <a:noFill/>
            </a:ln>
            <a:effectLst/>
          </c:spPr>
          <c:invertIfNegative val="0"/>
          <c:cat>
            <c:strRef>
              <c:f>Sheet1!$A$2:$A$6</c:f>
              <c:strCache>
                <c:ptCount val="4"/>
                <c:pt idx="0">
                  <c:v>Caswell Clinic</c:v>
                </c:pt>
                <c:pt idx="1">
                  <c:v>Taith Newydd</c:v>
                </c:pt>
                <c:pt idx="2">
                  <c:v>Hafod Y Wennol</c:v>
                </c:pt>
                <c:pt idx="3">
                  <c:v>Cefn Coed</c:v>
                </c:pt>
              </c:strCache>
            </c:strRef>
          </c:cat>
          <c:val>
            <c:numRef>
              <c:f>Sheet1!$B$2:$B$6</c:f>
              <c:numCache>
                <c:formatCode>General</c:formatCode>
                <c:ptCount val="5"/>
                <c:pt idx="0">
                  <c:v>1</c:v>
                </c:pt>
                <c:pt idx="1">
                  <c:v>2</c:v>
                </c:pt>
                <c:pt idx="2">
                  <c:v>0</c:v>
                </c:pt>
                <c:pt idx="3">
                  <c:v>0</c:v>
                </c:pt>
              </c:numCache>
            </c:numRef>
          </c:val>
          <c:extLst>
            <c:ext xmlns:c16="http://schemas.microsoft.com/office/drawing/2014/chart" uri="{C3380CC4-5D6E-409C-BE32-E72D297353CC}">
              <c16:uniqueId val="{00000000-8659-473D-B33D-BF144F97186E}"/>
            </c:ext>
          </c:extLst>
        </c:ser>
        <c:ser>
          <c:idx val="1"/>
          <c:order val="1"/>
          <c:tx>
            <c:strRef>
              <c:f>Sheet1!$C$1</c:f>
              <c:strCache>
                <c:ptCount val="1"/>
                <c:pt idx="0">
                  <c:v>Conditional Discharge</c:v>
                </c:pt>
              </c:strCache>
            </c:strRef>
          </c:tx>
          <c:spPr>
            <a:solidFill>
              <a:schemeClr val="accent2"/>
            </a:solidFill>
            <a:ln>
              <a:noFill/>
            </a:ln>
            <a:effectLst/>
          </c:spPr>
          <c:invertIfNegative val="0"/>
          <c:cat>
            <c:strRef>
              <c:f>Sheet1!$A$2:$A$6</c:f>
              <c:strCache>
                <c:ptCount val="4"/>
                <c:pt idx="0">
                  <c:v>Caswell Clinic</c:v>
                </c:pt>
                <c:pt idx="1">
                  <c:v>Taith Newydd</c:v>
                </c:pt>
                <c:pt idx="2">
                  <c:v>Hafod Y Wennol</c:v>
                </c:pt>
                <c:pt idx="3">
                  <c:v>Cefn Coed</c:v>
                </c:pt>
              </c:strCache>
            </c:strRef>
          </c:cat>
          <c:val>
            <c:numRef>
              <c:f>Sheet1!$C$2:$C$6</c:f>
              <c:numCache>
                <c:formatCode>General</c:formatCode>
                <c:ptCount val="5"/>
                <c:pt idx="0">
                  <c:v>0</c:v>
                </c:pt>
                <c:pt idx="1">
                  <c:v>0</c:v>
                </c:pt>
                <c:pt idx="2">
                  <c:v>0</c:v>
                </c:pt>
                <c:pt idx="3">
                  <c:v>0</c:v>
                </c:pt>
              </c:numCache>
            </c:numRef>
          </c:val>
          <c:extLst>
            <c:ext xmlns:c16="http://schemas.microsoft.com/office/drawing/2014/chart" uri="{C3380CC4-5D6E-409C-BE32-E72D297353CC}">
              <c16:uniqueId val="{00000001-8659-473D-B33D-BF144F97186E}"/>
            </c:ext>
          </c:extLst>
        </c:ser>
        <c:ser>
          <c:idx val="2"/>
          <c:order val="2"/>
          <c:tx>
            <c:strRef>
              <c:f>Sheet1!$D$1</c:f>
              <c:strCache>
                <c:ptCount val="1"/>
                <c:pt idx="0">
                  <c:v>Discharged</c:v>
                </c:pt>
              </c:strCache>
            </c:strRef>
          </c:tx>
          <c:spPr>
            <a:solidFill>
              <a:schemeClr val="accent3"/>
            </a:solidFill>
            <a:ln>
              <a:noFill/>
            </a:ln>
            <a:effectLst/>
          </c:spPr>
          <c:invertIfNegative val="0"/>
          <c:cat>
            <c:strRef>
              <c:f>Sheet1!$A$2:$A$6</c:f>
              <c:strCache>
                <c:ptCount val="4"/>
                <c:pt idx="0">
                  <c:v>Caswell Clinic</c:v>
                </c:pt>
                <c:pt idx="1">
                  <c:v>Taith Newydd</c:v>
                </c:pt>
                <c:pt idx="2">
                  <c:v>Hafod Y Wennol</c:v>
                </c:pt>
                <c:pt idx="3">
                  <c:v>Cefn Coed</c:v>
                </c:pt>
              </c:strCache>
            </c:strRef>
          </c:cat>
          <c:val>
            <c:numRef>
              <c:f>Sheet1!$D$2:$D$6</c:f>
              <c:numCache>
                <c:formatCode>General</c:formatCode>
                <c:ptCount val="5"/>
                <c:pt idx="0">
                  <c:v>0</c:v>
                </c:pt>
                <c:pt idx="1">
                  <c:v>0</c:v>
                </c:pt>
                <c:pt idx="2">
                  <c:v>0</c:v>
                </c:pt>
                <c:pt idx="3">
                  <c:v>0</c:v>
                </c:pt>
              </c:numCache>
            </c:numRef>
          </c:val>
          <c:extLst>
            <c:ext xmlns:c16="http://schemas.microsoft.com/office/drawing/2014/chart" uri="{C3380CC4-5D6E-409C-BE32-E72D297353CC}">
              <c16:uniqueId val="{00000002-8659-473D-B33D-BF144F97186E}"/>
            </c:ext>
          </c:extLst>
        </c:ser>
        <c:ser>
          <c:idx val="3"/>
          <c:order val="3"/>
          <c:tx>
            <c:strRef>
              <c:f>Sheet1!$E$1</c:f>
              <c:strCache>
                <c:ptCount val="1"/>
                <c:pt idx="0">
                  <c:v>CTO</c:v>
                </c:pt>
              </c:strCache>
            </c:strRef>
          </c:tx>
          <c:spPr>
            <a:solidFill>
              <a:schemeClr val="accent4"/>
            </a:solidFill>
            <a:ln>
              <a:noFill/>
            </a:ln>
            <a:effectLst/>
          </c:spPr>
          <c:invertIfNegative val="0"/>
          <c:cat>
            <c:strRef>
              <c:f>Sheet1!$A$2:$A$6</c:f>
              <c:strCache>
                <c:ptCount val="4"/>
                <c:pt idx="0">
                  <c:v>Caswell Clinic</c:v>
                </c:pt>
                <c:pt idx="1">
                  <c:v>Taith Newydd</c:v>
                </c:pt>
                <c:pt idx="2">
                  <c:v>Hafod Y Wennol</c:v>
                </c:pt>
                <c:pt idx="3">
                  <c:v>Cefn Coed</c:v>
                </c:pt>
              </c:strCache>
            </c:strRef>
          </c:cat>
          <c:val>
            <c:numRef>
              <c:f>Sheet1!$E$2:$E$6</c:f>
              <c:numCache>
                <c:formatCode>General</c:formatCode>
                <c:ptCount val="5"/>
                <c:pt idx="0">
                  <c:v>0</c:v>
                </c:pt>
                <c:pt idx="1">
                  <c:v>1</c:v>
                </c:pt>
                <c:pt idx="2">
                  <c:v>0</c:v>
                </c:pt>
                <c:pt idx="3">
                  <c:v>0</c:v>
                </c:pt>
              </c:numCache>
            </c:numRef>
          </c:val>
          <c:extLst>
            <c:ext xmlns:c16="http://schemas.microsoft.com/office/drawing/2014/chart" uri="{C3380CC4-5D6E-409C-BE32-E72D297353CC}">
              <c16:uniqueId val="{00000003-8659-473D-B33D-BF144F97186E}"/>
            </c:ext>
          </c:extLst>
        </c:ser>
        <c:ser>
          <c:idx val="4"/>
          <c:order val="4"/>
          <c:tx>
            <c:strRef>
              <c:f>Sheet1!$F$1</c:f>
              <c:strCache>
                <c:ptCount val="1"/>
                <c:pt idx="0">
                  <c:v>Returned to prison</c:v>
                </c:pt>
              </c:strCache>
            </c:strRef>
          </c:tx>
          <c:spPr>
            <a:solidFill>
              <a:schemeClr val="accent5"/>
            </a:solidFill>
            <a:ln>
              <a:noFill/>
            </a:ln>
            <a:effectLst/>
          </c:spPr>
          <c:invertIfNegative val="0"/>
          <c:cat>
            <c:strRef>
              <c:f>Sheet1!$A$2:$A$6</c:f>
              <c:strCache>
                <c:ptCount val="4"/>
                <c:pt idx="0">
                  <c:v>Caswell Clinic</c:v>
                </c:pt>
                <c:pt idx="1">
                  <c:v>Taith Newydd</c:v>
                </c:pt>
                <c:pt idx="2">
                  <c:v>Hafod Y Wennol</c:v>
                </c:pt>
                <c:pt idx="3">
                  <c:v>Cefn Coed</c:v>
                </c:pt>
              </c:strCache>
            </c:strRef>
          </c:cat>
          <c:val>
            <c:numRef>
              <c:f>Sheet1!$F$2:$F$6</c:f>
              <c:numCache>
                <c:formatCode>General</c:formatCode>
                <c:ptCount val="5"/>
                <c:pt idx="0">
                  <c:v>0</c:v>
                </c:pt>
                <c:pt idx="1">
                  <c:v>0</c:v>
                </c:pt>
                <c:pt idx="2">
                  <c:v>0</c:v>
                </c:pt>
                <c:pt idx="3">
                  <c:v>0</c:v>
                </c:pt>
              </c:numCache>
            </c:numRef>
          </c:val>
          <c:extLst>
            <c:ext xmlns:c16="http://schemas.microsoft.com/office/drawing/2014/chart" uri="{C3380CC4-5D6E-409C-BE32-E72D297353CC}">
              <c16:uniqueId val="{00000004-8659-473D-B33D-BF144F97186E}"/>
            </c:ext>
          </c:extLst>
        </c:ser>
        <c:ser>
          <c:idx val="5"/>
          <c:order val="5"/>
          <c:tx>
            <c:strRef>
              <c:f>Sheet1!$G$1</c:f>
              <c:strCache>
                <c:ptCount val="1"/>
                <c:pt idx="0">
                  <c:v>regraded</c:v>
                </c:pt>
              </c:strCache>
            </c:strRef>
          </c:tx>
          <c:spPr>
            <a:solidFill>
              <a:schemeClr val="accent6"/>
            </a:solidFill>
            <a:ln>
              <a:noFill/>
            </a:ln>
            <a:effectLst/>
          </c:spPr>
          <c:invertIfNegative val="0"/>
          <c:cat>
            <c:strRef>
              <c:f>Sheet1!$A$2:$A$6</c:f>
              <c:strCache>
                <c:ptCount val="4"/>
                <c:pt idx="0">
                  <c:v>Caswell Clinic</c:v>
                </c:pt>
                <c:pt idx="1">
                  <c:v>Taith Newydd</c:v>
                </c:pt>
                <c:pt idx="2">
                  <c:v>Hafod Y Wennol</c:v>
                </c:pt>
                <c:pt idx="3">
                  <c:v>Cefn Coed</c:v>
                </c:pt>
              </c:strCache>
            </c:strRef>
          </c:cat>
          <c:val>
            <c:numRef>
              <c:f>Sheet1!$G$2:$G$6</c:f>
              <c:numCache>
                <c:formatCode>General</c:formatCode>
                <c:ptCount val="5"/>
                <c:pt idx="0">
                  <c:v>0</c:v>
                </c:pt>
                <c:pt idx="1">
                  <c:v>0</c:v>
                </c:pt>
                <c:pt idx="2">
                  <c:v>0</c:v>
                </c:pt>
                <c:pt idx="3">
                  <c:v>1</c:v>
                </c:pt>
              </c:numCache>
            </c:numRef>
          </c:val>
          <c:extLst>
            <c:ext xmlns:c16="http://schemas.microsoft.com/office/drawing/2014/chart" uri="{C3380CC4-5D6E-409C-BE32-E72D297353CC}">
              <c16:uniqueId val="{00000005-8659-473D-B33D-BF144F97186E}"/>
            </c:ext>
          </c:extLst>
        </c:ser>
        <c:ser>
          <c:idx val="6"/>
          <c:order val="6"/>
          <c:tx>
            <c:strRef>
              <c:f>Sheet1!$H$1</c:f>
              <c:strCache>
                <c:ptCount val="1"/>
                <c:pt idx="0">
                  <c:v>informal</c:v>
                </c:pt>
              </c:strCache>
            </c:strRef>
          </c:tx>
          <c:spPr>
            <a:solidFill>
              <a:schemeClr val="accent1">
                <a:lumMod val="60000"/>
              </a:schemeClr>
            </a:solidFill>
            <a:ln>
              <a:noFill/>
            </a:ln>
            <a:effectLst/>
          </c:spPr>
          <c:invertIfNegative val="0"/>
          <c:cat>
            <c:strRef>
              <c:f>Sheet1!$A$2:$A$6</c:f>
              <c:strCache>
                <c:ptCount val="4"/>
                <c:pt idx="0">
                  <c:v>Caswell Clinic</c:v>
                </c:pt>
                <c:pt idx="1">
                  <c:v>Taith Newydd</c:v>
                </c:pt>
                <c:pt idx="2">
                  <c:v>Hafod Y Wennol</c:v>
                </c:pt>
                <c:pt idx="3">
                  <c:v>Cefn Coed</c:v>
                </c:pt>
              </c:strCache>
            </c:strRef>
          </c:cat>
          <c:val>
            <c:numRef>
              <c:f>Sheet1!$H$2:$H$6</c:f>
              <c:numCache>
                <c:formatCode>General</c:formatCode>
                <c:ptCount val="5"/>
                <c:pt idx="0">
                  <c:v>0</c:v>
                </c:pt>
                <c:pt idx="1">
                  <c:v>0</c:v>
                </c:pt>
                <c:pt idx="2">
                  <c:v>0</c:v>
                </c:pt>
                <c:pt idx="3">
                  <c:v>0</c:v>
                </c:pt>
              </c:numCache>
            </c:numRef>
          </c:val>
          <c:extLst>
            <c:ext xmlns:c16="http://schemas.microsoft.com/office/drawing/2014/chart" uri="{C3380CC4-5D6E-409C-BE32-E72D297353CC}">
              <c16:uniqueId val="{00000006-8659-473D-B33D-BF144F97186E}"/>
            </c:ext>
          </c:extLst>
        </c:ser>
        <c:ser>
          <c:idx val="7"/>
          <c:order val="7"/>
          <c:tx>
            <c:strRef>
              <c:f>Sheet1!$I$1</c:f>
              <c:strCache>
                <c:ptCount val="1"/>
                <c:pt idx="0">
                  <c:v>Transferred</c:v>
                </c:pt>
              </c:strCache>
            </c:strRef>
          </c:tx>
          <c:spPr>
            <a:solidFill>
              <a:schemeClr val="accent2">
                <a:lumMod val="60000"/>
              </a:schemeClr>
            </a:solidFill>
            <a:ln>
              <a:noFill/>
            </a:ln>
            <a:effectLst/>
          </c:spPr>
          <c:invertIfNegative val="0"/>
          <c:cat>
            <c:strRef>
              <c:f>Sheet1!$A$2:$A$6</c:f>
              <c:strCache>
                <c:ptCount val="4"/>
                <c:pt idx="0">
                  <c:v>Caswell Clinic</c:v>
                </c:pt>
                <c:pt idx="1">
                  <c:v>Taith Newydd</c:v>
                </c:pt>
                <c:pt idx="2">
                  <c:v>Hafod Y Wennol</c:v>
                </c:pt>
                <c:pt idx="3">
                  <c:v>Cefn Coed</c:v>
                </c:pt>
              </c:strCache>
            </c:strRef>
          </c:cat>
          <c:val>
            <c:numRef>
              <c:f>Sheet1!$I$2:$I$6</c:f>
              <c:numCache>
                <c:formatCode>General</c:formatCode>
                <c:ptCount val="5"/>
                <c:pt idx="0">
                  <c:v>1</c:v>
                </c:pt>
                <c:pt idx="1">
                  <c:v>0</c:v>
                </c:pt>
                <c:pt idx="2">
                  <c:v>0</c:v>
                </c:pt>
                <c:pt idx="3">
                  <c:v>0</c:v>
                </c:pt>
              </c:numCache>
            </c:numRef>
          </c:val>
          <c:extLst>
            <c:ext xmlns:c16="http://schemas.microsoft.com/office/drawing/2014/chart" uri="{C3380CC4-5D6E-409C-BE32-E72D297353CC}">
              <c16:uniqueId val="{00000007-8659-473D-B33D-BF144F97186E}"/>
            </c:ext>
          </c:extLst>
        </c:ser>
        <c:ser>
          <c:idx val="8"/>
          <c:order val="8"/>
          <c:tx>
            <c:strRef>
              <c:f>Sheet1!$J$1</c:f>
              <c:strCache>
                <c:ptCount val="1"/>
                <c:pt idx="0">
                  <c:v>Died</c:v>
                </c:pt>
              </c:strCache>
            </c:strRef>
          </c:tx>
          <c:spPr>
            <a:solidFill>
              <a:schemeClr val="accent3">
                <a:lumMod val="60000"/>
              </a:schemeClr>
            </a:solidFill>
            <a:ln>
              <a:noFill/>
            </a:ln>
            <a:effectLst/>
          </c:spPr>
          <c:invertIfNegative val="0"/>
          <c:cat>
            <c:strRef>
              <c:f>Sheet1!$A$2:$A$6</c:f>
              <c:strCache>
                <c:ptCount val="4"/>
                <c:pt idx="0">
                  <c:v>Caswell Clinic</c:v>
                </c:pt>
                <c:pt idx="1">
                  <c:v>Taith Newydd</c:v>
                </c:pt>
                <c:pt idx="2">
                  <c:v>Hafod Y Wennol</c:v>
                </c:pt>
                <c:pt idx="3">
                  <c:v>Cefn Coed</c:v>
                </c:pt>
              </c:strCache>
            </c:strRef>
          </c:cat>
          <c:val>
            <c:numRef>
              <c:f>Sheet1!$J$2:$J$6</c:f>
              <c:numCache>
                <c:formatCode>General</c:formatCode>
                <c:ptCount val="5"/>
                <c:pt idx="0">
                  <c:v>0</c:v>
                </c:pt>
                <c:pt idx="1">
                  <c:v>0</c:v>
                </c:pt>
                <c:pt idx="2">
                  <c:v>0</c:v>
                </c:pt>
                <c:pt idx="3">
                  <c:v>0</c:v>
                </c:pt>
              </c:numCache>
            </c:numRef>
          </c:val>
          <c:extLst>
            <c:ext xmlns:c16="http://schemas.microsoft.com/office/drawing/2014/chart" uri="{C3380CC4-5D6E-409C-BE32-E72D297353CC}">
              <c16:uniqueId val="{00000008-8659-473D-B33D-BF144F97186E}"/>
            </c:ext>
          </c:extLst>
        </c:ser>
        <c:dLbls>
          <c:showLegendKey val="0"/>
          <c:showVal val="0"/>
          <c:showCatName val="0"/>
          <c:showSerName val="0"/>
          <c:showPercent val="0"/>
          <c:showBubbleSize val="0"/>
        </c:dLbls>
        <c:gapWidth val="219"/>
        <c:axId val="156567743"/>
        <c:axId val="156576063"/>
      </c:barChart>
      <c:catAx>
        <c:axId val="15656774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576063"/>
        <c:crosses val="autoZero"/>
        <c:auto val="1"/>
        <c:lblAlgn val="ctr"/>
        <c:lblOffset val="100"/>
        <c:noMultiLvlLbl val="0"/>
      </c:catAx>
      <c:valAx>
        <c:axId val="15657606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567743"/>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Treatment</a:t>
            </a:r>
            <a:r>
              <a:rPr lang="en-GB" baseline="0"/>
              <a:t> Activity</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barChart>
        <c:barDir val="col"/>
        <c:grouping val="clustered"/>
        <c:varyColors val="0"/>
        <c:ser>
          <c:idx val="0"/>
          <c:order val="0"/>
          <c:tx>
            <c:strRef>
              <c:f>Sheet1!$B$1</c:f>
              <c:strCache>
                <c:ptCount val="1"/>
                <c:pt idx="0">
                  <c:v>Change of RC</c:v>
                </c:pt>
              </c:strCache>
            </c:strRef>
          </c:tx>
          <c:spPr>
            <a:solidFill>
              <a:schemeClr val="accent1"/>
            </a:solidFill>
            <a:ln>
              <a:noFill/>
            </a:ln>
            <a:effectLst/>
          </c:spPr>
          <c:invertIfNegative val="0"/>
          <c:cat>
            <c:strRef>
              <c:f>Sheet1!$A$2:$A$10</c:f>
              <c:strCache>
                <c:ptCount val="8"/>
                <c:pt idx="0">
                  <c:v>Cefn Coed</c:v>
                </c:pt>
                <c:pt idx="1">
                  <c:v>Ward F</c:v>
                </c:pt>
                <c:pt idx="2">
                  <c:v>Secure Services</c:v>
                </c:pt>
                <c:pt idx="3">
                  <c:v>Learning Disabilities</c:v>
                </c:pt>
                <c:pt idx="4">
                  <c:v>CTO</c:v>
                </c:pt>
                <c:pt idx="5">
                  <c:v>Peri-Natal MH </c:v>
                </c:pt>
                <c:pt idx="6">
                  <c:v>General Hospitals</c:v>
                </c:pt>
                <c:pt idx="7">
                  <c:v>Suite 2</c:v>
                </c:pt>
              </c:strCache>
            </c:strRef>
          </c:cat>
          <c:val>
            <c:numRef>
              <c:f>Sheet1!$B$2:$B$10</c:f>
              <c:numCache>
                <c:formatCode>General</c:formatCode>
                <c:ptCount val="9"/>
                <c:pt idx="0">
                  <c:v>1</c:v>
                </c:pt>
                <c:pt idx="1">
                  <c:v>0</c:v>
                </c:pt>
                <c:pt idx="2">
                  <c:v>0</c:v>
                </c:pt>
                <c:pt idx="3">
                  <c:v>0</c:v>
                </c:pt>
                <c:pt idx="4">
                  <c:v>0</c:v>
                </c:pt>
                <c:pt idx="5">
                  <c:v>0</c:v>
                </c:pt>
                <c:pt idx="6">
                  <c:v>0</c:v>
                </c:pt>
                <c:pt idx="7">
                  <c:v>0</c:v>
                </c:pt>
              </c:numCache>
            </c:numRef>
          </c:val>
          <c:extLst>
            <c:ext xmlns:c16="http://schemas.microsoft.com/office/drawing/2014/chart" uri="{C3380CC4-5D6E-409C-BE32-E72D297353CC}">
              <c16:uniqueId val="{00000000-C6D6-4B42-A84A-F9B6D4F75A6D}"/>
            </c:ext>
          </c:extLst>
        </c:ser>
        <c:ser>
          <c:idx val="1"/>
          <c:order val="1"/>
          <c:tx>
            <c:strRef>
              <c:f>Sheet1!$C$1</c:f>
              <c:strCache>
                <c:ptCount val="1"/>
                <c:pt idx="0">
                  <c:v>Change to treatment plan</c:v>
                </c:pt>
              </c:strCache>
            </c:strRef>
          </c:tx>
          <c:spPr>
            <a:solidFill>
              <a:schemeClr val="accent2"/>
            </a:solidFill>
            <a:ln>
              <a:noFill/>
            </a:ln>
            <a:effectLst/>
          </c:spPr>
          <c:invertIfNegative val="0"/>
          <c:cat>
            <c:strRef>
              <c:f>Sheet1!$A$2:$A$10</c:f>
              <c:strCache>
                <c:ptCount val="8"/>
                <c:pt idx="0">
                  <c:v>Cefn Coed</c:v>
                </c:pt>
                <c:pt idx="1">
                  <c:v>Ward F</c:v>
                </c:pt>
                <c:pt idx="2">
                  <c:v>Secure Services</c:v>
                </c:pt>
                <c:pt idx="3">
                  <c:v>Learning Disabilities</c:v>
                </c:pt>
                <c:pt idx="4">
                  <c:v>CTO</c:v>
                </c:pt>
                <c:pt idx="5">
                  <c:v>Peri-Natal MH </c:v>
                </c:pt>
                <c:pt idx="6">
                  <c:v>General Hospitals</c:v>
                </c:pt>
                <c:pt idx="7">
                  <c:v>Suite 2</c:v>
                </c:pt>
              </c:strCache>
            </c:strRef>
          </c:cat>
          <c:val>
            <c:numRef>
              <c:f>Sheet1!$C$2:$C$10</c:f>
              <c:numCache>
                <c:formatCode>General</c:formatCode>
                <c:ptCount val="9"/>
                <c:pt idx="0">
                  <c:v>1</c:v>
                </c:pt>
                <c:pt idx="1">
                  <c:v>0</c:v>
                </c:pt>
                <c:pt idx="2">
                  <c:v>4</c:v>
                </c:pt>
                <c:pt idx="3">
                  <c:v>0</c:v>
                </c:pt>
                <c:pt idx="4">
                  <c:v>0</c:v>
                </c:pt>
                <c:pt idx="5">
                  <c:v>0</c:v>
                </c:pt>
                <c:pt idx="6">
                  <c:v>0</c:v>
                </c:pt>
                <c:pt idx="7">
                  <c:v>0</c:v>
                </c:pt>
              </c:numCache>
            </c:numRef>
          </c:val>
          <c:extLst>
            <c:ext xmlns:c16="http://schemas.microsoft.com/office/drawing/2014/chart" uri="{C3380CC4-5D6E-409C-BE32-E72D297353CC}">
              <c16:uniqueId val="{00000001-C6D6-4B42-A84A-F9B6D4F75A6D}"/>
            </c:ext>
          </c:extLst>
        </c:ser>
        <c:ser>
          <c:idx val="2"/>
          <c:order val="2"/>
          <c:tx>
            <c:strRef>
              <c:f>Sheet1!$D$1</c:f>
              <c:strCache>
                <c:ptCount val="1"/>
                <c:pt idx="0">
                  <c:v>Patient Consent</c:v>
                </c:pt>
              </c:strCache>
            </c:strRef>
          </c:tx>
          <c:spPr>
            <a:solidFill>
              <a:schemeClr val="accent3"/>
            </a:solidFill>
            <a:ln>
              <a:noFill/>
            </a:ln>
            <a:effectLst/>
          </c:spPr>
          <c:invertIfNegative val="0"/>
          <c:cat>
            <c:strRef>
              <c:f>Sheet1!$A$2:$A$10</c:f>
              <c:strCache>
                <c:ptCount val="8"/>
                <c:pt idx="0">
                  <c:v>Cefn Coed</c:v>
                </c:pt>
                <c:pt idx="1">
                  <c:v>Ward F</c:v>
                </c:pt>
                <c:pt idx="2">
                  <c:v>Secure Services</c:v>
                </c:pt>
                <c:pt idx="3">
                  <c:v>Learning Disabilities</c:v>
                </c:pt>
                <c:pt idx="4">
                  <c:v>CTO</c:v>
                </c:pt>
                <c:pt idx="5">
                  <c:v>Peri-Natal MH </c:v>
                </c:pt>
                <c:pt idx="6">
                  <c:v>General Hospitals</c:v>
                </c:pt>
                <c:pt idx="7">
                  <c:v>Suite 2</c:v>
                </c:pt>
              </c:strCache>
            </c:strRef>
          </c:cat>
          <c:val>
            <c:numRef>
              <c:f>Sheet1!$D$2:$D$10</c:f>
              <c:numCache>
                <c:formatCode>General</c:formatCode>
                <c:ptCount val="9"/>
                <c:pt idx="0">
                  <c:v>18</c:v>
                </c:pt>
                <c:pt idx="1">
                  <c:v>2</c:v>
                </c:pt>
                <c:pt idx="2">
                  <c:v>6</c:v>
                </c:pt>
                <c:pt idx="3">
                  <c:v>0</c:v>
                </c:pt>
                <c:pt idx="4">
                  <c:v>4</c:v>
                </c:pt>
                <c:pt idx="5">
                  <c:v>0</c:v>
                </c:pt>
                <c:pt idx="6">
                  <c:v>0</c:v>
                </c:pt>
                <c:pt idx="7">
                  <c:v>0</c:v>
                </c:pt>
              </c:numCache>
            </c:numRef>
          </c:val>
          <c:extLst>
            <c:ext xmlns:c16="http://schemas.microsoft.com/office/drawing/2014/chart" uri="{C3380CC4-5D6E-409C-BE32-E72D297353CC}">
              <c16:uniqueId val="{00000002-C6D6-4B42-A84A-F9B6D4F75A6D}"/>
            </c:ext>
          </c:extLst>
        </c:ser>
        <c:ser>
          <c:idx val="3"/>
          <c:order val="3"/>
          <c:tx>
            <c:strRef>
              <c:f>Sheet1!$E$1</c:f>
              <c:strCache>
                <c:ptCount val="1"/>
                <c:pt idx="0">
                  <c:v>SOAD</c:v>
                </c:pt>
              </c:strCache>
            </c:strRef>
          </c:tx>
          <c:spPr>
            <a:solidFill>
              <a:schemeClr val="accent4"/>
            </a:solidFill>
            <a:ln>
              <a:noFill/>
            </a:ln>
            <a:effectLst/>
          </c:spPr>
          <c:invertIfNegative val="0"/>
          <c:cat>
            <c:strRef>
              <c:f>Sheet1!$A$2:$A$10</c:f>
              <c:strCache>
                <c:ptCount val="8"/>
                <c:pt idx="0">
                  <c:v>Cefn Coed</c:v>
                </c:pt>
                <c:pt idx="1">
                  <c:v>Ward F</c:v>
                </c:pt>
                <c:pt idx="2">
                  <c:v>Secure Services</c:v>
                </c:pt>
                <c:pt idx="3">
                  <c:v>Learning Disabilities</c:v>
                </c:pt>
                <c:pt idx="4">
                  <c:v>CTO</c:v>
                </c:pt>
                <c:pt idx="5">
                  <c:v>Peri-Natal MH </c:v>
                </c:pt>
                <c:pt idx="6">
                  <c:v>General Hospitals</c:v>
                </c:pt>
                <c:pt idx="7">
                  <c:v>Suite 2</c:v>
                </c:pt>
              </c:strCache>
            </c:strRef>
          </c:cat>
          <c:val>
            <c:numRef>
              <c:f>Sheet1!$E$2:$E$10</c:f>
              <c:numCache>
                <c:formatCode>General</c:formatCode>
                <c:ptCount val="9"/>
                <c:pt idx="0">
                  <c:v>10</c:v>
                </c:pt>
                <c:pt idx="1">
                  <c:v>0</c:v>
                </c:pt>
                <c:pt idx="2">
                  <c:v>0</c:v>
                </c:pt>
                <c:pt idx="3">
                  <c:v>4</c:v>
                </c:pt>
                <c:pt idx="4">
                  <c:v>4</c:v>
                </c:pt>
                <c:pt idx="5">
                  <c:v>0</c:v>
                </c:pt>
                <c:pt idx="6">
                  <c:v>0</c:v>
                </c:pt>
                <c:pt idx="7">
                  <c:v>1</c:v>
                </c:pt>
              </c:numCache>
            </c:numRef>
          </c:val>
          <c:extLst>
            <c:ext xmlns:c16="http://schemas.microsoft.com/office/drawing/2014/chart" uri="{C3380CC4-5D6E-409C-BE32-E72D297353CC}">
              <c16:uniqueId val="{00000003-C6D6-4B42-A84A-F9B6D4F75A6D}"/>
            </c:ext>
          </c:extLst>
        </c:ser>
        <c:ser>
          <c:idx val="4"/>
          <c:order val="4"/>
          <c:tx>
            <c:strRef>
              <c:f>Sheet1!$F$1</c:f>
              <c:strCache>
                <c:ptCount val="1"/>
                <c:pt idx="0">
                  <c:v>3 Month Rule</c:v>
                </c:pt>
              </c:strCache>
            </c:strRef>
          </c:tx>
          <c:spPr>
            <a:solidFill>
              <a:schemeClr val="accent5"/>
            </a:solidFill>
            <a:ln>
              <a:noFill/>
            </a:ln>
            <a:effectLst/>
          </c:spPr>
          <c:invertIfNegative val="0"/>
          <c:cat>
            <c:strRef>
              <c:f>Sheet1!$A$2:$A$10</c:f>
              <c:strCache>
                <c:ptCount val="8"/>
                <c:pt idx="0">
                  <c:v>Cefn Coed</c:v>
                </c:pt>
                <c:pt idx="1">
                  <c:v>Ward F</c:v>
                </c:pt>
                <c:pt idx="2">
                  <c:v>Secure Services</c:v>
                </c:pt>
                <c:pt idx="3">
                  <c:v>Learning Disabilities</c:v>
                </c:pt>
                <c:pt idx="4">
                  <c:v>CTO</c:v>
                </c:pt>
                <c:pt idx="5">
                  <c:v>Peri-Natal MH </c:v>
                </c:pt>
                <c:pt idx="6">
                  <c:v>General Hospitals</c:v>
                </c:pt>
                <c:pt idx="7">
                  <c:v>Suite 2</c:v>
                </c:pt>
              </c:strCache>
            </c:strRef>
          </c:cat>
          <c:val>
            <c:numRef>
              <c:f>Sheet1!$F$2:$F$10</c:f>
              <c:numCache>
                <c:formatCode>General</c:formatCode>
                <c:ptCount val="9"/>
                <c:pt idx="0">
                  <c:v>0</c:v>
                </c:pt>
                <c:pt idx="1">
                  <c:v>0</c:v>
                </c:pt>
                <c:pt idx="2">
                  <c:v>0</c:v>
                </c:pt>
                <c:pt idx="3">
                  <c:v>0</c:v>
                </c:pt>
                <c:pt idx="4">
                  <c:v>0</c:v>
                </c:pt>
                <c:pt idx="5">
                  <c:v>0</c:v>
                </c:pt>
                <c:pt idx="6">
                  <c:v>0</c:v>
                </c:pt>
                <c:pt idx="7">
                  <c:v>0</c:v>
                </c:pt>
              </c:numCache>
            </c:numRef>
          </c:val>
          <c:extLst>
            <c:ext xmlns:c16="http://schemas.microsoft.com/office/drawing/2014/chart" uri="{C3380CC4-5D6E-409C-BE32-E72D297353CC}">
              <c16:uniqueId val="{00000004-C6D6-4B42-A84A-F9B6D4F75A6D}"/>
            </c:ext>
          </c:extLst>
        </c:ser>
        <c:ser>
          <c:idx val="5"/>
          <c:order val="5"/>
          <c:tx>
            <c:strRef>
              <c:f>Sheet1!$G$1</c:f>
              <c:strCache>
                <c:ptCount val="1"/>
                <c:pt idx="0">
                  <c:v>ECT</c:v>
                </c:pt>
              </c:strCache>
            </c:strRef>
          </c:tx>
          <c:spPr>
            <a:solidFill>
              <a:schemeClr val="accent6"/>
            </a:solidFill>
            <a:ln>
              <a:noFill/>
            </a:ln>
            <a:effectLst/>
          </c:spPr>
          <c:invertIfNegative val="0"/>
          <c:cat>
            <c:strRef>
              <c:f>Sheet1!$A$2:$A$10</c:f>
              <c:strCache>
                <c:ptCount val="8"/>
                <c:pt idx="0">
                  <c:v>Cefn Coed</c:v>
                </c:pt>
                <c:pt idx="1">
                  <c:v>Ward F</c:v>
                </c:pt>
                <c:pt idx="2">
                  <c:v>Secure Services</c:v>
                </c:pt>
                <c:pt idx="3">
                  <c:v>Learning Disabilities</c:v>
                </c:pt>
                <c:pt idx="4">
                  <c:v>CTO</c:v>
                </c:pt>
                <c:pt idx="5">
                  <c:v>Peri-Natal MH </c:v>
                </c:pt>
                <c:pt idx="6">
                  <c:v>General Hospitals</c:v>
                </c:pt>
                <c:pt idx="7">
                  <c:v>Suite 2</c:v>
                </c:pt>
              </c:strCache>
            </c:strRef>
          </c:cat>
          <c:val>
            <c:numRef>
              <c:f>Sheet1!$G$2:$G$10</c:f>
              <c:numCache>
                <c:formatCode>General</c:formatCode>
                <c:ptCount val="9"/>
                <c:pt idx="0">
                  <c:v>4</c:v>
                </c:pt>
                <c:pt idx="1">
                  <c:v>1</c:v>
                </c:pt>
                <c:pt idx="2">
                  <c:v>0</c:v>
                </c:pt>
                <c:pt idx="3">
                  <c:v>0</c:v>
                </c:pt>
                <c:pt idx="4">
                  <c:v>0</c:v>
                </c:pt>
                <c:pt idx="5">
                  <c:v>0</c:v>
                </c:pt>
                <c:pt idx="6">
                  <c:v>0</c:v>
                </c:pt>
                <c:pt idx="7">
                  <c:v>0</c:v>
                </c:pt>
              </c:numCache>
            </c:numRef>
          </c:val>
          <c:extLst>
            <c:ext xmlns:c16="http://schemas.microsoft.com/office/drawing/2014/chart" uri="{C3380CC4-5D6E-409C-BE32-E72D297353CC}">
              <c16:uniqueId val="{00000005-C6D6-4B42-A84A-F9B6D4F75A6D}"/>
            </c:ext>
          </c:extLst>
        </c:ser>
        <c:ser>
          <c:idx val="6"/>
          <c:order val="6"/>
          <c:tx>
            <c:strRef>
              <c:f>Sheet1!$H$1</c:f>
              <c:strCache>
                <c:ptCount val="1"/>
                <c:pt idx="0">
                  <c:v>Urgent Treatment</c:v>
                </c:pt>
              </c:strCache>
            </c:strRef>
          </c:tx>
          <c:spPr>
            <a:solidFill>
              <a:schemeClr val="accent1">
                <a:lumMod val="60000"/>
              </a:schemeClr>
            </a:solidFill>
            <a:ln>
              <a:noFill/>
            </a:ln>
            <a:effectLst/>
          </c:spPr>
          <c:invertIfNegative val="0"/>
          <c:cat>
            <c:strRef>
              <c:f>Sheet1!$A$2:$A$10</c:f>
              <c:strCache>
                <c:ptCount val="8"/>
                <c:pt idx="0">
                  <c:v>Cefn Coed</c:v>
                </c:pt>
                <c:pt idx="1">
                  <c:v>Ward F</c:v>
                </c:pt>
                <c:pt idx="2">
                  <c:v>Secure Services</c:v>
                </c:pt>
                <c:pt idx="3">
                  <c:v>Learning Disabilities</c:v>
                </c:pt>
                <c:pt idx="4">
                  <c:v>CTO</c:v>
                </c:pt>
                <c:pt idx="5">
                  <c:v>Peri-Natal MH </c:v>
                </c:pt>
                <c:pt idx="6">
                  <c:v>General Hospitals</c:v>
                </c:pt>
                <c:pt idx="7">
                  <c:v>Suite 2</c:v>
                </c:pt>
              </c:strCache>
            </c:strRef>
          </c:cat>
          <c:val>
            <c:numRef>
              <c:f>Sheet1!$H$2:$H$10</c:f>
              <c:numCache>
                <c:formatCode>General</c:formatCode>
                <c:ptCount val="9"/>
                <c:pt idx="0">
                  <c:v>7</c:v>
                </c:pt>
                <c:pt idx="1">
                  <c:v>0</c:v>
                </c:pt>
                <c:pt idx="2">
                  <c:v>4</c:v>
                </c:pt>
                <c:pt idx="3">
                  <c:v>1</c:v>
                </c:pt>
                <c:pt idx="4">
                  <c:v>0</c:v>
                </c:pt>
                <c:pt idx="5">
                  <c:v>0</c:v>
                </c:pt>
                <c:pt idx="6">
                  <c:v>0</c:v>
                </c:pt>
                <c:pt idx="7">
                  <c:v>1</c:v>
                </c:pt>
              </c:numCache>
            </c:numRef>
          </c:val>
          <c:extLst>
            <c:ext xmlns:c16="http://schemas.microsoft.com/office/drawing/2014/chart" uri="{C3380CC4-5D6E-409C-BE32-E72D297353CC}">
              <c16:uniqueId val="{00000006-C6D6-4B42-A84A-F9B6D4F75A6D}"/>
            </c:ext>
          </c:extLst>
        </c:ser>
        <c:dLbls>
          <c:showLegendKey val="0"/>
          <c:showVal val="0"/>
          <c:showCatName val="0"/>
          <c:showSerName val="0"/>
          <c:showPercent val="0"/>
          <c:showBubbleSize val="0"/>
        </c:dLbls>
        <c:gapWidth val="219"/>
        <c:overlap val="-27"/>
        <c:axId val="258959039"/>
        <c:axId val="258947519"/>
      </c:barChart>
      <c:catAx>
        <c:axId val="25895903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58947519"/>
        <c:crosses val="autoZero"/>
        <c:auto val="1"/>
        <c:lblAlgn val="ctr"/>
        <c:lblOffset val="100"/>
        <c:noMultiLvlLbl val="0"/>
      </c:catAx>
      <c:valAx>
        <c:axId val="25894751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5895903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Police Powers</a:t>
            </a:r>
          </a:p>
        </c:rich>
      </c:tx>
      <c:layout>
        <c:manualLayout>
          <c:xMode val="edge"/>
          <c:yMode val="edge"/>
          <c:x val="0.43765031664619913"/>
          <c:y val="2.0833333333333332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Section 135</c:v>
                </c:pt>
              </c:strCache>
            </c:strRef>
          </c:tx>
          <c:spPr>
            <a:solidFill>
              <a:schemeClr val="accent1"/>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Sheet1!$B$2:$B$11</c:f>
              <c:numCache>
                <c:formatCode>General</c:formatCode>
                <c:ptCount val="10"/>
                <c:pt idx="0">
                  <c:v>1</c:v>
                </c:pt>
                <c:pt idx="1">
                  <c:v>0</c:v>
                </c:pt>
                <c:pt idx="2">
                  <c:v>0</c:v>
                </c:pt>
                <c:pt idx="3">
                  <c:v>0</c:v>
                </c:pt>
                <c:pt idx="4">
                  <c:v>1</c:v>
                </c:pt>
                <c:pt idx="5">
                  <c:v>0</c:v>
                </c:pt>
                <c:pt idx="6">
                  <c:v>0</c:v>
                </c:pt>
                <c:pt idx="7">
                  <c:v>1</c:v>
                </c:pt>
                <c:pt idx="8">
                  <c:v>1</c:v>
                </c:pt>
              </c:numCache>
            </c:numRef>
          </c:val>
          <c:extLst>
            <c:ext xmlns:c16="http://schemas.microsoft.com/office/drawing/2014/chart" uri="{C3380CC4-5D6E-409C-BE32-E72D297353CC}">
              <c16:uniqueId val="{00000000-BEF7-4EA4-8FE6-991827BE2E8C}"/>
            </c:ext>
          </c:extLst>
        </c:ser>
        <c:ser>
          <c:idx val="1"/>
          <c:order val="1"/>
          <c:tx>
            <c:strRef>
              <c:f>Sheet1!$C$1</c:f>
              <c:strCache>
                <c:ptCount val="1"/>
                <c:pt idx="0">
                  <c:v>Section 136</c:v>
                </c:pt>
              </c:strCache>
            </c:strRef>
          </c:tx>
          <c:spPr>
            <a:solidFill>
              <a:schemeClr val="accent2"/>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Sheet1!$C$2:$C$11</c:f>
              <c:numCache>
                <c:formatCode>General</c:formatCode>
                <c:ptCount val="10"/>
                <c:pt idx="0">
                  <c:v>46</c:v>
                </c:pt>
                <c:pt idx="1">
                  <c:v>39</c:v>
                </c:pt>
                <c:pt idx="2">
                  <c:v>60</c:v>
                </c:pt>
                <c:pt idx="3">
                  <c:v>45</c:v>
                </c:pt>
                <c:pt idx="4">
                  <c:v>51</c:v>
                </c:pt>
                <c:pt idx="5">
                  <c:v>43</c:v>
                </c:pt>
                <c:pt idx="6">
                  <c:v>50</c:v>
                </c:pt>
                <c:pt idx="7">
                  <c:v>47</c:v>
                </c:pt>
                <c:pt idx="8">
                  <c:v>40</c:v>
                </c:pt>
              </c:numCache>
            </c:numRef>
          </c:val>
          <c:extLst>
            <c:ext xmlns:c16="http://schemas.microsoft.com/office/drawing/2014/chart" uri="{C3380CC4-5D6E-409C-BE32-E72D297353CC}">
              <c16:uniqueId val="{00000001-BEF7-4EA4-8FE6-991827BE2E8C}"/>
            </c:ext>
          </c:extLst>
        </c:ser>
        <c:ser>
          <c:idx val="2"/>
          <c:order val="2"/>
          <c:tx>
            <c:strRef>
              <c:f>Sheet1!$D$1</c:f>
              <c:strCache>
                <c:ptCount val="1"/>
                <c:pt idx="0">
                  <c:v>Voluntary Assessment</c:v>
                </c:pt>
              </c:strCache>
            </c:strRef>
          </c:tx>
          <c:spPr>
            <a:solidFill>
              <a:schemeClr val="accent3"/>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25</c:v>
                </c:pt>
                <c:pt idx="8">
                  <c:v>Jan-Mar 26</c:v>
                </c:pt>
              </c:strCache>
            </c:strRef>
          </c:cat>
          <c:val>
            <c:numRef>
              <c:f>Sheet1!$D$2:$D$11</c:f>
              <c:numCache>
                <c:formatCode>General</c:formatCode>
                <c:ptCount val="10"/>
                <c:pt idx="0">
                  <c:v>2</c:v>
                </c:pt>
                <c:pt idx="1">
                  <c:v>7</c:v>
                </c:pt>
                <c:pt idx="2">
                  <c:v>4</c:v>
                </c:pt>
                <c:pt idx="3">
                  <c:v>8</c:v>
                </c:pt>
                <c:pt idx="4">
                  <c:v>8</c:v>
                </c:pt>
                <c:pt idx="5">
                  <c:v>4</c:v>
                </c:pt>
                <c:pt idx="6">
                  <c:v>4</c:v>
                </c:pt>
                <c:pt idx="7">
                  <c:v>14</c:v>
                </c:pt>
                <c:pt idx="8">
                  <c:v>5</c:v>
                </c:pt>
              </c:numCache>
            </c:numRef>
          </c:val>
          <c:extLst>
            <c:ext xmlns:c16="http://schemas.microsoft.com/office/drawing/2014/chart" uri="{C3380CC4-5D6E-409C-BE32-E72D297353CC}">
              <c16:uniqueId val="{00000002-BEF7-4EA4-8FE6-991827BE2E8C}"/>
            </c:ext>
          </c:extLst>
        </c:ser>
        <c:dLbls>
          <c:showLegendKey val="0"/>
          <c:showVal val="0"/>
          <c:showCatName val="0"/>
          <c:showSerName val="0"/>
          <c:showPercent val="0"/>
          <c:showBubbleSize val="0"/>
        </c:dLbls>
        <c:gapWidth val="219"/>
        <c:overlap val="-27"/>
        <c:axId val="398009232"/>
        <c:axId val="398013808"/>
      </c:barChart>
      <c:catAx>
        <c:axId val="3980092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8013808"/>
        <c:crosses val="autoZero"/>
        <c:auto val="1"/>
        <c:lblAlgn val="ctr"/>
        <c:lblOffset val="100"/>
        <c:noMultiLvlLbl val="0"/>
      </c:catAx>
      <c:valAx>
        <c:axId val="39801380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8009232"/>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Section 136 Outcomes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Jan-26</c:v>
                </c:pt>
              </c:strCache>
            </c:strRef>
          </c:tx>
          <c:spPr>
            <a:solidFill>
              <a:schemeClr val="accent1"/>
            </a:solidFill>
            <a:ln>
              <a:noFill/>
            </a:ln>
            <a:effectLst/>
          </c:spPr>
          <c:invertIfNegative val="0"/>
          <c:cat>
            <c:strRef>
              <c:f>Sheet1!$A$2:$A$7</c:f>
              <c:strCache>
                <c:ptCount val="5"/>
                <c:pt idx="0">
                  <c:v>Detained MHA</c:v>
                </c:pt>
                <c:pt idx="1">
                  <c:v>Informal</c:v>
                </c:pt>
                <c:pt idx="2">
                  <c:v>Discharged no follow up</c:v>
                </c:pt>
                <c:pt idx="3">
                  <c:v>Community NHS/LA follow up</c:v>
                </c:pt>
                <c:pt idx="4">
                  <c:v>Other community follow up</c:v>
                </c:pt>
              </c:strCache>
            </c:strRef>
          </c:cat>
          <c:val>
            <c:numRef>
              <c:f>Sheet1!$B$2:$B$7</c:f>
              <c:numCache>
                <c:formatCode>General</c:formatCode>
                <c:ptCount val="6"/>
                <c:pt idx="0">
                  <c:v>4</c:v>
                </c:pt>
                <c:pt idx="1">
                  <c:v>0</c:v>
                </c:pt>
                <c:pt idx="2">
                  <c:v>4</c:v>
                </c:pt>
                <c:pt idx="3">
                  <c:v>2</c:v>
                </c:pt>
                <c:pt idx="4">
                  <c:v>0</c:v>
                </c:pt>
              </c:numCache>
            </c:numRef>
          </c:val>
          <c:extLst>
            <c:ext xmlns:c16="http://schemas.microsoft.com/office/drawing/2014/chart" uri="{C3380CC4-5D6E-409C-BE32-E72D297353CC}">
              <c16:uniqueId val="{00000000-93C9-4809-867E-ABC49DC4961A}"/>
            </c:ext>
          </c:extLst>
        </c:ser>
        <c:ser>
          <c:idx val="1"/>
          <c:order val="1"/>
          <c:tx>
            <c:strRef>
              <c:f>Sheet1!$C$1</c:f>
              <c:strCache>
                <c:ptCount val="1"/>
                <c:pt idx="0">
                  <c:v>Feb-26</c:v>
                </c:pt>
              </c:strCache>
            </c:strRef>
          </c:tx>
          <c:spPr>
            <a:solidFill>
              <a:schemeClr val="accent2"/>
            </a:solidFill>
            <a:ln>
              <a:noFill/>
            </a:ln>
            <a:effectLst/>
          </c:spPr>
          <c:invertIfNegative val="0"/>
          <c:cat>
            <c:strRef>
              <c:f>Sheet1!$A$2:$A$7</c:f>
              <c:strCache>
                <c:ptCount val="5"/>
                <c:pt idx="0">
                  <c:v>Detained MHA</c:v>
                </c:pt>
                <c:pt idx="1">
                  <c:v>Informal</c:v>
                </c:pt>
                <c:pt idx="2">
                  <c:v>Discharged no follow up</c:v>
                </c:pt>
                <c:pt idx="3">
                  <c:v>Community NHS/LA follow up</c:v>
                </c:pt>
                <c:pt idx="4">
                  <c:v>Other community follow up</c:v>
                </c:pt>
              </c:strCache>
            </c:strRef>
          </c:cat>
          <c:val>
            <c:numRef>
              <c:f>Sheet1!$C$2:$C$7</c:f>
              <c:numCache>
                <c:formatCode>General</c:formatCode>
                <c:ptCount val="6"/>
                <c:pt idx="0">
                  <c:v>5</c:v>
                </c:pt>
                <c:pt idx="1">
                  <c:v>1</c:v>
                </c:pt>
                <c:pt idx="2">
                  <c:v>6</c:v>
                </c:pt>
                <c:pt idx="3">
                  <c:v>3</c:v>
                </c:pt>
                <c:pt idx="4">
                  <c:v>0</c:v>
                </c:pt>
              </c:numCache>
            </c:numRef>
          </c:val>
          <c:extLst>
            <c:ext xmlns:c16="http://schemas.microsoft.com/office/drawing/2014/chart" uri="{C3380CC4-5D6E-409C-BE32-E72D297353CC}">
              <c16:uniqueId val="{00000001-93C9-4809-867E-ABC49DC4961A}"/>
            </c:ext>
          </c:extLst>
        </c:ser>
        <c:ser>
          <c:idx val="2"/>
          <c:order val="2"/>
          <c:tx>
            <c:strRef>
              <c:f>Sheet1!$D$1</c:f>
              <c:strCache>
                <c:ptCount val="1"/>
                <c:pt idx="0">
                  <c:v>Mar-26</c:v>
                </c:pt>
              </c:strCache>
            </c:strRef>
          </c:tx>
          <c:spPr>
            <a:solidFill>
              <a:schemeClr val="accent3"/>
            </a:solidFill>
            <a:ln>
              <a:noFill/>
            </a:ln>
            <a:effectLst/>
          </c:spPr>
          <c:invertIfNegative val="0"/>
          <c:cat>
            <c:strRef>
              <c:f>Sheet1!$A$2:$A$7</c:f>
              <c:strCache>
                <c:ptCount val="5"/>
                <c:pt idx="0">
                  <c:v>Detained MHA</c:v>
                </c:pt>
                <c:pt idx="1">
                  <c:v>Informal</c:v>
                </c:pt>
                <c:pt idx="2">
                  <c:v>Discharged no follow up</c:v>
                </c:pt>
                <c:pt idx="3">
                  <c:v>Community NHS/LA follow up</c:v>
                </c:pt>
                <c:pt idx="4">
                  <c:v>Other community follow up</c:v>
                </c:pt>
              </c:strCache>
            </c:strRef>
          </c:cat>
          <c:val>
            <c:numRef>
              <c:f>Sheet1!$D$2:$D$7</c:f>
              <c:numCache>
                <c:formatCode>General</c:formatCode>
                <c:ptCount val="6"/>
                <c:pt idx="0">
                  <c:v>1</c:v>
                </c:pt>
                <c:pt idx="1">
                  <c:v>0</c:v>
                </c:pt>
                <c:pt idx="2">
                  <c:v>12</c:v>
                </c:pt>
                <c:pt idx="3">
                  <c:v>2</c:v>
                </c:pt>
                <c:pt idx="4">
                  <c:v>0</c:v>
                </c:pt>
              </c:numCache>
            </c:numRef>
          </c:val>
          <c:extLst>
            <c:ext xmlns:c16="http://schemas.microsoft.com/office/drawing/2014/chart" uri="{C3380CC4-5D6E-409C-BE32-E72D297353CC}">
              <c16:uniqueId val="{00000002-93C9-4809-867E-ABC49DC4961A}"/>
            </c:ext>
          </c:extLst>
        </c:ser>
        <c:dLbls>
          <c:showLegendKey val="0"/>
          <c:showVal val="0"/>
          <c:showCatName val="0"/>
          <c:showSerName val="0"/>
          <c:showPercent val="0"/>
          <c:showBubbleSize val="0"/>
        </c:dLbls>
        <c:gapWidth val="219"/>
        <c:overlap val="-27"/>
        <c:axId val="1268044384"/>
        <c:axId val="1268045344"/>
      </c:barChart>
      <c:catAx>
        <c:axId val="12680443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68045344"/>
        <c:crosses val="autoZero"/>
        <c:auto val="1"/>
        <c:lblAlgn val="ctr"/>
        <c:lblOffset val="100"/>
        <c:noMultiLvlLbl val="0"/>
      </c:catAx>
      <c:valAx>
        <c:axId val="126804534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68044384"/>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Section 15 Mental</a:t>
            </a:r>
            <a:r>
              <a:rPr lang="en-GB" sz="1200" b="1" baseline="0">
                <a:latin typeface="Verdana" panose="020B0604030504040204" pitchFamily="34" charset="0"/>
                <a:ea typeface="Verdana" panose="020B0604030504040204" pitchFamily="34" charset="0"/>
              </a:rPr>
              <a:t> Health Act</a:t>
            </a:r>
            <a:endParaRPr lang="en-GB" sz="1200" b="1">
              <a:latin typeface="Verdana" panose="020B0604030504040204" pitchFamily="34" charset="0"/>
              <a:ea typeface="Verdana" panose="020B0604030504040204" pitchFamily="34" charset="0"/>
            </a:endParaRPr>
          </a:p>
        </c:rich>
      </c:tx>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barChart>
        <c:barDir val="col"/>
        <c:grouping val="clustered"/>
        <c:varyColors val="0"/>
        <c:ser>
          <c:idx val="0"/>
          <c:order val="0"/>
          <c:tx>
            <c:strRef>
              <c:f>Sheet1!$B$1</c:f>
              <c:strCache>
                <c:ptCount val="1"/>
                <c:pt idx="0">
                  <c:v>Rectifiable</c:v>
                </c:pt>
              </c:strCache>
            </c:strRef>
          </c:tx>
          <c:spPr>
            <a:solidFill>
              <a:schemeClr val="accent1"/>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26</c:v>
                </c:pt>
                <c:pt idx="8">
                  <c:v>Jan-Mar 26</c:v>
                </c:pt>
              </c:strCache>
            </c:strRef>
          </c:cat>
          <c:val>
            <c:numRef>
              <c:f>Sheet1!$B$2:$B$11</c:f>
              <c:numCache>
                <c:formatCode>General</c:formatCode>
                <c:ptCount val="10"/>
                <c:pt idx="0">
                  <c:v>30</c:v>
                </c:pt>
                <c:pt idx="1">
                  <c:v>47</c:v>
                </c:pt>
                <c:pt idx="2">
                  <c:v>11</c:v>
                </c:pt>
                <c:pt idx="3">
                  <c:v>33</c:v>
                </c:pt>
                <c:pt idx="4">
                  <c:v>34</c:v>
                </c:pt>
                <c:pt idx="5">
                  <c:v>25</c:v>
                </c:pt>
                <c:pt idx="6">
                  <c:v>39</c:v>
                </c:pt>
                <c:pt idx="7">
                  <c:v>43</c:v>
                </c:pt>
                <c:pt idx="8">
                  <c:v>25</c:v>
                </c:pt>
              </c:numCache>
            </c:numRef>
          </c:val>
          <c:extLst>
            <c:ext xmlns:c16="http://schemas.microsoft.com/office/drawing/2014/chart" uri="{C3380CC4-5D6E-409C-BE32-E72D297353CC}">
              <c16:uniqueId val="{00000000-0D06-4FFC-BFB7-452E818665C0}"/>
            </c:ext>
          </c:extLst>
        </c:ser>
        <c:ser>
          <c:idx val="1"/>
          <c:order val="1"/>
          <c:tx>
            <c:strRef>
              <c:f>Sheet1!$C$1</c:f>
              <c:strCache>
                <c:ptCount val="1"/>
                <c:pt idx="0">
                  <c:v>non-rectifiable</c:v>
                </c:pt>
              </c:strCache>
            </c:strRef>
          </c:tx>
          <c:spPr>
            <a:solidFill>
              <a:schemeClr val="accent2"/>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26</c:v>
                </c:pt>
                <c:pt idx="8">
                  <c:v>Jan-Mar 26</c:v>
                </c:pt>
              </c:strCache>
            </c:strRef>
          </c:cat>
          <c:val>
            <c:numRef>
              <c:f>Sheet1!$C$2:$C$11</c:f>
              <c:numCache>
                <c:formatCode>General</c:formatCode>
                <c:ptCount val="10"/>
                <c:pt idx="0">
                  <c:v>3</c:v>
                </c:pt>
                <c:pt idx="1">
                  <c:v>5</c:v>
                </c:pt>
                <c:pt idx="2">
                  <c:v>8</c:v>
                </c:pt>
                <c:pt idx="3">
                  <c:v>8</c:v>
                </c:pt>
                <c:pt idx="4">
                  <c:v>9</c:v>
                </c:pt>
                <c:pt idx="5">
                  <c:v>9</c:v>
                </c:pt>
                <c:pt idx="6">
                  <c:v>4</c:v>
                </c:pt>
                <c:pt idx="7">
                  <c:v>10</c:v>
                </c:pt>
                <c:pt idx="8">
                  <c:v>2</c:v>
                </c:pt>
              </c:numCache>
            </c:numRef>
          </c:val>
          <c:extLst>
            <c:ext xmlns:c16="http://schemas.microsoft.com/office/drawing/2014/chart" uri="{C3380CC4-5D6E-409C-BE32-E72D297353CC}">
              <c16:uniqueId val="{00000001-0D06-4FFC-BFB7-452E818665C0}"/>
            </c:ext>
          </c:extLst>
        </c:ser>
        <c:ser>
          <c:idx val="2"/>
          <c:order val="2"/>
          <c:tx>
            <c:strRef>
              <c:f>Sheet1!$D$1</c:f>
              <c:strCache>
                <c:ptCount val="1"/>
                <c:pt idx="0">
                  <c:v>Fundamentally Defective</c:v>
                </c:pt>
              </c:strCache>
            </c:strRef>
          </c:tx>
          <c:spPr>
            <a:solidFill>
              <a:schemeClr val="accent3"/>
            </a:solidFill>
            <a:ln>
              <a:noFill/>
            </a:ln>
            <a:effectLst/>
          </c:spPr>
          <c:invertIfNegative val="0"/>
          <c:cat>
            <c:strRef>
              <c:f>Sheet1!$A$2:$A$11</c:f>
              <c:strCache>
                <c:ptCount val="9"/>
                <c:pt idx="0">
                  <c:v>Jan-Mar 24</c:v>
                </c:pt>
                <c:pt idx="1">
                  <c:v>Apr-Jun 24</c:v>
                </c:pt>
                <c:pt idx="2">
                  <c:v>Jly-Sept 24</c:v>
                </c:pt>
                <c:pt idx="3">
                  <c:v>Oct-Dec 24</c:v>
                </c:pt>
                <c:pt idx="4">
                  <c:v>Jan-Mar 25</c:v>
                </c:pt>
                <c:pt idx="5">
                  <c:v>Apr-Jun 25</c:v>
                </c:pt>
                <c:pt idx="6">
                  <c:v>Jly-Sept 25</c:v>
                </c:pt>
                <c:pt idx="7">
                  <c:v>Oct-Dec 26</c:v>
                </c:pt>
                <c:pt idx="8">
                  <c:v>Jan-Mar 26</c:v>
                </c:pt>
              </c:strCache>
            </c:strRef>
          </c:cat>
          <c:val>
            <c:numRef>
              <c:f>Sheet1!$D$2:$D$11</c:f>
              <c:numCache>
                <c:formatCode>General</c:formatCode>
                <c:ptCount val="10"/>
                <c:pt idx="0">
                  <c:v>1</c:v>
                </c:pt>
                <c:pt idx="1">
                  <c:v>4</c:v>
                </c:pt>
                <c:pt idx="2">
                  <c:v>3</c:v>
                </c:pt>
                <c:pt idx="3">
                  <c:v>3</c:v>
                </c:pt>
                <c:pt idx="4">
                  <c:v>2</c:v>
                </c:pt>
                <c:pt idx="5">
                  <c:v>6</c:v>
                </c:pt>
                <c:pt idx="6">
                  <c:v>0</c:v>
                </c:pt>
                <c:pt idx="7">
                  <c:v>10</c:v>
                </c:pt>
                <c:pt idx="8">
                  <c:v>0</c:v>
                </c:pt>
              </c:numCache>
            </c:numRef>
          </c:val>
          <c:extLst>
            <c:ext xmlns:c16="http://schemas.microsoft.com/office/drawing/2014/chart" uri="{C3380CC4-5D6E-409C-BE32-E72D297353CC}">
              <c16:uniqueId val="{00000002-0D06-4FFC-BFB7-452E818665C0}"/>
            </c:ext>
          </c:extLst>
        </c:ser>
        <c:dLbls>
          <c:showLegendKey val="0"/>
          <c:showVal val="0"/>
          <c:showCatName val="0"/>
          <c:showSerName val="0"/>
          <c:showPercent val="0"/>
          <c:showBubbleSize val="0"/>
        </c:dLbls>
        <c:gapWidth val="219"/>
        <c:overlap val="-27"/>
        <c:axId val="1045616479"/>
        <c:axId val="1045618399"/>
      </c:barChart>
      <c:catAx>
        <c:axId val="104561647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45618399"/>
        <c:crosses val="autoZero"/>
        <c:auto val="1"/>
        <c:lblAlgn val="ctr"/>
        <c:lblOffset val="100"/>
        <c:noMultiLvlLbl val="0"/>
      </c:catAx>
      <c:valAx>
        <c:axId val="104561839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45616479"/>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1C022EFBB18C64ABE3B9933434D2554" ma:contentTypeVersion="15" ma:contentTypeDescription="Create a new document." ma:contentTypeScope="" ma:versionID="2b64952811415c62d0d0df39f3d34ba2">
  <xsd:schema xmlns:xsd="http://www.w3.org/2001/XMLSchema" xmlns:xs="http://www.w3.org/2001/XMLSchema" xmlns:p="http://schemas.microsoft.com/office/2006/metadata/properties" xmlns:ns1="http://schemas.microsoft.com/sharepoint/v3" xmlns:ns2="60b0568e-e574-4342-a9c0-c22c6fec6509" xmlns:ns3="fdfaf355-f7ae-47f3-8f93-739a60756710" targetNamespace="http://schemas.microsoft.com/office/2006/metadata/properties" ma:root="true" ma:fieldsID="b85015dbfa83b7beca0f1d5edc8036d9" ns1:_="" ns2:_="" ns3:_="">
    <xsd:import namespace="http://schemas.microsoft.com/sharepoint/v3"/>
    <xsd:import namespace="60b0568e-e574-4342-a9c0-c22c6fec6509"/>
    <xsd:import namespace="fdfaf355-f7ae-47f3-8f93-739a6075671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MediaServiceLocation" minOccurs="0"/>
                <xsd:element ref="ns2:MediaServiceBillingMetadata" minOccurs="0"/>
                <xsd:element ref="ns1:_ip_UnifiedCompliancePolicyProperties" minOccurs="0"/>
                <xsd:element ref="ns1:_ip_UnifiedCompliancePolicyUIAction"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7" nillable="true" ma:displayName="Unified Compliance Policy Properties" ma:hidden="true" ma:internalName="_ip_UnifiedCompliancePolicyProperties">
      <xsd:simpleType>
        <xsd:restriction base="dms:Note"/>
      </xsd:simpleType>
    </xsd:element>
    <xsd:element name="_ip_UnifiedCompliancePolicyUIAction" ma:index="18"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0b0568e-e574-4342-a9c0-c22c6fec650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Location" ma:index="15" nillable="true" ma:displayName="Location" ma:indexed="true" ma:internalName="MediaServiceLocation" ma:readOnly="true">
      <xsd:simpleType>
        <xsd:restriction base="dms:Text"/>
      </xsd:simpleType>
    </xsd:element>
    <xsd:element name="MediaServiceBillingMetadata" ma:index="16" nillable="true" ma:displayName="MediaServiceBillingMetadata" ma:hidden="true" ma:internalName="MediaServiceBillingMetadata" ma:readOnly="true">
      <xsd:simpleType>
        <xsd:restriction base="dms:Note"/>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cefaef41-70dc-4075-804e-d4e4dbdaeee0"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dfaf355-f7ae-47f3-8f93-739a60756710"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2c2f2e62-4dc6-41ef-ad8c-e640d42d75ed}" ma:internalName="TaxCatchAll" ma:showField="CatchAllData" ma:web="fdfaf355-f7ae-47f3-8f93-739a6075671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60b0568e-e574-4342-a9c0-c22c6fec6509">
      <Terms xmlns="http://schemas.microsoft.com/office/infopath/2007/PartnerControls"/>
    </lcf76f155ced4ddcb4097134ff3c332f>
    <TaxCatchAll xmlns="fdfaf355-f7ae-47f3-8f93-739a60756710"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3932C53-5C4E-4A50-9493-D52821F082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0b0568e-e574-4342-a9c0-c22c6fec6509"/>
    <ds:schemaRef ds:uri="fdfaf355-f7ae-47f3-8f93-739a6075671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5B8AF64-915F-4214-AC50-6FE220AF1A21}">
  <ds:schemaRefs>
    <ds:schemaRef ds:uri="http://schemas.openxmlformats.org/officeDocument/2006/bibliography"/>
  </ds:schemaRefs>
</ds:datastoreItem>
</file>

<file path=customXml/itemProps3.xml><?xml version="1.0" encoding="utf-8"?>
<ds:datastoreItem xmlns:ds="http://schemas.openxmlformats.org/officeDocument/2006/customXml" ds:itemID="{79EAB5AE-ABCB-4715-A53E-478D0380B3EE}">
  <ds:schemaRefs>
    <ds:schemaRef ds:uri="http://schemas.microsoft.com/office/2006/metadata/properties"/>
    <ds:schemaRef ds:uri="http://schemas.microsoft.com/office/infopath/2007/PartnerControls"/>
    <ds:schemaRef ds:uri="http://schemas.microsoft.com/sharepoint/v3"/>
    <ds:schemaRef ds:uri="60b0568e-e574-4342-a9c0-c22c6fec6509"/>
    <ds:schemaRef ds:uri="fdfaf355-f7ae-47f3-8f93-739a60756710"/>
  </ds:schemaRefs>
</ds:datastoreItem>
</file>

<file path=customXml/itemProps4.xml><?xml version="1.0" encoding="utf-8"?>
<ds:datastoreItem xmlns:ds="http://schemas.openxmlformats.org/officeDocument/2006/customXml" ds:itemID="{8D44790B-8181-4049-897B-5E8674E257A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4</TotalTime>
  <Pages>23</Pages>
  <Words>2984</Words>
  <Characters>16238</Characters>
  <Application>Microsoft Office Word</Application>
  <DocSecurity>0</DocSecurity>
  <Lines>135</Lines>
  <Paragraphs>38</Paragraphs>
  <ScaleCrop>false</ScaleCrop>
  <HeadingPairs>
    <vt:vector size="2" baseType="variant">
      <vt:variant>
        <vt:lpstr>Title</vt:lpstr>
      </vt:variant>
      <vt:variant>
        <vt:i4>1</vt:i4>
      </vt:variant>
    </vt:vector>
  </HeadingPairs>
  <TitlesOfParts>
    <vt:vector size="1" baseType="lpstr">
      <vt:lpstr/>
    </vt:vector>
  </TitlesOfParts>
  <Company>ABM LHB</Company>
  <LinksUpToDate>false</LinksUpToDate>
  <CharactersWithSpaces>19184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Pamela Wenger (ABM ULHB - Corporate Governance)</dc:creator>
  <cp:keywords/>
  <cp:lastModifiedBy>Claire Mulcahy (Swansea Bay UHB - Corporate Governance )</cp:lastModifiedBy>
  <cp:revision>5</cp:revision>
  <dcterms:created xsi:type="dcterms:W3CDTF">2026-04-21T13:30:00Z</dcterms:created>
  <dcterms:modified xsi:type="dcterms:W3CDTF">2026-04-28T11:45:00Z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a3bb1a37cf79a368b4d09e41d53d10c83f53d591578fdbcf02d665aa029468a9</vt:lpwstr>
  </property>
  <property fmtid="{D5CDD505-2E9C-101B-9397-08002B2CF9AE}" pid="3" name="ContentTypeId">
    <vt:lpwstr>0x01010001C022EFBB18C64ABE3B9933434D2554</vt:lpwstr>
  </property>
  <property fmtid="{D5CDD505-2E9C-101B-9397-08002B2CF9AE}" pid="4" name="Order">
    <vt:r8>248600</vt:r8>
  </property>
  <property fmtid="{D5CDD505-2E9C-101B-9397-08002B2CF9AE}" pid="5" name="docLang">
    <vt:lpwstr>en</vt:lpwstr>
  </property>
  <property fmtid="{D5CDD505-2E9C-101B-9397-08002B2CF9AE}" pid="6" name="MediaServiceImageTags">
    <vt:lpwstr/>
  </property>
</Properties>
</file>