
<file path=[Content_Types].xml><?xml version="1.0" encoding="utf-8"?>
<Types xmlns="http://schemas.openxmlformats.org/package/2006/content-types">
  <Default Extension="jpeg" ContentType="image/jpe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theme/themeOverride1.xml" ContentType="application/vnd.openxmlformats-officedocument.themeOverrid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theme/themeOverride2.xml" ContentType="application/vnd.openxmlformats-officedocument.themeOverrid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theme/themeOverride3.xml" ContentType="application/vnd.openxmlformats-officedocument.themeOverrid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theme/themeOverride4.xml" ContentType="application/vnd.openxmlformats-officedocument.themeOverrid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theme/themeOverride5.xml" ContentType="application/vnd.openxmlformats-officedocument.themeOverride+xml"/>
  <Override PartName="/word/charts/chart6.xml" ContentType="application/vnd.openxmlformats-officedocument.drawingml.chart+xml"/>
  <Override PartName="/word/charts/style6.xml" ContentType="application/vnd.ms-office.chartstyle+xml"/>
  <Override PartName="/word/charts/colors6.xml" ContentType="application/vnd.ms-office.chartcolorstyle+xml"/>
  <Override PartName="/word/theme/themeOverride6.xml" ContentType="application/vnd.openxmlformats-officedocument.themeOverride+xml"/>
  <Override PartName="/word/charts/chart7.xml" ContentType="application/vnd.openxmlformats-officedocument.drawingml.chart+xml"/>
  <Override PartName="/word/charts/style7.xml" ContentType="application/vnd.ms-office.chartstyle+xml"/>
  <Override PartName="/word/charts/colors7.xml" ContentType="application/vnd.ms-office.chartcolorstyle+xml"/>
  <Override PartName="/word/theme/themeOverride7.xml" ContentType="application/vnd.openxmlformats-officedocument.themeOverride+xml"/>
  <Override PartName="/word/charts/chart8.xml" ContentType="application/vnd.openxmlformats-officedocument.drawingml.chart+xml"/>
  <Override PartName="/word/charts/style8.xml" ContentType="application/vnd.ms-office.chartstyle+xml"/>
  <Override PartName="/word/charts/colors8.xml" ContentType="application/vnd.ms-office.chartcolorstyle+xml"/>
  <Override PartName="/word/theme/themeOverride8.xml" ContentType="application/vnd.openxmlformats-officedocument.themeOverride+xml"/>
  <Override PartName="/word/charts/chart9.xml" ContentType="application/vnd.openxmlformats-officedocument.drawingml.chart+xml"/>
  <Override PartName="/word/charts/style9.xml" ContentType="application/vnd.ms-office.chartstyle+xml"/>
  <Override PartName="/word/charts/colors9.xml" ContentType="application/vnd.ms-office.chartcolorstyle+xml"/>
  <Override PartName="/word/theme/themeOverride9.xml" ContentType="application/vnd.openxmlformats-officedocument.themeOverride+xml"/>
  <Override PartName="/word/charts/chart10.xml" ContentType="application/vnd.openxmlformats-officedocument.drawingml.chart+xml"/>
  <Override PartName="/word/charts/style10.xml" ContentType="application/vnd.ms-office.chartstyle+xml"/>
  <Override PartName="/word/charts/colors10.xml" ContentType="application/vnd.ms-office.chartcolorstyle+xml"/>
  <Override PartName="/word/theme/themeOverride10.xml" ContentType="application/vnd.openxmlformats-officedocument.themeOverride+xml"/>
  <Override PartName="/word/charts/chart11.xml" ContentType="application/vnd.openxmlformats-officedocument.drawingml.chart+xml"/>
  <Override PartName="/word/charts/style11.xml" ContentType="application/vnd.ms-office.chartstyle+xml"/>
  <Override PartName="/word/charts/colors11.xml" ContentType="application/vnd.ms-office.chartcolorstyle+xml"/>
  <Override PartName="/word/theme/themeOverride11.xml" ContentType="application/vnd.openxmlformats-officedocument.themeOverride+xml"/>
  <Override PartName="/word/charts/chart12.xml" ContentType="application/vnd.openxmlformats-officedocument.drawingml.chart+xml"/>
  <Override PartName="/word/charts/style12.xml" ContentType="application/vnd.ms-office.chartstyle+xml"/>
  <Override PartName="/word/charts/colors12.xml" ContentType="application/vnd.ms-office.chartcolorstyle+xml"/>
  <Override PartName="/word/theme/themeOverride12.xml" ContentType="application/vnd.openxmlformats-officedocument.themeOverride+xml"/>
  <Override PartName="/word/charts/chart13.xml" ContentType="application/vnd.openxmlformats-officedocument.drawingml.chart+xml"/>
  <Override PartName="/word/charts/style13.xml" ContentType="application/vnd.ms-office.chartstyle+xml"/>
  <Override PartName="/word/charts/colors13.xml" ContentType="application/vnd.ms-office.chartcolorstyle+xml"/>
  <Override PartName="/word/theme/themeOverride13.xml" ContentType="application/vnd.openxmlformats-officedocument.themeOverride+xml"/>
  <Override PartName="/word/charts/chart14.xml" ContentType="application/vnd.openxmlformats-officedocument.drawingml.chart+xml"/>
  <Override PartName="/word/charts/style14.xml" ContentType="application/vnd.ms-office.chartstyle+xml"/>
  <Override PartName="/word/charts/colors14.xml" ContentType="application/vnd.ms-office.chartcolorstyle+xml"/>
  <Override PartName="/word/charts/chart15.xml" ContentType="application/vnd.openxmlformats-officedocument.drawingml.chart+xml"/>
  <Override PartName="/word/charts/style15.xml" ContentType="application/vnd.ms-office.chartstyle+xml"/>
  <Override PartName="/word/charts/colors15.xml" ContentType="application/vnd.ms-office.chartcolorstyle+xml"/>
  <Override PartName="/word/theme/themeOverride14.xml" ContentType="application/vnd.openxmlformats-officedocument.themeOverride+xml"/>
  <Override PartName="/word/charts/chart16.xml" ContentType="application/vnd.openxmlformats-officedocument.drawingml.chart+xml"/>
  <Override PartName="/word/charts/style16.xml" ContentType="application/vnd.ms-office.chartstyle+xml"/>
  <Override PartName="/word/charts/colors16.xml" ContentType="application/vnd.ms-office.chartcolorstyle+xml"/>
  <Override PartName="/word/theme/themeOverride15.xml" ContentType="application/vnd.openxmlformats-officedocument.themeOverride+xml"/>
  <Override PartName="/word/charts/chart17.xml" ContentType="application/vnd.openxmlformats-officedocument.drawingml.chart+xml"/>
  <Override PartName="/word/charts/style17.xml" ContentType="application/vnd.ms-office.chartstyle+xml"/>
  <Override PartName="/word/charts/colors17.xml" ContentType="application/vnd.ms-office.chartcolorstyle+xml"/>
  <Override PartName="/word/theme/themeOverride16.xml" ContentType="application/vnd.openxmlformats-officedocument.themeOverride+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eGrid"/>
        <w:tblW w:w="10206" w:type="dxa"/>
        <w:tblInd w:w="-572" w:type="dxa"/>
        <w:tblLayout w:type="fixed"/>
        <w:tblLook w:val="04A0" w:firstRow="1" w:lastRow="0" w:firstColumn="1" w:lastColumn="0" w:noHBand="0" w:noVBand="1"/>
      </w:tblPr>
      <w:tblGrid>
        <w:gridCol w:w="3261"/>
        <w:gridCol w:w="1984"/>
        <w:gridCol w:w="1843"/>
        <w:gridCol w:w="1559"/>
        <w:gridCol w:w="1559"/>
      </w:tblGrid>
      <w:tr w:rsidR="00083FC0" w:rsidRPr="008E3F09" w14:paraId="6D2903E2" w14:textId="77777777" w:rsidTr="001A786E">
        <w:tc>
          <w:tcPr>
            <w:tcW w:w="3261" w:type="dxa"/>
          </w:tcPr>
          <w:p w14:paraId="6D2903DE" w14:textId="77777777" w:rsidR="00F5082D" w:rsidRPr="008E3F09" w:rsidRDefault="00F5082D" w:rsidP="00FA0CA9">
            <w:pPr>
              <w:rPr>
                <w:rFonts w:ascii="Verdana" w:hAnsi="Verdana" w:cs="Arial"/>
                <w:b/>
                <w:sz w:val="24"/>
                <w:szCs w:val="24"/>
              </w:rPr>
            </w:pPr>
            <w:r w:rsidRPr="008E3F09">
              <w:rPr>
                <w:rFonts w:ascii="Verdana" w:hAnsi="Verdana" w:cs="Arial"/>
                <w:b/>
                <w:sz w:val="24"/>
                <w:szCs w:val="24"/>
              </w:rPr>
              <w:t>Meeting Date</w:t>
            </w:r>
          </w:p>
        </w:tc>
        <w:tc>
          <w:tcPr>
            <w:tcW w:w="3827" w:type="dxa"/>
            <w:gridSpan w:val="2"/>
          </w:tcPr>
          <w:p w14:paraId="6D2903DF" w14:textId="76AC6F6B" w:rsidR="00F5082D" w:rsidRPr="008E3F09" w:rsidRDefault="002A5C01" w:rsidP="00FA0CA9">
            <w:pPr>
              <w:rPr>
                <w:rFonts w:ascii="Verdana" w:hAnsi="Verdana" w:cs="Arial"/>
                <w:b/>
                <w:sz w:val="24"/>
                <w:szCs w:val="24"/>
              </w:rPr>
            </w:pPr>
            <w:r>
              <w:rPr>
                <w:rFonts w:ascii="Verdana" w:hAnsi="Verdana" w:cs="Arial"/>
                <w:b/>
                <w:sz w:val="24"/>
                <w:szCs w:val="24"/>
              </w:rPr>
              <w:t>03 February 2026</w:t>
            </w:r>
          </w:p>
        </w:tc>
        <w:tc>
          <w:tcPr>
            <w:tcW w:w="1559" w:type="dxa"/>
          </w:tcPr>
          <w:p w14:paraId="6D2903E0" w14:textId="77777777" w:rsidR="00F5082D" w:rsidRPr="008E3F09" w:rsidRDefault="00F5082D" w:rsidP="00FA0CA9">
            <w:pPr>
              <w:rPr>
                <w:rFonts w:ascii="Verdana" w:hAnsi="Verdana" w:cs="Arial"/>
                <w:b/>
                <w:sz w:val="24"/>
                <w:szCs w:val="24"/>
              </w:rPr>
            </w:pPr>
            <w:r w:rsidRPr="008E3F09">
              <w:rPr>
                <w:rFonts w:ascii="Verdana" w:hAnsi="Verdana" w:cs="Arial"/>
                <w:b/>
                <w:sz w:val="24"/>
                <w:szCs w:val="24"/>
              </w:rPr>
              <w:t>Agenda Item</w:t>
            </w:r>
          </w:p>
        </w:tc>
        <w:tc>
          <w:tcPr>
            <w:tcW w:w="1559" w:type="dxa"/>
          </w:tcPr>
          <w:p w14:paraId="6D2903E1" w14:textId="1EFBE0B5" w:rsidR="00F5082D" w:rsidRPr="008E3F09" w:rsidRDefault="00605CE3" w:rsidP="00FA0CA9">
            <w:pPr>
              <w:rPr>
                <w:rFonts w:ascii="Verdana" w:hAnsi="Verdana" w:cs="Arial"/>
                <w:b/>
                <w:sz w:val="24"/>
                <w:szCs w:val="24"/>
              </w:rPr>
            </w:pPr>
            <w:r w:rsidRPr="008E3F09">
              <w:rPr>
                <w:rFonts w:ascii="Verdana" w:hAnsi="Verdana" w:cs="Arial"/>
                <w:b/>
                <w:sz w:val="24"/>
                <w:szCs w:val="24"/>
              </w:rPr>
              <w:t>2.1</w:t>
            </w:r>
          </w:p>
        </w:tc>
      </w:tr>
      <w:tr w:rsidR="00B0479E" w:rsidRPr="008E3F09" w14:paraId="1EEB45B2" w14:textId="77777777" w:rsidTr="0E390312">
        <w:tc>
          <w:tcPr>
            <w:tcW w:w="3261" w:type="dxa"/>
          </w:tcPr>
          <w:p w14:paraId="4A48663E" w14:textId="184E5DE9" w:rsidR="00B0479E" w:rsidRPr="008E3F09" w:rsidRDefault="00B0479E" w:rsidP="00FA0CA9">
            <w:pPr>
              <w:rPr>
                <w:rFonts w:ascii="Verdana" w:hAnsi="Verdana" w:cs="Arial"/>
                <w:b/>
                <w:sz w:val="24"/>
                <w:szCs w:val="24"/>
              </w:rPr>
            </w:pPr>
            <w:r w:rsidRPr="008E3F09">
              <w:rPr>
                <w:rFonts w:ascii="Verdana" w:hAnsi="Verdana" w:cs="Arial"/>
                <w:b/>
                <w:sz w:val="24"/>
                <w:szCs w:val="24"/>
              </w:rPr>
              <w:t xml:space="preserve">Meeting </w:t>
            </w:r>
          </w:p>
        </w:tc>
        <w:tc>
          <w:tcPr>
            <w:tcW w:w="6945" w:type="dxa"/>
            <w:gridSpan w:val="4"/>
          </w:tcPr>
          <w:p w14:paraId="5687483E" w14:textId="6D3C7C36" w:rsidR="00B0479E" w:rsidRPr="008E3F09" w:rsidRDefault="00605CE3" w:rsidP="00FA0CA9">
            <w:pPr>
              <w:rPr>
                <w:rFonts w:ascii="Verdana" w:hAnsi="Verdana" w:cs="Arial"/>
                <w:b/>
                <w:sz w:val="24"/>
                <w:szCs w:val="24"/>
              </w:rPr>
            </w:pPr>
            <w:r w:rsidRPr="008E3F09">
              <w:rPr>
                <w:rFonts w:ascii="Verdana" w:hAnsi="Verdana" w:cs="Arial"/>
                <w:b/>
                <w:sz w:val="24"/>
                <w:szCs w:val="24"/>
              </w:rPr>
              <w:t>Mental Health Legislation Committee</w:t>
            </w:r>
          </w:p>
        </w:tc>
      </w:tr>
      <w:tr w:rsidR="00083FC0" w:rsidRPr="008E3F09" w14:paraId="6D2903E5" w14:textId="77777777" w:rsidTr="0E390312">
        <w:tc>
          <w:tcPr>
            <w:tcW w:w="3261" w:type="dxa"/>
          </w:tcPr>
          <w:p w14:paraId="6D2903E3" w14:textId="77777777" w:rsidR="00034194" w:rsidRPr="008E3F09" w:rsidRDefault="00034194" w:rsidP="00FA0CA9">
            <w:pPr>
              <w:rPr>
                <w:rFonts w:ascii="Verdana" w:hAnsi="Verdana" w:cs="Arial"/>
                <w:b/>
                <w:sz w:val="24"/>
                <w:szCs w:val="24"/>
              </w:rPr>
            </w:pPr>
            <w:r w:rsidRPr="008E3F09">
              <w:rPr>
                <w:rFonts w:ascii="Verdana" w:hAnsi="Verdana" w:cs="Arial"/>
                <w:b/>
                <w:sz w:val="24"/>
                <w:szCs w:val="24"/>
              </w:rPr>
              <w:t>Report Title</w:t>
            </w:r>
          </w:p>
        </w:tc>
        <w:tc>
          <w:tcPr>
            <w:tcW w:w="6945" w:type="dxa"/>
            <w:gridSpan w:val="4"/>
          </w:tcPr>
          <w:p w14:paraId="6D2903E4" w14:textId="47954EB1" w:rsidR="00034194" w:rsidRPr="008E3F09" w:rsidRDefault="00605CE3" w:rsidP="00FA0CA9">
            <w:pPr>
              <w:rPr>
                <w:rFonts w:ascii="Verdana" w:hAnsi="Verdana" w:cs="Arial"/>
                <w:b/>
                <w:sz w:val="24"/>
                <w:szCs w:val="24"/>
              </w:rPr>
            </w:pPr>
            <w:r w:rsidRPr="008E3F09">
              <w:rPr>
                <w:rFonts w:ascii="Verdana" w:hAnsi="Verdana" w:cs="Arial"/>
                <w:b/>
                <w:sz w:val="24"/>
                <w:szCs w:val="24"/>
              </w:rPr>
              <w:t xml:space="preserve">Mental Health Activity Report: </w:t>
            </w:r>
            <w:r w:rsidR="002A5C01">
              <w:rPr>
                <w:rFonts w:ascii="Verdana" w:hAnsi="Verdana" w:cs="Arial"/>
                <w:b/>
                <w:sz w:val="24"/>
                <w:szCs w:val="24"/>
              </w:rPr>
              <w:t>October - December</w:t>
            </w:r>
            <w:r w:rsidRPr="008E3F09">
              <w:rPr>
                <w:rFonts w:ascii="Verdana" w:hAnsi="Verdana" w:cs="Arial"/>
                <w:b/>
                <w:sz w:val="24"/>
                <w:szCs w:val="24"/>
              </w:rPr>
              <w:t xml:space="preserve"> 2025</w:t>
            </w:r>
          </w:p>
        </w:tc>
      </w:tr>
      <w:tr w:rsidR="00083FC0" w:rsidRPr="008E3F09" w14:paraId="6D2903E8" w14:textId="77777777" w:rsidTr="0E390312">
        <w:tc>
          <w:tcPr>
            <w:tcW w:w="3261" w:type="dxa"/>
          </w:tcPr>
          <w:p w14:paraId="6D2903E6" w14:textId="77777777" w:rsidR="00034194" w:rsidRPr="008E3F09" w:rsidRDefault="00034194" w:rsidP="00FA0CA9">
            <w:pPr>
              <w:rPr>
                <w:rFonts w:ascii="Verdana" w:hAnsi="Verdana" w:cs="Arial"/>
                <w:b/>
                <w:sz w:val="24"/>
                <w:szCs w:val="24"/>
              </w:rPr>
            </w:pPr>
            <w:r w:rsidRPr="008E3F09">
              <w:rPr>
                <w:rFonts w:ascii="Verdana" w:hAnsi="Verdana" w:cs="Arial"/>
                <w:b/>
                <w:sz w:val="24"/>
                <w:szCs w:val="24"/>
              </w:rPr>
              <w:t>Report Author</w:t>
            </w:r>
          </w:p>
        </w:tc>
        <w:tc>
          <w:tcPr>
            <w:tcW w:w="6945" w:type="dxa"/>
            <w:gridSpan w:val="4"/>
          </w:tcPr>
          <w:p w14:paraId="6D2903E7" w14:textId="0B40C186" w:rsidR="00034194" w:rsidRPr="008E3F09" w:rsidRDefault="00605CE3" w:rsidP="00FA0CA9">
            <w:pPr>
              <w:rPr>
                <w:rFonts w:ascii="Verdana" w:hAnsi="Verdana" w:cs="Arial"/>
                <w:sz w:val="24"/>
                <w:szCs w:val="24"/>
              </w:rPr>
            </w:pPr>
            <w:r w:rsidRPr="008E3F09">
              <w:rPr>
                <w:rFonts w:ascii="Verdana" w:hAnsi="Verdana" w:cs="Arial"/>
                <w:sz w:val="24"/>
                <w:szCs w:val="24"/>
              </w:rPr>
              <w:t>Penny Cram</w:t>
            </w:r>
            <w:r w:rsidR="001D1A27">
              <w:rPr>
                <w:rFonts w:ascii="Verdana" w:hAnsi="Verdana" w:cs="Arial"/>
                <w:sz w:val="24"/>
                <w:szCs w:val="24"/>
              </w:rPr>
              <w:t xml:space="preserve">, </w:t>
            </w:r>
            <w:r w:rsidRPr="008E3F09">
              <w:rPr>
                <w:rFonts w:ascii="Verdana" w:hAnsi="Verdana" w:cs="Arial"/>
                <w:sz w:val="24"/>
                <w:szCs w:val="24"/>
              </w:rPr>
              <w:t>Mental Health Act Manager</w:t>
            </w:r>
          </w:p>
        </w:tc>
      </w:tr>
      <w:tr w:rsidR="00762BBE" w:rsidRPr="008E3F09" w14:paraId="6D2903EB" w14:textId="77777777" w:rsidTr="0E390312">
        <w:tc>
          <w:tcPr>
            <w:tcW w:w="3261" w:type="dxa"/>
          </w:tcPr>
          <w:p w14:paraId="6D2903E9" w14:textId="77777777" w:rsidR="00762BBE" w:rsidRPr="008E3F09" w:rsidRDefault="00762BBE" w:rsidP="00762BBE">
            <w:pPr>
              <w:rPr>
                <w:rFonts w:ascii="Verdana" w:hAnsi="Verdana" w:cs="Arial"/>
                <w:b/>
                <w:sz w:val="24"/>
                <w:szCs w:val="24"/>
              </w:rPr>
            </w:pPr>
            <w:r w:rsidRPr="008E3F09">
              <w:rPr>
                <w:rFonts w:ascii="Verdana" w:hAnsi="Verdana" w:cs="Arial"/>
                <w:b/>
                <w:sz w:val="24"/>
                <w:szCs w:val="24"/>
              </w:rPr>
              <w:t>Report Sponsor</w:t>
            </w:r>
          </w:p>
        </w:tc>
        <w:tc>
          <w:tcPr>
            <w:tcW w:w="6945" w:type="dxa"/>
            <w:gridSpan w:val="4"/>
          </w:tcPr>
          <w:p w14:paraId="6D2903EA" w14:textId="363DB7A8" w:rsidR="00762BBE" w:rsidRPr="008E3F09" w:rsidRDefault="00605CE3" w:rsidP="00762BBE">
            <w:pPr>
              <w:rPr>
                <w:rFonts w:ascii="Verdana" w:hAnsi="Verdana" w:cs="Arial"/>
                <w:sz w:val="24"/>
                <w:szCs w:val="24"/>
              </w:rPr>
            </w:pPr>
            <w:r w:rsidRPr="008E3F09">
              <w:rPr>
                <w:rFonts w:ascii="Verdana" w:hAnsi="Verdana" w:cs="Arial"/>
                <w:sz w:val="24"/>
                <w:szCs w:val="24"/>
              </w:rPr>
              <w:t>Dermot Nolan</w:t>
            </w:r>
            <w:r w:rsidR="001D1A27">
              <w:rPr>
                <w:rFonts w:ascii="Verdana" w:hAnsi="Verdana" w:cs="Arial"/>
                <w:sz w:val="24"/>
                <w:szCs w:val="24"/>
              </w:rPr>
              <w:t xml:space="preserve">, Interim </w:t>
            </w:r>
            <w:r w:rsidRPr="008E3F09">
              <w:rPr>
                <w:rFonts w:ascii="Verdana" w:hAnsi="Verdana" w:cs="Arial"/>
                <w:sz w:val="24"/>
                <w:szCs w:val="24"/>
              </w:rPr>
              <w:t>Service Group Director</w:t>
            </w:r>
            <w:r w:rsidR="001D1A27">
              <w:rPr>
                <w:rFonts w:ascii="Verdana" w:hAnsi="Verdana" w:cs="Arial"/>
                <w:sz w:val="24"/>
                <w:szCs w:val="24"/>
              </w:rPr>
              <w:t xml:space="preserve"> for </w:t>
            </w:r>
            <w:r w:rsidR="00773B18">
              <w:rPr>
                <w:rFonts w:ascii="Verdana" w:hAnsi="Verdana" w:cs="Arial"/>
                <w:sz w:val="24"/>
                <w:szCs w:val="24"/>
              </w:rPr>
              <w:t>M</w:t>
            </w:r>
            <w:r w:rsidR="001D1A27">
              <w:rPr>
                <w:rFonts w:ascii="Verdana" w:hAnsi="Verdana" w:cs="Arial"/>
                <w:sz w:val="24"/>
                <w:szCs w:val="24"/>
              </w:rPr>
              <w:t xml:space="preserve">ental </w:t>
            </w:r>
            <w:r w:rsidR="00773B18">
              <w:rPr>
                <w:rFonts w:ascii="Verdana" w:hAnsi="Verdana" w:cs="Arial"/>
                <w:sz w:val="24"/>
                <w:szCs w:val="24"/>
              </w:rPr>
              <w:t>H</w:t>
            </w:r>
            <w:r w:rsidR="001D1A27">
              <w:rPr>
                <w:rFonts w:ascii="Verdana" w:hAnsi="Verdana" w:cs="Arial"/>
                <w:sz w:val="24"/>
                <w:szCs w:val="24"/>
              </w:rPr>
              <w:t>ealth and Learning Disabilities</w:t>
            </w:r>
          </w:p>
        </w:tc>
      </w:tr>
      <w:tr w:rsidR="00762BBE" w:rsidRPr="008E3F09" w14:paraId="6D2903EE" w14:textId="77777777" w:rsidTr="0E390312">
        <w:tc>
          <w:tcPr>
            <w:tcW w:w="3261" w:type="dxa"/>
          </w:tcPr>
          <w:p w14:paraId="6D2903EC" w14:textId="77777777" w:rsidR="00762BBE" w:rsidRPr="008E3F09" w:rsidRDefault="00762BBE" w:rsidP="00762BBE">
            <w:pPr>
              <w:rPr>
                <w:rFonts w:ascii="Verdana" w:hAnsi="Verdana" w:cs="Arial"/>
                <w:b/>
                <w:sz w:val="24"/>
                <w:szCs w:val="24"/>
              </w:rPr>
            </w:pPr>
            <w:r w:rsidRPr="008E3F09">
              <w:rPr>
                <w:rFonts w:ascii="Verdana" w:hAnsi="Verdana" w:cs="Arial"/>
                <w:b/>
                <w:sz w:val="24"/>
                <w:szCs w:val="24"/>
              </w:rPr>
              <w:t>Presented by</w:t>
            </w:r>
          </w:p>
        </w:tc>
        <w:tc>
          <w:tcPr>
            <w:tcW w:w="6945" w:type="dxa"/>
            <w:gridSpan w:val="4"/>
          </w:tcPr>
          <w:p w14:paraId="6D2903ED" w14:textId="166393A2" w:rsidR="00762BBE" w:rsidRPr="008E3F09" w:rsidRDefault="001D1A27" w:rsidP="00762BBE">
            <w:pPr>
              <w:rPr>
                <w:rFonts w:ascii="Verdana" w:hAnsi="Verdana" w:cs="Arial"/>
                <w:sz w:val="24"/>
                <w:szCs w:val="24"/>
              </w:rPr>
            </w:pPr>
            <w:r w:rsidRPr="008E3F09">
              <w:rPr>
                <w:rFonts w:ascii="Verdana" w:hAnsi="Verdana" w:cs="Arial"/>
                <w:sz w:val="24"/>
                <w:szCs w:val="24"/>
              </w:rPr>
              <w:t>Dermot Nolan</w:t>
            </w:r>
            <w:r>
              <w:rPr>
                <w:rFonts w:ascii="Verdana" w:hAnsi="Verdana" w:cs="Arial"/>
                <w:sz w:val="24"/>
                <w:szCs w:val="24"/>
              </w:rPr>
              <w:t xml:space="preserve">, Interim </w:t>
            </w:r>
            <w:r w:rsidRPr="008E3F09">
              <w:rPr>
                <w:rFonts w:ascii="Verdana" w:hAnsi="Verdana" w:cs="Arial"/>
                <w:sz w:val="24"/>
                <w:szCs w:val="24"/>
              </w:rPr>
              <w:t>Service Group Director</w:t>
            </w:r>
            <w:r>
              <w:rPr>
                <w:rFonts w:ascii="Verdana" w:hAnsi="Verdana" w:cs="Arial"/>
                <w:sz w:val="24"/>
                <w:szCs w:val="24"/>
              </w:rPr>
              <w:t xml:space="preserve"> for </w:t>
            </w:r>
            <w:r w:rsidR="00773B18">
              <w:rPr>
                <w:rFonts w:ascii="Verdana" w:hAnsi="Verdana" w:cs="Arial"/>
                <w:sz w:val="24"/>
                <w:szCs w:val="24"/>
              </w:rPr>
              <w:t>M</w:t>
            </w:r>
            <w:r>
              <w:rPr>
                <w:rFonts w:ascii="Verdana" w:hAnsi="Verdana" w:cs="Arial"/>
                <w:sz w:val="24"/>
                <w:szCs w:val="24"/>
              </w:rPr>
              <w:t xml:space="preserve">ental </w:t>
            </w:r>
            <w:r w:rsidR="00773B18">
              <w:rPr>
                <w:rFonts w:ascii="Verdana" w:hAnsi="Verdana" w:cs="Arial"/>
                <w:sz w:val="24"/>
                <w:szCs w:val="24"/>
              </w:rPr>
              <w:t>H</w:t>
            </w:r>
            <w:r>
              <w:rPr>
                <w:rFonts w:ascii="Verdana" w:hAnsi="Verdana" w:cs="Arial"/>
                <w:sz w:val="24"/>
                <w:szCs w:val="24"/>
              </w:rPr>
              <w:t>ealth and Learning Disabilities</w:t>
            </w:r>
          </w:p>
        </w:tc>
      </w:tr>
      <w:tr w:rsidR="00653AEC" w:rsidRPr="008E3F09" w14:paraId="6D2903F1" w14:textId="77777777" w:rsidTr="0E390312">
        <w:tc>
          <w:tcPr>
            <w:tcW w:w="3261" w:type="dxa"/>
          </w:tcPr>
          <w:p w14:paraId="6D2903EF" w14:textId="77777777" w:rsidR="00653AEC" w:rsidRPr="008E3F09" w:rsidRDefault="00653AEC" w:rsidP="00653AEC">
            <w:pPr>
              <w:rPr>
                <w:rFonts w:ascii="Verdana" w:hAnsi="Verdana" w:cs="Arial"/>
                <w:b/>
                <w:sz w:val="24"/>
                <w:szCs w:val="24"/>
              </w:rPr>
            </w:pPr>
            <w:r w:rsidRPr="008E3F09">
              <w:rPr>
                <w:rFonts w:ascii="Verdana" w:hAnsi="Verdana" w:cs="Arial"/>
                <w:b/>
                <w:sz w:val="24"/>
                <w:szCs w:val="24"/>
              </w:rPr>
              <w:t xml:space="preserve">Freedom of Information </w:t>
            </w:r>
          </w:p>
        </w:tc>
        <w:tc>
          <w:tcPr>
            <w:tcW w:w="6945" w:type="dxa"/>
            <w:gridSpan w:val="4"/>
          </w:tcPr>
          <w:p w14:paraId="6D2903F0" w14:textId="033A38E0" w:rsidR="00653AEC" w:rsidRPr="008E3F09" w:rsidRDefault="00605CE3" w:rsidP="00653AEC">
            <w:pPr>
              <w:rPr>
                <w:rFonts w:ascii="Verdana" w:hAnsi="Verdana" w:cs="Arial"/>
                <w:sz w:val="24"/>
                <w:szCs w:val="24"/>
              </w:rPr>
            </w:pPr>
            <w:r w:rsidRPr="008E3F09">
              <w:rPr>
                <w:rFonts w:ascii="Verdana" w:hAnsi="Verdana" w:cs="Arial"/>
                <w:sz w:val="24"/>
                <w:szCs w:val="24"/>
              </w:rPr>
              <w:t>Open</w:t>
            </w:r>
          </w:p>
        </w:tc>
      </w:tr>
      <w:tr w:rsidR="00653AEC" w:rsidRPr="008E3F09" w14:paraId="6D2903F8" w14:textId="77777777" w:rsidTr="0E390312">
        <w:tc>
          <w:tcPr>
            <w:tcW w:w="3261" w:type="dxa"/>
          </w:tcPr>
          <w:p w14:paraId="6D2903F2" w14:textId="77777777" w:rsidR="00653AEC" w:rsidRPr="008E3F09" w:rsidRDefault="00653AEC" w:rsidP="00653AEC">
            <w:pPr>
              <w:rPr>
                <w:rFonts w:ascii="Verdana" w:hAnsi="Verdana" w:cs="Arial"/>
                <w:b/>
                <w:sz w:val="24"/>
                <w:szCs w:val="24"/>
              </w:rPr>
            </w:pPr>
            <w:r w:rsidRPr="008E3F09">
              <w:rPr>
                <w:rFonts w:ascii="Verdana" w:hAnsi="Verdana" w:cs="Arial"/>
                <w:b/>
                <w:sz w:val="24"/>
                <w:szCs w:val="24"/>
              </w:rPr>
              <w:t>Purpose of the Report</w:t>
            </w:r>
          </w:p>
        </w:tc>
        <w:tc>
          <w:tcPr>
            <w:tcW w:w="6945" w:type="dxa"/>
            <w:gridSpan w:val="4"/>
          </w:tcPr>
          <w:p w14:paraId="2346EF71" w14:textId="77777777" w:rsidR="00653AEC" w:rsidRDefault="00605CE3" w:rsidP="00A522A4">
            <w:pPr>
              <w:jc w:val="both"/>
              <w:rPr>
                <w:rFonts w:ascii="Verdana" w:eastAsia="Arial Unicode MS" w:hAnsi="Verdana" w:cs="Arial"/>
                <w:sz w:val="24"/>
                <w:szCs w:val="24"/>
                <w:bdr w:val="nil"/>
              </w:rPr>
            </w:pPr>
            <w:r w:rsidRPr="00A522A4">
              <w:rPr>
                <w:rFonts w:ascii="Verdana" w:eastAsia="Arial Unicode MS" w:hAnsi="Verdana" w:cs="Arial"/>
                <w:sz w:val="24"/>
                <w:szCs w:val="24"/>
                <w:bdr w:val="nil"/>
              </w:rPr>
              <w:t xml:space="preserve">The purpose of </w:t>
            </w:r>
            <w:r w:rsidR="000701CF" w:rsidRPr="00A522A4">
              <w:rPr>
                <w:rFonts w:ascii="Verdana" w:eastAsia="Arial Unicode MS" w:hAnsi="Verdana" w:cs="Arial"/>
                <w:sz w:val="24"/>
                <w:szCs w:val="24"/>
                <w:bdr w:val="nil"/>
              </w:rPr>
              <w:t>this report</w:t>
            </w:r>
            <w:r w:rsidRPr="00A522A4">
              <w:rPr>
                <w:rFonts w:ascii="Verdana" w:eastAsia="Arial Unicode MS" w:hAnsi="Verdana" w:cs="Arial"/>
                <w:sz w:val="24"/>
                <w:szCs w:val="24"/>
                <w:bdr w:val="nil"/>
              </w:rPr>
              <w:t xml:space="preserve"> is to present</w:t>
            </w:r>
            <w:r w:rsidR="00CE4507" w:rsidRPr="00A522A4">
              <w:rPr>
                <w:rFonts w:ascii="Verdana" w:eastAsia="Arial Unicode MS" w:hAnsi="Verdana" w:cs="Arial"/>
                <w:sz w:val="24"/>
                <w:szCs w:val="24"/>
                <w:bdr w:val="nil"/>
              </w:rPr>
              <w:t xml:space="preserve"> the Mental Health Act (MHA) activity report for the period July to September 2025, providing assurance to the Mental Health Legislation Committee that the delegated functions of the Hospital Managers under Section 23 of the Mental Health Act 1983 are being discharged appropriately.</w:t>
            </w:r>
          </w:p>
          <w:p w14:paraId="6D2903F7" w14:textId="2A456B49" w:rsidR="00FF0AC4" w:rsidRPr="008E3F09" w:rsidRDefault="00FF0AC4" w:rsidP="00A522A4">
            <w:pPr>
              <w:jc w:val="both"/>
              <w:rPr>
                <w:rFonts w:ascii="Verdana" w:hAnsi="Verdana" w:cs="Arial"/>
                <w:sz w:val="24"/>
                <w:szCs w:val="24"/>
              </w:rPr>
            </w:pPr>
          </w:p>
        </w:tc>
      </w:tr>
      <w:tr w:rsidR="00653AEC" w:rsidRPr="008E3F09" w14:paraId="6D290402" w14:textId="77777777" w:rsidTr="0E390312">
        <w:tc>
          <w:tcPr>
            <w:tcW w:w="3261" w:type="dxa"/>
          </w:tcPr>
          <w:p w14:paraId="6D2903F9" w14:textId="77777777" w:rsidR="00653AEC" w:rsidRPr="008E3F09" w:rsidRDefault="00653AEC" w:rsidP="00653AEC">
            <w:pPr>
              <w:rPr>
                <w:rFonts w:ascii="Verdana" w:hAnsi="Verdana" w:cs="Arial"/>
                <w:b/>
                <w:sz w:val="24"/>
                <w:szCs w:val="24"/>
              </w:rPr>
            </w:pPr>
            <w:r w:rsidRPr="008E3F09">
              <w:rPr>
                <w:rFonts w:ascii="Verdana" w:hAnsi="Verdana" w:cs="Arial"/>
                <w:b/>
                <w:sz w:val="24"/>
                <w:szCs w:val="24"/>
              </w:rPr>
              <w:t>Key Issues</w:t>
            </w:r>
          </w:p>
          <w:p w14:paraId="6D2903FA" w14:textId="77777777" w:rsidR="00653AEC" w:rsidRPr="008E3F09" w:rsidRDefault="00653AEC" w:rsidP="00653AEC">
            <w:pPr>
              <w:rPr>
                <w:rFonts w:ascii="Verdana" w:hAnsi="Verdana" w:cs="Arial"/>
                <w:b/>
                <w:sz w:val="24"/>
                <w:szCs w:val="24"/>
              </w:rPr>
            </w:pPr>
          </w:p>
          <w:p w14:paraId="6D2903FB" w14:textId="77777777" w:rsidR="00653AEC" w:rsidRPr="008E3F09" w:rsidRDefault="00653AEC" w:rsidP="00653AEC">
            <w:pPr>
              <w:rPr>
                <w:rFonts w:ascii="Verdana" w:hAnsi="Verdana" w:cs="Arial"/>
                <w:b/>
                <w:sz w:val="24"/>
                <w:szCs w:val="24"/>
              </w:rPr>
            </w:pPr>
          </w:p>
          <w:p w14:paraId="6D2903FC" w14:textId="77777777" w:rsidR="00653AEC" w:rsidRPr="008E3F09" w:rsidRDefault="00653AEC" w:rsidP="00653AEC">
            <w:pPr>
              <w:rPr>
                <w:rFonts w:ascii="Verdana" w:hAnsi="Verdana" w:cs="Arial"/>
                <w:b/>
                <w:sz w:val="24"/>
                <w:szCs w:val="24"/>
              </w:rPr>
            </w:pPr>
          </w:p>
        </w:tc>
        <w:tc>
          <w:tcPr>
            <w:tcW w:w="6945" w:type="dxa"/>
            <w:gridSpan w:val="4"/>
          </w:tcPr>
          <w:p w14:paraId="6A453BBF" w14:textId="765C3A3D" w:rsidR="00FF0AC4" w:rsidRDefault="00FF0AC4" w:rsidP="00857155">
            <w:pPr>
              <w:pStyle w:val="ListParagraph"/>
              <w:numPr>
                <w:ilvl w:val="0"/>
                <w:numId w:val="24"/>
              </w:numPr>
              <w:jc w:val="both"/>
              <w:rPr>
                <w:rFonts w:ascii="Verdana" w:eastAsia="Arial Unicode MS" w:hAnsi="Verdana" w:cs="Arial"/>
                <w:sz w:val="24"/>
                <w:szCs w:val="24"/>
                <w:bdr w:val="nil"/>
              </w:rPr>
            </w:pPr>
            <w:r w:rsidRPr="00857155">
              <w:rPr>
                <w:rFonts w:ascii="Verdana" w:eastAsia="Arial Unicode MS" w:hAnsi="Verdana" w:cs="Arial"/>
                <w:sz w:val="24"/>
                <w:szCs w:val="24"/>
                <w:bdr w:val="nil"/>
              </w:rPr>
              <w:t>Hospital Managers must ensure that patients are detained only as permitted by the Act, that their care and treatment fully comply with its provisions, and that they are informed of and supported in exercising their statutory rights.</w:t>
            </w:r>
          </w:p>
          <w:p w14:paraId="40C87628" w14:textId="77777777" w:rsidR="00857155" w:rsidRPr="00857155" w:rsidRDefault="00857155" w:rsidP="00857155">
            <w:pPr>
              <w:pStyle w:val="ListParagraph"/>
              <w:jc w:val="both"/>
              <w:rPr>
                <w:rFonts w:ascii="Verdana" w:eastAsia="Arial Unicode MS" w:hAnsi="Verdana" w:cs="Arial"/>
                <w:sz w:val="24"/>
                <w:szCs w:val="24"/>
                <w:bdr w:val="nil"/>
              </w:rPr>
            </w:pPr>
          </w:p>
          <w:p w14:paraId="7D12037F" w14:textId="1F2EC20C" w:rsidR="00FF0AC4" w:rsidRPr="00857155" w:rsidRDefault="00FF0AC4" w:rsidP="00857155">
            <w:pPr>
              <w:pStyle w:val="ListParagraph"/>
              <w:numPr>
                <w:ilvl w:val="0"/>
                <w:numId w:val="24"/>
              </w:numPr>
              <w:jc w:val="both"/>
              <w:rPr>
                <w:rFonts w:ascii="Verdana" w:eastAsia="Arial Unicode MS" w:hAnsi="Verdana" w:cs="Arial"/>
                <w:b/>
                <w:bCs/>
                <w:sz w:val="24"/>
                <w:szCs w:val="24"/>
                <w:bdr w:val="nil"/>
              </w:rPr>
            </w:pPr>
            <w:r w:rsidRPr="00857155">
              <w:rPr>
                <w:rFonts w:ascii="Verdana" w:eastAsia="Arial Unicode MS" w:hAnsi="Verdana" w:cs="Arial"/>
                <w:sz w:val="24"/>
                <w:szCs w:val="24"/>
                <w:bdr w:val="nil"/>
              </w:rPr>
              <w:t xml:space="preserve">Managers must also ensure that all cases are managed in accordance with related legislation, including the </w:t>
            </w:r>
            <w:r w:rsidRPr="00857155">
              <w:rPr>
                <w:rFonts w:ascii="Verdana" w:eastAsia="Arial Unicode MS" w:hAnsi="Verdana" w:cs="Arial"/>
                <w:b/>
                <w:bCs/>
                <w:sz w:val="24"/>
                <w:szCs w:val="24"/>
                <w:bdr w:val="nil"/>
              </w:rPr>
              <w:t>Human Rights Act 1998</w:t>
            </w:r>
            <w:r w:rsidRPr="00857155">
              <w:rPr>
                <w:rFonts w:ascii="Verdana" w:eastAsia="Arial Unicode MS" w:hAnsi="Verdana" w:cs="Arial"/>
                <w:sz w:val="24"/>
                <w:szCs w:val="24"/>
                <w:bdr w:val="nil"/>
              </w:rPr>
              <w:t xml:space="preserve">, the </w:t>
            </w:r>
            <w:r w:rsidRPr="00857155">
              <w:rPr>
                <w:rFonts w:ascii="Verdana" w:eastAsia="Arial Unicode MS" w:hAnsi="Verdana" w:cs="Arial"/>
                <w:b/>
                <w:bCs/>
                <w:sz w:val="24"/>
                <w:szCs w:val="24"/>
                <w:bdr w:val="nil"/>
              </w:rPr>
              <w:t>Mental Capacity Act 2005</w:t>
            </w:r>
            <w:r w:rsidRPr="00857155">
              <w:rPr>
                <w:rFonts w:ascii="Verdana" w:eastAsia="Arial Unicode MS" w:hAnsi="Verdana" w:cs="Arial"/>
                <w:sz w:val="24"/>
                <w:szCs w:val="24"/>
                <w:bdr w:val="nil"/>
              </w:rPr>
              <w:t xml:space="preserve">, and the </w:t>
            </w:r>
            <w:r w:rsidRPr="00857155">
              <w:rPr>
                <w:rFonts w:ascii="Verdana" w:eastAsia="Arial Unicode MS" w:hAnsi="Verdana" w:cs="Arial"/>
                <w:b/>
                <w:bCs/>
                <w:sz w:val="24"/>
                <w:szCs w:val="24"/>
                <w:bdr w:val="nil"/>
              </w:rPr>
              <w:t>Mental Health (Wales) Measure 2010.</w:t>
            </w:r>
          </w:p>
          <w:p w14:paraId="6D290401" w14:textId="77777777" w:rsidR="00653AEC" w:rsidRPr="008E3F09" w:rsidRDefault="00653AEC" w:rsidP="00FF0AC4">
            <w:pPr>
              <w:pBdr>
                <w:top w:val="nil"/>
                <w:left w:val="nil"/>
                <w:bottom w:val="nil"/>
                <w:right w:val="nil"/>
                <w:between w:val="nil"/>
                <w:bar w:val="nil"/>
              </w:pBdr>
              <w:jc w:val="both"/>
              <w:rPr>
                <w:rFonts w:ascii="Verdana" w:hAnsi="Verdana" w:cs="Arial"/>
                <w:sz w:val="24"/>
                <w:szCs w:val="24"/>
              </w:rPr>
            </w:pPr>
          </w:p>
        </w:tc>
      </w:tr>
      <w:tr w:rsidR="00762BBE" w:rsidRPr="008E3F09" w14:paraId="6D290409" w14:textId="77777777" w:rsidTr="001A786E">
        <w:trPr>
          <w:trHeight w:val="97"/>
        </w:trPr>
        <w:tc>
          <w:tcPr>
            <w:tcW w:w="3261" w:type="dxa"/>
            <w:vMerge w:val="restart"/>
          </w:tcPr>
          <w:p w14:paraId="6D290403" w14:textId="77777777" w:rsidR="00762BBE" w:rsidRPr="008E3F09" w:rsidRDefault="00762BBE" w:rsidP="00762BBE">
            <w:pPr>
              <w:rPr>
                <w:rFonts w:ascii="Verdana" w:hAnsi="Verdana" w:cs="Arial"/>
                <w:b/>
                <w:sz w:val="24"/>
                <w:szCs w:val="24"/>
              </w:rPr>
            </w:pPr>
            <w:r w:rsidRPr="008E3F09">
              <w:rPr>
                <w:rFonts w:ascii="Verdana" w:hAnsi="Verdana" w:cs="Arial"/>
                <w:b/>
                <w:sz w:val="24"/>
                <w:szCs w:val="24"/>
              </w:rPr>
              <w:t xml:space="preserve">Specific Action Required </w:t>
            </w:r>
          </w:p>
          <w:p w14:paraId="6D290404" w14:textId="77777777" w:rsidR="00762BBE" w:rsidRPr="008E3F09" w:rsidRDefault="00762BBE" w:rsidP="00762BBE">
            <w:pPr>
              <w:rPr>
                <w:rFonts w:ascii="Verdana" w:hAnsi="Verdana" w:cs="Arial"/>
                <w:b/>
                <w:i/>
                <w:sz w:val="24"/>
                <w:szCs w:val="24"/>
              </w:rPr>
            </w:pPr>
            <w:r w:rsidRPr="008E3F09">
              <w:rPr>
                <w:rFonts w:ascii="Verdana" w:hAnsi="Verdana" w:cs="Arial"/>
                <w:b/>
                <w:i/>
                <w:sz w:val="24"/>
                <w:szCs w:val="24"/>
              </w:rPr>
              <w:t>(</w:t>
            </w:r>
            <w:proofErr w:type="gramStart"/>
            <w:r w:rsidRPr="008E3F09">
              <w:rPr>
                <w:rFonts w:ascii="Verdana" w:hAnsi="Verdana" w:cs="Arial"/>
                <w:b/>
                <w:i/>
                <w:sz w:val="24"/>
                <w:szCs w:val="24"/>
              </w:rPr>
              <w:t>please</w:t>
            </w:r>
            <w:proofErr w:type="gramEnd"/>
            <w:r w:rsidRPr="008E3F09">
              <w:rPr>
                <w:rFonts w:ascii="Verdana" w:hAnsi="Verdana" w:cs="Arial"/>
                <w:b/>
                <w:i/>
                <w:sz w:val="24"/>
                <w:szCs w:val="24"/>
              </w:rPr>
              <w:t xml:space="preserve"> choose one only)</w:t>
            </w:r>
          </w:p>
        </w:tc>
        <w:tc>
          <w:tcPr>
            <w:tcW w:w="1984" w:type="dxa"/>
            <w:shd w:val="clear" w:color="auto" w:fill="D5DCE4" w:themeFill="text2" w:themeFillTint="33"/>
          </w:tcPr>
          <w:p w14:paraId="6D290405" w14:textId="77777777" w:rsidR="00762BBE" w:rsidRPr="001A786E" w:rsidRDefault="00762BBE" w:rsidP="00762BBE">
            <w:pPr>
              <w:rPr>
                <w:rFonts w:ascii="Verdana" w:hAnsi="Verdana" w:cs="Arial"/>
                <w:b/>
              </w:rPr>
            </w:pPr>
            <w:r w:rsidRPr="001A786E">
              <w:rPr>
                <w:rFonts w:ascii="Verdana" w:hAnsi="Verdana" w:cs="Arial"/>
                <w:b/>
              </w:rPr>
              <w:t>Information</w:t>
            </w:r>
          </w:p>
        </w:tc>
        <w:tc>
          <w:tcPr>
            <w:tcW w:w="1843" w:type="dxa"/>
            <w:shd w:val="clear" w:color="auto" w:fill="D5DCE4" w:themeFill="text2" w:themeFillTint="33"/>
          </w:tcPr>
          <w:p w14:paraId="6D290406" w14:textId="77777777" w:rsidR="00762BBE" w:rsidRPr="001A786E" w:rsidRDefault="00762BBE" w:rsidP="00762BBE">
            <w:pPr>
              <w:rPr>
                <w:rFonts w:ascii="Verdana" w:hAnsi="Verdana" w:cs="Arial"/>
                <w:b/>
              </w:rPr>
            </w:pPr>
            <w:r w:rsidRPr="001A786E">
              <w:rPr>
                <w:rFonts w:ascii="Verdana" w:hAnsi="Verdana" w:cs="Arial"/>
                <w:b/>
              </w:rPr>
              <w:t>Discussion</w:t>
            </w:r>
          </w:p>
        </w:tc>
        <w:tc>
          <w:tcPr>
            <w:tcW w:w="1559" w:type="dxa"/>
            <w:shd w:val="clear" w:color="auto" w:fill="D5DCE4" w:themeFill="text2" w:themeFillTint="33"/>
          </w:tcPr>
          <w:p w14:paraId="6D290407" w14:textId="77777777" w:rsidR="00762BBE" w:rsidRPr="001A786E" w:rsidRDefault="00762BBE" w:rsidP="00762BBE">
            <w:pPr>
              <w:rPr>
                <w:rFonts w:ascii="Verdana" w:hAnsi="Verdana" w:cs="Arial"/>
                <w:b/>
              </w:rPr>
            </w:pPr>
            <w:r w:rsidRPr="001A786E">
              <w:rPr>
                <w:rFonts w:ascii="Verdana" w:hAnsi="Verdana" w:cs="Arial"/>
                <w:b/>
              </w:rPr>
              <w:t>Assurance</w:t>
            </w:r>
          </w:p>
        </w:tc>
        <w:tc>
          <w:tcPr>
            <w:tcW w:w="1559" w:type="dxa"/>
            <w:shd w:val="clear" w:color="auto" w:fill="D5DCE4" w:themeFill="text2" w:themeFillTint="33"/>
          </w:tcPr>
          <w:p w14:paraId="6D290408" w14:textId="77777777" w:rsidR="00762BBE" w:rsidRPr="001A786E" w:rsidRDefault="00762BBE" w:rsidP="00762BBE">
            <w:pPr>
              <w:rPr>
                <w:rFonts w:ascii="Verdana" w:hAnsi="Verdana" w:cs="Arial"/>
                <w:b/>
              </w:rPr>
            </w:pPr>
            <w:r w:rsidRPr="001A786E">
              <w:rPr>
                <w:rFonts w:ascii="Verdana" w:hAnsi="Verdana" w:cs="Arial"/>
                <w:b/>
              </w:rPr>
              <w:t>Approval</w:t>
            </w:r>
          </w:p>
        </w:tc>
      </w:tr>
      <w:tr w:rsidR="00762BBE" w:rsidRPr="008E3F09" w14:paraId="6D29040F" w14:textId="77777777" w:rsidTr="001A786E">
        <w:trPr>
          <w:trHeight w:val="96"/>
        </w:trPr>
        <w:tc>
          <w:tcPr>
            <w:tcW w:w="3261" w:type="dxa"/>
            <w:vMerge/>
          </w:tcPr>
          <w:p w14:paraId="6D29040A" w14:textId="77777777" w:rsidR="00762BBE" w:rsidRPr="008E3F09" w:rsidRDefault="00762BBE" w:rsidP="00762BBE">
            <w:pPr>
              <w:rPr>
                <w:rFonts w:ascii="Verdana" w:hAnsi="Verdana" w:cs="Arial"/>
                <w:b/>
                <w:sz w:val="24"/>
                <w:szCs w:val="24"/>
              </w:rPr>
            </w:pPr>
          </w:p>
        </w:tc>
        <w:sdt>
          <w:sdtPr>
            <w:rPr>
              <w:rFonts w:ascii="Verdana" w:hAnsi="Verdana" w:cs="Arial"/>
              <w:sz w:val="24"/>
              <w:szCs w:val="24"/>
            </w:rPr>
            <w:id w:val="1068315321"/>
            <w14:checkbox>
              <w14:checked w14:val="1"/>
              <w14:checkedState w14:val="2612" w14:font="MS Gothic"/>
              <w14:uncheckedState w14:val="2610" w14:font="MS Gothic"/>
            </w14:checkbox>
          </w:sdtPr>
          <w:sdtEndPr/>
          <w:sdtContent>
            <w:tc>
              <w:tcPr>
                <w:tcW w:w="1984" w:type="dxa"/>
              </w:tcPr>
              <w:p w14:paraId="6D29040B" w14:textId="340BECA3" w:rsidR="00762BBE" w:rsidRPr="008E3F09" w:rsidRDefault="00605CE3" w:rsidP="00762BBE">
                <w:pPr>
                  <w:ind w:right="96"/>
                  <w:jc w:val="center"/>
                  <w:rPr>
                    <w:rFonts w:ascii="Verdana" w:hAnsi="Verdana" w:cs="Arial"/>
                    <w:sz w:val="24"/>
                    <w:szCs w:val="24"/>
                  </w:rPr>
                </w:pPr>
                <w:r w:rsidRPr="008E3F09">
                  <w:rPr>
                    <w:rFonts w:ascii="Segoe UI Symbol" w:eastAsia="MS Gothic" w:hAnsi="Segoe UI Symbol" w:cs="Segoe UI Symbol"/>
                    <w:sz w:val="24"/>
                    <w:szCs w:val="24"/>
                  </w:rPr>
                  <w:t>☒</w:t>
                </w:r>
              </w:p>
            </w:tc>
          </w:sdtContent>
        </w:sdt>
        <w:sdt>
          <w:sdtPr>
            <w:rPr>
              <w:rFonts w:ascii="Verdana" w:hAnsi="Verdana" w:cs="Arial"/>
              <w:sz w:val="24"/>
              <w:szCs w:val="24"/>
            </w:rPr>
            <w:id w:val="736593761"/>
            <w14:checkbox>
              <w14:checked w14:val="0"/>
              <w14:checkedState w14:val="2612" w14:font="MS Gothic"/>
              <w14:uncheckedState w14:val="2610" w14:font="MS Gothic"/>
            </w14:checkbox>
          </w:sdtPr>
          <w:sdtEndPr/>
          <w:sdtContent>
            <w:tc>
              <w:tcPr>
                <w:tcW w:w="1843" w:type="dxa"/>
              </w:tcPr>
              <w:p w14:paraId="6D29040C" w14:textId="42691955" w:rsidR="00762BBE" w:rsidRPr="008E3F09" w:rsidRDefault="003109BD" w:rsidP="00762BBE">
                <w:pPr>
                  <w:ind w:right="96"/>
                  <w:jc w:val="center"/>
                  <w:rPr>
                    <w:rFonts w:ascii="Verdana" w:hAnsi="Verdana" w:cs="Arial"/>
                    <w:sz w:val="24"/>
                    <w:szCs w:val="24"/>
                  </w:rPr>
                </w:pPr>
                <w:r>
                  <w:rPr>
                    <w:rFonts w:ascii="MS Gothic" w:eastAsia="MS Gothic" w:hAnsi="MS Gothic" w:cs="Arial" w:hint="eastAsia"/>
                    <w:sz w:val="24"/>
                    <w:szCs w:val="24"/>
                  </w:rPr>
                  <w:t>☐</w:t>
                </w:r>
              </w:p>
            </w:tc>
          </w:sdtContent>
        </w:sdt>
        <w:sdt>
          <w:sdtPr>
            <w:rPr>
              <w:rFonts w:ascii="Verdana" w:hAnsi="Verdana" w:cs="Arial"/>
              <w:sz w:val="24"/>
              <w:szCs w:val="24"/>
            </w:rPr>
            <w:id w:val="-49540097"/>
            <w14:checkbox>
              <w14:checked w14:val="1"/>
              <w14:checkedState w14:val="2612" w14:font="MS Gothic"/>
              <w14:uncheckedState w14:val="2610" w14:font="MS Gothic"/>
            </w14:checkbox>
          </w:sdtPr>
          <w:sdtEndPr/>
          <w:sdtContent>
            <w:tc>
              <w:tcPr>
                <w:tcW w:w="1559" w:type="dxa"/>
              </w:tcPr>
              <w:p w14:paraId="6D29040D" w14:textId="244D7D57" w:rsidR="00762BBE" w:rsidRPr="008E3F09" w:rsidRDefault="003109BD" w:rsidP="00762BBE">
                <w:pPr>
                  <w:ind w:right="96"/>
                  <w:jc w:val="center"/>
                  <w:rPr>
                    <w:rFonts w:ascii="Verdana" w:hAnsi="Verdana" w:cs="Arial"/>
                    <w:sz w:val="24"/>
                    <w:szCs w:val="24"/>
                  </w:rPr>
                </w:pPr>
                <w:r>
                  <w:rPr>
                    <w:rFonts w:ascii="MS Gothic" w:eastAsia="MS Gothic" w:hAnsi="MS Gothic" w:cs="Arial" w:hint="eastAsia"/>
                    <w:sz w:val="24"/>
                    <w:szCs w:val="24"/>
                  </w:rPr>
                  <w:t>☒</w:t>
                </w:r>
              </w:p>
            </w:tc>
          </w:sdtContent>
        </w:sdt>
        <w:sdt>
          <w:sdtPr>
            <w:rPr>
              <w:rFonts w:ascii="Verdana" w:hAnsi="Verdana" w:cs="Arial"/>
              <w:sz w:val="24"/>
              <w:szCs w:val="24"/>
            </w:rPr>
            <w:id w:val="1731038570"/>
            <w14:checkbox>
              <w14:checked w14:val="0"/>
              <w14:checkedState w14:val="2612" w14:font="MS Gothic"/>
              <w14:uncheckedState w14:val="2610" w14:font="MS Gothic"/>
            </w14:checkbox>
          </w:sdtPr>
          <w:sdtEndPr/>
          <w:sdtContent>
            <w:tc>
              <w:tcPr>
                <w:tcW w:w="1559" w:type="dxa"/>
              </w:tcPr>
              <w:p w14:paraId="6D29040E" w14:textId="77777777" w:rsidR="00762BBE" w:rsidRPr="008E3F09" w:rsidRDefault="00F57042" w:rsidP="00762BBE">
                <w:pPr>
                  <w:ind w:right="96"/>
                  <w:jc w:val="center"/>
                  <w:rPr>
                    <w:rFonts w:ascii="Verdana" w:hAnsi="Verdana" w:cs="Arial"/>
                    <w:sz w:val="24"/>
                    <w:szCs w:val="24"/>
                  </w:rPr>
                </w:pPr>
                <w:r w:rsidRPr="008E3F09">
                  <w:rPr>
                    <w:rFonts w:ascii="Segoe UI Symbol" w:eastAsia="MS Gothic" w:hAnsi="Segoe UI Symbol" w:cs="Segoe UI Symbol"/>
                    <w:sz w:val="24"/>
                    <w:szCs w:val="24"/>
                  </w:rPr>
                  <w:t>☐</w:t>
                </w:r>
              </w:p>
            </w:tc>
          </w:sdtContent>
        </w:sdt>
      </w:tr>
      <w:tr w:rsidR="00762BBE" w:rsidRPr="008E3F09" w14:paraId="6D290418" w14:textId="77777777" w:rsidTr="0E390312">
        <w:tc>
          <w:tcPr>
            <w:tcW w:w="3261" w:type="dxa"/>
          </w:tcPr>
          <w:p w14:paraId="6D290410" w14:textId="77777777" w:rsidR="00762BBE" w:rsidRPr="008E3F09" w:rsidRDefault="00762BBE" w:rsidP="00762BBE">
            <w:pPr>
              <w:rPr>
                <w:rFonts w:ascii="Verdana" w:hAnsi="Verdana" w:cs="Arial"/>
                <w:b/>
                <w:sz w:val="24"/>
                <w:szCs w:val="24"/>
              </w:rPr>
            </w:pPr>
            <w:r w:rsidRPr="008E3F09">
              <w:rPr>
                <w:rFonts w:ascii="Verdana" w:hAnsi="Verdana" w:cs="Arial"/>
                <w:b/>
                <w:sz w:val="24"/>
                <w:szCs w:val="24"/>
              </w:rPr>
              <w:t>Recommendations</w:t>
            </w:r>
          </w:p>
          <w:p w14:paraId="6D290411" w14:textId="77777777" w:rsidR="00762BBE" w:rsidRPr="008E3F09" w:rsidRDefault="00762BBE" w:rsidP="00762BBE">
            <w:pPr>
              <w:rPr>
                <w:rFonts w:ascii="Verdana" w:hAnsi="Verdana" w:cs="Arial"/>
                <w:b/>
                <w:sz w:val="24"/>
                <w:szCs w:val="24"/>
              </w:rPr>
            </w:pPr>
          </w:p>
        </w:tc>
        <w:tc>
          <w:tcPr>
            <w:tcW w:w="6945" w:type="dxa"/>
            <w:gridSpan w:val="4"/>
          </w:tcPr>
          <w:p w14:paraId="65AC7FDA" w14:textId="77777777" w:rsidR="00605CE3" w:rsidRDefault="00605CE3" w:rsidP="00605CE3">
            <w:pPr>
              <w:ind w:right="96"/>
              <w:rPr>
                <w:rFonts w:ascii="Verdana" w:hAnsi="Verdana" w:cs="Arial"/>
                <w:sz w:val="24"/>
                <w:szCs w:val="24"/>
              </w:rPr>
            </w:pPr>
            <w:r w:rsidRPr="008E3F09">
              <w:rPr>
                <w:rFonts w:ascii="Verdana" w:hAnsi="Verdana" w:cs="Arial"/>
                <w:sz w:val="24"/>
                <w:szCs w:val="24"/>
              </w:rPr>
              <w:t>Members are asked to:</w:t>
            </w:r>
          </w:p>
          <w:p w14:paraId="009DAD09" w14:textId="77777777" w:rsidR="00C60354" w:rsidRPr="008E3F09" w:rsidRDefault="00C60354" w:rsidP="00605CE3">
            <w:pPr>
              <w:ind w:right="96"/>
              <w:rPr>
                <w:rFonts w:ascii="Verdana" w:hAnsi="Verdana" w:cs="Arial"/>
                <w:sz w:val="24"/>
                <w:szCs w:val="24"/>
              </w:rPr>
            </w:pPr>
          </w:p>
          <w:p w14:paraId="25B1B958" w14:textId="50097D3E" w:rsidR="00605CE3" w:rsidRPr="00C60354" w:rsidRDefault="00C60354" w:rsidP="00C60354">
            <w:pPr>
              <w:pStyle w:val="ListParagraph"/>
              <w:numPr>
                <w:ilvl w:val="0"/>
                <w:numId w:val="26"/>
              </w:numPr>
              <w:ind w:right="96"/>
              <w:rPr>
                <w:rFonts w:ascii="Verdana" w:hAnsi="Verdana" w:cs="Arial"/>
                <w:color w:val="FF0000"/>
                <w:sz w:val="24"/>
                <w:szCs w:val="24"/>
              </w:rPr>
            </w:pPr>
            <w:r w:rsidRPr="0E390312">
              <w:rPr>
                <w:rFonts w:ascii="Verdana" w:hAnsi="Verdana" w:cs="Arial"/>
                <w:sz w:val="24"/>
                <w:szCs w:val="24"/>
              </w:rPr>
              <w:t xml:space="preserve">Receive the content of </w:t>
            </w:r>
            <w:r w:rsidR="00605CE3" w:rsidRPr="0E390312">
              <w:rPr>
                <w:rFonts w:ascii="Verdana" w:hAnsi="Verdana" w:cs="Arial"/>
                <w:sz w:val="24"/>
                <w:szCs w:val="24"/>
              </w:rPr>
              <w:t>this report.</w:t>
            </w:r>
          </w:p>
          <w:p w14:paraId="6D290417" w14:textId="77777777" w:rsidR="00762BBE" w:rsidRPr="008E3F09" w:rsidRDefault="00762BBE" w:rsidP="00653AEC">
            <w:pPr>
              <w:pStyle w:val="Default"/>
              <w:rPr>
                <w:rFonts w:ascii="Verdana" w:hAnsi="Verdana" w:cs="Arial"/>
              </w:rPr>
            </w:pPr>
          </w:p>
        </w:tc>
      </w:tr>
    </w:tbl>
    <w:p w14:paraId="6D290419" w14:textId="77777777" w:rsidR="0020539A" w:rsidRPr="008E3F09" w:rsidRDefault="0020539A">
      <w:pPr>
        <w:rPr>
          <w:rFonts w:ascii="Verdana" w:hAnsi="Verdana"/>
          <w:sz w:val="24"/>
          <w:szCs w:val="24"/>
        </w:rPr>
      </w:pPr>
    </w:p>
    <w:p w14:paraId="6D29041A" w14:textId="4F1629B1" w:rsidR="00653AEC" w:rsidRPr="008E3F09" w:rsidRDefault="0020539A" w:rsidP="00653AEC">
      <w:pPr>
        <w:spacing w:after="0" w:line="240" w:lineRule="auto"/>
        <w:jc w:val="center"/>
        <w:rPr>
          <w:rFonts w:ascii="Verdana" w:hAnsi="Verdana" w:cs="Arial"/>
          <w:b/>
          <w:sz w:val="24"/>
          <w:szCs w:val="24"/>
        </w:rPr>
      </w:pPr>
      <w:r w:rsidRPr="008E3F09">
        <w:rPr>
          <w:rFonts w:ascii="Verdana" w:hAnsi="Verdana"/>
          <w:sz w:val="24"/>
          <w:szCs w:val="24"/>
        </w:rPr>
        <w:br w:type="page"/>
      </w:r>
      <w:r w:rsidR="00C60354" w:rsidRPr="008E3F09">
        <w:rPr>
          <w:rFonts w:ascii="Verdana" w:hAnsi="Verdana" w:cs="Arial"/>
          <w:b/>
          <w:sz w:val="24"/>
          <w:szCs w:val="24"/>
        </w:rPr>
        <w:lastRenderedPageBreak/>
        <w:t xml:space="preserve">Mental Health Activity Report: </w:t>
      </w:r>
      <w:r w:rsidR="002A5C01">
        <w:rPr>
          <w:rFonts w:ascii="Verdana" w:hAnsi="Verdana" w:cs="Arial"/>
          <w:b/>
          <w:sz w:val="24"/>
          <w:szCs w:val="24"/>
        </w:rPr>
        <w:t>October - December</w:t>
      </w:r>
      <w:r w:rsidR="00C60354" w:rsidRPr="008E3F09">
        <w:rPr>
          <w:rFonts w:ascii="Verdana" w:hAnsi="Verdana" w:cs="Arial"/>
          <w:b/>
          <w:sz w:val="24"/>
          <w:szCs w:val="24"/>
        </w:rPr>
        <w:t xml:space="preserve"> 2025</w:t>
      </w:r>
    </w:p>
    <w:p w14:paraId="6D29041B" w14:textId="77777777" w:rsidR="00653AEC" w:rsidRPr="008E3F09" w:rsidRDefault="00653AEC" w:rsidP="00653AEC">
      <w:pPr>
        <w:spacing w:after="0" w:line="240" w:lineRule="auto"/>
        <w:jc w:val="center"/>
        <w:rPr>
          <w:rFonts w:ascii="Verdana" w:hAnsi="Verdana" w:cs="Arial"/>
          <w:b/>
          <w:sz w:val="24"/>
          <w:szCs w:val="24"/>
        </w:rPr>
      </w:pPr>
    </w:p>
    <w:p w14:paraId="6D29041C" w14:textId="32609982" w:rsidR="00653AEC" w:rsidRDefault="00653AEC" w:rsidP="001B5554">
      <w:pPr>
        <w:pStyle w:val="ListParagraph"/>
        <w:numPr>
          <w:ilvl w:val="0"/>
          <w:numId w:val="27"/>
        </w:numPr>
        <w:spacing w:after="0" w:line="240" w:lineRule="auto"/>
        <w:rPr>
          <w:rFonts w:ascii="Verdana" w:hAnsi="Verdana" w:cs="Arial"/>
          <w:b/>
          <w:sz w:val="24"/>
          <w:szCs w:val="24"/>
          <w:u w:val="single"/>
        </w:rPr>
      </w:pPr>
      <w:r w:rsidRPr="001B5554">
        <w:rPr>
          <w:rFonts w:ascii="Verdana" w:hAnsi="Verdana" w:cs="Arial"/>
          <w:b/>
          <w:sz w:val="24"/>
          <w:szCs w:val="24"/>
          <w:u w:val="single"/>
        </w:rPr>
        <w:t>I</w:t>
      </w:r>
      <w:r w:rsidR="00074C01">
        <w:rPr>
          <w:rFonts w:ascii="Verdana" w:hAnsi="Verdana" w:cs="Arial"/>
          <w:b/>
          <w:sz w:val="24"/>
          <w:szCs w:val="24"/>
          <w:u w:val="single"/>
        </w:rPr>
        <w:t>ntroduction</w:t>
      </w:r>
    </w:p>
    <w:p w14:paraId="1E21CCA7" w14:textId="77777777" w:rsidR="001B5554" w:rsidRPr="001B5554" w:rsidRDefault="001B5554" w:rsidP="001B5554">
      <w:pPr>
        <w:pStyle w:val="ListParagraph"/>
        <w:spacing w:after="0" w:line="240" w:lineRule="auto"/>
        <w:ind w:left="360"/>
        <w:rPr>
          <w:rFonts w:ascii="Verdana" w:hAnsi="Verdana" w:cs="Arial"/>
          <w:b/>
          <w:sz w:val="24"/>
          <w:szCs w:val="24"/>
          <w:u w:val="single"/>
        </w:rPr>
      </w:pPr>
    </w:p>
    <w:p w14:paraId="0E1A1B6A" w14:textId="5C6A77B4" w:rsidR="00605CE3" w:rsidRDefault="00605CE3" w:rsidP="00605CE3">
      <w:pPr>
        <w:spacing w:after="0" w:line="240" w:lineRule="auto"/>
        <w:jc w:val="both"/>
        <w:rPr>
          <w:rFonts w:ascii="Verdana" w:hAnsi="Verdana" w:cs="Arial"/>
          <w:sz w:val="24"/>
          <w:szCs w:val="24"/>
        </w:rPr>
      </w:pPr>
      <w:r w:rsidRPr="008E3F09">
        <w:rPr>
          <w:rFonts w:ascii="Verdana" w:hAnsi="Verdana" w:cs="Arial"/>
          <w:sz w:val="24"/>
          <w:szCs w:val="24"/>
        </w:rPr>
        <w:t>Th</w:t>
      </w:r>
      <w:r w:rsidR="00AD5184">
        <w:rPr>
          <w:rFonts w:ascii="Verdana" w:hAnsi="Verdana" w:cs="Arial"/>
          <w:sz w:val="24"/>
          <w:szCs w:val="24"/>
        </w:rPr>
        <w:t xml:space="preserve">is </w:t>
      </w:r>
      <w:r w:rsidRPr="008E3F09">
        <w:rPr>
          <w:rFonts w:ascii="Verdana" w:hAnsi="Verdana" w:cs="Arial"/>
          <w:sz w:val="24"/>
          <w:szCs w:val="24"/>
        </w:rPr>
        <w:t>report provides assurance in respect of the work that has been undertaken by Mental Health and Learning Disabilities (MHLD) Service</w:t>
      </w:r>
      <w:r w:rsidR="00750907">
        <w:rPr>
          <w:rFonts w:ascii="Verdana" w:hAnsi="Verdana" w:cs="Arial"/>
          <w:sz w:val="24"/>
          <w:szCs w:val="24"/>
        </w:rPr>
        <w:t xml:space="preserve"> Grou</w:t>
      </w:r>
      <w:r w:rsidR="00B112ED">
        <w:rPr>
          <w:rFonts w:ascii="Verdana" w:hAnsi="Verdana" w:cs="Arial"/>
          <w:sz w:val="24"/>
          <w:szCs w:val="24"/>
        </w:rPr>
        <w:t>p</w:t>
      </w:r>
      <w:r w:rsidRPr="008E3F09">
        <w:rPr>
          <w:rFonts w:ascii="Verdana" w:hAnsi="Verdana" w:cs="Arial"/>
          <w:sz w:val="24"/>
          <w:szCs w:val="24"/>
        </w:rPr>
        <w:t xml:space="preserve"> during the </w:t>
      </w:r>
      <w:r w:rsidR="00B112ED">
        <w:rPr>
          <w:rFonts w:ascii="Verdana" w:hAnsi="Verdana" w:cs="Arial"/>
          <w:sz w:val="24"/>
          <w:szCs w:val="24"/>
        </w:rPr>
        <w:t>reporting period</w:t>
      </w:r>
      <w:r w:rsidRPr="008E3F09">
        <w:rPr>
          <w:rFonts w:ascii="Verdana" w:hAnsi="Verdana" w:cs="Arial"/>
          <w:sz w:val="24"/>
          <w:szCs w:val="24"/>
        </w:rPr>
        <w:t xml:space="preserve">. </w:t>
      </w:r>
      <w:r w:rsidR="00B112ED">
        <w:rPr>
          <w:rFonts w:ascii="Verdana" w:hAnsi="Verdana" w:cs="Arial"/>
          <w:sz w:val="24"/>
          <w:szCs w:val="24"/>
        </w:rPr>
        <w:t>It confirms that the</w:t>
      </w:r>
      <w:r w:rsidRPr="008E3F09">
        <w:rPr>
          <w:rFonts w:ascii="Verdana" w:hAnsi="Verdana" w:cs="Arial"/>
          <w:sz w:val="24"/>
          <w:szCs w:val="24"/>
        </w:rPr>
        <w:t xml:space="preserve"> functions </w:t>
      </w:r>
      <w:r w:rsidR="00B112ED">
        <w:rPr>
          <w:rFonts w:ascii="Verdana" w:hAnsi="Verdana" w:cs="Arial"/>
          <w:sz w:val="24"/>
          <w:szCs w:val="24"/>
        </w:rPr>
        <w:t xml:space="preserve">delegated to officers and staff </w:t>
      </w:r>
      <w:r w:rsidR="00D8203E">
        <w:rPr>
          <w:rFonts w:ascii="Verdana" w:hAnsi="Verdana" w:cs="Arial"/>
          <w:sz w:val="24"/>
          <w:szCs w:val="24"/>
        </w:rPr>
        <w:t>under the Hospital Managers’ Scheme of Delegation are being appropriately and lawfully exerci</w:t>
      </w:r>
      <w:r w:rsidR="00C73831">
        <w:rPr>
          <w:rFonts w:ascii="Verdana" w:hAnsi="Verdana" w:cs="Arial"/>
          <w:sz w:val="24"/>
          <w:szCs w:val="24"/>
        </w:rPr>
        <w:t xml:space="preserve">sed. </w:t>
      </w:r>
    </w:p>
    <w:p w14:paraId="657BA274" w14:textId="77777777" w:rsidR="00AD5184" w:rsidRPr="008E3F09" w:rsidRDefault="00AD5184" w:rsidP="00605CE3">
      <w:pPr>
        <w:spacing w:after="0" w:line="240" w:lineRule="auto"/>
        <w:jc w:val="both"/>
        <w:rPr>
          <w:rFonts w:ascii="Verdana" w:hAnsi="Verdana" w:cs="Arial"/>
          <w:sz w:val="24"/>
          <w:szCs w:val="24"/>
        </w:rPr>
      </w:pPr>
    </w:p>
    <w:p w14:paraId="1A9A6463" w14:textId="01EFF4AE" w:rsidR="00605CE3" w:rsidRPr="008E3F09" w:rsidRDefault="00605CE3" w:rsidP="00605CE3">
      <w:pPr>
        <w:spacing w:after="0" w:line="240" w:lineRule="auto"/>
        <w:jc w:val="both"/>
        <w:rPr>
          <w:rFonts w:ascii="Verdana" w:hAnsi="Verdana" w:cs="Arial"/>
          <w:sz w:val="24"/>
          <w:szCs w:val="24"/>
        </w:rPr>
      </w:pPr>
      <w:r w:rsidRPr="008E3F09">
        <w:rPr>
          <w:rFonts w:ascii="Verdana" w:hAnsi="Verdana" w:cs="Arial"/>
          <w:sz w:val="24"/>
          <w:szCs w:val="24"/>
        </w:rPr>
        <w:t xml:space="preserve">The </w:t>
      </w:r>
      <w:r w:rsidR="00C82CE0">
        <w:rPr>
          <w:rFonts w:ascii="Verdana" w:hAnsi="Verdana" w:cs="Arial"/>
          <w:sz w:val="24"/>
          <w:szCs w:val="24"/>
        </w:rPr>
        <w:t>H</w:t>
      </w:r>
      <w:r w:rsidRPr="008E3F09">
        <w:rPr>
          <w:rFonts w:ascii="Verdana" w:hAnsi="Verdana" w:cs="Arial"/>
          <w:sz w:val="24"/>
          <w:szCs w:val="24"/>
        </w:rPr>
        <w:t xml:space="preserve">ospital </w:t>
      </w:r>
      <w:r w:rsidR="00C82CE0">
        <w:rPr>
          <w:rFonts w:ascii="Verdana" w:hAnsi="Verdana" w:cs="Arial"/>
          <w:sz w:val="24"/>
          <w:szCs w:val="24"/>
        </w:rPr>
        <w:t>M</w:t>
      </w:r>
      <w:r w:rsidRPr="008E3F09">
        <w:rPr>
          <w:rFonts w:ascii="Verdana" w:hAnsi="Verdana" w:cs="Arial"/>
          <w:sz w:val="24"/>
          <w:szCs w:val="24"/>
        </w:rPr>
        <w:t xml:space="preserve">anagers must ensure that patients are detained only as the Act allows, that their care and treatment fully comply with it, and that patients are fully informed of, and supported in exercising their statutory rights.  Hospital managers must also ensure that a patient’s case is dealt with in line with other legislation that may have an impact, including the </w:t>
      </w:r>
      <w:r w:rsidRPr="00C82CE0">
        <w:rPr>
          <w:rFonts w:ascii="Verdana" w:hAnsi="Verdana" w:cs="Arial"/>
          <w:b/>
          <w:bCs/>
          <w:sz w:val="24"/>
          <w:szCs w:val="24"/>
        </w:rPr>
        <w:t>Human Rights Act 1998</w:t>
      </w:r>
      <w:r w:rsidRPr="008E3F09">
        <w:rPr>
          <w:rFonts w:ascii="Verdana" w:hAnsi="Verdana" w:cs="Arial"/>
          <w:sz w:val="24"/>
          <w:szCs w:val="24"/>
        </w:rPr>
        <w:t xml:space="preserve">, </w:t>
      </w:r>
      <w:r w:rsidRPr="00C82CE0">
        <w:rPr>
          <w:rFonts w:ascii="Verdana" w:hAnsi="Verdana" w:cs="Arial"/>
          <w:b/>
          <w:bCs/>
          <w:sz w:val="24"/>
          <w:szCs w:val="24"/>
        </w:rPr>
        <w:t>Mental Capacity Act 2005</w:t>
      </w:r>
      <w:r w:rsidRPr="008E3F09">
        <w:rPr>
          <w:rFonts w:ascii="Verdana" w:hAnsi="Verdana" w:cs="Arial"/>
          <w:sz w:val="24"/>
          <w:szCs w:val="24"/>
        </w:rPr>
        <w:t xml:space="preserve"> and </w:t>
      </w:r>
      <w:r w:rsidRPr="00C82CE0">
        <w:rPr>
          <w:rFonts w:ascii="Verdana" w:hAnsi="Verdana" w:cs="Arial"/>
          <w:b/>
          <w:bCs/>
          <w:sz w:val="24"/>
          <w:szCs w:val="24"/>
        </w:rPr>
        <w:t>Mental Health (Wales) Measure 2010</w:t>
      </w:r>
      <w:r w:rsidRPr="008E3F09">
        <w:rPr>
          <w:rFonts w:ascii="Verdana" w:hAnsi="Verdana" w:cs="Arial"/>
          <w:sz w:val="24"/>
          <w:szCs w:val="24"/>
        </w:rPr>
        <w:t>.</w:t>
      </w:r>
    </w:p>
    <w:p w14:paraId="6EBC55A5" w14:textId="77777777" w:rsidR="00605CE3" w:rsidRPr="008E3F09" w:rsidRDefault="00605CE3" w:rsidP="00605CE3">
      <w:pPr>
        <w:spacing w:after="0" w:line="240" w:lineRule="auto"/>
        <w:jc w:val="both"/>
        <w:rPr>
          <w:rFonts w:ascii="Verdana" w:hAnsi="Verdana" w:cs="Arial"/>
          <w:sz w:val="24"/>
          <w:szCs w:val="24"/>
        </w:rPr>
      </w:pPr>
    </w:p>
    <w:p w14:paraId="6D29041F" w14:textId="4CEDBBDA" w:rsidR="00653AEC" w:rsidRPr="00C82CE0" w:rsidRDefault="00653AEC" w:rsidP="00C82CE0">
      <w:pPr>
        <w:pStyle w:val="ListParagraph"/>
        <w:numPr>
          <w:ilvl w:val="0"/>
          <w:numId w:val="27"/>
        </w:numPr>
        <w:spacing w:after="0" w:line="240" w:lineRule="auto"/>
        <w:rPr>
          <w:rFonts w:ascii="Verdana" w:hAnsi="Verdana" w:cs="Arial"/>
          <w:b/>
          <w:sz w:val="24"/>
          <w:szCs w:val="24"/>
          <w:u w:val="single"/>
        </w:rPr>
      </w:pPr>
      <w:r w:rsidRPr="00C82CE0">
        <w:rPr>
          <w:rFonts w:ascii="Verdana" w:hAnsi="Verdana" w:cs="Arial"/>
          <w:b/>
          <w:sz w:val="24"/>
          <w:szCs w:val="24"/>
          <w:u w:val="single"/>
        </w:rPr>
        <w:t>B</w:t>
      </w:r>
      <w:r w:rsidR="00074C01">
        <w:rPr>
          <w:rFonts w:ascii="Verdana" w:hAnsi="Verdana" w:cs="Arial"/>
          <w:b/>
          <w:sz w:val="24"/>
          <w:szCs w:val="24"/>
          <w:u w:val="single"/>
        </w:rPr>
        <w:t>ackground</w:t>
      </w:r>
    </w:p>
    <w:p w14:paraId="790DE841" w14:textId="70053BE1" w:rsidR="003862E0" w:rsidRPr="003862E0" w:rsidRDefault="003862E0" w:rsidP="003862E0">
      <w:pPr>
        <w:pStyle w:val="NormalWeb"/>
        <w:jc w:val="both"/>
        <w:rPr>
          <w:rFonts w:ascii="Verdana" w:eastAsiaTheme="minorHAnsi" w:hAnsi="Verdana" w:cs="Arial"/>
          <w:lang w:eastAsia="en-US"/>
        </w:rPr>
      </w:pPr>
      <w:r w:rsidRPr="003862E0">
        <w:rPr>
          <w:rFonts w:ascii="Verdana" w:eastAsiaTheme="minorHAnsi" w:hAnsi="Verdana" w:cs="Arial"/>
          <w:lang w:eastAsia="en-US"/>
        </w:rPr>
        <w:t xml:space="preserve">This report provides an overview of Mental Health Act activity within </w:t>
      </w:r>
      <w:r w:rsidRPr="003862E0">
        <w:rPr>
          <w:rFonts w:ascii="Verdana" w:eastAsiaTheme="minorHAnsi" w:hAnsi="Verdana" w:cs="Arial"/>
          <w:b/>
          <w:bCs/>
          <w:lang w:eastAsia="en-US"/>
        </w:rPr>
        <w:t>Swansea Bay University Health Board (SBUHB)</w:t>
      </w:r>
      <w:r w:rsidRPr="003862E0">
        <w:rPr>
          <w:rFonts w:ascii="Verdana" w:eastAsiaTheme="minorHAnsi" w:hAnsi="Verdana" w:cs="Arial"/>
          <w:lang w:eastAsia="en-US"/>
        </w:rPr>
        <w:t xml:space="preserve"> between </w:t>
      </w:r>
      <w:r w:rsidR="002A5C01">
        <w:rPr>
          <w:rFonts w:ascii="Verdana" w:eastAsiaTheme="minorHAnsi" w:hAnsi="Verdana" w:cs="Arial"/>
          <w:lang w:eastAsia="en-US"/>
        </w:rPr>
        <w:t xml:space="preserve">October and December </w:t>
      </w:r>
      <w:r w:rsidRPr="003862E0">
        <w:rPr>
          <w:rFonts w:ascii="Verdana" w:eastAsiaTheme="minorHAnsi" w:hAnsi="Verdana" w:cs="Arial"/>
          <w:lang w:eastAsia="en-US"/>
        </w:rPr>
        <w:t>2025. It summarises the application of key sections of the Act, highlighting significant trends and variances where relevant.</w:t>
      </w:r>
    </w:p>
    <w:p w14:paraId="2593FC60" w14:textId="77777777" w:rsidR="003862E0" w:rsidRPr="003862E0" w:rsidRDefault="003862E0" w:rsidP="003862E0">
      <w:pPr>
        <w:pStyle w:val="NormalWeb"/>
        <w:jc w:val="both"/>
        <w:rPr>
          <w:rFonts w:ascii="Verdana" w:eastAsiaTheme="minorHAnsi" w:hAnsi="Verdana" w:cs="Arial"/>
          <w:lang w:eastAsia="en-US"/>
        </w:rPr>
      </w:pPr>
      <w:r w:rsidRPr="003862E0">
        <w:rPr>
          <w:rFonts w:ascii="Verdana" w:eastAsiaTheme="minorHAnsi" w:hAnsi="Verdana" w:cs="Arial"/>
          <w:lang w:eastAsia="en-US"/>
        </w:rPr>
        <w:t>Fluctuations in detention rates between reporting periods are normal; therefore, this report focuses on notable exceptions or emerging patterns requiring attention or assurance.</w:t>
      </w:r>
    </w:p>
    <w:p w14:paraId="5D429AA1" w14:textId="0F11BA67" w:rsidR="00282E1F" w:rsidRPr="003862E0" w:rsidRDefault="00074C01" w:rsidP="003862E0">
      <w:pPr>
        <w:pStyle w:val="ListParagraph"/>
        <w:numPr>
          <w:ilvl w:val="0"/>
          <w:numId w:val="27"/>
        </w:numPr>
        <w:tabs>
          <w:tab w:val="left" w:pos="720"/>
        </w:tabs>
        <w:spacing w:after="0" w:line="480" w:lineRule="auto"/>
        <w:rPr>
          <w:rFonts w:ascii="Verdana" w:eastAsia="Calibri" w:hAnsi="Verdana" w:cs="Arial"/>
          <w:b/>
          <w:sz w:val="24"/>
          <w:szCs w:val="24"/>
          <w:u w:val="single"/>
        </w:rPr>
      </w:pPr>
      <w:r>
        <w:rPr>
          <w:rFonts w:ascii="Verdana" w:eastAsia="Calibri" w:hAnsi="Verdana" w:cs="Arial"/>
          <w:b/>
          <w:sz w:val="24"/>
          <w:szCs w:val="24"/>
          <w:u w:val="single"/>
        </w:rPr>
        <w:t>Key to sections</w:t>
      </w:r>
    </w:p>
    <w:p w14:paraId="5F32EF06" w14:textId="7A0F9538" w:rsidR="00282E1F" w:rsidRPr="00026E90" w:rsidRDefault="00282E1F" w:rsidP="00026E90">
      <w:pPr>
        <w:pStyle w:val="ListParagraph"/>
        <w:numPr>
          <w:ilvl w:val="0"/>
          <w:numId w:val="26"/>
        </w:numPr>
        <w:tabs>
          <w:tab w:val="left" w:pos="720"/>
        </w:tabs>
        <w:spacing w:after="0" w:line="240" w:lineRule="auto"/>
        <w:jc w:val="both"/>
        <w:rPr>
          <w:rFonts w:ascii="Verdana" w:eastAsia="Calibri" w:hAnsi="Verdana" w:cs="Arial"/>
          <w:b/>
          <w:sz w:val="24"/>
          <w:szCs w:val="24"/>
        </w:rPr>
      </w:pPr>
      <w:r w:rsidRPr="00026E90">
        <w:rPr>
          <w:rFonts w:ascii="Verdana" w:eastAsia="Calibri" w:hAnsi="Verdana" w:cs="Arial"/>
          <w:b/>
          <w:sz w:val="24"/>
          <w:szCs w:val="24"/>
        </w:rPr>
        <w:t>Part 2 – Compulsory Admission to Hospital or Guardianship</w:t>
      </w:r>
      <w:r w:rsidR="0096511A" w:rsidRPr="00026E90">
        <w:rPr>
          <w:rFonts w:ascii="Verdana" w:eastAsia="Calibri" w:hAnsi="Verdana" w:cs="Arial"/>
          <w:b/>
          <w:sz w:val="24"/>
          <w:szCs w:val="24"/>
        </w:rPr>
        <w:t>:</w:t>
      </w:r>
    </w:p>
    <w:p w14:paraId="3B39482F" w14:textId="77777777" w:rsidR="0094662F" w:rsidRPr="008E3F09" w:rsidRDefault="0094662F" w:rsidP="0094662F">
      <w:pPr>
        <w:tabs>
          <w:tab w:val="left" w:pos="720"/>
        </w:tabs>
        <w:spacing w:after="0" w:line="240" w:lineRule="auto"/>
        <w:rPr>
          <w:rFonts w:ascii="Verdana" w:eastAsia="Calibri" w:hAnsi="Verdana" w:cs="Arial"/>
          <w:b/>
          <w:sz w:val="24"/>
          <w:szCs w:val="24"/>
        </w:rPr>
      </w:pPr>
      <w:r>
        <w:rPr>
          <w:rFonts w:ascii="Verdana" w:eastAsia="Calibri" w:hAnsi="Verdana" w:cs="Arial"/>
          <w:b/>
          <w:sz w:val="24"/>
          <w:szCs w:val="24"/>
        </w:rPr>
        <w:tab/>
      </w:r>
    </w:p>
    <w:tbl>
      <w:tblPr>
        <w:tblStyle w:val="TableGrid"/>
        <w:tblW w:w="9776" w:type="dxa"/>
        <w:tblLook w:val="04A0" w:firstRow="1" w:lastRow="0" w:firstColumn="1" w:lastColumn="0" w:noHBand="0" w:noVBand="1"/>
      </w:tblPr>
      <w:tblGrid>
        <w:gridCol w:w="1838"/>
        <w:gridCol w:w="7938"/>
      </w:tblGrid>
      <w:tr w:rsidR="0094662F" w:rsidRPr="0096511A" w14:paraId="63AAEE9F" w14:textId="77777777" w:rsidTr="00F444C2">
        <w:trPr>
          <w:trHeight w:val="327"/>
        </w:trPr>
        <w:tc>
          <w:tcPr>
            <w:tcW w:w="1838" w:type="dxa"/>
          </w:tcPr>
          <w:p w14:paraId="71AB96BB" w14:textId="10AF1EE2" w:rsidR="0094662F" w:rsidRPr="0096511A" w:rsidRDefault="0094662F" w:rsidP="0094662F">
            <w:pPr>
              <w:tabs>
                <w:tab w:val="left" w:pos="720"/>
              </w:tabs>
              <w:rPr>
                <w:rFonts w:ascii="Verdana" w:eastAsia="Calibri" w:hAnsi="Verdana" w:cs="Arial"/>
                <w:sz w:val="24"/>
                <w:szCs w:val="24"/>
              </w:rPr>
            </w:pPr>
            <w:r w:rsidRPr="008E3F09">
              <w:rPr>
                <w:rFonts w:ascii="Verdana" w:eastAsia="Calibri" w:hAnsi="Verdana" w:cs="Arial"/>
                <w:sz w:val="24"/>
                <w:szCs w:val="24"/>
              </w:rPr>
              <w:t>Section 5</w:t>
            </w:r>
            <w:r>
              <w:rPr>
                <w:rFonts w:ascii="Verdana" w:eastAsia="Calibri" w:hAnsi="Verdana" w:cs="Arial"/>
                <w:sz w:val="24"/>
                <w:szCs w:val="24"/>
              </w:rPr>
              <w:t xml:space="preserve"> </w:t>
            </w:r>
            <w:r w:rsidRPr="008E3F09">
              <w:rPr>
                <w:rFonts w:ascii="Verdana" w:eastAsia="Calibri" w:hAnsi="Verdana" w:cs="Arial"/>
                <w:sz w:val="24"/>
                <w:szCs w:val="24"/>
              </w:rPr>
              <w:t>(4)</w:t>
            </w:r>
          </w:p>
        </w:tc>
        <w:tc>
          <w:tcPr>
            <w:tcW w:w="7938" w:type="dxa"/>
          </w:tcPr>
          <w:p w14:paraId="7A361EB0" w14:textId="77777777" w:rsidR="0094662F" w:rsidRDefault="0094662F" w:rsidP="0096511A">
            <w:pPr>
              <w:tabs>
                <w:tab w:val="left" w:pos="720"/>
              </w:tabs>
              <w:rPr>
                <w:rFonts w:ascii="Verdana" w:eastAsia="Calibri" w:hAnsi="Verdana" w:cs="Arial"/>
                <w:sz w:val="24"/>
                <w:szCs w:val="24"/>
              </w:rPr>
            </w:pPr>
            <w:r w:rsidRPr="008E3F09">
              <w:rPr>
                <w:rFonts w:ascii="Verdana" w:eastAsia="Calibri" w:hAnsi="Verdana" w:cs="Arial"/>
                <w:sz w:val="24"/>
                <w:szCs w:val="24"/>
              </w:rPr>
              <w:t>Nurses Holding Power (up to 6 hours)</w:t>
            </w:r>
          </w:p>
          <w:p w14:paraId="5EC26BB5" w14:textId="5951FDF3" w:rsidR="00087672" w:rsidRPr="0096511A" w:rsidRDefault="00087672" w:rsidP="0096511A">
            <w:pPr>
              <w:tabs>
                <w:tab w:val="left" w:pos="720"/>
              </w:tabs>
              <w:rPr>
                <w:rFonts w:ascii="Verdana" w:eastAsia="Calibri" w:hAnsi="Verdana" w:cs="Arial"/>
                <w:sz w:val="24"/>
                <w:szCs w:val="24"/>
              </w:rPr>
            </w:pPr>
          </w:p>
        </w:tc>
      </w:tr>
      <w:tr w:rsidR="0094662F" w14:paraId="738AB1A1" w14:textId="77777777" w:rsidTr="00F444C2">
        <w:tc>
          <w:tcPr>
            <w:tcW w:w="1838" w:type="dxa"/>
          </w:tcPr>
          <w:p w14:paraId="7C7661B7" w14:textId="1DC31DFE" w:rsidR="0094662F" w:rsidRDefault="0094662F" w:rsidP="0094662F">
            <w:pPr>
              <w:tabs>
                <w:tab w:val="left" w:pos="720"/>
              </w:tabs>
              <w:rPr>
                <w:rFonts w:ascii="Verdana" w:eastAsia="Calibri" w:hAnsi="Verdana" w:cs="Arial"/>
                <w:b/>
                <w:sz w:val="24"/>
                <w:szCs w:val="24"/>
              </w:rPr>
            </w:pPr>
            <w:r w:rsidRPr="008E3F09">
              <w:rPr>
                <w:rFonts w:ascii="Verdana" w:eastAsia="Calibri" w:hAnsi="Verdana" w:cs="Arial"/>
                <w:sz w:val="24"/>
                <w:szCs w:val="24"/>
              </w:rPr>
              <w:t>Section 5</w:t>
            </w:r>
            <w:r>
              <w:rPr>
                <w:rFonts w:ascii="Verdana" w:eastAsia="Calibri" w:hAnsi="Verdana" w:cs="Arial"/>
                <w:sz w:val="24"/>
                <w:szCs w:val="24"/>
              </w:rPr>
              <w:t xml:space="preserve"> </w:t>
            </w:r>
            <w:r w:rsidRPr="008E3F09">
              <w:rPr>
                <w:rFonts w:ascii="Verdana" w:eastAsia="Calibri" w:hAnsi="Verdana" w:cs="Arial"/>
                <w:sz w:val="24"/>
                <w:szCs w:val="24"/>
              </w:rPr>
              <w:t>(2)</w:t>
            </w:r>
          </w:p>
        </w:tc>
        <w:tc>
          <w:tcPr>
            <w:tcW w:w="7938" w:type="dxa"/>
          </w:tcPr>
          <w:p w14:paraId="1CADD488" w14:textId="77777777" w:rsidR="0094662F" w:rsidRDefault="0094662F" w:rsidP="0094662F">
            <w:pPr>
              <w:tabs>
                <w:tab w:val="left" w:pos="720"/>
              </w:tabs>
              <w:rPr>
                <w:rFonts w:ascii="Verdana" w:eastAsia="Calibri" w:hAnsi="Verdana" w:cs="Arial"/>
                <w:sz w:val="24"/>
                <w:szCs w:val="24"/>
              </w:rPr>
            </w:pPr>
            <w:r w:rsidRPr="008E3F09">
              <w:rPr>
                <w:rFonts w:ascii="Verdana" w:eastAsia="Calibri" w:hAnsi="Verdana" w:cs="Arial"/>
                <w:sz w:val="24"/>
                <w:szCs w:val="24"/>
              </w:rPr>
              <w:t>Doctors Holding Power (up to 72 hours)</w:t>
            </w:r>
          </w:p>
          <w:p w14:paraId="648F966D" w14:textId="452B1A30" w:rsidR="00087672" w:rsidRDefault="00087672" w:rsidP="0094662F">
            <w:pPr>
              <w:tabs>
                <w:tab w:val="left" w:pos="720"/>
              </w:tabs>
              <w:rPr>
                <w:rFonts w:ascii="Verdana" w:eastAsia="Calibri" w:hAnsi="Verdana" w:cs="Arial"/>
                <w:b/>
                <w:sz w:val="24"/>
                <w:szCs w:val="24"/>
              </w:rPr>
            </w:pPr>
          </w:p>
        </w:tc>
      </w:tr>
      <w:tr w:rsidR="004A3D8F" w14:paraId="4F8608EF" w14:textId="77777777" w:rsidTr="00F444C2">
        <w:tc>
          <w:tcPr>
            <w:tcW w:w="1838" w:type="dxa"/>
          </w:tcPr>
          <w:p w14:paraId="2EC784C7" w14:textId="744315DF" w:rsidR="004A3D8F" w:rsidRPr="008E3F09" w:rsidRDefault="004A3D8F" w:rsidP="0094662F">
            <w:pPr>
              <w:tabs>
                <w:tab w:val="left" w:pos="720"/>
              </w:tabs>
              <w:rPr>
                <w:rFonts w:ascii="Verdana" w:eastAsia="Calibri" w:hAnsi="Verdana" w:cs="Arial"/>
                <w:sz w:val="24"/>
                <w:szCs w:val="24"/>
              </w:rPr>
            </w:pPr>
            <w:r w:rsidRPr="008E3F09">
              <w:rPr>
                <w:rFonts w:ascii="Verdana" w:eastAsia="Calibri" w:hAnsi="Verdana" w:cs="Arial"/>
                <w:sz w:val="24"/>
                <w:szCs w:val="24"/>
              </w:rPr>
              <w:t>Section 4</w:t>
            </w:r>
          </w:p>
        </w:tc>
        <w:tc>
          <w:tcPr>
            <w:tcW w:w="7938" w:type="dxa"/>
          </w:tcPr>
          <w:p w14:paraId="68D09DBE" w14:textId="77777777" w:rsidR="004A3D8F" w:rsidRDefault="004A3D8F" w:rsidP="0094662F">
            <w:pPr>
              <w:tabs>
                <w:tab w:val="left" w:pos="720"/>
              </w:tabs>
              <w:rPr>
                <w:rFonts w:ascii="Verdana" w:eastAsia="Calibri" w:hAnsi="Verdana" w:cs="Arial"/>
                <w:sz w:val="24"/>
                <w:szCs w:val="24"/>
              </w:rPr>
            </w:pPr>
            <w:r w:rsidRPr="008E3F09">
              <w:rPr>
                <w:rFonts w:ascii="Verdana" w:eastAsia="Calibri" w:hAnsi="Verdana" w:cs="Arial"/>
                <w:sz w:val="24"/>
                <w:szCs w:val="24"/>
              </w:rPr>
              <w:t>Emergency Admission for Assessment (up to 72 hours)</w:t>
            </w:r>
          </w:p>
          <w:p w14:paraId="373D8E3A" w14:textId="5B694093" w:rsidR="00087672" w:rsidRPr="008E3F09" w:rsidRDefault="00087672" w:rsidP="0094662F">
            <w:pPr>
              <w:tabs>
                <w:tab w:val="left" w:pos="720"/>
              </w:tabs>
              <w:rPr>
                <w:rFonts w:ascii="Verdana" w:eastAsia="Calibri" w:hAnsi="Verdana" w:cs="Arial"/>
                <w:sz w:val="24"/>
                <w:szCs w:val="24"/>
              </w:rPr>
            </w:pPr>
          </w:p>
        </w:tc>
      </w:tr>
      <w:tr w:rsidR="004A3D8F" w14:paraId="650CB370" w14:textId="77777777" w:rsidTr="00F444C2">
        <w:tc>
          <w:tcPr>
            <w:tcW w:w="1838" w:type="dxa"/>
          </w:tcPr>
          <w:p w14:paraId="510BCFA7" w14:textId="4066858A" w:rsidR="004A3D8F" w:rsidRPr="008E3F09" w:rsidRDefault="00C2180D" w:rsidP="0094662F">
            <w:pPr>
              <w:tabs>
                <w:tab w:val="left" w:pos="720"/>
              </w:tabs>
              <w:rPr>
                <w:rFonts w:ascii="Verdana" w:eastAsia="Calibri" w:hAnsi="Verdana" w:cs="Arial"/>
                <w:sz w:val="24"/>
                <w:szCs w:val="24"/>
              </w:rPr>
            </w:pPr>
            <w:r>
              <w:rPr>
                <w:rFonts w:ascii="Verdana" w:eastAsia="Calibri" w:hAnsi="Verdana" w:cs="Arial"/>
                <w:sz w:val="24"/>
                <w:szCs w:val="24"/>
              </w:rPr>
              <w:t>Section 2</w:t>
            </w:r>
          </w:p>
        </w:tc>
        <w:tc>
          <w:tcPr>
            <w:tcW w:w="7938" w:type="dxa"/>
          </w:tcPr>
          <w:p w14:paraId="0E8119EB" w14:textId="77777777" w:rsidR="004A3D8F" w:rsidRDefault="00C2180D" w:rsidP="0094662F">
            <w:pPr>
              <w:tabs>
                <w:tab w:val="left" w:pos="720"/>
              </w:tabs>
              <w:rPr>
                <w:rFonts w:ascii="Verdana" w:eastAsia="Calibri" w:hAnsi="Verdana" w:cs="Arial"/>
                <w:sz w:val="24"/>
                <w:szCs w:val="24"/>
              </w:rPr>
            </w:pPr>
            <w:r w:rsidRPr="008E3F09">
              <w:rPr>
                <w:rFonts w:ascii="Verdana" w:eastAsia="Calibri" w:hAnsi="Verdana" w:cs="Arial"/>
                <w:sz w:val="24"/>
                <w:szCs w:val="24"/>
              </w:rPr>
              <w:t>Admission for Assessment (up to 28 days)</w:t>
            </w:r>
          </w:p>
          <w:p w14:paraId="4D2A2650" w14:textId="15E0BE02" w:rsidR="00087672" w:rsidRPr="008E3F09" w:rsidRDefault="00087672" w:rsidP="0094662F">
            <w:pPr>
              <w:tabs>
                <w:tab w:val="left" w:pos="720"/>
              </w:tabs>
              <w:rPr>
                <w:rFonts w:ascii="Verdana" w:eastAsia="Calibri" w:hAnsi="Verdana" w:cs="Arial"/>
                <w:sz w:val="24"/>
                <w:szCs w:val="24"/>
              </w:rPr>
            </w:pPr>
          </w:p>
        </w:tc>
      </w:tr>
      <w:tr w:rsidR="004A3D8F" w14:paraId="043DE6A8" w14:textId="77777777" w:rsidTr="00F444C2">
        <w:tc>
          <w:tcPr>
            <w:tcW w:w="1838" w:type="dxa"/>
          </w:tcPr>
          <w:p w14:paraId="1A28A745" w14:textId="7FD265A3" w:rsidR="004A3D8F" w:rsidRPr="008E3F09" w:rsidRDefault="00C2180D" w:rsidP="0094662F">
            <w:pPr>
              <w:tabs>
                <w:tab w:val="left" w:pos="720"/>
              </w:tabs>
              <w:rPr>
                <w:rFonts w:ascii="Verdana" w:eastAsia="Calibri" w:hAnsi="Verdana" w:cs="Arial"/>
                <w:sz w:val="24"/>
                <w:szCs w:val="24"/>
              </w:rPr>
            </w:pPr>
            <w:r>
              <w:rPr>
                <w:rFonts w:ascii="Verdana" w:eastAsia="Calibri" w:hAnsi="Verdana" w:cs="Arial"/>
                <w:sz w:val="24"/>
                <w:szCs w:val="24"/>
              </w:rPr>
              <w:t>Section</w:t>
            </w:r>
            <w:r w:rsidR="00773753">
              <w:rPr>
                <w:rFonts w:ascii="Verdana" w:eastAsia="Calibri" w:hAnsi="Verdana" w:cs="Arial"/>
                <w:sz w:val="24"/>
                <w:szCs w:val="24"/>
              </w:rPr>
              <w:t xml:space="preserve"> 3</w:t>
            </w:r>
          </w:p>
        </w:tc>
        <w:tc>
          <w:tcPr>
            <w:tcW w:w="7938" w:type="dxa"/>
          </w:tcPr>
          <w:p w14:paraId="70FAE6D2" w14:textId="77777777" w:rsidR="004A3D8F" w:rsidRDefault="00773753" w:rsidP="0094662F">
            <w:pPr>
              <w:tabs>
                <w:tab w:val="left" w:pos="720"/>
              </w:tabs>
              <w:rPr>
                <w:rFonts w:ascii="Verdana" w:eastAsia="Calibri" w:hAnsi="Verdana" w:cs="Arial"/>
                <w:sz w:val="24"/>
                <w:szCs w:val="24"/>
              </w:rPr>
            </w:pPr>
            <w:r w:rsidRPr="008E3F09">
              <w:rPr>
                <w:rFonts w:ascii="Verdana" w:eastAsia="Calibri" w:hAnsi="Verdana" w:cs="Arial"/>
                <w:sz w:val="24"/>
                <w:szCs w:val="24"/>
              </w:rPr>
              <w:t>Admission for Treatment (6 months, renewable)</w:t>
            </w:r>
          </w:p>
          <w:p w14:paraId="24A5B5D8" w14:textId="04962834" w:rsidR="00087672" w:rsidRPr="008E3F09" w:rsidRDefault="00087672" w:rsidP="0094662F">
            <w:pPr>
              <w:tabs>
                <w:tab w:val="left" w:pos="720"/>
              </w:tabs>
              <w:rPr>
                <w:rFonts w:ascii="Verdana" w:eastAsia="Calibri" w:hAnsi="Verdana" w:cs="Arial"/>
                <w:sz w:val="24"/>
                <w:szCs w:val="24"/>
              </w:rPr>
            </w:pPr>
          </w:p>
        </w:tc>
      </w:tr>
      <w:tr w:rsidR="00773753" w14:paraId="03E99BFD" w14:textId="77777777" w:rsidTr="00F444C2">
        <w:tc>
          <w:tcPr>
            <w:tcW w:w="1838" w:type="dxa"/>
          </w:tcPr>
          <w:p w14:paraId="4E72A968" w14:textId="7998DA10" w:rsidR="00773753" w:rsidRDefault="00773753" w:rsidP="0094662F">
            <w:pPr>
              <w:tabs>
                <w:tab w:val="left" w:pos="720"/>
              </w:tabs>
              <w:rPr>
                <w:rFonts w:ascii="Verdana" w:eastAsia="Calibri" w:hAnsi="Verdana" w:cs="Arial"/>
                <w:sz w:val="24"/>
                <w:szCs w:val="24"/>
              </w:rPr>
            </w:pPr>
            <w:r>
              <w:rPr>
                <w:rFonts w:ascii="Verdana" w:eastAsia="Calibri" w:hAnsi="Verdana" w:cs="Arial"/>
                <w:sz w:val="24"/>
                <w:szCs w:val="24"/>
              </w:rPr>
              <w:t>Section 7</w:t>
            </w:r>
          </w:p>
        </w:tc>
        <w:tc>
          <w:tcPr>
            <w:tcW w:w="7938" w:type="dxa"/>
          </w:tcPr>
          <w:p w14:paraId="1F317E1B" w14:textId="77777777" w:rsidR="00773753" w:rsidRDefault="00773753" w:rsidP="0094662F">
            <w:pPr>
              <w:tabs>
                <w:tab w:val="left" w:pos="720"/>
              </w:tabs>
              <w:rPr>
                <w:rFonts w:ascii="Verdana" w:eastAsia="Calibri" w:hAnsi="Verdana" w:cs="Arial"/>
                <w:sz w:val="24"/>
                <w:szCs w:val="24"/>
              </w:rPr>
            </w:pPr>
            <w:r w:rsidRPr="008E3F09">
              <w:rPr>
                <w:rFonts w:ascii="Verdana" w:eastAsia="Calibri" w:hAnsi="Verdana" w:cs="Arial"/>
                <w:sz w:val="24"/>
                <w:szCs w:val="24"/>
              </w:rPr>
              <w:t>Application for Guardianship (6 months, renewable)</w:t>
            </w:r>
          </w:p>
          <w:p w14:paraId="1FD9DC6A" w14:textId="139CA407" w:rsidR="00087672" w:rsidRPr="008E3F09" w:rsidRDefault="00087672" w:rsidP="0094662F">
            <w:pPr>
              <w:tabs>
                <w:tab w:val="left" w:pos="720"/>
              </w:tabs>
              <w:rPr>
                <w:rFonts w:ascii="Verdana" w:eastAsia="Calibri" w:hAnsi="Verdana" w:cs="Arial"/>
                <w:sz w:val="24"/>
                <w:szCs w:val="24"/>
              </w:rPr>
            </w:pPr>
          </w:p>
        </w:tc>
      </w:tr>
      <w:tr w:rsidR="00276B7F" w14:paraId="5A22B177" w14:textId="77777777" w:rsidTr="00F444C2">
        <w:trPr>
          <w:trHeight w:val="325"/>
        </w:trPr>
        <w:tc>
          <w:tcPr>
            <w:tcW w:w="1838" w:type="dxa"/>
          </w:tcPr>
          <w:p w14:paraId="19D5697F" w14:textId="77BFD52F" w:rsidR="00276B7F" w:rsidRDefault="00276B7F" w:rsidP="0094662F">
            <w:pPr>
              <w:tabs>
                <w:tab w:val="left" w:pos="720"/>
              </w:tabs>
              <w:rPr>
                <w:rFonts w:ascii="Verdana" w:eastAsia="Calibri" w:hAnsi="Verdana" w:cs="Arial"/>
                <w:sz w:val="24"/>
                <w:szCs w:val="24"/>
              </w:rPr>
            </w:pPr>
            <w:r w:rsidRPr="008E3F09">
              <w:rPr>
                <w:rFonts w:ascii="Verdana" w:eastAsia="Calibri" w:hAnsi="Verdana" w:cs="Arial"/>
                <w:sz w:val="24"/>
                <w:szCs w:val="24"/>
              </w:rPr>
              <w:t>Section 17A</w:t>
            </w:r>
          </w:p>
        </w:tc>
        <w:tc>
          <w:tcPr>
            <w:tcW w:w="7938" w:type="dxa"/>
          </w:tcPr>
          <w:p w14:paraId="2B3CE4CF" w14:textId="3412D489" w:rsidR="00087672" w:rsidRPr="008E3F09" w:rsidRDefault="00BD6615" w:rsidP="00087672">
            <w:pPr>
              <w:jc w:val="both"/>
              <w:rPr>
                <w:rFonts w:ascii="Verdana" w:eastAsia="Calibri" w:hAnsi="Verdana" w:cs="Arial"/>
                <w:sz w:val="24"/>
                <w:szCs w:val="24"/>
              </w:rPr>
            </w:pPr>
            <w:r w:rsidRPr="008E3F09">
              <w:rPr>
                <w:rFonts w:ascii="Verdana" w:eastAsia="Calibri" w:hAnsi="Verdana" w:cs="Arial"/>
                <w:sz w:val="24"/>
                <w:szCs w:val="24"/>
              </w:rPr>
              <w:t>Community Treatment Order (6 months, renewable)</w:t>
            </w:r>
          </w:p>
        </w:tc>
      </w:tr>
      <w:tr w:rsidR="00BD6615" w14:paraId="28E732CF" w14:textId="77777777" w:rsidTr="00F444C2">
        <w:trPr>
          <w:trHeight w:val="325"/>
        </w:trPr>
        <w:tc>
          <w:tcPr>
            <w:tcW w:w="1838" w:type="dxa"/>
          </w:tcPr>
          <w:p w14:paraId="11D5EA94" w14:textId="16A00912" w:rsidR="00BD6615" w:rsidRPr="008E3F09" w:rsidRDefault="00F444C2" w:rsidP="0094662F">
            <w:pPr>
              <w:tabs>
                <w:tab w:val="left" w:pos="720"/>
              </w:tabs>
              <w:rPr>
                <w:rFonts w:ascii="Verdana" w:eastAsia="Calibri" w:hAnsi="Verdana" w:cs="Arial"/>
                <w:sz w:val="24"/>
                <w:szCs w:val="24"/>
              </w:rPr>
            </w:pPr>
            <w:r w:rsidRPr="00265D6D">
              <w:rPr>
                <w:rFonts w:ascii="Verdana" w:eastAsia="Calibri" w:hAnsi="Verdana" w:cs="Arial"/>
                <w:sz w:val="24"/>
                <w:szCs w:val="24"/>
              </w:rPr>
              <w:lastRenderedPageBreak/>
              <w:t>Section 20 &amp; 20A</w:t>
            </w:r>
          </w:p>
        </w:tc>
        <w:tc>
          <w:tcPr>
            <w:tcW w:w="7938" w:type="dxa"/>
          </w:tcPr>
          <w:p w14:paraId="5694E377" w14:textId="33DD8E25" w:rsidR="00BD6615" w:rsidRPr="008E3F09" w:rsidRDefault="00F444C2" w:rsidP="00F444C2">
            <w:pPr>
              <w:rPr>
                <w:rFonts w:ascii="Verdana" w:eastAsia="Calibri" w:hAnsi="Verdana" w:cs="Arial"/>
                <w:sz w:val="24"/>
                <w:szCs w:val="24"/>
              </w:rPr>
            </w:pPr>
            <w:r w:rsidRPr="00265D6D">
              <w:rPr>
                <w:rFonts w:ascii="Verdana" w:eastAsia="Calibri" w:hAnsi="Verdana" w:cs="Arial"/>
                <w:sz w:val="24"/>
                <w:szCs w:val="24"/>
              </w:rPr>
              <w:t>Renewal of detention/extension of Community Treatment Order</w:t>
            </w:r>
          </w:p>
        </w:tc>
      </w:tr>
      <w:tr w:rsidR="00F444C2" w14:paraId="6A8AE656" w14:textId="77777777" w:rsidTr="00F444C2">
        <w:trPr>
          <w:trHeight w:val="325"/>
        </w:trPr>
        <w:tc>
          <w:tcPr>
            <w:tcW w:w="1838" w:type="dxa"/>
          </w:tcPr>
          <w:p w14:paraId="085C46BA" w14:textId="6C7B2C9F" w:rsidR="00F444C2" w:rsidRPr="00265D6D" w:rsidRDefault="00F444C2" w:rsidP="0094662F">
            <w:pPr>
              <w:tabs>
                <w:tab w:val="left" w:pos="720"/>
              </w:tabs>
              <w:rPr>
                <w:rFonts w:ascii="Verdana" w:eastAsia="Calibri" w:hAnsi="Verdana" w:cs="Arial"/>
                <w:sz w:val="24"/>
                <w:szCs w:val="24"/>
              </w:rPr>
            </w:pPr>
            <w:r w:rsidRPr="008E3F09">
              <w:rPr>
                <w:rFonts w:ascii="Verdana" w:eastAsia="Calibri" w:hAnsi="Verdana" w:cs="Arial"/>
                <w:bCs/>
                <w:sz w:val="24"/>
                <w:szCs w:val="24"/>
              </w:rPr>
              <w:t>Section 66</w:t>
            </w:r>
          </w:p>
        </w:tc>
        <w:tc>
          <w:tcPr>
            <w:tcW w:w="7938" w:type="dxa"/>
          </w:tcPr>
          <w:p w14:paraId="57120D09" w14:textId="2CF8C5D8" w:rsidR="00087672" w:rsidRPr="00265D6D" w:rsidRDefault="00F444C2" w:rsidP="00087672">
            <w:pPr>
              <w:rPr>
                <w:rFonts w:ascii="Verdana" w:eastAsia="Calibri" w:hAnsi="Verdana" w:cs="Arial"/>
                <w:sz w:val="24"/>
                <w:szCs w:val="24"/>
              </w:rPr>
            </w:pPr>
            <w:r w:rsidRPr="008E3F09">
              <w:rPr>
                <w:rFonts w:ascii="Verdana" w:eastAsia="Calibri" w:hAnsi="Verdana" w:cs="Arial"/>
                <w:bCs/>
                <w:sz w:val="24"/>
                <w:szCs w:val="24"/>
              </w:rPr>
              <w:t>Applications and referrals to Mental Health Review Tribunal</w:t>
            </w:r>
          </w:p>
        </w:tc>
      </w:tr>
    </w:tbl>
    <w:p w14:paraId="3FBD9D73" w14:textId="4DD338DD" w:rsidR="00D757A5" w:rsidRPr="008E3F09" w:rsidRDefault="00D757A5" w:rsidP="0094662F">
      <w:pPr>
        <w:tabs>
          <w:tab w:val="left" w:pos="720"/>
        </w:tabs>
        <w:spacing w:after="0" w:line="240" w:lineRule="auto"/>
        <w:rPr>
          <w:rFonts w:ascii="Verdana" w:eastAsia="Calibri" w:hAnsi="Verdana" w:cs="Arial"/>
          <w:b/>
          <w:sz w:val="24"/>
          <w:szCs w:val="24"/>
        </w:rPr>
      </w:pPr>
    </w:p>
    <w:p w14:paraId="342C66EA" w14:textId="092834E1" w:rsidR="00282E1F" w:rsidRPr="00026E90" w:rsidRDefault="00282E1F" w:rsidP="00026E90">
      <w:pPr>
        <w:pStyle w:val="ListParagraph"/>
        <w:numPr>
          <w:ilvl w:val="0"/>
          <w:numId w:val="26"/>
        </w:numPr>
        <w:spacing w:after="0" w:line="240" w:lineRule="auto"/>
        <w:jc w:val="both"/>
        <w:rPr>
          <w:rFonts w:ascii="Verdana" w:eastAsia="Calibri" w:hAnsi="Verdana" w:cs="Arial"/>
          <w:b/>
          <w:sz w:val="24"/>
          <w:szCs w:val="24"/>
        </w:rPr>
      </w:pPr>
      <w:r w:rsidRPr="00026E90">
        <w:rPr>
          <w:rFonts w:ascii="Verdana" w:eastAsia="Calibri" w:hAnsi="Verdana" w:cs="Arial"/>
          <w:b/>
          <w:sz w:val="24"/>
          <w:szCs w:val="24"/>
        </w:rPr>
        <w:t>Part 3 - Patients Concerned with Criminal Proceedings or Under Sentence</w:t>
      </w:r>
      <w:r w:rsidR="00145F8B" w:rsidRPr="00026E90">
        <w:rPr>
          <w:rFonts w:ascii="Verdana" w:eastAsia="Calibri" w:hAnsi="Verdana" w:cs="Arial"/>
          <w:b/>
          <w:sz w:val="24"/>
          <w:szCs w:val="24"/>
        </w:rPr>
        <w:t>:</w:t>
      </w:r>
    </w:p>
    <w:p w14:paraId="214DC880" w14:textId="77777777" w:rsidR="00145F8B" w:rsidRDefault="00145F8B" w:rsidP="00265D6D">
      <w:pPr>
        <w:tabs>
          <w:tab w:val="left" w:pos="720"/>
        </w:tabs>
        <w:spacing w:after="0" w:line="240" w:lineRule="auto"/>
        <w:jc w:val="both"/>
        <w:rPr>
          <w:rFonts w:ascii="Verdana" w:eastAsia="Calibri" w:hAnsi="Verdana" w:cs="Arial"/>
          <w:b/>
          <w:sz w:val="24"/>
          <w:szCs w:val="24"/>
        </w:rPr>
      </w:pPr>
    </w:p>
    <w:tbl>
      <w:tblPr>
        <w:tblStyle w:val="TableGrid"/>
        <w:tblW w:w="9776" w:type="dxa"/>
        <w:tblLook w:val="04A0" w:firstRow="1" w:lastRow="0" w:firstColumn="1" w:lastColumn="0" w:noHBand="0" w:noVBand="1"/>
      </w:tblPr>
      <w:tblGrid>
        <w:gridCol w:w="1838"/>
        <w:gridCol w:w="7938"/>
      </w:tblGrid>
      <w:tr w:rsidR="00676B55" w14:paraId="0A2C9FE8" w14:textId="77777777" w:rsidTr="004400EB">
        <w:trPr>
          <w:trHeight w:val="246"/>
        </w:trPr>
        <w:tc>
          <w:tcPr>
            <w:tcW w:w="1838" w:type="dxa"/>
          </w:tcPr>
          <w:p w14:paraId="574424C9" w14:textId="6F3DE138" w:rsidR="00676B55" w:rsidRDefault="00676B55" w:rsidP="00265D6D">
            <w:pPr>
              <w:tabs>
                <w:tab w:val="left" w:pos="720"/>
              </w:tabs>
              <w:jc w:val="both"/>
              <w:rPr>
                <w:rFonts w:ascii="Verdana" w:eastAsia="Calibri" w:hAnsi="Verdana" w:cs="Arial"/>
                <w:b/>
                <w:sz w:val="24"/>
                <w:szCs w:val="24"/>
              </w:rPr>
            </w:pPr>
            <w:r w:rsidRPr="008E3F09">
              <w:rPr>
                <w:rFonts w:ascii="Verdana" w:eastAsia="Calibri" w:hAnsi="Verdana" w:cs="Arial"/>
                <w:sz w:val="24"/>
                <w:szCs w:val="24"/>
              </w:rPr>
              <w:t>Section 35</w:t>
            </w:r>
          </w:p>
        </w:tc>
        <w:tc>
          <w:tcPr>
            <w:tcW w:w="7938" w:type="dxa"/>
          </w:tcPr>
          <w:p w14:paraId="71C82B31" w14:textId="77777777" w:rsidR="00676B55" w:rsidRDefault="00676B55" w:rsidP="00607ACD">
            <w:pPr>
              <w:jc w:val="both"/>
              <w:rPr>
                <w:rFonts w:ascii="Verdana" w:eastAsia="Calibri" w:hAnsi="Verdana" w:cs="Arial"/>
                <w:sz w:val="24"/>
                <w:szCs w:val="24"/>
              </w:rPr>
            </w:pPr>
            <w:r w:rsidRPr="008E3F09">
              <w:rPr>
                <w:rFonts w:ascii="Verdana" w:eastAsia="Calibri" w:hAnsi="Verdana" w:cs="Arial"/>
                <w:sz w:val="24"/>
                <w:szCs w:val="24"/>
              </w:rPr>
              <w:t>Remand for reports (28 days, maximum 12 weeks)</w:t>
            </w:r>
          </w:p>
          <w:p w14:paraId="6C441027" w14:textId="68954822" w:rsidR="00087672" w:rsidRDefault="00087672" w:rsidP="00607ACD">
            <w:pPr>
              <w:jc w:val="both"/>
              <w:rPr>
                <w:rFonts w:ascii="Verdana" w:eastAsia="Calibri" w:hAnsi="Verdana" w:cs="Arial"/>
                <w:b/>
                <w:sz w:val="24"/>
                <w:szCs w:val="24"/>
              </w:rPr>
            </w:pPr>
          </w:p>
        </w:tc>
      </w:tr>
      <w:tr w:rsidR="00676B55" w14:paraId="09FDF643" w14:textId="77777777" w:rsidTr="00676B55">
        <w:tc>
          <w:tcPr>
            <w:tcW w:w="1838" w:type="dxa"/>
          </w:tcPr>
          <w:p w14:paraId="6C4908D5" w14:textId="4DD42A99" w:rsidR="00676B55" w:rsidRDefault="00607ACD" w:rsidP="00265D6D">
            <w:pPr>
              <w:tabs>
                <w:tab w:val="left" w:pos="720"/>
              </w:tabs>
              <w:jc w:val="both"/>
              <w:rPr>
                <w:rFonts w:ascii="Verdana" w:eastAsia="Calibri" w:hAnsi="Verdana" w:cs="Arial"/>
                <w:b/>
                <w:sz w:val="24"/>
                <w:szCs w:val="24"/>
              </w:rPr>
            </w:pPr>
            <w:r w:rsidRPr="008E3F09">
              <w:rPr>
                <w:rFonts w:ascii="Verdana" w:eastAsia="Calibri" w:hAnsi="Verdana" w:cs="Arial"/>
                <w:sz w:val="24"/>
                <w:szCs w:val="24"/>
              </w:rPr>
              <w:t>Section 36</w:t>
            </w:r>
          </w:p>
        </w:tc>
        <w:tc>
          <w:tcPr>
            <w:tcW w:w="7938" w:type="dxa"/>
          </w:tcPr>
          <w:p w14:paraId="2961136D" w14:textId="77777777" w:rsidR="00676B55" w:rsidRDefault="00607ACD" w:rsidP="00607ACD">
            <w:pPr>
              <w:jc w:val="both"/>
              <w:rPr>
                <w:rFonts w:ascii="Verdana" w:eastAsia="Calibri" w:hAnsi="Verdana" w:cs="Arial"/>
                <w:sz w:val="24"/>
                <w:szCs w:val="24"/>
              </w:rPr>
            </w:pPr>
            <w:r w:rsidRPr="008E3F09">
              <w:rPr>
                <w:rFonts w:ascii="Verdana" w:eastAsia="Calibri" w:hAnsi="Verdana" w:cs="Arial"/>
                <w:sz w:val="24"/>
                <w:szCs w:val="24"/>
              </w:rPr>
              <w:t>Remand for treatment (28 days, maximum 12 weeks)</w:t>
            </w:r>
          </w:p>
          <w:p w14:paraId="48E4BB9B" w14:textId="7ED1B7A3" w:rsidR="00087672" w:rsidRDefault="00087672" w:rsidP="00607ACD">
            <w:pPr>
              <w:jc w:val="both"/>
              <w:rPr>
                <w:rFonts w:ascii="Verdana" w:eastAsia="Calibri" w:hAnsi="Verdana" w:cs="Arial"/>
                <w:b/>
                <w:sz w:val="24"/>
                <w:szCs w:val="24"/>
              </w:rPr>
            </w:pPr>
          </w:p>
        </w:tc>
      </w:tr>
      <w:tr w:rsidR="00676B55" w14:paraId="3EFC128A" w14:textId="77777777" w:rsidTr="00676B55">
        <w:tc>
          <w:tcPr>
            <w:tcW w:w="1838" w:type="dxa"/>
          </w:tcPr>
          <w:p w14:paraId="3346ACCF" w14:textId="39D9BC9D" w:rsidR="00676B55" w:rsidRDefault="004400EB" w:rsidP="00265D6D">
            <w:pPr>
              <w:tabs>
                <w:tab w:val="left" w:pos="720"/>
              </w:tabs>
              <w:jc w:val="both"/>
              <w:rPr>
                <w:rFonts w:ascii="Verdana" w:eastAsia="Calibri" w:hAnsi="Verdana" w:cs="Arial"/>
                <w:b/>
                <w:sz w:val="24"/>
                <w:szCs w:val="24"/>
              </w:rPr>
            </w:pPr>
            <w:r w:rsidRPr="008E3F09">
              <w:rPr>
                <w:rFonts w:ascii="Verdana" w:eastAsia="Calibri" w:hAnsi="Verdana" w:cs="Arial"/>
                <w:sz w:val="24"/>
                <w:szCs w:val="24"/>
              </w:rPr>
              <w:t>Section 38</w:t>
            </w:r>
          </w:p>
        </w:tc>
        <w:tc>
          <w:tcPr>
            <w:tcW w:w="7938" w:type="dxa"/>
          </w:tcPr>
          <w:p w14:paraId="1AF9E604" w14:textId="77777777" w:rsidR="00676B55" w:rsidRDefault="004400EB" w:rsidP="004400EB">
            <w:pPr>
              <w:jc w:val="both"/>
              <w:rPr>
                <w:rFonts w:ascii="Verdana" w:eastAsia="Calibri" w:hAnsi="Verdana" w:cs="Arial"/>
                <w:sz w:val="24"/>
                <w:szCs w:val="24"/>
              </w:rPr>
            </w:pPr>
            <w:r w:rsidRPr="008E3F09">
              <w:rPr>
                <w:rFonts w:ascii="Verdana" w:eastAsia="Calibri" w:hAnsi="Verdana" w:cs="Arial"/>
                <w:sz w:val="24"/>
                <w:szCs w:val="24"/>
              </w:rPr>
              <w:t>Interim Hospital Order (Initial 12 weeks, maximum 1 year)</w:t>
            </w:r>
          </w:p>
          <w:p w14:paraId="39605079" w14:textId="350FF1F9" w:rsidR="00087672" w:rsidRDefault="00087672" w:rsidP="004400EB">
            <w:pPr>
              <w:jc w:val="both"/>
              <w:rPr>
                <w:rFonts w:ascii="Verdana" w:eastAsia="Calibri" w:hAnsi="Verdana" w:cs="Arial"/>
                <w:b/>
                <w:sz w:val="24"/>
                <w:szCs w:val="24"/>
              </w:rPr>
            </w:pPr>
          </w:p>
        </w:tc>
      </w:tr>
      <w:tr w:rsidR="00676B55" w14:paraId="0A94D06E" w14:textId="77777777" w:rsidTr="00676B55">
        <w:tc>
          <w:tcPr>
            <w:tcW w:w="1838" w:type="dxa"/>
          </w:tcPr>
          <w:p w14:paraId="5BA276A8" w14:textId="78D5EB1F" w:rsidR="00676B55" w:rsidRDefault="00610714" w:rsidP="00265D6D">
            <w:pPr>
              <w:tabs>
                <w:tab w:val="left" w:pos="720"/>
              </w:tabs>
              <w:jc w:val="both"/>
              <w:rPr>
                <w:rFonts w:ascii="Verdana" w:eastAsia="Calibri" w:hAnsi="Verdana" w:cs="Arial"/>
                <w:b/>
                <w:sz w:val="24"/>
                <w:szCs w:val="24"/>
              </w:rPr>
            </w:pPr>
            <w:r w:rsidRPr="008E3F09">
              <w:rPr>
                <w:rFonts w:ascii="Verdana" w:eastAsia="Calibri" w:hAnsi="Verdana" w:cs="Arial"/>
                <w:sz w:val="24"/>
                <w:szCs w:val="24"/>
              </w:rPr>
              <w:t>Section 47/49</w:t>
            </w:r>
          </w:p>
        </w:tc>
        <w:tc>
          <w:tcPr>
            <w:tcW w:w="7938" w:type="dxa"/>
          </w:tcPr>
          <w:p w14:paraId="02AEE506" w14:textId="680B8099" w:rsidR="00676B55" w:rsidRDefault="009C7BF6" w:rsidP="00265D6D">
            <w:pPr>
              <w:tabs>
                <w:tab w:val="left" w:pos="720"/>
              </w:tabs>
              <w:jc w:val="both"/>
              <w:rPr>
                <w:rFonts w:ascii="Verdana" w:eastAsia="Calibri" w:hAnsi="Verdana" w:cs="Arial"/>
                <w:b/>
                <w:sz w:val="24"/>
                <w:szCs w:val="24"/>
              </w:rPr>
            </w:pPr>
            <w:r w:rsidRPr="008E3F09">
              <w:rPr>
                <w:rFonts w:ascii="Verdana" w:eastAsia="Calibri" w:hAnsi="Verdana" w:cs="Arial"/>
                <w:sz w:val="24"/>
                <w:szCs w:val="24"/>
              </w:rPr>
              <w:t>Transfer of sentenced prisoner to hospital</w:t>
            </w:r>
          </w:p>
        </w:tc>
      </w:tr>
      <w:tr w:rsidR="00676B55" w14:paraId="7A37794E" w14:textId="77777777" w:rsidTr="00676B55">
        <w:tc>
          <w:tcPr>
            <w:tcW w:w="1838" w:type="dxa"/>
          </w:tcPr>
          <w:p w14:paraId="3DEF9357" w14:textId="3301DB27" w:rsidR="00676B55" w:rsidRDefault="00DD26BC" w:rsidP="00265D6D">
            <w:pPr>
              <w:tabs>
                <w:tab w:val="left" w:pos="720"/>
              </w:tabs>
              <w:jc w:val="both"/>
              <w:rPr>
                <w:rFonts w:ascii="Verdana" w:eastAsia="Calibri" w:hAnsi="Verdana" w:cs="Arial"/>
                <w:b/>
                <w:sz w:val="24"/>
                <w:szCs w:val="24"/>
              </w:rPr>
            </w:pPr>
            <w:r w:rsidRPr="008E3F09">
              <w:rPr>
                <w:rFonts w:ascii="Verdana" w:eastAsia="Calibri" w:hAnsi="Verdana" w:cs="Arial"/>
                <w:sz w:val="24"/>
                <w:szCs w:val="24"/>
              </w:rPr>
              <w:t>Section 48/49</w:t>
            </w:r>
          </w:p>
        </w:tc>
        <w:tc>
          <w:tcPr>
            <w:tcW w:w="7938" w:type="dxa"/>
          </w:tcPr>
          <w:p w14:paraId="2AF45396" w14:textId="5EAD5709" w:rsidR="00676B55" w:rsidRDefault="00DD26BC" w:rsidP="00265D6D">
            <w:pPr>
              <w:tabs>
                <w:tab w:val="left" w:pos="720"/>
              </w:tabs>
              <w:jc w:val="both"/>
              <w:rPr>
                <w:rFonts w:ascii="Verdana" w:eastAsia="Calibri" w:hAnsi="Verdana" w:cs="Arial"/>
                <w:b/>
                <w:sz w:val="24"/>
                <w:szCs w:val="24"/>
              </w:rPr>
            </w:pPr>
            <w:r w:rsidRPr="008E3F09">
              <w:rPr>
                <w:rFonts w:ascii="Verdana" w:eastAsia="Calibri" w:hAnsi="Verdana" w:cs="Arial"/>
                <w:sz w:val="24"/>
                <w:szCs w:val="24"/>
              </w:rPr>
              <w:t>Transfer of un-sentenced prisoner to hospital</w:t>
            </w:r>
          </w:p>
        </w:tc>
      </w:tr>
      <w:tr w:rsidR="00676B55" w14:paraId="6FFBD791" w14:textId="77777777" w:rsidTr="00676B55">
        <w:tc>
          <w:tcPr>
            <w:tcW w:w="1838" w:type="dxa"/>
          </w:tcPr>
          <w:p w14:paraId="2F020D2C" w14:textId="77A41BBB" w:rsidR="00676B55" w:rsidRDefault="00DD26BC" w:rsidP="00265D6D">
            <w:pPr>
              <w:tabs>
                <w:tab w:val="left" w:pos="720"/>
              </w:tabs>
              <w:jc w:val="both"/>
              <w:rPr>
                <w:rFonts w:ascii="Verdana" w:eastAsia="Calibri" w:hAnsi="Verdana" w:cs="Arial"/>
                <w:b/>
                <w:sz w:val="24"/>
                <w:szCs w:val="24"/>
              </w:rPr>
            </w:pPr>
            <w:r w:rsidRPr="008E3F09">
              <w:rPr>
                <w:rFonts w:ascii="Verdana" w:eastAsia="Calibri" w:hAnsi="Verdana" w:cs="Arial"/>
                <w:sz w:val="24"/>
                <w:szCs w:val="24"/>
              </w:rPr>
              <w:t>Section 37</w:t>
            </w:r>
          </w:p>
        </w:tc>
        <w:tc>
          <w:tcPr>
            <w:tcW w:w="7938" w:type="dxa"/>
          </w:tcPr>
          <w:p w14:paraId="2EC99436" w14:textId="77777777" w:rsidR="00676B55" w:rsidRDefault="00DD26BC" w:rsidP="00265D6D">
            <w:pPr>
              <w:tabs>
                <w:tab w:val="left" w:pos="720"/>
              </w:tabs>
              <w:jc w:val="both"/>
              <w:rPr>
                <w:rFonts w:ascii="Verdana" w:eastAsia="Calibri" w:hAnsi="Verdana" w:cs="Arial"/>
                <w:sz w:val="24"/>
                <w:szCs w:val="24"/>
              </w:rPr>
            </w:pPr>
            <w:r w:rsidRPr="008E3F09">
              <w:rPr>
                <w:rFonts w:ascii="Verdana" w:eastAsia="Calibri" w:hAnsi="Verdana" w:cs="Arial"/>
                <w:sz w:val="24"/>
                <w:szCs w:val="24"/>
              </w:rPr>
              <w:t>Hospital or Guardianship Order (6 months, renewable)</w:t>
            </w:r>
          </w:p>
          <w:p w14:paraId="7CC0153E" w14:textId="3CF8D9A0" w:rsidR="00087672" w:rsidRDefault="00087672" w:rsidP="00265D6D">
            <w:pPr>
              <w:tabs>
                <w:tab w:val="left" w:pos="720"/>
              </w:tabs>
              <w:jc w:val="both"/>
              <w:rPr>
                <w:rFonts w:ascii="Verdana" w:eastAsia="Calibri" w:hAnsi="Verdana" w:cs="Arial"/>
                <w:b/>
                <w:sz w:val="24"/>
                <w:szCs w:val="24"/>
              </w:rPr>
            </w:pPr>
          </w:p>
        </w:tc>
      </w:tr>
      <w:tr w:rsidR="00676B55" w14:paraId="6CC2D08A" w14:textId="77777777" w:rsidTr="00676B55">
        <w:tc>
          <w:tcPr>
            <w:tcW w:w="1838" w:type="dxa"/>
          </w:tcPr>
          <w:p w14:paraId="4FC111E9" w14:textId="17732AA4" w:rsidR="00676B55" w:rsidRDefault="00DD26BC" w:rsidP="00265D6D">
            <w:pPr>
              <w:tabs>
                <w:tab w:val="left" w:pos="720"/>
              </w:tabs>
              <w:jc w:val="both"/>
              <w:rPr>
                <w:rFonts w:ascii="Verdana" w:eastAsia="Calibri" w:hAnsi="Verdana" w:cs="Arial"/>
                <w:b/>
                <w:sz w:val="24"/>
                <w:szCs w:val="24"/>
              </w:rPr>
            </w:pPr>
            <w:r w:rsidRPr="008E3F09">
              <w:rPr>
                <w:rFonts w:ascii="Verdana" w:eastAsia="Calibri" w:hAnsi="Verdana" w:cs="Arial"/>
                <w:sz w:val="24"/>
                <w:szCs w:val="24"/>
              </w:rPr>
              <w:t>Section 37/41</w:t>
            </w:r>
          </w:p>
        </w:tc>
        <w:tc>
          <w:tcPr>
            <w:tcW w:w="7938" w:type="dxa"/>
          </w:tcPr>
          <w:p w14:paraId="7956D586" w14:textId="77777777" w:rsidR="00DD26BC" w:rsidRPr="008E3F09" w:rsidRDefault="00DD26BC" w:rsidP="00DD26BC">
            <w:pPr>
              <w:jc w:val="both"/>
              <w:rPr>
                <w:rFonts w:ascii="Verdana" w:eastAsia="Calibri" w:hAnsi="Verdana" w:cs="Arial"/>
                <w:b/>
                <w:sz w:val="24"/>
                <w:szCs w:val="24"/>
                <w:u w:val="single"/>
              </w:rPr>
            </w:pPr>
            <w:r w:rsidRPr="008E3F09">
              <w:rPr>
                <w:rFonts w:ascii="Verdana" w:eastAsia="Calibri" w:hAnsi="Verdana" w:cs="Arial"/>
                <w:sz w:val="24"/>
                <w:szCs w:val="24"/>
              </w:rPr>
              <w:t>Hospital Order with restriction (Indefinite period)</w:t>
            </w:r>
          </w:p>
          <w:p w14:paraId="3CD905DD" w14:textId="77777777" w:rsidR="00676B55" w:rsidRDefault="00676B55" w:rsidP="00265D6D">
            <w:pPr>
              <w:tabs>
                <w:tab w:val="left" w:pos="720"/>
              </w:tabs>
              <w:jc w:val="both"/>
              <w:rPr>
                <w:rFonts w:ascii="Verdana" w:eastAsia="Calibri" w:hAnsi="Verdana" w:cs="Arial"/>
                <w:b/>
                <w:sz w:val="24"/>
                <w:szCs w:val="24"/>
              </w:rPr>
            </w:pPr>
          </w:p>
        </w:tc>
      </w:tr>
      <w:tr w:rsidR="00676B55" w14:paraId="21693014" w14:textId="77777777" w:rsidTr="00676B55">
        <w:tc>
          <w:tcPr>
            <w:tcW w:w="1838" w:type="dxa"/>
          </w:tcPr>
          <w:p w14:paraId="1D8C68D8" w14:textId="5712B9B5" w:rsidR="00676B55" w:rsidRDefault="003D62B6" w:rsidP="00265D6D">
            <w:pPr>
              <w:tabs>
                <w:tab w:val="left" w:pos="720"/>
              </w:tabs>
              <w:jc w:val="both"/>
              <w:rPr>
                <w:rFonts w:ascii="Verdana" w:eastAsia="Calibri" w:hAnsi="Verdana" w:cs="Arial"/>
                <w:b/>
                <w:sz w:val="24"/>
                <w:szCs w:val="24"/>
              </w:rPr>
            </w:pPr>
            <w:r w:rsidRPr="008E3F09">
              <w:rPr>
                <w:rFonts w:ascii="Verdana" w:eastAsia="Calibri" w:hAnsi="Verdana" w:cs="Arial"/>
                <w:sz w:val="24"/>
                <w:szCs w:val="24"/>
              </w:rPr>
              <w:t>Section 45A</w:t>
            </w:r>
          </w:p>
        </w:tc>
        <w:tc>
          <w:tcPr>
            <w:tcW w:w="7938" w:type="dxa"/>
          </w:tcPr>
          <w:p w14:paraId="08429898" w14:textId="77777777" w:rsidR="00676B55" w:rsidRDefault="003D62B6" w:rsidP="00265D6D">
            <w:pPr>
              <w:tabs>
                <w:tab w:val="left" w:pos="720"/>
              </w:tabs>
              <w:jc w:val="both"/>
              <w:rPr>
                <w:rFonts w:ascii="Verdana" w:eastAsia="Calibri" w:hAnsi="Verdana" w:cs="Arial"/>
                <w:sz w:val="24"/>
                <w:szCs w:val="24"/>
              </w:rPr>
            </w:pPr>
            <w:r w:rsidRPr="008E3F09">
              <w:rPr>
                <w:rFonts w:ascii="Verdana" w:eastAsia="Calibri" w:hAnsi="Verdana" w:cs="Arial"/>
                <w:sz w:val="24"/>
                <w:szCs w:val="24"/>
              </w:rPr>
              <w:t>Hospital and Limitation Direction</w:t>
            </w:r>
          </w:p>
          <w:p w14:paraId="2E9EE94E" w14:textId="4186ACBC" w:rsidR="00087672" w:rsidRDefault="00087672" w:rsidP="00265D6D">
            <w:pPr>
              <w:tabs>
                <w:tab w:val="left" w:pos="720"/>
              </w:tabs>
              <w:jc w:val="both"/>
              <w:rPr>
                <w:rFonts w:ascii="Verdana" w:eastAsia="Calibri" w:hAnsi="Verdana" w:cs="Arial"/>
                <w:b/>
                <w:sz w:val="24"/>
                <w:szCs w:val="24"/>
              </w:rPr>
            </w:pPr>
          </w:p>
        </w:tc>
      </w:tr>
      <w:tr w:rsidR="002A2068" w14:paraId="40E76968" w14:textId="77777777" w:rsidTr="00304E3C">
        <w:tc>
          <w:tcPr>
            <w:tcW w:w="9776" w:type="dxa"/>
            <w:gridSpan w:val="2"/>
          </w:tcPr>
          <w:p w14:paraId="7633EBBB" w14:textId="7BDA9D7C" w:rsidR="00087672" w:rsidRDefault="002A2068" w:rsidP="00087672">
            <w:pPr>
              <w:jc w:val="both"/>
              <w:rPr>
                <w:rFonts w:ascii="Verdana" w:eastAsia="Calibri" w:hAnsi="Verdana" w:cs="Arial"/>
                <w:b/>
                <w:sz w:val="24"/>
                <w:szCs w:val="24"/>
              </w:rPr>
            </w:pPr>
            <w:r w:rsidRPr="008E3F09">
              <w:rPr>
                <w:rFonts w:ascii="Verdana" w:eastAsia="Calibri" w:hAnsi="Verdana" w:cs="Arial"/>
                <w:sz w:val="24"/>
                <w:szCs w:val="24"/>
              </w:rPr>
              <w:t>CPI 5</w:t>
            </w:r>
            <w:r>
              <w:rPr>
                <w:rFonts w:ascii="Verdana" w:eastAsia="Calibri" w:hAnsi="Verdana" w:cs="Arial"/>
                <w:sz w:val="24"/>
                <w:szCs w:val="24"/>
              </w:rPr>
              <w:t xml:space="preserve"> </w:t>
            </w:r>
            <w:r w:rsidRPr="008E3F09">
              <w:rPr>
                <w:rFonts w:ascii="Verdana" w:eastAsia="Calibri" w:hAnsi="Verdana" w:cs="Arial"/>
                <w:sz w:val="24"/>
                <w:szCs w:val="24"/>
              </w:rPr>
              <w:t>Criminal Procedure (Insanity &amp; Unfitness to Plead) Act 1991(Indefinite period)</w:t>
            </w:r>
          </w:p>
        </w:tc>
      </w:tr>
    </w:tbl>
    <w:p w14:paraId="7D2BDEE0" w14:textId="77777777" w:rsidR="00145F8B" w:rsidRDefault="00145F8B" w:rsidP="00265D6D">
      <w:pPr>
        <w:tabs>
          <w:tab w:val="left" w:pos="720"/>
        </w:tabs>
        <w:spacing w:after="0" w:line="240" w:lineRule="auto"/>
        <w:jc w:val="both"/>
        <w:rPr>
          <w:rFonts w:ascii="Verdana" w:eastAsia="Calibri" w:hAnsi="Verdana" w:cs="Arial"/>
          <w:b/>
          <w:sz w:val="24"/>
          <w:szCs w:val="24"/>
        </w:rPr>
      </w:pPr>
    </w:p>
    <w:p w14:paraId="4936CE07" w14:textId="2BF85B0D" w:rsidR="00282E1F" w:rsidRDefault="00282E1F" w:rsidP="004B246B">
      <w:pPr>
        <w:pStyle w:val="ListParagraph"/>
        <w:numPr>
          <w:ilvl w:val="0"/>
          <w:numId w:val="26"/>
        </w:numPr>
        <w:tabs>
          <w:tab w:val="left" w:pos="720"/>
        </w:tabs>
        <w:spacing w:after="0" w:line="240" w:lineRule="auto"/>
        <w:jc w:val="both"/>
        <w:rPr>
          <w:rFonts w:ascii="Verdana" w:eastAsia="Calibri" w:hAnsi="Verdana" w:cs="Arial"/>
          <w:b/>
          <w:sz w:val="24"/>
          <w:szCs w:val="24"/>
        </w:rPr>
      </w:pPr>
      <w:r w:rsidRPr="00026E90">
        <w:rPr>
          <w:rFonts w:ascii="Verdana" w:eastAsia="Calibri" w:hAnsi="Verdana" w:cs="Arial"/>
          <w:b/>
          <w:sz w:val="24"/>
          <w:szCs w:val="24"/>
        </w:rPr>
        <w:t xml:space="preserve">Part 4 &amp; Part 4A – Concerned with medical treatment for </w:t>
      </w:r>
      <w:r w:rsidR="004B246B">
        <w:rPr>
          <w:rFonts w:ascii="Verdana" w:eastAsia="Calibri" w:hAnsi="Verdana" w:cs="Arial"/>
          <w:b/>
          <w:sz w:val="24"/>
          <w:szCs w:val="24"/>
        </w:rPr>
        <w:t>m</w:t>
      </w:r>
      <w:r w:rsidRPr="00026E90">
        <w:rPr>
          <w:rFonts w:ascii="Verdana" w:eastAsia="Calibri" w:hAnsi="Verdana" w:cs="Arial"/>
          <w:b/>
          <w:sz w:val="24"/>
          <w:szCs w:val="24"/>
        </w:rPr>
        <w:t>ental disorder</w:t>
      </w:r>
      <w:r w:rsidR="004B246B">
        <w:rPr>
          <w:rFonts w:ascii="Verdana" w:eastAsia="Calibri" w:hAnsi="Verdana" w:cs="Arial"/>
          <w:b/>
          <w:sz w:val="24"/>
          <w:szCs w:val="24"/>
        </w:rPr>
        <w:t>:</w:t>
      </w:r>
      <w:r w:rsidRPr="00026E90">
        <w:rPr>
          <w:rFonts w:ascii="Verdana" w:eastAsia="Calibri" w:hAnsi="Verdana" w:cs="Arial"/>
          <w:b/>
          <w:sz w:val="24"/>
          <w:szCs w:val="24"/>
        </w:rPr>
        <w:t xml:space="preserve"> </w:t>
      </w:r>
    </w:p>
    <w:p w14:paraId="6D66A292" w14:textId="77777777" w:rsidR="004B246B" w:rsidRPr="00026E90" w:rsidRDefault="004B246B" w:rsidP="004B246B">
      <w:pPr>
        <w:pStyle w:val="ListParagraph"/>
        <w:tabs>
          <w:tab w:val="left" w:pos="720"/>
        </w:tabs>
        <w:spacing w:after="0" w:line="240" w:lineRule="auto"/>
        <w:ind w:left="360"/>
        <w:jc w:val="both"/>
        <w:rPr>
          <w:rFonts w:ascii="Verdana" w:eastAsia="Calibri" w:hAnsi="Verdana" w:cs="Arial"/>
          <w:b/>
          <w:sz w:val="24"/>
          <w:szCs w:val="24"/>
        </w:rPr>
      </w:pPr>
    </w:p>
    <w:p w14:paraId="568AC1ED" w14:textId="77777777" w:rsidR="00282E1F" w:rsidRPr="008E3F09" w:rsidRDefault="00282E1F" w:rsidP="00282E1F">
      <w:pPr>
        <w:tabs>
          <w:tab w:val="left" w:pos="720"/>
        </w:tabs>
        <w:spacing w:after="0" w:line="240" w:lineRule="auto"/>
        <w:jc w:val="both"/>
        <w:rPr>
          <w:rFonts w:ascii="Verdana" w:eastAsia="Calibri" w:hAnsi="Verdana" w:cs="Arial"/>
          <w:sz w:val="24"/>
          <w:szCs w:val="24"/>
        </w:rPr>
      </w:pPr>
      <w:r w:rsidRPr="008E3F09">
        <w:rPr>
          <w:rFonts w:ascii="Verdana" w:eastAsia="Calibri" w:hAnsi="Verdana" w:cs="Arial"/>
          <w:sz w:val="24"/>
          <w:szCs w:val="24"/>
        </w:rPr>
        <w:t>Part 4 of the Act deals with people who have been detained in hospital, including those who are on section 17 leave, those who are absent without leave, and Community Treatment Order patients who have been recalled to hospital.</w:t>
      </w:r>
    </w:p>
    <w:p w14:paraId="63CE84F6" w14:textId="77777777" w:rsidR="004B246B" w:rsidRDefault="004B246B" w:rsidP="00282E1F">
      <w:pPr>
        <w:tabs>
          <w:tab w:val="left" w:pos="720"/>
        </w:tabs>
        <w:spacing w:after="0" w:line="240" w:lineRule="auto"/>
        <w:jc w:val="both"/>
        <w:rPr>
          <w:rFonts w:ascii="Verdana" w:eastAsia="Calibri" w:hAnsi="Verdana" w:cs="Arial"/>
          <w:sz w:val="24"/>
          <w:szCs w:val="24"/>
        </w:rPr>
      </w:pPr>
    </w:p>
    <w:p w14:paraId="243E83B5" w14:textId="71C9BFC3" w:rsidR="00282E1F" w:rsidRPr="008E3F09" w:rsidRDefault="00282E1F" w:rsidP="00282E1F">
      <w:pPr>
        <w:tabs>
          <w:tab w:val="left" w:pos="720"/>
        </w:tabs>
        <w:spacing w:after="0" w:line="240" w:lineRule="auto"/>
        <w:jc w:val="both"/>
        <w:rPr>
          <w:rFonts w:ascii="Verdana" w:eastAsia="Calibri" w:hAnsi="Verdana" w:cs="Arial"/>
          <w:sz w:val="24"/>
          <w:szCs w:val="24"/>
        </w:rPr>
      </w:pPr>
      <w:r w:rsidRPr="008E3F09">
        <w:rPr>
          <w:rFonts w:ascii="Verdana" w:eastAsia="Calibri" w:hAnsi="Verdana" w:cs="Arial"/>
          <w:sz w:val="24"/>
          <w:szCs w:val="24"/>
        </w:rPr>
        <w:t xml:space="preserve">Part 4A of the Act deals with people who are on a Community Treatment Order </w:t>
      </w:r>
    </w:p>
    <w:p w14:paraId="0D4F6BBB" w14:textId="77777777" w:rsidR="00282E1F" w:rsidRPr="008E3F09" w:rsidRDefault="00282E1F" w:rsidP="00282E1F">
      <w:pPr>
        <w:tabs>
          <w:tab w:val="left" w:pos="720"/>
        </w:tabs>
        <w:spacing w:after="0" w:line="240" w:lineRule="auto"/>
        <w:jc w:val="both"/>
        <w:rPr>
          <w:rFonts w:ascii="Verdana" w:eastAsia="Calibri" w:hAnsi="Verdana" w:cs="Arial"/>
          <w:sz w:val="24"/>
          <w:szCs w:val="24"/>
        </w:rPr>
      </w:pPr>
    </w:p>
    <w:p w14:paraId="3AE4A885" w14:textId="77777777" w:rsidR="00282E1F" w:rsidRDefault="00282E1F" w:rsidP="007865C8">
      <w:pPr>
        <w:pStyle w:val="ListParagraph"/>
        <w:numPr>
          <w:ilvl w:val="0"/>
          <w:numId w:val="26"/>
        </w:numPr>
        <w:spacing w:after="0" w:line="240" w:lineRule="auto"/>
        <w:rPr>
          <w:rFonts w:ascii="Verdana" w:eastAsia="Calibri" w:hAnsi="Verdana" w:cs="Arial"/>
          <w:b/>
          <w:sz w:val="24"/>
          <w:szCs w:val="24"/>
        </w:rPr>
      </w:pPr>
      <w:r w:rsidRPr="007865C8">
        <w:rPr>
          <w:rFonts w:ascii="Verdana" w:eastAsia="Calibri" w:hAnsi="Verdana" w:cs="Arial"/>
          <w:b/>
          <w:sz w:val="24"/>
          <w:szCs w:val="24"/>
        </w:rPr>
        <w:t>Part 10 – Miscellaneous and Supplementary</w:t>
      </w:r>
    </w:p>
    <w:p w14:paraId="0B02C6F2" w14:textId="77777777" w:rsidR="007865C8" w:rsidRDefault="007865C8" w:rsidP="007865C8">
      <w:pPr>
        <w:spacing w:after="0" w:line="240" w:lineRule="auto"/>
        <w:rPr>
          <w:rFonts w:ascii="Verdana" w:eastAsia="Calibri" w:hAnsi="Verdana" w:cs="Arial"/>
          <w:b/>
          <w:sz w:val="24"/>
          <w:szCs w:val="24"/>
        </w:rPr>
      </w:pPr>
    </w:p>
    <w:tbl>
      <w:tblPr>
        <w:tblStyle w:val="TableGrid"/>
        <w:tblW w:w="9776" w:type="dxa"/>
        <w:tblLook w:val="04A0" w:firstRow="1" w:lastRow="0" w:firstColumn="1" w:lastColumn="0" w:noHBand="0" w:noVBand="1"/>
      </w:tblPr>
      <w:tblGrid>
        <w:gridCol w:w="2122"/>
        <w:gridCol w:w="7654"/>
      </w:tblGrid>
      <w:tr w:rsidR="007865C8" w14:paraId="5556FD46" w14:textId="77777777" w:rsidTr="007865C8">
        <w:tc>
          <w:tcPr>
            <w:tcW w:w="2122" w:type="dxa"/>
          </w:tcPr>
          <w:p w14:paraId="75F691B8" w14:textId="54FE4602" w:rsidR="007865C8" w:rsidRDefault="007865C8" w:rsidP="007865C8">
            <w:pPr>
              <w:rPr>
                <w:rFonts w:ascii="Verdana" w:eastAsia="Calibri" w:hAnsi="Verdana" w:cs="Arial"/>
                <w:b/>
                <w:sz w:val="24"/>
                <w:szCs w:val="24"/>
              </w:rPr>
            </w:pPr>
            <w:r w:rsidRPr="008E3F09">
              <w:rPr>
                <w:rFonts w:ascii="Verdana" w:eastAsia="Calibri" w:hAnsi="Verdana" w:cs="Arial"/>
                <w:sz w:val="24"/>
                <w:szCs w:val="24"/>
              </w:rPr>
              <w:t>Section 135(1)</w:t>
            </w:r>
          </w:p>
        </w:tc>
        <w:tc>
          <w:tcPr>
            <w:tcW w:w="7654" w:type="dxa"/>
          </w:tcPr>
          <w:p w14:paraId="09841874" w14:textId="77777777" w:rsidR="007865C8" w:rsidRDefault="007865C8" w:rsidP="007865C8">
            <w:pPr>
              <w:rPr>
                <w:rFonts w:ascii="Verdana" w:eastAsia="Calibri" w:hAnsi="Verdana" w:cs="Arial"/>
                <w:sz w:val="24"/>
                <w:szCs w:val="24"/>
              </w:rPr>
            </w:pPr>
            <w:r w:rsidRPr="008E3F09">
              <w:rPr>
                <w:rFonts w:ascii="Verdana" w:eastAsia="Calibri" w:hAnsi="Verdana" w:cs="Arial"/>
                <w:sz w:val="24"/>
                <w:szCs w:val="24"/>
              </w:rPr>
              <w:t>Warrant to enter and remove (up to 24 hours)</w:t>
            </w:r>
          </w:p>
          <w:p w14:paraId="0F414093" w14:textId="57B4468C" w:rsidR="00087672" w:rsidRDefault="00087672" w:rsidP="007865C8">
            <w:pPr>
              <w:rPr>
                <w:rFonts w:ascii="Verdana" w:eastAsia="Calibri" w:hAnsi="Verdana" w:cs="Arial"/>
                <w:b/>
                <w:sz w:val="24"/>
                <w:szCs w:val="24"/>
              </w:rPr>
            </w:pPr>
          </w:p>
        </w:tc>
      </w:tr>
      <w:tr w:rsidR="007865C8" w14:paraId="2A306A5C" w14:textId="77777777" w:rsidTr="007865C8">
        <w:tc>
          <w:tcPr>
            <w:tcW w:w="2122" w:type="dxa"/>
          </w:tcPr>
          <w:p w14:paraId="54156ADA" w14:textId="7183987C" w:rsidR="007865C8" w:rsidRPr="008E3F09" w:rsidRDefault="007865C8" w:rsidP="007865C8">
            <w:pPr>
              <w:rPr>
                <w:rFonts w:ascii="Verdana" w:eastAsia="Calibri" w:hAnsi="Verdana" w:cs="Arial"/>
                <w:sz w:val="24"/>
                <w:szCs w:val="24"/>
              </w:rPr>
            </w:pPr>
            <w:r w:rsidRPr="008E3F09">
              <w:rPr>
                <w:rFonts w:ascii="Verdana" w:eastAsia="Calibri" w:hAnsi="Verdana" w:cs="Arial"/>
                <w:sz w:val="24"/>
                <w:szCs w:val="24"/>
              </w:rPr>
              <w:t>Section 135(2)</w:t>
            </w:r>
          </w:p>
        </w:tc>
        <w:tc>
          <w:tcPr>
            <w:tcW w:w="7654" w:type="dxa"/>
          </w:tcPr>
          <w:p w14:paraId="538AB8F7" w14:textId="77777777" w:rsidR="007865C8" w:rsidRDefault="007865C8" w:rsidP="007865C8">
            <w:pPr>
              <w:rPr>
                <w:rFonts w:ascii="Verdana" w:eastAsia="Calibri" w:hAnsi="Verdana" w:cs="Arial"/>
                <w:sz w:val="24"/>
                <w:szCs w:val="24"/>
              </w:rPr>
            </w:pPr>
            <w:r w:rsidRPr="008E3F09">
              <w:rPr>
                <w:rFonts w:ascii="Verdana" w:eastAsia="Calibri" w:hAnsi="Verdana" w:cs="Arial"/>
                <w:sz w:val="24"/>
                <w:szCs w:val="24"/>
              </w:rPr>
              <w:t>Warrant to enter and take or retake (up to 24 hours)</w:t>
            </w:r>
          </w:p>
          <w:p w14:paraId="54B12049" w14:textId="0474F8D7" w:rsidR="00087672" w:rsidRPr="008E3F09" w:rsidRDefault="00087672" w:rsidP="007865C8">
            <w:pPr>
              <w:rPr>
                <w:rFonts w:ascii="Verdana" w:eastAsia="Calibri" w:hAnsi="Verdana" w:cs="Arial"/>
                <w:sz w:val="24"/>
                <w:szCs w:val="24"/>
              </w:rPr>
            </w:pPr>
          </w:p>
        </w:tc>
      </w:tr>
      <w:tr w:rsidR="007865C8" w14:paraId="20D1FC41" w14:textId="77777777" w:rsidTr="007865C8">
        <w:tc>
          <w:tcPr>
            <w:tcW w:w="2122" w:type="dxa"/>
          </w:tcPr>
          <w:p w14:paraId="760B2F65" w14:textId="3E1E87CB" w:rsidR="007865C8" w:rsidRPr="008E3F09" w:rsidRDefault="007865C8" w:rsidP="007865C8">
            <w:pPr>
              <w:rPr>
                <w:rFonts w:ascii="Verdana" w:eastAsia="Calibri" w:hAnsi="Verdana" w:cs="Arial"/>
                <w:sz w:val="24"/>
                <w:szCs w:val="24"/>
              </w:rPr>
            </w:pPr>
            <w:r w:rsidRPr="008E3F09">
              <w:rPr>
                <w:rFonts w:ascii="Verdana" w:eastAsia="Calibri" w:hAnsi="Verdana" w:cs="Arial"/>
                <w:sz w:val="24"/>
                <w:szCs w:val="24"/>
              </w:rPr>
              <w:t>Section 136</w:t>
            </w:r>
          </w:p>
        </w:tc>
        <w:tc>
          <w:tcPr>
            <w:tcW w:w="7654" w:type="dxa"/>
          </w:tcPr>
          <w:p w14:paraId="300ADE92" w14:textId="77777777" w:rsidR="007865C8" w:rsidRDefault="007865C8" w:rsidP="007865C8">
            <w:pPr>
              <w:rPr>
                <w:rFonts w:ascii="Verdana" w:eastAsia="Calibri" w:hAnsi="Verdana" w:cs="Arial"/>
                <w:sz w:val="24"/>
                <w:szCs w:val="24"/>
              </w:rPr>
            </w:pPr>
            <w:r w:rsidRPr="008E3F09">
              <w:rPr>
                <w:rFonts w:ascii="Verdana" w:eastAsia="Calibri" w:hAnsi="Verdana" w:cs="Arial"/>
                <w:sz w:val="24"/>
                <w:szCs w:val="24"/>
              </w:rPr>
              <w:t>Removal to a place of safety (up to 24 hours)</w:t>
            </w:r>
          </w:p>
          <w:p w14:paraId="262627CF" w14:textId="4B286765" w:rsidR="00087672" w:rsidRPr="008E3F09" w:rsidRDefault="00087672" w:rsidP="007865C8">
            <w:pPr>
              <w:rPr>
                <w:rFonts w:ascii="Verdana" w:eastAsia="Calibri" w:hAnsi="Verdana" w:cs="Arial"/>
                <w:sz w:val="24"/>
                <w:szCs w:val="24"/>
              </w:rPr>
            </w:pPr>
          </w:p>
        </w:tc>
      </w:tr>
    </w:tbl>
    <w:p w14:paraId="512A5B18" w14:textId="532F2DFA" w:rsidR="00282E1F" w:rsidRPr="00074C01" w:rsidRDefault="00282E1F" w:rsidP="00074C01">
      <w:pPr>
        <w:pStyle w:val="ListParagraph"/>
        <w:numPr>
          <w:ilvl w:val="0"/>
          <w:numId w:val="27"/>
        </w:numPr>
        <w:spacing w:after="0" w:line="240" w:lineRule="auto"/>
        <w:jc w:val="both"/>
        <w:rPr>
          <w:rFonts w:ascii="Verdana" w:eastAsia="Calibri" w:hAnsi="Verdana" w:cs="Arial"/>
          <w:sz w:val="24"/>
          <w:szCs w:val="24"/>
          <w:u w:val="single"/>
        </w:rPr>
      </w:pPr>
      <w:r w:rsidRPr="00074C01">
        <w:rPr>
          <w:rFonts w:ascii="Verdana" w:eastAsia="Calibri" w:hAnsi="Verdana" w:cs="Arial"/>
          <w:b/>
          <w:sz w:val="24"/>
          <w:szCs w:val="24"/>
          <w:u w:val="single"/>
        </w:rPr>
        <w:lastRenderedPageBreak/>
        <w:t>Mental Health Act 1983 - Data Collection and Exception Reporting</w:t>
      </w:r>
    </w:p>
    <w:p w14:paraId="516322BA" w14:textId="77777777" w:rsidR="00074C01" w:rsidRDefault="00074C01" w:rsidP="00074C01">
      <w:pPr>
        <w:pStyle w:val="ListParagraph"/>
        <w:spacing w:after="0" w:line="240" w:lineRule="auto"/>
        <w:ind w:left="360"/>
        <w:jc w:val="both"/>
        <w:rPr>
          <w:rFonts w:ascii="Verdana" w:eastAsia="Calibri" w:hAnsi="Verdana" w:cs="Arial"/>
          <w:b/>
          <w:sz w:val="24"/>
          <w:szCs w:val="24"/>
          <w:u w:val="single"/>
        </w:rPr>
      </w:pPr>
    </w:p>
    <w:p w14:paraId="60F59BB5" w14:textId="0449BC91" w:rsidR="00282E1F" w:rsidRPr="008E3F09" w:rsidRDefault="00282E1F" w:rsidP="00282E1F">
      <w:pPr>
        <w:spacing w:after="0" w:line="240" w:lineRule="auto"/>
        <w:jc w:val="both"/>
        <w:rPr>
          <w:rFonts w:ascii="Verdana" w:eastAsia="Calibri" w:hAnsi="Verdana" w:cs="Arial"/>
          <w:sz w:val="24"/>
          <w:szCs w:val="24"/>
        </w:rPr>
      </w:pPr>
      <w:r w:rsidRPr="008E3F09">
        <w:rPr>
          <w:rFonts w:ascii="Verdana" w:eastAsia="Calibri" w:hAnsi="Verdana" w:cs="Arial"/>
          <w:sz w:val="24"/>
          <w:szCs w:val="24"/>
        </w:rPr>
        <w:t>The data</w:t>
      </w:r>
      <w:r w:rsidR="00074C01">
        <w:rPr>
          <w:rFonts w:ascii="Verdana" w:eastAsia="Calibri" w:hAnsi="Verdana" w:cs="Arial"/>
          <w:sz w:val="24"/>
          <w:szCs w:val="24"/>
        </w:rPr>
        <w:t>set highlighted</w:t>
      </w:r>
      <w:r w:rsidRPr="008E3F09">
        <w:rPr>
          <w:rFonts w:ascii="Verdana" w:eastAsia="Calibri" w:hAnsi="Verdana" w:cs="Arial"/>
          <w:sz w:val="24"/>
          <w:szCs w:val="24"/>
        </w:rPr>
        <w:t xml:space="preserve"> below summarises some of the key points of the use of the Mental Health Act 1983 during the reporting period, together with comparison data for the previous 2-year period: </w:t>
      </w:r>
    </w:p>
    <w:p w14:paraId="49634F7C" w14:textId="77777777" w:rsidR="00282E1F" w:rsidRPr="008E3F09" w:rsidRDefault="00282E1F" w:rsidP="00282E1F">
      <w:pPr>
        <w:spacing w:after="0" w:line="240" w:lineRule="auto"/>
        <w:jc w:val="both"/>
        <w:rPr>
          <w:rFonts w:ascii="Verdana" w:eastAsia="Calibri" w:hAnsi="Verdana" w:cs="Arial"/>
          <w:sz w:val="24"/>
          <w:szCs w:val="24"/>
        </w:rPr>
      </w:pPr>
    </w:p>
    <w:p w14:paraId="01ED34FF" w14:textId="3C67B7FB" w:rsidR="00282E1F" w:rsidRPr="003109BD" w:rsidRDefault="00282E1F" w:rsidP="003109BD">
      <w:pPr>
        <w:spacing w:after="200" w:line="240" w:lineRule="auto"/>
        <w:rPr>
          <w:rFonts w:ascii="Verdana" w:eastAsia="Calibri" w:hAnsi="Verdana" w:cs="Arial"/>
          <w:b/>
          <w:sz w:val="24"/>
          <w:szCs w:val="24"/>
          <w:u w:val="single"/>
        </w:rPr>
      </w:pPr>
      <w:r w:rsidRPr="003109BD">
        <w:rPr>
          <w:rFonts w:ascii="Verdana" w:eastAsia="Calibri" w:hAnsi="Verdana" w:cs="Arial"/>
          <w:b/>
          <w:sz w:val="24"/>
          <w:szCs w:val="24"/>
          <w:u w:val="single"/>
        </w:rPr>
        <w:t>Detention under Section 5 – Holding Powers</w:t>
      </w:r>
    </w:p>
    <w:p w14:paraId="0416D22A" w14:textId="77777777" w:rsidR="00282E1F" w:rsidRPr="008E3F09" w:rsidRDefault="00282E1F" w:rsidP="00282E1F">
      <w:pPr>
        <w:spacing w:after="200" w:line="240" w:lineRule="auto"/>
        <w:jc w:val="both"/>
        <w:rPr>
          <w:rFonts w:ascii="Verdana" w:eastAsia="Calibri" w:hAnsi="Verdana" w:cs="Arial"/>
          <w:sz w:val="24"/>
          <w:szCs w:val="24"/>
        </w:rPr>
      </w:pPr>
      <w:r w:rsidRPr="008E3F09">
        <w:rPr>
          <w:rFonts w:ascii="Verdana" w:eastAsia="Calibri" w:hAnsi="Verdana" w:cs="Arial"/>
          <w:b/>
          <w:sz w:val="24"/>
          <w:szCs w:val="24"/>
        </w:rPr>
        <w:t>Section 5(4)</w:t>
      </w:r>
      <w:r w:rsidRPr="008E3F09">
        <w:rPr>
          <w:rFonts w:ascii="Verdana" w:eastAsia="Calibri" w:hAnsi="Verdana" w:cs="Arial"/>
          <w:sz w:val="24"/>
          <w:szCs w:val="24"/>
        </w:rPr>
        <w:t xml:space="preserve"> is a holding power, used by mental health and learning disability nurses in mental health in-patient settings for up to 6 hours, to allow for the lawful restraint of the patient from leaving the ward.</w:t>
      </w:r>
    </w:p>
    <w:p w14:paraId="7A893939" w14:textId="3BC7CF32" w:rsidR="00282E1F" w:rsidRDefault="00282E1F" w:rsidP="00282E1F">
      <w:pPr>
        <w:spacing w:after="0" w:line="240" w:lineRule="auto"/>
        <w:jc w:val="both"/>
        <w:rPr>
          <w:rFonts w:ascii="Verdana" w:eastAsia="Calibri" w:hAnsi="Verdana" w:cs="Arial"/>
          <w:sz w:val="24"/>
          <w:szCs w:val="24"/>
        </w:rPr>
      </w:pPr>
      <w:r w:rsidRPr="008E3F09">
        <w:rPr>
          <w:rFonts w:ascii="Verdana" w:eastAsia="Calibri" w:hAnsi="Verdana" w:cs="Arial"/>
          <w:sz w:val="24"/>
          <w:szCs w:val="24"/>
        </w:rPr>
        <w:t xml:space="preserve">Section 5(4) was used </w:t>
      </w:r>
      <w:r w:rsidRPr="008E3F09">
        <w:rPr>
          <w:rFonts w:ascii="Verdana" w:eastAsia="Calibri" w:hAnsi="Verdana" w:cs="Arial"/>
          <w:b/>
          <w:bCs/>
          <w:sz w:val="24"/>
          <w:szCs w:val="24"/>
        </w:rPr>
        <w:t>ONCE</w:t>
      </w:r>
      <w:r w:rsidRPr="008E3F09">
        <w:rPr>
          <w:rFonts w:ascii="Verdana" w:eastAsia="Calibri" w:hAnsi="Verdana" w:cs="Arial"/>
          <w:sz w:val="24"/>
          <w:szCs w:val="24"/>
        </w:rPr>
        <w:t xml:space="preserve"> during this reporting period.</w:t>
      </w:r>
      <w:r w:rsidR="002A06E1">
        <w:rPr>
          <w:rFonts w:ascii="Verdana" w:eastAsia="Calibri" w:hAnsi="Verdana" w:cs="Arial"/>
          <w:sz w:val="24"/>
          <w:szCs w:val="24"/>
        </w:rPr>
        <w:t xml:space="preserve"> </w:t>
      </w:r>
    </w:p>
    <w:p w14:paraId="5C382B65" w14:textId="77777777" w:rsidR="00B73451" w:rsidRDefault="00B73451" w:rsidP="00282E1F">
      <w:pPr>
        <w:spacing w:after="0" w:line="240" w:lineRule="auto"/>
        <w:jc w:val="both"/>
        <w:rPr>
          <w:rFonts w:ascii="Verdana" w:eastAsia="Calibri" w:hAnsi="Verdana" w:cs="Arial"/>
          <w:sz w:val="24"/>
          <w:szCs w:val="24"/>
        </w:rPr>
      </w:pPr>
    </w:p>
    <w:p w14:paraId="69231D25" w14:textId="77777777" w:rsidR="004F081A" w:rsidRDefault="004F081A" w:rsidP="00282E1F">
      <w:pPr>
        <w:spacing w:after="0" w:line="240" w:lineRule="auto"/>
        <w:jc w:val="both"/>
        <w:rPr>
          <w:rFonts w:ascii="Verdana" w:eastAsia="Calibri" w:hAnsi="Verdana" w:cs="Arial"/>
          <w:sz w:val="24"/>
          <w:szCs w:val="24"/>
        </w:rPr>
      </w:pPr>
    </w:p>
    <w:p w14:paraId="0185B1C5" w14:textId="41ECCB9D" w:rsidR="004F081A" w:rsidRPr="008E3F09" w:rsidRDefault="00EF7C0A" w:rsidP="004F081A">
      <w:pPr>
        <w:spacing w:after="200" w:line="240" w:lineRule="auto"/>
        <w:jc w:val="both"/>
        <w:rPr>
          <w:rFonts w:ascii="Verdana" w:eastAsia="Calibri" w:hAnsi="Verdana" w:cs="Arial"/>
          <w:b/>
          <w:i/>
          <w:sz w:val="24"/>
          <w:szCs w:val="24"/>
        </w:rPr>
      </w:pPr>
      <w:r>
        <w:rPr>
          <w:rFonts w:ascii="Verdana" w:eastAsia="Calibri" w:hAnsi="Verdana" w:cs="Arial"/>
          <w:b/>
          <w:i/>
          <w:sz w:val="24"/>
          <w:szCs w:val="24"/>
        </w:rPr>
        <w:t>T</w:t>
      </w:r>
      <w:r w:rsidR="004F081A">
        <w:rPr>
          <w:rFonts w:ascii="Verdana" w:eastAsia="Calibri" w:hAnsi="Verdana" w:cs="Arial"/>
          <w:b/>
          <w:i/>
          <w:sz w:val="24"/>
          <w:szCs w:val="24"/>
        </w:rPr>
        <w:t>able</w:t>
      </w:r>
      <w:r>
        <w:rPr>
          <w:rFonts w:ascii="Verdana" w:eastAsia="Calibri" w:hAnsi="Verdana" w:cs="Arial"/>
          <w:b/>
          <w:i/>
          <w:sz w:val="24"/>
          <w:szCs w:val="24"/>
        </w:rPr>
        <w:t xml:space="preserve"> 1</w:t>
      </w:r>
      <w:r w:rsidR="004F081A">
        <w:rPr>
          <w:rFonts w:ascii="Verdana" w:eastAsia="Calibri" w:hAnsi="Verdana" w:cs="Arial"/>
          <w:b/>
          <w:i/>
          <w:sz w:val="24"/>
          <w:szCs w:val="24"/>
        </w:rPr>
        <w:t xml:space="preserve"> below</w:t>
      </w:r>
      <w:r>
        <w:rPr>
          <w:rFonts w:ascii="Verdana" w:eastAsia="Calibri" w:hAnsi="Verdana" w:cs="Arial"/>
          <w:b/>
          <w:i/>
          <w:sz w:val="24"/>
          <w:szCs w:val="24"/>
        </w:rPr>
        <w:t xml:space="preserve"> shows</w:t>
      </w:r>
      <w:r w:rsidR="004F081A" w:rsidRPr="008E3F09">
        <w:rPr>
          <w:rFonts w:ascii="Verdana" w:eastAsia="Calibri" w:hAnsi="Verdana" w:cs="Arial"/>
          <w:b/>
          <w:i/>
          <w:sz w:val="24"/>
          <w:szCs w:val="24"/>
        </w:rPr>
        <w:t xml:space="preserve"> </w:t>
      </w:r>
      <w:r w:rsidR="00A3241F">
        <w:rPr>
          <w:rFonts w:ascii="Verdana" w:eastAsia="Calibri" w:hAnsi="Verdana" w:cs="Arial"/>
          <w:b/>
          <w:i/>
          <w:sz w:val="24"/>
          <w:szCs w:val="24"/>
        </w:rPr>
        <w:t xml:space="preserve">the </w:t>
      </w:r>
      <w:r w:rsidR="004F081A" w:rsidRPr="008E3F09">
        <w:rPr>
          <w:rFonts w:ascii="Verdana" w:eastAsia="Calibri" w:hAnsi="Verdana" w:cs="Arial"/>
          <w:b/>
          <w:i/>
          <w:sz w:val="24"/>
          <w:szCs w:val="24"/>
        </w:rPr>
        <w:t>use of section 5(4)</w:t>
      </w:r>
      <w:r w:rsidR="00A3241F">
        <w:rPr>
          <w:rFonts w:ascii="Verdana" w:eastAsia="Calibri" w:hAnsi="Verdana" w:cs="Arial"/>
          <w:b/>
          <w:i/>
          <w:sz w:val="24"/>
          <w:szCs w:val="24"/>
        </w:rPr>
        <w:t xml:space="preserve">, </w:t>
      </w:r>
      <w:r w:rsidR="004F081A" w:rsidRPr="008E3F09">
        <w:rPr>
          <w:rFonts w:ascii="Verdana" w:eastAsia="Calibri" w:hAnsi="Verdana" w:cs="Arial"/>
          <w:b/>
          <w:i/>
          <w:sz w:val="24"/>
          <w:szCs w:val="24"/>
        </w:rPr>
        <w:t>together with comparison data over 2 years</w:t>
      </w:r>
      <w:r w:rsidR="00087672">
        <w:rPr>
          <w:rFonts w:ascii="Verdana" w:eastAsia="Calibri" w:hAnsi="Verdana" w:cs="Arial"/>
          <w:b/>
          <w:i/>
          <w:sz w:val="24"/>
          <w:szCs w:val="24"/>
        </w:rPr>
        <w:t>:</w:t>
      </w:r>
    </w:p>
    <w:p w14:paraId="4C39FE3A" w14:textId="77777777" w:rsidR="004F081A" w:rsidRDefault="004F081A" w:rsidP="00282E1F">
      <w:pPr>
        <w:spacing w:after="0" w:line="240" w:lineRule="auto"/>
        <w:jc w:val="both"/>
        <w:rPr>
          <w:rFonts w:ascii="Verdana" w:eastAsia="Calibri" w:hAnsi="Verdana" w:cs="Arial"/>
          <w:sz w:val="24"/>
          <w:szCs w:val="24"/>
        </w:rPr>
      </w:pPr>
    </w:p>
    <w:p w14:paraId="1EB5357B" w14:textId="16FDDC7E" w:rsidR="00113C86" w:rsidRDefault="00EF7C0A" w:rsidP="00282E1F">
      <w:pPr>
        <w:spacing w:after="0" w:line="240" w:lineRule="auto"/>
        <w:jc w:val="both"/>
        <w:rPr>
          <w:rFonts w:ascii="Verdana" w:eastAsia="Calibri" w:hAnsi="Verdana" w:cs="Arial"/>
          <w:sz w:val="24"/>
          <w:szCs w:val="24"/>
        </w:rPr>
      </w:pPr>
      <w:r>
        <w:rPr>
          <w:rFonts w:ascii="Verdana" w:eastAsia="Calibri" w:hAnsi="Verdana" w:cs="Arial"/>
          <w:sz w:val="24"/>
          <w:szCs w:val="24"/>
        </w:rPr>
        <w:t>Table 1:</w:t>
      </w:r>
    </w:p>
    <w:p w14:paraId="58BE142A" w14:textId="77777777" w:rsidR="00EF7C0A" w:rsidRPr="008E3F09" w:rsidRDefault="00EF7C0A" w:rsidP="00282E1F">
      <w:pPr>
        <w:spacing w:after="0" w:line="240" w:lineRule="auto"/>
        <w:jc w:val="both"/>
        <w:rPr>
          <w:rFonts w:ascii="Verdana" w:eastAsia="Calibri" w:hAnsi="Verdana" w:cs="Arial"/>
          <w:sz w:val="24"/>
          <w:szCs w:val="24"/>
        </w:rPr>
      </w:pPr>
    </w:p>
    <w:p w14:paraId="7D6537BB" w14:textId="77777777" w:rsidR="00282E1F" w:rsidRPr="008E3F09" w:rsidRDefault="00282E1F" w:rsidP="00282E1F">
      <w:pPr>
        <w:spacing w:after="0" w:line="480" w:lineRule="auto"/>
        <w:jc w:val="both"/>
        <w:rPr>
          <w:rFonts w:ascii="Verdana" w:eastAsia="Calibri" w:hAnsi="Verdana" w:cs="Arial"/>
          <w:sz w:val="24"/>
          <w:szCs w:val="24"/>
        </w:rPr>
      </w:pPr>
      <w:r w:rsidRPr="008E3F09">
        <w:rPr>
          <w:rFonts w:ascii="Verdana" w:eastAsia="Calibri" w:hAnsi="Verdana" w:cs="Arial"/>
          <w:noProof/>
          <w:sz w:val="24"/>
          <w:szCs w:val="24"/>
          <w:lang w:eastAsia="en-GB"/>
        </w:rPr>
        <w:drawing>
          <wp:inline distT="0" distB="0" distL="0" distR="0" wp14:anchorId="765BA3BA" wp14:editId="45763903">
            <wp:extent cx="5731510" cy="4029075"/>
            <wp:effectExtent l="0" t="0" r="2540" b="9525"/>
            <wp:docPr id="7" name="Chart 7"/>
            <wp:cNvGraphicFramePr/>
            <a:graphic xmlns:a="http://schemas.openxmlformats.org/drawingml/2006/main">
              <a:graphicData uri="http://schemas.openxmlformats.org/drawingml/2006/chart">
                <c:chart xmlns:c="http://schemas.openxmlformats.org/drawingml/2006/chart" xmlns:r="http://schemas.openxmlformats.org/officeDocument/2006/relationships" r:id="rId11"/>
              </a:graphicData>
            </a:graphic>
          </wp:inline>
        </w:drawing>
      </w:r>
    </w:p>
    <w:p w14:paraId="17466FBD" w14:textId="77777777" w:rsidR="004F081A" w:rsidRDefault="004F081A" w:rsidP="00282E1F">
      <w:pPr>
        <w:spacing w:after="0" w:line="240" w:lineRule="auto"/>
        <w:jc w:val="both"/>
        <w:rPr>
          <w:rFonts w:ascii="Verdana" w:eastAsia="Calibri" w:hAnsi="Verdana" w:cs="Arial"/>
          <w:b/>
          <w:sz w:val="24"/>
          <w:szCs w:val="24"/>
        </w:rPr>
      </w:pPr>
    </w:p>
    <w:p w14:paraId="27F21BD2" w14:textId="77777777" w:rsidR="004F081A" w:rsidRDefault="004F081A" w:rsidP="00282E1F">
      <w:pPr>
        <w:spacing w:after="0" w:line="240" w:lineRule="auto"/>
        <w:jc w:val="both"/>
        <w:rPr>
          <w:rFonts w:ascii="Verdana" w:eastAsia="Calibri" w:hAnsi="Verdana" w:cs="Arial"/>
          <w:b/>
          <w:sz w:val="24"/>
          <w:szCs w:val="24"/>
        </w:rPr>
      </w:pPr>
    </w:p>
    <w:p w14:paraId="449A885D" w14:textId="68E46F6F" w:rsidR="00282E1F" w:rsidRPr="008E3F09" w:rsidRDefault="00282E1F" w:rsidP="00282E1F">
      <w:pPr>
        <w:spacing w:after="0" w:line="240" w:lineRule="auto"/>
        <w:jc w:val="both"/>
        <w:rPr>
          <w:rFonts w:ascii="Verdana" w:eastAsia="Calibri" w:hAnsi="Verdana" w:cs="Arial"/>
          <w:sz w:val="24"/>
          <w:szCs w:val="24"/>
        </w:rPr>
      </w:pPr>
      <w:r w:rsidRPr="008E3F09">
        <w:rPr>
          <w:rFonts w:ascii="Verdana" w:eastAsia="Calibri" w:hAnsi="Verdana" w:cs="Arial"/>
          <w:b/>
          <w:sz w:val="24"/>
          <w:szCs w:val="24"/>
        </w:rPr>
        <w:lastRenderedPageBreak/>
        <w:t>Section 5(2)</w:t>
      </w:r>
      <w:r w:rsidRPr="008E3F09">
        <w:rPr>
          <w:rFonts w:ascii="Verdana" w:eastAsia="Calibri" w:hAnsi="Verdana" w:cs="Arial"/>
          <w:sz w:val="24"/>
          <w:szCs w:val="24"/>
        </w:rPr>
        <w:t xml:space="preserve"> is a holding power used by doctors in both mental health and general hospital settings to detain an in-patient for up to 72 hours, to allow a mental health act assessment to take place. </w:t>
      </w:r>
    </w:p>
    <w:p w14:paraId="776E1EF7" w14:textId="77777777" w:rsidR="00282E1F" w:rsidRPr="008E3F09" w:rsidRDefault="00282E1F" w:rsidP="00282E1F">
      <w:pPr>
        <w:spacing w:after="0" w:line="240" w:lineRule="auto"/>
        <w:jc w:val="both"/>
        <w:rPr>
          <w:rFonts w:ascii="Verdana" w:eastAsia="Calibri" w:hAnsi="Verdana" w:cs="Arial"/>
          <w:sz w:val="24"/>
          <w:szCs w:val="24"/>
        </w:rPr>
      </w:pPr>
    </w:p>
    <w:p w14:paraId="56A6D8FF" w14:textId="3F01727B" w:rsidR="00282E1F" w:rsidRDefault="00282E1F" w:rsidP="00282E1F">
      <w:pPr>
        <w:spacing w:after="0" w:line="240" w:lineRule="auto"/>
        <w:jc w:val="both"/>
        <w:rPr>
          <w:rFonts w:ascii="Verdana" w:eastAsia="Calibri" w:hAnsi="Verdana" w:cs="Arial"/>
          <w:sz w:val="24"/>
          <w:szCs w:val="24"/>
        </w:rPr>
      </w:pPr>
      <w:r w:rsidRPr="008E3F09">
        <w:rPr>
          <w:rFonts w:ascii="Verdana" w:eastAsia="Calibri" w:hAnsi="Verdana" w:cs="Arial"/>
          <w:sz w:val="24"/>
          <w:szCs w:val="24"/>
        </w:rPr>
        <w:t xml:space="preserve">Section 5(2) was used on </w:t>
      </w:r>
      <w:r w:rsidRPr="008E3F09">
        <w:rPr>
          <w:rFonts w:ascii="Verdana" w:eastAsia="Calibri" w:hAnsi="Verdana" w:cs="Arial"/>
          <w:b/>
          <w:sz w:val="24"/>
          <w:szCs w:val="24"/>
        </w:rPr>
        <w:t>2</w:t>
      </w:r>
      <w:r w:rsidR="002A5C01">
        <w:rPr>
          <w:rFonts w:ascii="Verdana" w:eastAsia="Calibri" w:hAnsi="Verdana" w:cs="Arial"/>
          <w:b/>
          <w:sz w:val="24"/>
          <w:szCs w:val="24"/>
        </w:rPr>
        <w:t>8</w:t>
      </w:r>
      <w:r w:rsidRPr="008E3F09">
        <w:rPr>
          <w:rFonts w:ascii="Verdana" w:eastAsia="Calibri" w:hAnsi="Verdana" w:cs="Arial"/>
          <w:sz w:val="24"/>
          <w:szCs w:val="24"/>
        </w:rPr>
        <w:t xml:space="preserve"> occasions. </w:t>
      </w:r>
    </w:p>
    <w:p w14:paraId="0EF2CD07" w14:textId="77777777" w:rsidR="00B73451" w:rsidRDefault="00B73451" w:rsidP="00282E1F">
      <w:pPr>
        <w:spacing w:after="0" w:line="240" w:lineRule="auto"/>
        <w:jc w:val="both"/>
        <w:rPr>
          <w:rFonts w:ascii="Verdana" w:eastAsia="Calibri" w:hAnsi="Verdana" w:cs="Arial"/>
          <w:sz w:val="24"/>
          <w:szCs w:val="24"/>
        </w:rPr>
      </w:pPr>
    </w:p>
    <w:p w14:paraId="3F9C34C4" w14:textId="3F3641DB" w:rsidR="00B73451" w:rsidRPr="008E3F09" w:rsidRDefault="00EF7C0A" w:rsidP="00B73451">
      <w:pPr>
        <w:spacing w:after="200" w:line="240" w:lineRule="auto"/>
        <w:jc w:val="both"/>
        <w:rPr>
          <w:rFonts w:ascii="Verdana" w:eastAsia="Calibri" w:hAnsi="Verdana" w:cs="Arial"/>
          <w:b/>
          <w:i/>
          <w:sz w:val="24"/>
          <w:szCs w:val="24"/>
        </w:rPr>
      </w:pPr>
      <w:r>
        <w:rPr>
          <w:rFonts w:ascii="Verdana" w:eastAsia="Calibri" w:hAnsi="Verdana" w:cs="Arial"/>
          <w:b/>
          <w:i/>
          <w:sz w:val="24"/>
          <w:szCs w:val="24"/>
        </w:rPr>
        <w:t>Table 2</w:t>
      </w:r>
      <w:r w:rsidR="00B73451" w:rsidRPr="008E3F09">
        <w:rPr>
          <w:rFonts w:ascii="Verdana" w:eastAsia="Calibri" w:hAnsi="Verdana" w:cs="Arial"/>
          <w:b/>
          <w:i/>
          <w:sz w:val="24"/>
          <w:szCs w:val="24"/>
        </w:rPr>
        <w:t xml:space="preserve"> </w:t>
      </w:r>
      <w:r w:rsidR="00B73451">
        <w:rPr>
          <w:rFonts w:ascii="Verdana" w:eastAsia="Calibri" w:hAnsi="Verdana" w:cs="Arial"/>
          <w:b/>
          <w:i/>
          <w:sz w:val="24"/>
          <w:szCs w:val="24"/>
        </w:rPr>
        <w:t>below</w:t>
      </w:r>
      <w:r w:rsidR="00B73451" w:rsidRPr="008E3F09">
        <w:rPr>
          <w:rFonts w:ascii="Verdana" w:eastAsia="Calibri" w:hAnsi="Verdana" w:cs="Arial"/>
          <w:b/>
          <w:i/>
          <w:sz w:val="24"/>
          <w:szCs w:val="24"/>
        </w:rPr>
        <w:t xml:space="preserve"> shows use of section 5(2)</w:t>
      </w:r>
      <w:r>
        <w:rPr>
          <w:rFonts w:ascii="Verdana" w:eastAsia="Calibri" w:hAnsi="Verdana" w:cs="Arial"/>
          <w:b/>
          <w:i/>
          <w:sz w:val="24"/>
          <w:szCs w:val="24"/>
        </w:rPr>
        <w:t>,</w:t>
      </w:r>
      <w:r w:rsidR="00B73451" w:rsidRPr="008E3F09">
        <w:rPr>
          <w:rFonts w:ascii="Verdana" w:eastAsia="Calibri" w:hAnsi="Verdana" w:cs="Arial"/>
          <w:b/>
          <w:i/>
          <w:sz w:val="24"/>
          <w:szCs w:val="24"/>
        </w:rPr>
        <w:t xml:space="preserve"> with comparison data over 2 years </w:t>
      </w:r>
    </w:p>
    <w:p w14:paraId="6DD28098" w14:textId="77777777" w:rsidR="00B73451" w:rsidRPr="008E3F09" w:rsidRDefault="00B73451" w:rsidP="00282E1F">
      <w:pPr>
        <w:spacing w:after="0" w:line="240" w:lineRule="auto"/>
        <w:jc w:val="both"/>
        <w:rPr>
          <w:rFonts w:ascii="Verdana" w:eastAsia="Calibri" w:hAnsi="Verdana" w:cs="Arial"/>
          <w:sz w:val="24"/>
          <w:szCs w:val="24"/>
        </w:rPr>
      </w:pPr>
    </w:p>
    <w:p w14:paraId="59DFA4CC" w14:textId="3EFF8A56" w:rsidR="00282E1F" w:rsidRDefault="00EF7C0A" w:rsidP="00282E1F">
      <w:pPr>
        <w:spacing w:after="0" w:line="240" w:lineRule="auto"/>
        <w:jc w:val="both"/>
        <w:rPr>
          <w:rFonts w:ascii="Verdana" w:eastAsia="Calibri" w:hAnsi="Verdana" w:cs="Arial"/>
          <w:sz w:val="24"/>
          <w:szCs w:val="24"/>
        </w:rPr>
      </w:pPr>
      <w:r>
        <w:rPr>
          <w:rFonts w:ascii="Verdana" w:eastAsia="Calibri" w:hAnsi="Verdana" w:cs="Arial"/>
          <w:sz w:val="24"/>
          <w:szCs w:val="24"/>
        </w:rPr>
        <w:t>Table 2:</w:t>
      </w:r>
    </w:p>
    <w:p w14:paraId="39421633" w14:textId="77777777" w:rsidR="00EF7C0A" w:rsidRPr="008E3F09" w:rsidRDefault="00EF7C0A" w:rsidP="00282E1F">
      <w:pPr>
        <w:spacing w:after="0" w:line="240" w:lineRule="auto"/>
        <w:jc w:val="both"/>
        <w:rPr>
          <w:rFonts w:ascii="Verdana" w:eastAsia="Calibri" w:hAnsi="Verdana" w:cs="Arial"/>
          <w:sz w:val="24"/>
          <w:szCs w:val="24"/>
        </w:rPr>
      </w:pPr>
    </w:p>
    <w:p w14:paraId="73C2111B" w14:textId="77777777" w:rsidR="00282E1F" w:rsidRPr="008E3F09" w:rsidRDefault="00282E1F" w:rsidP="00282E1F">
      <w:pPr>
        <w:spacing w:after="0" w:line="240" w:lineRule="auto"/>
        <w:jc w:val="both"/>
        <w:rPr>
          <w:rFonts w:ascii="Verdana" w:eastAsia="Calibri" w:hAnsi="Verdana" w:cs="Arial"/>
          <w:sz w:val="24"/>
          <w:szCs w:val="24"/>
        </w:rPr>
      </w:pPr>
      <w:r w:rsidRPr="008E3F09">
        <w:rPr>
          <w:rFonts w:ascii="Verdana" w:hAnsi="Verdana" w:cs="Arial"/>
          <w:noProof/>
          <w:sz w:val="24"/>
          <w:szCs w:val="24"/>
          <w:lang w:eastAsia="en-GB"/>
        </w:rPr>
        <w:drawing>
          <wp:inline distT="0" distB="0" distL="0" distR="0" wp14:anchorId="38EF43B7" wp14:editId="7BB9452F">
            <wp:extent cx="5731510" cy="4048125"/>
            <wp:effectExtent l="0" t="0" r="2540" b="9525"/>
            <wp:docPr id="8" name="Chart 8"/>
            <wp:cNvGraphicFramePr/>
            <a:graphic xmlns:a="http://schemas.openxmlformats.org/drawingml/2006/main">
              <a:graphicData uri="http://schemas.openxmlformats.org/drawingml/2006/chart">
                <c:chart xmlns:c="http://schemas.openxmlformats.org/drawingml/2006/chart" xmlns:r="http://schemas.openxmlformats.org/officeDocument/2006/relationships" r:id="rId12"/>
              </a:graphicData>
            </a:graphic>
          </wp:inline>
        </w:drawing>
      </w:r>
    </w:p>
    <w:p w14:paraId="4D66A2B4" w14:textId="77777777" w:rsidR="00282E1F" w:rsidRDefault="00282E1F" w:rsidP="00282E1F">
      <w:pPr>
        <w:spacing w:after="200" w:line="240" w:lineRule="auto"/>
        <w:jc w:val="both"/>
        <w:rPr>
          <w:rFonts w:ascii="Verdana" w:eastAsia="Calibri" w:hAnsi="Verdana" w:cs="Arial"/>
          <w:sz w:val="24"/>
          <w:szCs w:val="24"/>
        </w:rPr>
      </w:pPr>
    </w:p>
    <w:p w14:paraId="1286E481" w14:textId="77777777" w:rsidR="0041256D" w:rsidRDefault="0041256D" w:rsidP="00282E1F">
      <w:pPr>
        <w:spacing w:after="200" w:line="240" w:lineRule="auto"/>
        <w:jc w:val="both"/>
        <w:rPr>
          <w:rFonts w:ascii="Verdana" w:eastAsia="Calibri" w:hAnsi="Verdana" w:cs="Arial"/>
          <w:sz w:val="24"/>
          <w:szCs w:val="24"/>
        </w:rPr>
      </w:pPr>
    </w:p>
    <w:p w14:paraId="77C1C966" w14:textId="77777777" w:rsidR="0041256D" w:rsidRDefault="0041256D" w:rsidP="00282E1F">
      <w:pPr>
        <w:spacing w:after="200" w:line="240" w:lineRule="auto"/>
        <w:jc w:val="both"/>
        <w:rPr>
          <w:rFonts w:ascii="Verdana" w:eastAsia="Calibri" w:hAnsi="Verdana" w:cs="Arial"/>
          <w:sz w:val="24"/>
          <w:szCs w:val="24"/>
        </w:rPr>
      </w:pPr>
    </w:p>
    <w:p w14:paraId="37BEE024" w14:textId="77777777" w:rsidR="0041256D" w:rsidRDefault="0041256D" w:rsidP="00282E1F">
      <w:pPr>
        <w:spacing w:after="200" w:line="240" w:lineRule="auto"/>
        <w:jc w:val="both"/>
        <w:rPr>
          <w:rFonts w:ascii="Verdana" w:eastAsia="Calibri" w:hAnsi="Verdana" w:cs="Arial"/>
          <w:sz w:val="24"/>
          <w:szCs w:val="24"/>
        </w:rPr>
      </w:pPr>
    </w:p>
    <w:p w14:paraId="72F834EF" w14:textId="77777777" w:rsidR="0041256D" w:rsidRDefault="0041256D" w:rsidP="00282E1F">
      <w:pPr>
        <w:spacing w:after="200" w:line="240" w:lineRule="auto"/>
        <w:jc w:val="both"/>
        <w:rPr>
          <w:rFonts w:ascii="Verdana" w:eastAsia="Calibri" w:hAnsi="Verdana" w:cs="Arial"/>
          <w:sz w:val="24"/>
          <w:szCs w:val="24"/>
        </w:rPr>
      </w:pPr>
    </w:p>
    <w:p w14:paraId="06FE22C9" w14:textId="77777777" w:rsidR="0041256D" w:rsidRDefault="0041256D" w:rsidP="00282E1F">
      <w:pPr>
        <w:spacing w:after="200" w:line="240" w:lineRule="auto"/>
        <w:jc w:val="both"/>
        <w:rPr>
          <w:rFonts w:ascii="Verdana" w:eastAsia="Calibri" w:hAnsi="Verdana" w:cs="Arial"/>
          <w:sz w:val="24"/>
          <w:szCs w:val="24"/>
        </w:rPr>
      </w:pPr>
    </w:p>
    <w:p w14:paraId="4CC814FA" w14:textId="77777777" w:rsidR="0041256D" w:rsidRDefault="0041256D" w:rsidP="00282E1F">
      <w:pPr>
        <w:spacing w:after="200" w:line="240" w:lineRule="auto"/>
        <w:jc w:val="both"/>
        <w:rPr>
          <w:rFonts w:ascii="Verdana" w:eastAsia="Calibri" w:hAnsi="Verdana" w:cs="Arial"/>
          <w:sz w:val="24"/>
          <w:szCs w:val="24"/>
        </w:rPr>
      </w:pPr>
    </w:p>
    <w:p w14:paraId="5F73D136" w14:textId="77777777" w:rsidR="0041256D" w:rsidRDefault="0041256D" w:rsidP="00282E1F">
      <w:pPr>
        <w:spacing w:after="200" w:line="240" w:lineRule="auto"/>
        <w:jc w:val="both"/>
        <w:rPr>
          <w:rFonts w:ascii="Verdana" w:eastAsia="Calibri" w:hAnsi="Verdana" w:cs="Arial"/>
          <w:sz w:val="24"/>
          <w:szCs w:val="24"/>
        </w:rPr>
      </w:pPr>
    </w:p>
    <w:p w14:paraId="74146E20" w14:textId="77777777" w:rsidR="0041256D" w:rsidRDefault="0041256D" w:rsidP="00282E1F">
      <w:pPr>
        <w:spacing w:after="200" w:line="240" w:lineRule="auto"/>
        <w:jc w:val="both"/>
        <w:rPr>
          <w:rFonts w:ascii="Verdana" w:eastAsia="Calibri" w:hAnsi="Verdana" w:cs="Arial"/>
          <w:sz w:val="24"/>
          <w:szCs w:val="24"/>
        </w:rPr>
      </w:pPr>
    </w:p>
    <w:p w14:paraId="2E8EA4F3" w14:textId="03729BF9" w:rsidR="0041256D" w:rsidRPr="0041256D" w:rsidRDefault="0041256D" w:rsidP="0041256D">
      <w:pPr>
        <w:spacing w:after="0" w:line="240" w:lineRule="auto"/>
        <w:jc w:val="both"/>
        <w:rPr>
          <w:rFonts w:ascii="Verdana" w:eastAsia="Calibri" w:hAnsi="Verdana" w:cs="Arial"/>
          <w:b/>
          <w:i/>
          <w:sz w:val="24"/>
          <w:szCs w:val="24"/>
        </w:rPr>
      </w:pPr>
      <w:r w:rsidRPr="0041256D">
        <w:rPr>
          <w:rFonts w:ascii="Verdana" w:eastAsia="Calibri" w:hAnsi="Verdana" w:cs="Arial"/>
          <w:b/>
          <w:i/>
          <w:sz w:val="24"/>
          <w:szCs w:val="24"/>
        </w:rPr>
        <w:t xml:space="preserve">Table 3 below </w:t>
      </w:r>
      <w:r w:rsidRPr="008E3F09">
        <w:rPr>
          <w:rFonts w:ascii="Verdana" w:eastAsia="Calibri" w:hAnsi="Verdana" w:cs="Arial"/>
          <w:b/>
          <w:i/>
          <w:sz w:val="24"/>
          <w:szCs w:val="24"/>
        </w:rPr>
        <w:t>shows the outcomes for section 5(2) in this reporting period.</w:t>
      </w:r>
    </w:p>
    <w:p w14:paraId="5CAD1A4D" w14:textId="315ACCE1" w:rsidR="0041256D" w:rsidRDefault="0041256D" w:rsidP="00282E1F">
      <w:pPr>
        <w:spacing w:after="200" w:line="240" w:lineRule="auto"/>
        <w:jc w:val="both"/>
        <w:rPr>
          <w:rFonts w:ascii="Verdana" w:eastAsia="Calibri" w:hAnsi="Verdana" w:cs="Arial"/>
          <w:sz w:val="24"/>
          <w:szCs w:val="24"/>
        </w:rPr>
      </w:pPr>
    </w:p>
    <w:p w14:paraId="2956A018" w14:textId="3AD53786" w:rsidR="0041256D" w:rsidRPr="008E3F09" w:rsidRDefault="0041256D" w:rsidP="00282E1F">
      <w:pPr>
        <w:spacing w:after="200" w:line="240" w:lineRule="auto"/>
        <w:jc w:val="both"/>
        <w:rPr>
          <w:rFonts w:ascii="Verdana" w:eastAsia="Calibri" w:hAnsi="Verdana" w:cs="Arial"/>
          <w:sz w:val="24"/>
          <w:szCs w:val="24"/>
        </w:rPr>
      </w:pPr>
      <w:r>
        <w:rPr>
          <w:rFonts w:ascii="Verdana" w:eastAsia="Calibri" w:hAnsi="Verdana" w:cs="Arial"/>
          <w:sz w:val="24"/>
          <w:szCs w:val="24"/>
        </w:rPr>
        <w:t>Table 3:</w:t>
      </w:r>
    </w:p>
    <w:p w14:paraId="757CB1B9" w14:textId="77777777" w:rsidR="00282E1F" w:rsidRPr="008E3F09" w:rsidRDefault="00282E1F" w:rsidP="00282E1F">
      <w:pPr>
        <w:spacing w:after="0" w:line="240" w:lineRule="auto"/>
        <w:rPr>
          <w:rFonts w:ascii="Verdana" w:eastAsia="Calibri" w:hAnsi="Verdana" w:cs="Arial"/>
          <w:b/>
          <w:sz w:val="24"/>
          <w:szCs w:val="24"/>
        </w:rPr>
      </w:pPr>
      <w:r w:rsidRPr="008E3F09">
        <w:rPr>
          <w:rFonts w:ascii="Verdana" w:eastAsia="Calibri" w:hAnsi="Verdana" w:cs="Arial"/>
          <w:b/>
          <w:noProof/>
          <w:sz w:val="24"/>
          <w:szCs w:val="24"/>
          <w:lang w:eastAsia="en-GB"/>
        </w:rPr>
        <w:drawing>
          <wp:inline distT="0" distB="0" distL="0" distR="0" wp14:anchorId="45D36298" wp14:editId="40CD0CD9">
            <wp:extent cx="5924550" cy="3154680"/>
            <wp:effectExtent l="0" t="0" r="0" b="7620"/>
            <wp:docPr id="19" name="Chart 19"/>
            <wp:cNvGraphicFramePr/>
            <a:graphic xmlns:a="http://schemas.openxmlformats.org/drawingml/2006/main">
              <a:graphicData uri="http://schemas.openxmlformats.org/drawingml/2006/chart">
                <c:chart xmlns:c="http://schemas.openxmlformats.org/drawingml/2006/chart" xmlns:r="http://schemas.openxmlformats.org/officeDocument/2006/relationships" r:id="rId13"/>
              </a:graphicData>
            </a:graphic>
          </wp:inline>
        </w:drawing>
      </w:r>
    </w:p>
    <w:p w14:paraId="5F22F0C9" w14:textId="77777777" w:rsidR="00282E1F" w:rsidRPr="008E3F09" w:rsidRDefault="00282E1F" w:rsidP="00282E1F">
      <w:pPr>
        <w:spacing w:after="0" w:line="240" w:lineRule="auto"/>
        <w:rPr>
          <w:rFonts w:ascii="Verdana" w:eastAsia="Calibri" w:hAnsi="Verdana" w:cs="Arial"/>
          <w:bCs/>
          <w:sz w:val="24"/>
          <w:szCs w:val="24"/>
        </w:rPr>
      </w:pPr>
    </w:p>
    <w:p w14:paraId="5A7C41A9" w14:textId="684888E6" w:rsidR="00282E1F" w:rsidRDefault="00584479" w:rsidP="005B7330">
      <w:pPr>
        <w:spacing w:after="0" w:line="240" w:lineRule="auto"/>
        <w:jc w:val="both"/>
        <w:rPr>
          <w:rFonts w:ascii="Verdana" w:eastAsia="Calibri" w:hAnsi="Verdana" w:cs="Arial"/>
          <w:bCs/>
          <w:sz w:val="24"/>
          <w:szCs w:val="24"/>
        </w:rPr>
      </w:pPr>
      <w:r>
        <w:rPr>
          <w:rFonts w:ascii="Verdana" w:eastAsia="Calibri" w:hAnsi="Verdana" w:cs="Arial"/>
          <w:bCs/>
          <w:sz w:val="24"/>
          <w:szCs w:val="24"/>
        </w:rPr>
        <w:t xml:space="preserve">In terms of Section 5, </w:t>
      </w:r>
      <w:r w:rsidR="00282E1F" w:rsidRPr="008E3F09">
        <w:rPr>
          <w:rFonts w:ascii="Verdana" w:eastAsia="Calibri" w:hAnsi="Verdana" w:cs="Arial"/>
          <w:bCs/>
          <w:sz w:val="24"/>
          <w:szCs w:val="24"/>
        </w:rPr>
        <w:t xml:space="preserve">The Code of Practice (Wales) states that Hospital managers should monitor </w:t>
      </w:r>
      <w:r>
        <w:rPr>
          <w:rFonts w:ascii="Verdana" w:eastAsia="Calibri" w:hAnsi="Verdana" w:cs="Arial"/>
          <w:bCs/>
          <w:sz w:val="24"/>
          <w:szCs w:val="24"/>
        </w:rPr>
        <w:t>it’s use,</w:t>
      </w:r>
      <w:r w:rsidR="00282E1F" w:rsidRPr="008E3F09">
        <w:rPr>
          <w:rFonts w:ascii="Verdana" w:eastAsia="Calibri" w:hAnsi="Verdana" w:cs="Arial"/>
          <w:bCs/>
          <w:sz w:val="24"/>
          <w:szCs w:val="24"/>
        </w:rPr>
        <w:t xml:space="preserve"> including: </w:t>
      </w:r>
    </w:p>
    <w:p w14:paraId="6E261635" w14:textId="77777777" w:rsidR="002169B0" w:rsidRDefault="002169B0" w:rsidP="005B7330">
      <w:pPr>
        <w:spacing w:after="0" w:line="240" w:lineRule="auto"/>
        <w:jc w:val="both"/>
        <w:rPr>
          <w:rFonts w:ascii="Verdana" w:eastAsia="Calibri" w:hAnsi="Verdana" w:cs="Arial"/>
          <w:bCs/>
          <w:sz w:val="24"/>
          <w:szCs w:val="24"/>
        </w:rPr>
      </w:pPr>
    </w:p>
    <w:p w14:paraId="10353DCF" w14:textId="039E2929" w:rsidR="002169B0" w:rsidRDefault="002169B0" w:rsidP="002169B0">
      <w:pPr>
        <w:pStyle w:val="ListParagraph"/>
        <w:numPr>
          <w:ilvl w:val="0"/>
          <w:numId w:val="33"/>
        </w:numPr>
        <w:spacing w:after="0" w:line="240" w:lineRule="auto"/>
        <w:jc w:val="both"/>
        <w:rPr>
          <w:rFonts w:ascii="Verdana" w:eastAsia="Calibri" w:hAnsi="Verdana" w:cs="Arial"/>
          <w:bCs/>
          <w:sz w:val="24"/>
          <w:szCs w:val="24"/>
        </w:rPr>
      </w:pPr>
      <w:r>
        <w:rPr>
          <w:rFonts w:ascii="Verdana" w:eastAsia="Calibri" w:hAnsi="Verdana" w:cs="Arial"/>
          <w:bCs/>
          <w:sz w:val="24"/>
          <w:szCs w:val="24"/>
        </w:rPr>
        <w:t>The attendance times of a doctor/Approved Clinician following the use of the nurses holding power 5(4)</w:t>
      </w:r>
    </w:p>
    <w:p w14:paraId="6EB61FD9" w14:textId="1BE73F2C" w:rsidR="002169B0" w:rsidRDefault="002169B0" w:rsidP="002169B0">
      <w:pPr>
        <w:pStyle w:val="ListParagraph"/>
        <w:numPr>
          <w:ilvl w:val="0"/>
          <w:numId w:val="34"/>
        </w:numPr>
        <w:spacing w:after="0" w:line="240" w:lineRule="auto"/>
        <w:jc w:val="both"/>
        <w:rPr>
          <w:rFonts w:ascii="Verdana" w:eastAsia="Calibri" w:hAnsi="Verdana" w:cs="Arial"/>
          <w:bCs/>
          <w:sz w:val="24"/>
          <w:szCs w:val="24"/>
        </w:rPr>
      </w:pPr>
      <w:r>
        <w:rPr>
          <w:rFonts w:ascii="Verdana" w:eastAsia="Calibri" w:hAnsi="Verdana" w:cs="Arial"/>
          <w:bCs/>
          <w:sz w:val="24"/>
          <w:szCs w:val="24"/>
        </w:rPr>
        <w:t>A Doctor attended within 6 hours on the one occasion during this reporting period</w:t>
      </w:r>
    </w:p>
    <w:p w14:paraId="75444946" w14:textId="2884DDFB" w:rsidR="002169B0" w:rsidRDefault="002169B0" w:rsidP="002169B0">
      <w:pPr>
        <w:pStyle w:val="ListParagraph"/>
        <w:numPr>
          <w:ilvl w:val="0"/>
          <w:numId w:val="33"/>
        </w:numPr>
        <w:spacing w:after="0" w:line="240" w:lineRule="auto"/>
        <w:jc w:val="both"/>
        <w:rPr>
          <w:rFonts w:ascii="Verdana" w:eastAsia="Calibri" w:hAnsi="Verdana" w:cs="Arial"/>
          <w:bCs/>
          <w:sz w:val="24"/>
          <w:szCs w:val="24"/>
        </w:rPr>
      </w:pPr>
      <w:r>
        <w:rPr>
          <w:rFonts w:ascii="Verdana" w:eastAsia="Calibri" w:hAnsi="Verdana" w:cs="Arial"/>
          <w:bCs/>
          <w:sz w:val="24"/>
          <w:szCs w:val="24"/>
        </w:rPr>
        <w:t>How quickly patients are assessed and discharged from the doctor’s holding power 5(2)</w:t>
      </w:r>
    </w:p>
    <w:p w14:paraId="672863B0" w14:textId="621C0FE2" w:rsidR="002169B0" w:rsidRPr="002169B0" w:rsidRDefault="00D96997" w:rsidP="002169B0">
      <w:pPr>
        <w:pStyle w:val="ListParagraph"/>
        <w:numPr>
          <w:ilvl w:val="0"/>
          <w:numId w:val="34"/>
        </w:numPr>
        <w:rPr>
          <w:rFonts w:ascii="Verdana" w:eastAsia="Calibri" w:hAnsi="Verdana" w:cs="Arial"/>
          <w:bCs/>
          <w:sz w:val="24"/>
          <w:szCs w:val="24"/>
        </w:rPr>
      </w:pPr>
      <w:r>
        <w:rPr>
          <w:rFonts w:ascii="Verdana" w:eastAsia="Calibri" w:hAnsi="Verdana" w:cs="Arial"/>
          <w:bCs/>
          <w:sz w:val="24"/>
          <w:szCs w:val="24"/>
        </w:rPr>
        <w:t>54</w:t>
      </w:r>
      <w:r w:rsidR="002169B0" w:rsidRPr="002169B0">
        <w:rPr>
          <w:rFonts w:ascii="Verdana" w:eastAsia="Calibri" w:hAnsi="Verdana" w:cs="Arial"/>
          <w:bCs/>
          <w:sz w:val="24"/>
          <w:szCs w:val="24"/>
        </w:rPr>
        <w:t>% of patients were assessed within 24 hours (</w:t>
      </w:r>
      <w:r>
        <w:rPr>
          <w:rFonts w:ascii="Verdana" w:eastAsia="Calibri" w:hAnsi="Verdana" w:cs="Arial"/>
          <w:bCs/>
          <w:sz w:val="24"/>
          <w:szCs w:val="24"/>
        </w:rPr>
        <w:t>15/28</w:t>
      </w:r>
      <w:r w:rsidR="002169B0" w:rsidRPr="002169B0">
        <w:rPr>
          <w:rFonts w:ascii="Verdana" w:eastAsia="Calibri" w:hAnsi="Verdana" w:cs="Arial"/>
          <w:bCs/>
          <w:sz w:val="24"/>
          <w:szCs w:val="24"/>
        </w:rPr>
        <w:t>)</w:t>
      </w:r>
    </w:p>
    <w:p w14:paraId="5603F22D" w14:textId="56BB6E9A" w:rsidR="002169B0" w:rsidRPr="002169B0" w:rsidRDefault="00D96997" w:rsidP="002169B0">
      <w:pPr>
        <w:pStyle w:val="ListParagraph"/>
        <w:numPr>
          <w:ilvl w:val="0"/>
          <w:numId w:val="34"/>
        </w:numPr>
        <w:rPr>
          <w:rFonts w:ascii="Verdana" w:eastAsia="Calibri" w:hAnsi="Verdana" w:cs="Arial"/>
          <w:bCs/>
          <w:sz w:val="24"/>
          <w:szCs w:val="24"/>
        </w:rPr>
      </w:pPr>
      <w:r>
        <w:rPr>
          <w:rFonts w:ascii="Verdana" w:eastAsia="Calibri" w:hAnsi="Verdana" w:cs="Arial"/>
          <w:bCs/>
          <w:sz w:val="24"/>
          <w:szCs w:val="24"/>
        </w:rPr>
        <w:t>46</w:t>
      </w:r>
      <w:r w:rsidR="002169B0" w:rsidRPr="002169B0">
        <w:rPr>
          <w:rFonts w:ascii="Verdana" w:eastAsia="Calibri" w:hAnsi="Verdana" w:cs="Arial"/>
          <w:bCs/>
          <w:sz w:val="24"/>
          <w:szCs w:val="24"/>
        </w:rPr>
        <w:t>% of patients were assessed within 48 hours (</w:t>
      </w:r>
      <w:r>
        <w:rPr>
          <w:rFonts w:ascii="Verdana" w:eastAsia="Calibri" w:hAnsi="Verdana" w:cs="Arial"/>
          <w:bCs/>
          <w:sz w:val="24"/>
          <w:szCs w:val="24"/>
        </w:rPr>
        <w:t>13/28</w:t>
      </w:r>
      <w:r w:rsidR="002169B0" w:rsidRPr="002169B0">
        <w:rPr>
          <w:rFonts w:ascii="Verdana" w:eastAsia="Calibri" w:hAnsi="Verdana" w:cs="Arial"/>
          <w:bCs/>
          <w:sz w:val="24"/>
          <w:szCs w:val="24"/>
        </w:rPr>
        <w:t>)</w:t>
      </w:r>
    </w:p>
    <w:p w14:paraId="2C469B5A" w14:textId="5A6B82B4" w:rsidR="002169B0" w:rsidRDefault="002169B0" w:rsidP="002169B0">
      <w:pPr>
        <w:pStyle w:val="ListParagraph"/>
        <w:numPr>
          <w:ilvl w:val="0"/>
          <w:numId w:val="33"/>
        </w:numPr>
        <w:spacing w:after="0" w:line="240" w:lineRule="auto"/>
        <w:jc w:val="both"/>
        <w:rPr>
          <w:rFonts w:ascii="Verdana" w:eastAsia="Calibri" w:hAnsi="Verdana" w:cs="Arial"/>
          <w:bCs/>
          <w:sz w:val="24"/>
          <w:szCs w:val="24"/>
        </w:rPr>
      </w:pPr>
      <w:r>
        <w:rPr>
          <w:rFonts w:ascii="Verdana" w:eastAsia="Calibri" w:hAnsi="Verdana" w:cs="Arial"/>
          <w:bCs/>
          <w:sz w:val="24"/>
          <w:szCs w:val="24"/>
        </w:rPr>
        <w:t>The proportion of cases in which applications for detention are made following the use of holding powers</w:t>
      </w:r>
    </w:p>
    <w:p w14:paraId="694D03D0" w14:textId="0AE1791F" w:rsidR="002169B0" w:rsidRPr="002169B0" w:rsidRDefault="00D96997" w:rsidP="002169B0">
      <w:pPr>
        <w:pStyle w:val="ListParagraph"/>
        <w:numPr>
          <w:ilvl w:val="1"/>
          <w:numId w:val="33"/>
        </w:numPr>
        <w:rPr>
          <w:rFonts w:ascii="Verdana" w:eastAsia="Calibri" w:hAnsi="Verdana" w:cs="Arial"/>
          <w:bCs/>
          <w:sz w:val="24"/>
          <w:szCs w:val="24"/>
        </w:rPr>
      </w:pPr>
      <w:r>
        <w:rPr>
          <w:rFonts w:ascii="Verdana" w:eastAsia="Calibri" w:hAnsi="Verdana" w:cs="Arial"/>
          <w:bCs/>
          <w:sz w:val="24"/>
          <w:szCs w:val="24"/>
        </w:rPr>
        <w:t>64</w:t>
      </w:r>
      <w:r w:rsidR="002169B0" w:rsidRPr="002169B0">
        <w:rPr>
          <w:rFonts w:ascii="Verdana" w:eastAsia="Calibri" w:hAnsi="Verdana" w:cs="Arial"/>
          <w:bCs/>
          <w:sz w:val="24"/>
          <w:szCs w:val="24"/>
        </w:rPr>
        <w:t>% of cases resulted in a detention under the Act (</w:t>
      </w:r>
      <w:r>
        <w:rPr>
          <w:rFonts w:ascii="Verdana" w:eastAsia="Calibri" w:hAnsi="Verdana" w:cs="Arial"/>
          <w:bCs/>
          <w:sz w:val="24"/>
          <w:szCs w:val="24"/>
        </w:rPr>
        <w:t>18/28</w:t>
      </w:r>
      <w:r w:rsidR="002169B0" w:rsidRPr="002169B0">
        <w:rPr>
          <w:rFonts w:ascii="Verdana" w:eastAsia="Calibri" w:hAnsi="Verdana" w:cs="Arial"/>
          <w:bCs/>
          <w:sz w:val="24"/>
          <w:szCs w:val="24"/>
        </w:rPr>
        <w:t>)</w:t>
      </w:r>
    </w:p>
    <w:p w14:paraId="3D95BE5B" w14:textId="77777777" w:rsidR="002169B0" w:rsidRPr="002169B0" w:rsidRDefault="002169B0" w:rsidP="002169B0">
      <w:pPr>
        <w:pStyle w:val="ListParagraph"/>
        <w:spacing w:after="0" w:line="240" w:lineRule="auto"/>
        <w:ind w:left="1440"/>
        <w:jc w:val="both"/>
        <w:rPr>
          <w:rFonts w:ascii="Verdana" w:eastAsia="Calibri" w:hAnsi="Verdana" w:cs="Arial"/>
          <w:bCs/>
          <w:sz w:val="24"/>
          <w:szCs w:val="24"/>
        </w:rPr>
      </w:pPr>
    </w:p>
    <w:p w14:paraId="6BEFC6C9" w14:textId="77777777" w:rsidR="00282E1F" w:rsidRPr="008E3F09" w:rsidRDefault="00282E1F" w:rsidP="005B7330">
      <w:pPr>
        <w:spacing w:after="0" w:line="240" w:lineRule="auto"/>
        <w:jc w:val="both"/>
        <w:rPr>
          <w:rFonts w:ascii="Verdana" w:eastAsia="Calibri" w:hAnsi="Verdana" w:cs="Arial"/>
          <w:bCs/>
          <w:sz w:val="24"/>
          <w:szCs w:val="24"/>
        </w:rPr>
      </w:pPr>
    </w:p>
    <w:p w14:paraId="2B5D1309" w14:textId="77777777" w:rsidR="00282E1F" w:rsidRPr="008E3F09" w:rsidRDefault="00282E1F" w:rsidP="00282E1F">
      <w:pPr>
        <w:spacing w:after="0" w:line="240" w:lineRule="auto"/>
        <w:rPr>
          <w:rFonts w:ascii="Verdana" w:eastAsia="Calibri" w:hAnsi="Verdana" w:cs="Arial"/>
          <w:bCs/>
          <w:sz w:val="24"/>
          <w:szCs w:val="24"/>
        </w:rPr>
      </w:pPr>
    </w:p>
    <w:p w14:paraId="14573269" w14:textId="77777777" w:rsidR="0041256D" w:rsidRDefault="0041256D" w:rsidP="00282E1F">
      <w:pPr>
        <w:spacing w:after="0" w:line="240" w:lineRule="auto"/>
        <w:rPr>
          <w:rFonts w:ascii="Verdana" w:eastAsia="Calibri" w:hAnsi="Verdana" w:cs="Arial"/>
          <w:b/>
          <w:sz w:val="24"/>
          <w:szCs w:val="24"/>
        </w:rPr>
      </w:pPr>
    </w:p>
    <w:p w14:paraId="51E06B1E" w14:textId="77777777" w:rsidR="0041256D" w:rsidRDefault="0041256D" w:rsidP="00282E1F">
      <w:pPr>
        <w:spacing w:after="0" w:line="240" w:lineRule="auto"/>
        <w:rPr>
          <w:rFonts w:ascii="Verdana" w:eastAsia="Calibri" w:hAnsi="Verdana" w:cs="Arial"/>
          <w:b/>
          <w:sz w:val="24"/>
          <w:szCs w:val="24"/>
        </w:rPr>
      </w:pPr>
    </w:p>
    <w:p w14:paraId="4FD8E96B" w14:textId="77777777" w:rsidR="0041256D" w:rsidRDefault="0041256D" w:rsidP="00282E1F">
      <w:pPr>
        <w:spacing w:after="0" w:line="240" w:lineRule="auto"/>
        <w:rPr>
          <w:rFonts w:ascii="Verdana" w:eastAsia="Calibri" w:hAnsi="Verdana" w:cs="Arial"/>
          <w:b/>
          <w:sz w:val="24"/>
          <w:szCs w:val="24"/>
        </w:rPr>
      </w:pPr>
    </w:p>
    <w:p w14:paraId="6CA28A79" w14:textId="77777777" w:rsidR="0041256D" w:rsidRDefault="0041256D" w:rsidP="00282E1F">
      <w:pPr>
        <w:spacing w:after="0" w:line="240" w:lineRule="auto"/>
        <w:rPr>
          <w:rFonts w:ascii="Verdana" w:eastAsia="Calibri" w:hAnsi="Verdana" w:cs="Arial"/>
          <w:b/>
          <w:sz w:val="24"/>
          <w:szCs w:val="24"/>
        </w:rPr>
      </w:pPr>
    </w:p>
    <w:p w14:paraId="2CB00F52" w14:textId="349DC69F" w:rsidR="00282E1F" w:rsidRPr="003109BD" w:rsidRDefault="00282E1F" w:rsidP="003109BD">
      <w:pPr>
        <w:spacing w:after="0" w:line="240" w:lineRule="auto"/>
        <w:rPr>
          <w:rFonts w:ascii="Verdana" w:eastAsia="Calibri" w:hAnsi="Verdana" w:cs="Arial"/>
          <w:b/>
          <w:sz w:val="24"/>
          <w:szCs w:val="24"/>
        </w:rPr>
      </w:pPr>
      <w:r w:rsidRPr="003109BD">
        <w:rPr>
          <w:rFonts w:ascii="Verdana" w:eastAsia="Calibri" w:hAnsi="Verdana" w:cs="Arial"/>
          <w:b/>
          <w:sz w:val="24"/>
          <w:szCs w:val="24"/>
          <w:u w:val="single"/>
        </w:rPr>
        <w:lastRenderedPageBreak/>
        <w:t>Section 2 – Admission for Assessment</w:t>
      </w:r>
    </w:p>
    <w:p w14:paraId="79488877" w14:textId="77777777" w:rsidR="00282E1F" w:rsidRPr="008E3F09" w:rsidRDefault="00282E1F" w:rsidP="00282E1F">
      <w:pPr>
        <w:spacing w:after="0" w:line="240" w:lineRule="auto"/>
        <w:rPr>
          <w:rFonts w:ascii="Verdana" w:eastAsia="Calibri" w:hAnsi="Verdana" w:cs="Arial"/>
          <w:b/>
          <w:sz w:val="24"/>
          <w:szCs w:val="24"/>
        </w:rPr>
      </w:pPr>
    </w:p>
    <w:p w14:paraId="6EA8289A" w14:textId="77777777" w:rsidR="00282E1F" w:rsidRPr="008E3F09" w:rsidRDefault="00282E1F" w:rsidP="00743E56">
      <w:pPr>
        <w:spacing w:after="200" w:line="240" w:lineRule="auto"/>
        <w:jc w:val="both"/>
        <w:rPr>
          <w:rFonts w:ascii="Verdana" w:eastAsia="Calibri" w:hAnsi="Verdana" w:cs="Arial"/>
          <w:sz w:val="24"/>
          <w:szCs w:val="24"/>
        </w:rPr>
      </w:pPr>
      <w:r w:rsidRPr="008E3F09">
        <w:rPr>
          <w:rFonts w:ascii="Verdana" w:eastAsia="Calibri" w:hAnsi="Verdana" w:cs="Arial"/>
          <w:b/>
          <w:sz w:val="24"/>
          <w:szCs w:val="24"/>
        </w:rPr>
        <w:t>Section 2</w:t>
      </w:r>
      <w:r w:rsidRPr="008E3F09">
        <w:rPr>
          <w:rFonts w:ascii="Verdana" w:eastAsia="Calibri" w:hAnsi="Verdana" w:cs="Arial"/>
          <w:sz w:val="24"/>
          <w:szCs w:val="24"/>
        </w:rPr>
        <w:t xml:space="preserve"> authorises the compulsory admission of a patient to hospital for assessment (or for assessment followed by medical treatment), for mental disorder, for up to 28 days. </w:t>
      </w:r>
    </w:p>
    <w:p w14:paraId="4425801D" w14:textId="47E214DA" w:rsidR="00743E56" w:rsidRDefault="00282E1F" w:rsidP="00743E56">
      <w:pPr>
        <w:spacing w:after="200" w:line="240" w:lineRule="auto"/>
        <w:jc w:val="both"/>
        <w:rPr>
          <w:rFonts w:ascii="Verdana" w:eastAsia="Calibri" w:hAnsi="Verdana" w:cs="Arial"/>
          <w:sz w:val="24"/>
          <w:szCs w:val="24"/>
        </w:rPr>
      </w:pPr>
      <w:r w:rsidRPr="008E3F09">
        <w:rPr>
          <w:rFonts w:ascii="Verdana" w:eastAsia="Calibri" w:hAnsi="Verdana" w:cs="Arial"/>
          <w:sz w:val="24"/>
          <w:szCs w:val="24"/>
        </w:rPr>
        <w:t xml:space="preserve">Section 2 was used on </w:t>
      </w:r>
      <w:r w:rsidR="004A68E7">
        <w:rPr>
          <w:rFonts w:ascii="Verdana" w:eastAsia="Calibri" w:hAnsi="Verdana" w:cs="Arial"/>
          <w:b/>
          <w:sz w:val="24"/>
          <w:szCs w:val="24"/>
        </w:rPr>
        <w:t>67</w:t>
      </w:r>
      <w:r w:rsidRPr="008E3F09">
        <w:rPr>
          <w:rFonts w:ascii="Verdana" w:eastAsia="Calibri" w:hAnsi="Verdana" w:cs="Arial"/>
          <w:sz w:val="24"/>
          <w:szCs w:val="24"/>
        </w:rPr>
        <w:t xml:space="preserve"> occasions. Ward F, Neath Port Talbot Hospital is the Single Point of Access in terms of assessment and admission, which is reflected in the figures for admissions for assessment </w:t>
      </w:r>
    </w:p>
    <w:p w14:paraId="10BEBD29" w14:textId="09C49378" w:rsidR="00CE6623" w:rsidRDefault="00CE6623" w:rsidP="00CE6623">
      <w:pPr>
        <w:spacing w:after="200" w:line="240" w:lineRule="auto"/>
        <w:jc w:val="both"/>
        <w:rPr>
          <w:rFonts w:ascii="Verdana" w:eastAsia="Calibri" w:hAnsi="Verdana" w:cs="Arial"/>
          <w:b/>
          <w:i/>
          <w:sz w:val="24"/>
          <w:szCs w:val="24"/>
        </w:rPr>
      </w:pPr>
      <w:r>
        <w:rPr>
          <w:rFonts w:ascii="Verdana" w:eastAsia="Calibri" w:hAnsi="Verdana" w:cs="Arial"/>
          <w:b/>
          <w:i/>
          <w:sz w:val="24"/>
          <w:szCs w:val="24"/>
        </w:rPr>
        <w:t>Table 4 below</w:t>
      </w:r>
      <w:r w:rsidRPr="008E3F09">
        <w:rPr>
          <w:rFonts w:ascii="Verdana" w:eastAsia="Calibri" w:hAnsi="Verdana" w:cs="Arial"/>
          <w:b/>
          <w:i/>
          <w:sz w:val="24"/>
          <w:szCs w:val="24"/>
        </w:rPr>
        <w:t xml:space="preserve"> shows the use of section 2 with comparison data over 2 years. </w:t>
      </w:r>
    </w:p>
    <w:p w14:paraId="4A934494" w14:textId="02EDF094" w:rsidR="00CE6623" w:rsidRPr="00CE6623" w:rsidRDefault="00CE6623" w:rsidP="00CE6623">
      <w:pPr>
        <w:spacing w:after="200" w:line="240" w:lineRule="auto"/>
        <w:jc w:val="both"/>
        <w:rPr>
          <w:rFonts w:ascii="Verdana" w:eastAsia="Calibri" w:hAnsi="Verdana" w:cs="Arial"/>
          <w:bCs/>
          <w:iCs/>
          <w:sz w:val="24"/>
          <w:szCs w:val="24"/>
        </w:rPr>
      </w:pPr>
      <w:r>
        <w:rPr>
          <w:rFonts w:ascii="Verdana" w:eastAsia="Calibri" w:hAnsi="Verdana" w:cs="Arial"/>
          <w:bCs/>
          <w:iCs/>
          <w:sz w:val="24"/>
          <w:szCs w:val="24"/>
        </w:rPr>
        <w:t>Table 4:</w:t>
      </w:r>
    </w:p>
    <w:p w14:paraId="2C3132A6" w14:textId="032C44C3" w:rsidR="00743E56" w:rsidRDefault="00CE6623" w:rsidP="00743E56">
      <w:pPr>
        <w:spacing w:after="200" w:line="240" w:lineRule="auto"/>
        <w:jc w:val="both"/>
        <w:rPr>
          <w:rFonts w:ascii="Verdana" w:eastAsia="Calibri" w:hAnsi="Verdana" w:cs="Arial"/>
          <w:sz w:val="24"/>
          <w:szCs w:val="24"/>
        </w:rPr>
      </w:pPr>
      <w:r w:rsidRPr="008E3F09">
        <w:rPr>
          <w:rFonts w:ascii="Verdana" w:hAnsi="Verdana" w:cs="Arial"/>
          <w:b/>
          <w:noProof/>
          <w:sz w:val="24"/>
          <w:szCs w:val="24"/>
          <w:lang w:eastAsia="en-GB"/>
        </w:rPr>
        <w:drawing>
          <wp:inline distT="0" distB="0" distL="0" distR="0" wp14:anchorId="545695C0" wp14:editId="64B28F68">
            <wp:extent cx="6010275" cy="4638675"/>
            <wp:effectExtent l="0" t="0" r="9525" b="9525"/>
            <wp:docPr id="12" name="Chart 12"/>
            <wp:cNvGraphicFramePr/>
            <a:graphic xmlns:a="http://schemas.openxmlformats.org/drawingml/2006/main">
              <a:graphicData uri="http://schemas.openxmlformats.org/drawingml/2006/chart">
                <c:chart xmlns:c="http://schemas.openxmlformats.org/drawingml/2006/chart" xmlns:r="http://schemas.openxmlformats.org/officeDocument/2006/relationships" r:id="rId14"/>
              </a:graphicData>
            </a:graphic>
          </wp:inline>
        </w:drawing>
      </w:r>
    </w:p>
    <w:p w14:paraId="637A3649" w14:textId="77777777" w:rsidR="00743E56" w:rsidRDefault="00743E56" w:rsidP="00743E56">
      <w:pPr>
        <w:spacing w:after="200" w:line="240" w:lineRule="auto"/>
        <w:jc w:val="both"/>
        <w:rPr>
          <w:rFonts w:ascii="Verdana" w:eastAsia="Calibri" w:hAnsi="Verdana" w:cs="Arial"/>
          <w:sz w:val="24"/>
          <w:szCs w:val="24"/>
        </w:rPr>
      </w:pPr>
    </w:p>
    <w:p w14:paraId="1B36CFF5" w14:textId="77777777" w:rsidR="00743E56" w:rsidRDefault="00743E56" w:rsidP="00743E56">
      <w:pPr>
        <w:spacing w:after="200" w:line="240" w:lineRule="auto"/>
        <w:jc w:val="both"/>
        <w:rPr>
          <w:rFonts w:ascii="Verdana" w:eastAsia="Calibri" w:hAnsi="Verdana" w:cs="Arial"/>
          <w:sz w:val="24"/>
          <w:szCs w:val="24"/>
        </w:rPr>
      </w:pPr>
    </w:p>
    <w:p w14:paraId="182E8369" w14:textId="77777777" w:rsidR="00743E56" w:rsidRDefault="00743E56" w:rsidP="00743E56">
      <w:pPr>
        <w:spacing w:after="200" w:line="240" w:lineRule="auto"/>
        <w:jc w:val="both"/>
        <w:rPr>
          <w:rFonts w:ascii="Verdana" w:eastAsia="Calibri" w:hAnsi="Verdana" w:cs="Arial"/>
          <w:sz w:val="24"/>
          <w:szCs w:val="24"/>
        </w:rPr>
      </w:pPr>
    </w:p>
    <w:p w14:paraId="3D73D055" w14:textId="77777777" w:rsidR="00743E56" w:rsidRDefault="00743E56" w:rsidP="00743E56">
      <w:pPr>
        <w:spacing w:after="200" w:line="240" w:lineRule="auto"/>
        <w:jc w:val="both"/>
        <w:rPr>
          <w:rFonts w:ascii="Verdana" w:eastAsia="Calibri" w:hAnsi="Verdana" w:cs="Arial"/>
          <w:sz w:val="24"/>
          <w:szCs w:val="24"/>
        </w:rPr>
      </w:pPr>
    </w:p>
    <w:p w14:paraId="442A8106" w14:textId="233AD4D4" w:rsidR="00282E1F" w:rsidRPr="008E3F09" w:rsidRDefault="00282E1F" w:rsidP="00743E56">
      <w:pPr>
        <w:spacing w:after="200" w:line="240" w:lineRule="auto"/>
        <w:jc w:val="both"/>
        <w:rPr>
          <w:rFonts w:ascii="Verdana" w:eastAsia="Calibri" w:hAnsi="Verdana" w:cs="Arial"/>
          <w:sz w:val="24"/>
          <w:szCs w:val="24"/>
        </w:rPr>
      </w:pPr>
    </w:p>
    <w:p w14:paraId="1E9E3F12" w14:textId="17C99C57" w:rsidR="0063356C" w:rsidRDefault="0063356C" w:rsidP="0063356C">
      <w:pPr>
        <w:spacing w:after="0" w:line="240" w:lineRule="auto"/>
        <w:rPr>
          <w:rFonts w:ascii="Verdana" w:eastAsia="Calibri" w:hAnsi="Verdana" w:cs="Arial"/>
          <w:b/>
          <w:i/>
          <w:sz w:val="24"/>
          <w:szCs w:val="24"/>
        </w:rPr>
      </w:pPr>
      <w:r>
        <w:rPr>
          <w:rFonts w:ascii="Verdana" w:eastAsia="Calibri" w:hAnsi="Verdana" w:cs="Arial"/>
          <w:b/>
          <w:i/>
          <w:sz w:val="24"/>
          <w:szCs w:val="24"/>
        </w:rPr>
        <w:t xml:space="preserve">Table 5 below </w:t>
      </w:r>
      <w:r w:rsidRPr="008E3F09">
        <w:rPr>
          <w:rFonts w:ascii="Verdana" w:eastAsia="Calibri" w:hAnsi="Verdana" w:cs="Arial"/>
          <w:b/>
          <w:i/>
          <w:sz w:val="24"/>
          <w:szCs w:val="24"/>
        </w:rPr>
        <w:t xml:space="preserve">shows </w:t>
      </w:r>
      <w:r w:rsidR="00584479">
        <w:rPr>
          <w:rFonts w:ascii="Verdana" w:eastAsia="Calibri" w:hAnsi="Verdana" w:cs="Arial"/>
          <w:b/>
          <w:i/>
          <w:sz w:val="24"/>
          <w:szCs w:val="24"/>
        </w:rPr>
        <w:t>the outcomes of S</w:t>
      </w:r>
      <w:r w:rsidRPr="008E3F09">
        <w:rPr>
          <w:rFonts w:ascii="Verdana" w:eastAsia="Calibri" w:hAnsi="Verdana" w:cs="Arial"/>
          <w:b/>
          <w:i/>
          <w:sz w:val="24"/>
          <w:szCs w:val="24"/>
        </w:rPr>
        <w:t>ection 2 for the reporting period.</w:t>
      </w:r>
    </w:p>
    <w:p w14:paraId="2DEC67F1" w14:textId="77777777" w:rsidR="00584479" w:rsidRDefault="00584479" w:rsidP="0063356C">
      <w:pPr>
        <w:spacing w:after="0" w:line="240" w:lineRule="auto"/>
        <w:rPr>
          <w:rFonts w:ascii="Verdana" w:eastAsia="Calibri" w:hAnsi="Verdana" w:cs="Arial"/>
          <w:b/>
          <w:i/>
          <w:sz w:val="24"/>
          <w:szCs w:val="24"/>
        </w:rPr>
      </w:pPr>
    </w:p>
    <w:p w14:paraId="2E3D7EC3" w14:textId="3B78E312" w:rsidR="00584479" w:rsidRDefault="00584479" w:rsidP="0063356C">
      <w:pPr>
        <w:spacing w:after="0" w:line="240" w:lineRule="auto"/>
        <w:rPr>
          <w:rFonts w:ascii="Verdana" w:eastAsia="Calibri" w:hAnsi="Verdana" w:cs="Arial"/>
          <w:bCs/>
          <w:iCs/>
          <w:sz w:val="24"/>
          <w:szCs w:val="24"/>
        </w:rPr>
      </w:pPr>
      <w:r>
        <w:rPr>
          <w:rFonts w:ascii="Verdana" w:eastAsia="Calibri" w:hAnsi="Verdana" w:cs="Arial"/>
          <w:bCs/>
          <w:iCs/>
          <w:sz w:val="24"/>
          <w:szCs w:val="24"/>
        </w:rPr>
        <w:t>Table 5:</w:t>
      </w:r>
    </w:p>
    <w:p w14:paraId="0E916053" w14:textId="77777777" w:rsidR="00584479" w:rsidRPr="00584479" w:rsidRDefault="00584479" w:rsidP="0063356C">
      <w:pPr>
        <w:spacing w:after="0" w:line="240" w:lineRule="auto"/>
        <w:rPr>
          <w:rFonts w:ascii="Verdana" w:eastAsia="Calibri" w:hAnsi="Verdana" w:cs="Arial"/>
          <w:bCs/>
          <w:iCs/>
          <w:sz w:val="24"/>
          <w:szCs w:val="24"/>
        </w:rPr>
      </w:pPr>
    </w:p>
    <w:p w14:paraId="34AEF8D5" w14:textId="77777777" w:rsidR="00282E1F" w:rsidRPr="008E3F09" w:rsidRDefault="00282E1F" w:rsidP="00282E1F">
      <w:pPr>
        <w:spacing w:after="200" w:line="240" w:lineRule="auto"/>
        <w:jc w:val="both"/>
        <w:rPr>
          <w:rFonts w:ascii="Verdana" w:eastAsia="Calibri" w:hAnsi="Verdana" w:cs="Arial"/>
          <w:b/>
          <w:sz w:val="24"/>
          <w:szCs w:val="24"/>
        </w:rPr>
      </w:pPr>
      <w:r w:rsidRPr="008E3F09">
        <w:rPr>
          <w:rFonts w:ascii="Verdana" w:eastAsia="Calibri" w:hAnsi="Verdana" w:cs="Arial"/>
          <w:b/>
          <w:noProof/>
          <w:sz w:val="24"/>
          <w:szCs w:val="24"/>
          <w:lang w:eastAsia="en-GB"/>
        </w:rPr>
        <w:drawing>
          <wp:inline distT="0" distB="0" distL="0" distR="0" wp14:anchorId="12BFECB9" wp14:editId="2BF9915A">
            <wp:extent cx="5953125" cy="4362450"/>
            <wp:effectExtent l="0" t="0" r="9525" b="0"/>
            <wp:docPr id="5" name="Chart 5"/>
            <wp:cNvGraphicFramePr/>
            <a:graphic xmlns:a="http://schemas.openxmlformats.org/drawingml/2006/main">
              <a:graphicData uri="http://schemas.openxmlformats.org/drawingml/2006/chart">
                <c:chart xmlns:c="http://schemas.openxmlformats.org/drawingml/2006/chart" xmlns:r="http://schemas.openxmlformats.org/officeDocument/2006/relationships" r:id="rId15"/>
              </a:graphicData>
            </a:graphic>
          </wp:inline>
        </w:drawing>
      </w:r>
    </w:p>
    <w:p w14:paraId="3154A76C" w14:textId="77777777" w:rsidR="00282E1F" w:rsidRDefault="00282E1F" w:rsidP="00282E1F">
      <w:pPr>
        <w:spacing w:after="0" w:line="240" w:lineRule="auto"/>
        <w:rPr>
          <w:rFonts w:ascii="Verdana" w:eastAsia="Calibri" w:hAnsi="Verdana" w:cs="Arial"/>
          <w:b/>
          <w:i/>
          <w:sz w:val="24"/>
          <w:szCs w:val="24"/>
        </w:rPr>
      </w:pPr>
    </w:p>
    <w:p w14:paraId="3B5F4EE5" w14:textId="77777777" w:rsidR="00687AD8" w:rsidRDefault="00687AD8" w:rsidP="00282E1F">
      <w:pPr>
        <w:spacing w:after="0" w:line="240" w:lineRule="auto"/>
        <w:rPr>
          <w:rFonts w:ascii="Verdana" w:eastAsia="Calibri" w:hAnsi="Verdana" w:cs="Arial"/>
          <w:b/>
          <w:i/>
          <w:sz w:val="24"/>
          <w:szCs w:val="24"/>
        </w:rPr>
      </w:pPr>
    </w:p>
    <w:p w14:paraId="2795663C" w14:textId="77777777" w:rsidR="00687AD8" w:rsidRDefault="00687AD8" w:rsidP="00282E1F">
      <w:pPr>
        <w:spacing w:after="0" w:line="240" w:lineRule="auto"/>
        <w:rPr>
          <w:rFonts w:ascii="Verdana" w:eastAsia="Calibri" w:hAnsi="Verdana" w:cs="Arial"/>
          <w:b/>
          <w:i/>
          <w:sz w:val="24"/>
          <w:szCs w:val="24"/>
        </w:rPr>
      </w:pPr>
    </w:p>
    <w:p w14:paraId="29C4B975" w14:textId="77777777" w:rsidR="00687AD8" w:rsidRDefault="00687AD8" w:rsidP="00282E1F">
      <w:pPr>
        <w:spacing w:after="0" w:line="240" w:lineRule="auto"/>
        <w:rPr>
          <w:rFonts w:ascii="Verdana" w:eastAsia="Calibri" w:hAnsi="Verdana" w:cs="Arial"/>
          <w:b/>
          <w:i/>
          <w:sz w:val="24"/>
          <w:szCs w:val="24"/>
        </w:rPr>
      </w:pPr>
    </w:p>
    <w:p w14:paraId="065DE0C8" w14:textId="77777777" w:rsidR="00687AD8" w:rsidRDefault="00687AD8" w:rsidP="00282E1F">
      <w:pPr>
        <w:spacing w:after="0" w:line="240" w:lineRule="auto"/>
        <w:rPr>
          <w:rFonts w:ascii="Verdana" w:eastAsia="Calibri" w:hAnsi="Verdana" w:cs="Arial"/>
          <w:b/>
          <w:i/>
          <w:sz w:val="24"/>
          <w:szCs w:val="24"/>
        </w:rPr>
      </w:pPr>
    </w:p>
    <w:p w14:paraId="3FA7A992" w14:textId="77777777" w:rsidR="00687AD8" w:rsidRDefault="00687AD8" w:rsidP="00282E1F">
      <w:pPr>
        <w:spacing w:after="0" w:line="240" w:lineRule="auto"/>
        <w:rPr>
          <w:rFonts w:ascii="Verdana" w:eastAsia="Calibri" w:hAnsi="Verdana" w:cs="Arial"/>
          <w:b/>
          <w:i/>
          <w:sz w:val="24"/>
          <w:szCs w:val="24"/>
        </w:rPr>
      </w:pPr>
    </w:p>
    <w:p w14:paraId="79DBF4DF" w14:textId="77777777" w:rsidR="00687AD8" w:rsidRDefault="00687AD8" w:rsidP="00282E1F">
      <w:pPr>
        <w:spacing w:after="0" w:line="240" w:lineRule="auto"/>
        <w:rPr>
          <w:rFonts w:ascii="Verdana" w:eastAsia="Calibri" w:hAnsi="Verdana" w:cs="Arial"/>
          <w:b/>
          <w:i/>
          <w:sz w:val="24"/>
          <w:szCs w:val="24"/>
        </w:rPr>
      </w:pPr>
    </w:p>
    <w:p w14:paraId="786EA7F8" w14:textId="77777777" w:rsidR="00687AD8" w:rsidRDefault="00687AD8" w:rsidP="00282E1F">
      <w:pPr>
        <w:spacing w:after="0" w:line="240" w:lineRule="auto"/>
        <w:rPr>
          <w:rFonts w:ascii="Verdana" w:eastAsia="Calibri" w:hAnsi="Verdana" w:cs="Arial"/>
          <w:b/>
          <w:i/>
          <w:sz w:val="24"/>
          <w:szCs w:val="24"/>
        </w:rPr>
      </w:pPr>
    </w:p>
    <w:p w14:paraId="4857AF51" w14:textId="77777777" w:rsidR="00687AD8" w:rsidRDefault="00687AD8" w:rsidP="00282E1F">
      <w:pPr>
        <w:spacing w:after="0" w:line="240" w:lineRule="auto"/>
        <w:rPr>
          <w:rFonts w:ascii="Verdana" w:eastAsia="Calibri" w:hAnsi="Verdana" w:cs="Arial"/>
          <w:b/>
          <w:i/>
          <w:sz w:val="24"/>
          <w:szCs w:val="24"/>
        </w:rPr>
      </w:pPr>
    </w:p>
    <w:p w14:paraId="4550D505" w14:textId="77777777" w:rsidR="00687AD8" w:rsidRDefault="00687AD8" w:rsidP="00282E1F">
      <w:pPr>
        <w:spacing w:after="0" w:line="240" w:lineRule="auto"/>
        <w:rPr>
          <w:rFonts w:ascii="Verdana" w:eastAsia="Calibri" w:hAnsi="Verdana" w:cs="Arial"/>
          <w:b/>
          <w:i/>
          <w:sz w:val="24"/>
          <w:szCs w:val="24"/>
        </w:rPr>
      </w:pPr>
    </w:p>
    <w:p w14:paraId="763D4AF4" w14:textId="77777777" w:rsidR="00687AD8" w:rsidRDefault="00687AD8" w:rsidP="00282E1F">
      <w:pPr>
        <w:spacing w:after="0" w:line="240" w:lineRule="auto"/>
        <w:rPr>
          <w:rFonts w:ascii="Verdana" w:eastAsia="Calibri" w:hAnsi="Verdana" w:cs="Arial"/>
          <w:b/>
          <w:i/>
          <w:sz w:val="24"/>
          <w:szCs w:val="24"/>
        </w:rPr>
      </w:pPr>
    </w:p>
    <w:p w14:paraId="2221C7DF" w14:textId="77777777" w:rsidR="00687AD8" w:rsidRDefault="00687AD8" w:rsidP="00282E1F">
      <w:pPr>
        <w:spacing w:after="0" w:line="240" w:lineRule="auto"/>
        <w:rPr>
          <w:rFonts w:ascii="Verdana" w:eastAsia="Calibri" w:hAnsi="Verdana" w:cs="Arial"/>
          <w:b/>
          <w:i/>
          <w:sz w:val="24"/>
          <w:szCs w:val="24"/>
        </w:rPr>
      </w:pPr>
    </w:p>
    <w:p w14:paraId="0C652850" w14:textId="77777777" w:rsidR="00687AD8" w:rsidRDefault="00687AD8" w:rsidP="00282E1F">
      <w:pPr>
        <w:spacing w:after="0" w:line="240" w:lineRule="auto"/>
        <w:rPr>
          <w:rFonts w:ascii="Verdana" w:eastAsia="Calibri" w:hAnsi="Verdana" w:cs="Arial"/>
          <w:b/>
          <w:i/>
          <w:sz w:val="24"/>
          <w:szCs w:val="24"/>
        </w:rPr>
      </w:pPr>
    </w:p>
    <w:p w14:paraId="60DA2489" w14:textId="77777777" w:rsidR="00687AD8" w:rsidRDefault="00687AD8" w:rsidP="00282E1F">
      <w:pPr>
        <w:spacing w:after="0" w:line="240" w:lineRule="auto"/>
        <w:rPr>
          <w:rFonts w:ascii="Verdana" w:eastAsia="Calibri" w:hAnsi="Verdana" w:cs="Arial"/>
          <w:b/>
          <w:i/>
          <w:sz w:val="24"/>
          <w:szCs w:val="24"/>
        </w:rPr>
      </w:pPr>
    </w:p>
    <w:p w14:paraId="5E6AD482" w14:textId="77777777" w:rsidR="00687AD8" w:rsidRPr="008E3F09" w:rsidRDefault="00687AD8" w:rsidP="00282E1F">
      <w:pPr>
        <w:spacing w:after="0" w:line="240" w:lineRule="auto"/>
        <w:rPr>
          <w:rFonts w:ascii="Verdana" w:eastAsia="Calibri" w:hAnsi="Verdana" w:cs="Arial"/>
          <w:b/>
          <w:i/>
          <w:sz w:val="24"/>
          <w:szCs w:val="24"/>
        </w:rPr>
      </w:pPr>
    </w:p>
    <w:p w14:paraId="17A7B2F4" w14:textId="17A2CFC7" w:rsidR="00282E1F" w:rsidRPr="003109BD" w:rsidRDefault="00282E1F" w:rsidP="003109BD">
      <w:pPr>
        <w:spacing w:after="0" w:line="240" w:lineRule="auto"/>
        <w:rPr>
          <w:rFonts w:ascii="Verdana" w:eastAsia="Calibri" w:hAnsi="Verdana" w:cs="Arial"/>
          <w:b/>
          <w:sz w:val="24"/>
          <w:szCs w:val="24"/>
          <w:u w:val="single"/>
        </w:rPr>
      </w:pPr>
      <w:r w:rsidRPr="003109BD">
        <w:rPr>
          <w:rFonts w:ascii="Verdana" w:eastAsia="Calibri" w:hAnsi="Verdana" w:cs="Arial"/>
          <w:b/>
          <w:sz w:val="24"/>
          <w:szCs w:val="24"/>
          <w:u w:val="single"/>
        </w:rPr>
        <w:lastRenderedPageBreak/>
        <w:t>Section 3 – Admission for Treatment</w:t>
      </w:r>
    </w:p>
    <w:p w14:paraId="1788F084" w14:textId="77777777" w:rsidR="00282E1F" w:rsidRPr="00687AD8" w:rsidRDefault="00282E1F" w:rsidP="00282E1F">
      <w:pPr>
        <w:spacing w:after="0" w:line="240" w:lineRule="auto"/>
        <w:rPr>
          <w:rFonts w:ascii="Verdana" w:eastAsia="Calibri" w:hAnsi="Verdana" w:cs="Arial"/>
          <w:b/>
          <w:sz w:val="24"/>
          <w:szCs w:val="24"/>
          <w:u w:val="single"/>
        </w:rPr>
      </w:pPr>
    </w:p>
    <w:p w14:paraId="7B7FC26E" w14:textId="77777777" w:rsidR="00282E1F" w:rsidRPr="008E3F09" w:rsidRDefault="00282E1F" w:rsidP="00282E1F">
      <w:pPr>
        <w:spacing w:after="200" w:line="240" w:lineRule="auto"/>
        <w:jc w:val="both"/>
        <w:rPr>
          <w:rFonts w:ascii="Verdana" w:eastAsia="Calibri" w:hAnsi="Verdana" w:cs="Arial"/>
          <w:noProof/>
          <w:sz w:val="24"/>
          <w:szCs w:val="24"/>
          <w:lang w:eastAsia="en-GB"/>
        </w:rPr>
      </w:pPr>
      <w:r w:rsidRPr="008E3F09">
        <w:rPr>
          <w:rFonts w:ascii="Verdana" w:eastAsia="Calibri" w:hAnsi="Verdana" w:cs="Arial"/>
          <w:b/>
          <w:noProof/>
          <w:sz w:val="24"/>
          <w:szCs w:val="24"/>
          <w:lang w:eastAsia="en-GB"/>
        </w:rPr>
        <w:t>Section 3</w:t>
      </w:r>
      <w:r w:rsidRPr="008E3F09">
        <w:rPr>
          <w:rFonts w:ascii="Verdana" w:eastAsia="Calibri" w:hAnsi="Verdana" w:cs="Arial"/>
          <w:noProof/>
          <w:sz w:val="24"/>
          <w:szCs w:val="24"/>
          <w:lang w:eastAsia="en-GB"/>
        </w:rPr>
        <w:t xml:space="preserve"> provides for the compulsory admission of a patient to hospital for treatment for mental disorder.  The detention can last for an initial period of </w:t>
      </w:r>
      <w:r w:rsidRPr="008E3F09">
        <w:rPr>
          <w:rFonts w:ascii="Verdana" w:eastAsia="Calibri" w:hAnsi="Verdana" w:cs="Arial"/>
          <w:noProof/>
          <w:color w:val="000000"/>
          <w:sz w:val="24"/>
          <w:szCs w:val="24"/>
          <w:lang w:eastAsia="en-GB"/>
        </w:rPr>
        <w:t>six</w:t>
      </w:r>
      <w:r w:rsidRPr="008E3F09">
        <w:rPr>
          <w:rFonts w:ascii="Verdana" w:eastAsia="Calibri" w:hAnsi="Verdana" w:cs="Arial"/>
          <w:noProof/>
          <w:sz w:val="24"/>
          <w:szCs w:val="24"/>
          <w:lang w:eastAsia="en-GB"/>
        </w:rPr>
        <w:t xml:space="preserve"> months. Then can be renewed for up to a further 6 months after review , followed by yearly renewals thereafter.</w:t>
      </w:r>
    </w:p>
    <w:p w14:paraId="6F52E4ED" w14:textId="362316E1" w:rsidR="00282E1F" w:rsidRDefault="00282E1F" w:rsidP="00282E1F">
      <w:pPr>
        <w:spacing w:after="200" w:line="240" w:lineRule="auto"/>
        <w:jc w:val="both"/>
        <w:rPr>
          <w:rFonts w:ascii="Verdana" w:eastAsia="Calibri" w:hAnsi="Verdana" w:cs="Arial"/>
          <w:noProof/>
          <w:sz w:val="24"/>
          <w:szCs w:val="24"/>
          <w:lang w:eastAsia="en-GB"/>
        </w:rPr>
      </w:pPr>
      <w:r w:rsidRPr="008E3F09">
        <w:rPr>
          <w:rFonts w:ascii="Verdana" w:eastAsia="Calibri" w:hAnsi="Verdana" w:cs="Arial"/>
          <w:noProof/>
          <w:sz w:val="24"/>
          <w:szCs w:val="24"/>
          <w:lang w:eastAsia="en-GB"/>
        </w:rPr>
        <w:t xml:space="preserve">Section 3 was used on </w:t>
      </w:r>
      <w:r w:rsidR="00990BF4">
        <w:rPr>
          <w:rFonts w:ascii="Verdana" w:eastAsia="Calibri" w:hAnsi="Verdana" w:cs="Arial"/>
          <w:b/>
          <w:noProof/>
          <w:sz w:val="24"/>
          <w:szCs w:val="24"/>
          <w:lang w:eastAsia="en-GB"/>
        </w:rPr>
        <w:t>33</w:t>
      </w:r>
      <w:r w:rsidRPr="008E3F09">
        <w:rPr>
          <w:rFonts w:ascii="Verdana" w:eastAsia="Calibri" w:hAnsi="Verdana" w:cs="Arial"/>
          <w:noProof/>
          <w:sz w:val="24"/>
          <w:szCs w:val="24"/>
          <w:lang w:eastAsia="en-GB"/>
        </w:rPr>
        <w:t xml:space="preserve"> occasions</w:t>
      </w:r>
    </w:p>
    <w:p w14:paraId="21B48BBB" w14:textId="43938B4B" w:rsidR="00DB670F" w:rsidRPr="00C722D2" w:rsidRDefault="00DB670F" w:rsidP="00C722D2">
      <w:pPr>
        <w:spacing w:after="0" w:line="240" w:lineRule="auto"/>
        <w:rPr>
          <w:rFonts w:ascii="Verdana" w:eastAsia="Calibri" w:hAnsi="Verdana" w:cs="Arial"/>
          <w:b/>
          <w:i/>
          <w:sz w:val="24"/>
          <w:szCs w:val="24"/>
        </w:rPr>
      </w:pPr>
      <w:r w:rsidRPr="00C722D2">
        <w:rPr>
          <w:rFonts w:ascii="Verdana" w:eastAsia="Calibri" w:hAnsi="Verdana" w:cs="Arial"/>
          <w:b/>
          <w:i/>
          <w:sz w:val="24"/>
          <w:szCs w:val="24"/>
        </w:rPr>
        <w:t>Table 6 below shows new Section 3</w:t>
      </w:r>
      <w:r w:rsidR="00C722D2" w:rsidRPr="00C722D2">
        <w:rPr>
          <w:rFonts w:ascii="Verdana" w:eastAsia="Calibri" w:hAnsi="Verdana" w:cs="Arial"/>
          <w:b/>
          <w:i/>
          <w:sz w:val="24"/>
          <w:szCs w:val="24"/>
        </w:rPr>
        <w:t xml:space="preserve"> </w:t>
      </w:r>
      <w:r w:rsidR="00C722D2">
        <w:rPr>
          <w:rFonts w:ascii="Verdana" w:eastAsia="Calibri" w:hAnsi="Verdana" w:cs="Arial"/>
          <w:b/>
          <w:i/>
          <w:sz w:val="24"/>
          <w:szCs w:val="24"/>
        </w:rPr>
        <w:t xml:space="preserve">patients </w:t>
      </w:r>
      <w:r w:rsidR="00C722D2" w:rsidRPr="00C722D2">
        <w:rPr>
          <w:rFonts w:ascii="Verdana" w:eastAsia="Calibri" w:hAnsi="Verdana" w:cs="Arial"/>
          <w:b/>
          <w:i/>
          <w:sz w:val="24"/>
          <w:szCs w:val="24"/>
        </w:rPr>
        <w:t>with comparison data over 2 years</w:t>
      </w:r>
    </w:p>
    <w:p w14:paraId="7C561373" w14:textId="77777777" w:rsidR="00DB670F" w:rsidRDefault="00DB670F" w:rsidP="00282E1F">
      <w:pPr>
        <w:spacing w:after="200" w:line="240" w:lineRule="auto"/>
        <w:jc w:val="both"/>
        <w:rPr>
          <w:rFonts w:ascii="Verdana" w:eastAsia="Calibri" w:hAnsi="Verdana" w:cs="Arial"/>
          <w:noProof/>
          <w:sz w:val="24"/>
          <w:szCs w:val="24"/>
          <w:lang w:eastAsia="en-GB"/>
        </w:rPr>
      </w:pPr>
    </w:p>
    <w:p w14:paraId="1F828464" w14:textId="5BBD19F4" w:rsidR="001714A5" w:rsidRPr="008E3F09" w:rsidRDefault="001714A5" w:rsidP="00282E1F">
      <w:pPr>
        <w:spacing w:after="200" w:line="240" w:lineRule="auto"/>
        <w:jc w:val="both"/>
        <w:rPr>
          <w:rFonts w:ascii="Verdana" w:eastAsia="Calibri" w:hAnsi="Verdana" w:cs="Arial"/>
          <w:noProof/>
          <w:sz w:val="24"/>
          <w:szCs w:val="24"/>
          <w:lang w:eastAsia="en-GB"/>
        </w:rPr>
      </w:pPr>
      <w:r>
        <w:rPr>
          <w:rFonts w:ascii="Verdana" w:eastAsia="Calibri" w:hAnsi="Verdana" w:cs="Arial"/>
          <w:noProof/>
          <w:sz w:val="24"/>
          <w:szCs w:val="24"/>
          <w:lang w:eastAsia="en-GB"/>
        </w:rPr>
        <w:t>Table 6:</w:t>
      </w:r>
    </w:p>
    <w:p w14:paraId="5A2558C0" w14:textId="77777777" w:rsidR="00282E1F" w:rsidRPr="008E3F09" w:rsidRDefault="00282E1F" w:rsidP="00282E1F">
      <w:pPr>
        <w:spacing w:after="200" w:line="240" w:lineRule="auto"/>
        <w:jc w:val="both"/>
        <w:rPr>
          <w:rFonts w:ascii="Verdana" w:eastAsia="Calibri" w:hAnsi="Verdana" w:cs="Arial"/>
          <w:noProof/>
          <w:sz w:val="24"/>
          <w:szCs w:val="24"/>
          <w:lang w:eastAsia="en-GB"/>
        </w:rPr>
      </w:pPr>
      <w:r w:rsidRPr="008E3F09">
        <w:rPr>
          <w:rFonts w:ascii="Verdana" w:hAnsi="Verdana" w:cs="Arial"/>
          <w:noProof/>
          <w:sz w:val="24"/>
          <w:szCs w:val="24"/>
          <w:lang w:eastAsia="en-GB"/>
        </w:rPr>
        <w:drawing>
          <wp:inline distT="0" distB="0" distL="0" distR="0" wp14:anchorId="75AE000C" wp14:editId="5DEF55CF">
            <wp:extent cx="6126480" cy="4438650"/>
            <wp:effectExtent l="0" t="0" r="7620" b="0"/>
            <wp:docPr id="16" name="Chart 16"/>
            <wp:cNvGraphicFramePr/>
            <a:graphic xmlns:a="http://schemas.openxmlformats.org/drawingml/2006/main">
              <a:graphicData uri="http://schemas.openxmlformats.org/drawingml/2006/chart">
                <c:chart xmlns:c="http://schemas.openxmlformats.org/drawingml/2006/chart" xmlns:r="http://schemas.openxmlformats.org/officeDocument/2006/relationships" r:id="rId16"/>
              </a:graphicData>
            </a:graphic>
          </wp:inline>
        </w:drawing>
      </w:r>
    </w:p>
    <w:p w14:paraId="2774158C" w14:textId="77777777" w:rsidR="00282E1F" w:rsidRPr="008E3F09" w:rsidRDefault="00282E1F" w:rsidP="00282E1F">
      <w:pPr>
        <w:spacing w:after="0" w:line="240" w:lineRule="auto"/>
        <w:rPr>
          <w:rFonts w:ascii="Verdana" w:eastAsia="Calibri" w:hAnsi="Verdana" w:cs="Arial"/>
          <w:b/>
          <w:sz w:val="24"/>
          <w:szCs w:val="24"/>
        </w:rPr>
      </w:pPr>
    </w:p>
    <w:p w14:paraId="6E8E95D2" w14:textId="77777777" w:rsidR="00687AD8" w:rsidRDefault="00687AD8" w:rsidP="00282E1F">
      <w:pPr>
        <w:spacing w:after="0" w:line="240" w:lineRule="auto"/>
        <w:rPr>
          <w:rFonts w:ascii="Verdana" w:eastAsia="Calibri" w:hAnsi="Verdana" w:cs="Arial"/>
          <w:b/>
          <w:sz w:val="24"/>
          <w:szCs w:val="24"/>
        </w:rPr>
      </w:pPr>
    </w:p>
    <w:p w14:paraId="4DEF0C6B" w14:textId="77777777" w:rsidR="00687AD8" w:rsidRDefault="00687AD8" w:rsidP="00282E1F">
      <w:pPr>
        <w:spacing w:after="0" w:line="240" w:lineRule="auto"/>
        <w:rPr>
          <w:rFonts w:ascii="Verdana" w:eastAsia="Calibri" w:hAnsi="Verdana" w:cs="Arial"/>
          <w:b/>
          <w:sz w:val="24"/>
          <w:szCs w:val="24"/>
        </w:rPr>
      </w:pPr>
    </w:p>
    <w:p w14:paraId="5F5F968C" w14:textId="77777777" w:rsidR="00687AD8" w:rsidRDefault="00687AD8" w:rsidP="00282E1F">
      <w:pPr>
        <w:spacing w:after="0" w:line="240" w:lineRule="auto"/>
        <w:rPr>
          <w:rFonts w:ascii="Verdana" w:eastAsia="Calibri" w:hAnsi="Verdana" w:cs="Arial"/>
          <w:b/>
          <w:sz w:val="24"/>
          <w:szCs w:val="24"/>
        </w:rPr>
      </w:pPr>
    </w:p>
    <w:p w14:paraId="598C3082" w14:textId="77777777" w:rsidR="00687AD8" w:rsidRDefault="00687AD8" w:rsidP="00282E1F">
      <w:pPr>
        <w:spacing w:after="0" w:line="240" w:lineRule="auto"/>
        <w:rPr>
          <w:rFonts w:ascii="Verdana" w:eastAsia="Calibri" w:hAnsi="Verdana" w:cs="Arial"/>
          <w:b/>
          <w:sz w:val="24"/>
          <w:szCs w:val="24"/>
        </w:rPr>
      </w:pPr>
    </w:p>
    <w:p w14:paraId="63C24E41" w14:textId="77777777" w:rsidR="00687AD8" w:rsidRDefault="00687AD8" w:rsidP="00282E1F">
      <w:pPr>
        <w:spacing w:after="0" w:line="240" w:lineRule="auto"/>
        <w:rPr>
          <w:rFonts w:ascii="Verdana" w:eastAsia="Calibri" w:hAnsi="Verdana" w:cs="Arial"/>
          <w:b/>
          <w:sz w:val="24"/>
          <w:szCs w:val="24"/>
        </w:rPr>
      </w:pPr>
    </w:p>
    <w:p w14:paraId="4B2F0FC5" w14:textId="77777777" w:rsidR="00687AD8" w:rsidRDefault="00687AD8" w:rsidP="00282E1F">
      <w:pPr>
        <w:spacing w:after="0" w:line="240" w:lineRule="auto"/>
        <w:rPr>
          <w:rFonts w:ascii="Verdana" w:eastAsia="Calibri" w:hAnsi="Verdana" w:cs="Arial"/>
          <w:b/>
          <w:sz w:val="24"/>
          <w:szCs w:val="24"/>
        </w:rPr>
      </w:pPr>
    </w:p>
    <w:p w14:paraId="3C445E92" w14:textId="77777777" w:rsidR="00687AD8" w:rsidRDefault="00687AD8" w:rsidP="00282E1F">
      <w:pPr>
        <w:spacing w:after="0" w:line="240" w:lineRule="auto"/>
        <w:rPr>
          <w:rFonts w:ascii="Verdana" w:eastAsia="Calibri" w:hAnsi="Verdana" w:cs="Arial"/>
          <w:b/>
          <w:sz w:val="24"/>
          <w:szCs w:val="24"/>
        </w:rPr>
      </w:pPr>
    </w:p>
    <w:p w14:paraId="2B6B6836" w14:textId="11FA6915" w:rsidR="00282E1F" w:rsidRPr="003109BD" w:rsidRDefault="00282E1F" w:rsidP="003109BD">
      <w:pPr>
        <w:spacing w:after="0" w:line="240" w:lineRule="auto"/>
        <w:rPr>
          <w:rFonts w:ascii="Verdana" w:eastAsia="Calibri" w:hAnsi="Verdana" w:cs="Arial"/>
          <w:b/>
          <w:sz w:val="24"/>
          <w:szCs w:val="24"/>
          <w:u w:val="single"/>
        </w:rPr>
      </w:pPr>
      <w:r w:rsidRPr="003109BD">
        <w:rPr>
          <w:rFonts w:ascii="Verdana" w:eastAsia="Calibri" w:hAnsi="Verdana" w:cs="Arial"/>
          <w:b/>
          <w:sz w:val="24"/>
          <w:szCs w:val="24"/>
          <w:u w:val="single"/>
        </w:rPr>
        <w:lastRenderedPageBreak/>
        <w:t>Section 4 – Emergency Admission for Assessment</w:t>
      </w:r>
    </w:p>
    <w:p w14:paraId="5289BCFA" w14:textId="77777777" w:rsidR="00282E1F" w:rsidRPr="008E3F09" w:rsidRDefault="00282E1F" w:rsidP="00282E1F">
      <w:pPr>
        <w:spacing w:after="0" w:line="240" w:lineRule="auto"/>
        <w:rPr>
          <w:rFonts w:ascii="Verdana" w:eastAsia="Calibri" w:hAnsi="Verdana" w:cs="Arial"/>
          <w:b/>
          <w:sz w:val="24"/>
          <w:szCs w:val="24"/>
        </w:rPr>
      </w:pPr>
    </w:p>
    <w:p w14:paraId="0923A91A" w14:textId="77777777" w:rsidR="00282E1F" w:rsidRPr="008E3F09" w:rsidRDefault="00282E1F" w:rsidP="00282E1F">
      <w:pPr>
        <w:spacing w:after="0" w:line="240" w:lineRule="auto"/>
        <w:jc w:val="both"/>
        <w:rPr>
          <w:rFonts w:ascii="Verdana" w:eastAsia="Calibri" w:hAnsi="Verdana" w:cs="Arial"/>
          <w:sz w:val="24"/>
          <w:szCs w:val="24"/>
        </w:rPr>
      </w:pPr>
      <w:r w:rsidRPr="008E3F09">
        <w:rPr>
          <w:rFonts w:ascii="Verdana" w:eastAsia="Calibri" w:hAnsi="Verdana" w:cs="Arial"/>
          <w:sz w:val="24"/>
          <w:szCs w:val="24"/>
        </w:rPr>
        <w:t xml:space="preserve">The use of section 4 of the Mental Health Act 1983 is to enable an admission for assessment to take place in cases of urgent necessity.  It should only be used to avoid an unacceptable delay and as such is infrequently used and specifically examined by Mental Health Act Managers when this is the case.  </w:t>
      </w:r>
    </w:p>
    <w:p w14:paraId="381AFB99" w14:textId="77777777" w:rsidR="00282E1F" w:rsidRPr="008E3F09" w:rsidRDefault="00282E1F" w:rsidP="00282E1F">
      <w:pPr>
        <w:spacing w:after="0" w:line="240" w:lineRule="auto"/>
        <w:jc w:val="both"/>
        <w:rPr>
          <w:rFonts w:ascii="Verdana" w:eastAsia="Calibri" w:hAnsi="Verdana" w:cs="Arial"/>
          <w:sz w:val="24"/>
          <w:szCs w:val="24"/>
        </w:rPr>
      </w:pPr>
    </w:p>
    <w:p w14:paraId="7E32FC69" w14:textId="49348D4B" w:rsidR="00282E1F" w:rsidRPr="008E3F09" w:rsidRDefault="00282E1F" w:rsidP="00282E1F">
      <w:pPr>
        <w:spacing w:after="0" w:line="240" w:lineRule="auto"/>
        <w:jc w:val="both"/>
        <w:rPr>
          <w:rFonts w:ascii="Verdana" w:eastAsia="Calibri" w:hAnsi="Verdana" w:cs="Arial"/>
          <w:sz w:val="24"/>
          <w:szCs w:val="24"/>
        </w:rPr>
      </w:pPr>
      <w:r w:rsidRPr="008E3F09">
        <w:rPr>
          <w:rFonts w:ascii="Verdana" w:eastAsia="Calibri" w:hAnsi="Verdana" w:cs="Arial"/>
          <w:sz w:val="24"/>
          <w:szCs w:val="24"/>
        </w:rPr>
        <w:t>The Code of Practice (Wales) states that Hospital managers should monitor the use of section 4, and that they ensure second doctors are available to visit a patient within a reasonable time after being requested. This is monitored by H</w:t>
      </w:r>
      <w:r w:rsidR="00684554">
        <w:rPr>
          <w:rFonts w:ascii="Verdana" w:eastAsia="Calibri" w:hAnsi="Verdana" w:cs="Arial"/>
          <w:sz w:val="24"/>
          <w:szCs w:val="24"/>
        </w:rPr>
        <w:t>ealthcare Inspectorate Wales (HIW)</w:t>
      </w:r>
      <w:r w:rsidRPr="008E3F09">
        <w:rPr>
          <w:rFonts w:ascii="Verdana" w:eastAsia="Calibri" w:hAnsi="Verdana" w:cs="Arial"/>
          <w:sz w:val="24"/>
          <w:szCs w:val="24"/>
        </w:rPr>
        <w:t>.</w:t>
      </w:r>
    </w:p>
    <w:p w14:paraId="050A5490" w14:textId="77777777" w:rsidR="00282E1F" w:rsidRPr="008E3F09" w:rsidRDefault="00282E1F" w:rsidP="00282E1F">
      <w:pPr>
        <w:spacing w:after="0" w:line="240" w:lineRule="auto"/>
        <w:jc w:val="both"/>
        <w:rPr>
          <w:rFonts w:ascii="Verdana" w:eastAsia="Calibri" w:hAnsi="Verdana" w:cs="Arial"/>
          <w:sz w:val="24"/>
          <w:szCs w:val="24"/>
        </w:rPr>
      </w:pPr>
    </w:p>
    <w:p w14:paraId="785ADB12" w14:textId="77777777" w:rsidR="00282E1F" w:rsidRPr="008E3F09" w:rsidRDefault="00282E1F" w:rsidP="00282E1F">
      <w:pPr>
        <w:spacing w:after="0" w:line="240" w:lineRule="auto"/>
        <w:jc w:val="both"/>
        <w:rPr>
          <w:rFonts w:ascii="Verdana" w:eastAsia="Calibri" w:hAnsi="Verdana" w:cs="Arial"/>
          <w:sz w:val="24"/>
          <w:szCs w:val="24"/>
        </w:rPr>
      </w:pPr>
      <w:r w:rsidRPr="008E3F09">
        <w:rPr>
          <w:rFonts w:ascii="Verdana" w:eastAsia="Calibri" w:hAnsi="Verdana" w:cs="Arial"/>
          <w:sz w:val="24"/>
          <w:szCs w:val="24"/>
        </w:rPr>
        <w:t xml:space="preserve">Section 4 was </w:t>
      </w:r>
      <w:r w:rsidRPr="008E3F09">
        <w:rPr>
          <w:rFonts w:ascii="Verdana" w:eastAsia="Calibri" w:hAnsi="Verdana" w:cs="Arial"/>
          <w:b/>
          <w:bCs/>
          <w:sz w:val="24"/>
          <w:szCs w:val="24"/>
        </w:rPr>
        <w:t>used twice</w:t>
      </w:r>
      <w:r w:rsidRPr="008E3F09">
        <w:rPr>
          <w:rFonts w:ascii="Verdana" w:eastAsia="Calibri" w:hAnsi="Verdana" w:cs="Arial"/>
          <w:sz w:val="24"/>
          <w:szCs w:val="24"/>
        </w:rPr>
        <w:t xml:space="preserve"> in the community during this reporting period.</w:t>
      </w:r>
    </w:p>
    <w:p w14:paraId="50933BAC" w14:textId="77777777" w:rsidR="00282E1F" w:rsidRPr="008E3F09" w:rsidRDefault="00282E1F" w:rsidP="00282E1F">
      <w:pPr>
        <w:spacing w:after="0" w:line="240" w:lineRule="auto"/>
        <w:jc w:val="both"/>
        <w:rPr>
          <w:rFonts w:ascii="Verdana" w:eastAsia="Calibri" w:hAnsi="Verdana" w:cs="Arial"/>
          <w:sz w:val="24"/>
          <w:szCs w:val="24"/>
        </w:rPr>
      </w:pPr>
    </w:p>
    <w:p w14:paraId="2F7CAFA7" w14:textId="3D67B1F3" w:rsidR="00282E1F" w:rsidRDefault="00E267A6" w:rsidP="00282E1F">
      <w:pPr>
        <w:pStyle w:val="ListParagraph"/>
        <w:numPr>
          <w:ilvl w:val="0"/>
          <w:numId w:val="15"/>
        </w:numPr>
        <w:spacing w:after="0" w:line="240" w:lineRule="auto"/>
        <w:jc w:val="both"/>
        <w:rPr>
          <w:rFonts w:ascii="Verdana" w:eastAsia="Calibri" w:hAnsi="Verdana" w:cs="Arial"/>
          <w:sz w:val="24"/>
          <w:szCs w:val="24"/>
        </w:rPr>
      </w:pPr>
      <w:r>
        <w:rPr>
          <w:rFonts w:ascii="Verdana" w:eastAsia="Calibri" w:hAnsi="Verdana" w:cs="Arial"/>
          <w:sz w:val="24"/>
          <w:szCs w:val="24"/>
        </w:rPr>
        <w:t>Both patients wer</w:t>
      </w:r>
      <w:r w:rsidR="00544747">
        <w:rPr>
          <w:rFonts w:ascii="Verdana" w:eastAsia="Calibri" w:hAnsi="Verdana" w:cs="Arial"/>
          <w:sz w:val="24"/>
          <w:szCs w:val="24"/>
        </w:rPr>
        <w:t>e</w:t>
      </w:r>
      <w:r w:rsidR="00D82959">
        <w:rPr>
          <w:rFonts w:ascii="Verdana" w:eastAsia="Calibri" w:hAnsi="Verdana" w:cs="Arial"/>
          <w:sz w:val="24"/>
          <w:szCs w:val="24"/>
        </w:rPr>
        <w:t xml:space="preserve"> detained under</w:t>
      </w:r>
      <w:r>
        <w:rPr>
          <w:rFonts w:ascii="Verdana" w:eastAsia="Calibri" w:hAnsi="Verdana" w:cs="Arial"/>
          <w:sz w:val="24"/>
          <w:szCs w:val="24"/>
        </w:rPr>
        <w:t xml:space="preserve"> section 2 (admission for assessment) within 24 hours</w:t>
      </w:r>
    </w:p>
    <w:p w14:paraId="197962FB" w14:textId="77777777" w:rsidR="001430F4" w:rsidRPr="001430F4" w:rsidRDefault="001430F4" w:rsidP="001430F4">
      <w:pPr>
        <w:pStyle w:val="ListParagraph"/>
        <w:rPr>
          <w:rFonts w:ascii="Verdana" w:eastAsia="Calibri" w:hAnsi="Verdana" w:cs="Arial"/>
          <w:sz w:val="24"/>
          <w:szCs w:val="24"/>
        </w:rPr>
      </w:pPr>
    </w:p>
    <w:p w14:paraId="70F4B5B4" w14:textId="6B705A4F" w:rsidR="001430F4" w:rsidRDefault="001430F4" w:rsidP="001430F4">
      <w:pPr>
        <w:spacing w:after="0" w:line="240" w:lineRule="auto"/>
        <w:jc w:val="both"/>
        <w:rPr>
          <w:rFonts w:ascii="Verdana" w:eastAsia="Calibri" w:hAnsi="Verdana" w:cs="Arial"/>
          <w:b/>
          <w:i/>
          <w:sz w:val="24"/>
          <w:szCs w:val="24"/>
        </w:rPr>
      </w:pPr>
      <w:r>
        <w:rPr>
          <w:rFonts w:ascii="Verdana" w:eastAsia="Calibri" w:hAnsi="Verdana" w:cs="Arial"/>
          <w:b/>
          <w:i/>
          <w:sz w:val="24"/>
          <w:szCs w:val="24"/>
        </w:rPr>
        <w:t>Table 7 below</w:t>
      </w:r>
      <w:r w:rsidRPr="008E3F09">
        <w:rPr>
          <w:rFonts w:ascii="Verdana" w:eastAsia="Calibri" w:hAnsi="Verdana" w:cs="Arial"/>
          <w:b/>
          <w:i/>
          <w:sz w:val="24"/>
          <w:szCs w:val="24"/>
        </w:rPr>
        <w:t xml:space="preserve"> shows comparison data over 2 years. </w:t>
      </w:r>
    </w:p>
    <w:p w14:paraId="1679997A" w14:textId="77777777" w:rsidR="001430F4" w:rsidRDefault="001430F4" w:rsidP="001430F4">
      <w:pPr>
        <w:spacing w:after="0" w:line="240" w:lineRule="auto"/>
        <w:jc w:val="both"/>
        <w:rPr>
          <w:rFonts w:ascii="Verdana" w:eastAsia="Calibri" w:hAnsi="Verdana" w:cs="Arial"/>
          <w:b/>
          <w:i/>
          <w:sz w:val="24"/>
          <w:szCs w:val="24"/>
        </w:rPr>
      </w:pPr>
    </w:p>
    <w:p w14:paraId="24FC672A" w14:textId="41AFA216" w:rsidR="001430F4" w:rsidRDefault="001430F4" w:rsidP="001430F4">
      <w:pPr>
        <w:spacing w:after="0" w:line="240" w:lineRule="auto"/>
        <w:jc w:val="both"/>
        <w:rPr>
          <w:rFonts w:ascii="Verdana" w:eastAsia="Calibri" w:hAnsi="Verdana" w:cs="Arial"/>
          <w:bCs/>
          <w:iCs/>
          <w:sz w:val="24"/>
          <w:szCs w:val="24"/>
        </w:rPr>
      </w:pPr>
      <w:r w:rsidRPr="001430F4">
        <w:rPr>
          <w:rFonts w:ascii="Verdana" w:eastAsia="Calibri" w:hAnsi="Verdana" w:cs="Arial"/>
          <w:bCs/>
          <w:iCs/>
          <w:sz w:val="24"/>
          <w:szCs w:val="24"/>
        </w:rPr>
        <w:t>Table 7:</w:t>
      </w:r>
    </w:p>
    <w:p w14:paraId="2EE03248" w14:textId="77777777" w:rsidR="00595C6D" w:rsidRPr="001430F4" w:rsidRDefault="00595C6D" w:rsidP="001430F4">
      <w:pPr>
        <w:spacing w:after="0" w:line="240" w:lineRule="auto"/>
        <w:jc w:val="both"/>
        <w:rPr>
          <w:rFonts w:ascii="Verdana" w:eastAsia="Calibri" w:hAnsi="Verdana" w:cs="Arial"/>
          <w:bCs/>
          <w:iCs/>
          <w:sz w:val="24"/>
          <w:szCs w:val="24"/>
        </w:rPr>
      </w:pPr>
    </w:p>
    <w:p w14:paraId="3C97753C" w14:textId="68BF0A63" w:rsidR="001430F4" w:rsidRPr="001430F4" w:rsidRDefault="001430F4" w:rsidP="001430F4">
      <w:pPr>
        <w:spacing w:after="0" w:line="240" w:lineRule="auto"/>
        <w:jc w:val="both"/>
        <w:rPr>
          <w:rFonts w:ascii="Verdana" w:eastAsia="Calibri" w:hAnsi="Verdana" w:cs="Arial"/>
          <w:sz w:val="24"/>
          <w:szCs w:val="24"/>
        </w:rPr>
      </w:pPr>
      <w:r w:rsidRPr="008E3F09">
        <w:rPr>
          <w:rFonts w:ascii="Verdana" w:eastAsia="Calibri" w:hAnsi="Verdana" w:cs="Arial"/>
          <w:noProof/>
          <w:sz w:val="24"/>
          <w:szCs w:val="24"/>
          <w:lang w:eastAsia="en-GB"/>
        </w:rPr>
        <w:drawing>
          <wp:inline distT="0" distB="0" distL="0" distR="0" wp14:anchorId="03FE6E6E" wp14:editId="274E555A">
            <wp:extent cx="5972175" cy="3629025"/>
            <wp:effectExtent l="0" t="0" r="9525" b="9525"/>
            <wp:docPr id="11" name="Chart 11"/>
            <wp:cNvGraphicFramePr/>
            <a:graphic xmlns:a="http://schemas.openxmlformats.org/drawingml/2006/main">
              <a:graphicData uri="http://schemas.openxmlformats.org/drawingml/2006/chart">
                <c:chart xmlns:c="http://schemas.openxmlformats.org/drawingml/2006/chart" xmlns:r="http://schemas.openxmlformats.org/officeDocument/2006/relationships" r:id="rId17"/>
              </a:graphicData>
            </a:graphic>
          </wp:inline>
        </w:drawing>
      </w:r>
    </w:p>
    <w:p w14:paraId="5D6B67AB" w14:textId="653D7C06" w:rsidR="00282E1F" w:rsidRPr="008E3F09" w:rsidRDefault="00282E1F" w:rsidP="00282E1F">
      <w:pPr>
        <w:spacing w:after="0" w:line="240" w:lineRule="auto"/>
        <w:jc w:val="both"/>
        <w:rPr>
          <w:rFonts w:ascii="Verdana" w:eastAsia="Calibri" w:hAnsi="Verdana" w:cs="Arial"/>
          <w:sz w:val="24"/>
          <w:szCs w:val="24"/>
        </w:rPr>
      </w:pPr>
    </w:p>
    <w:p w14:paraId="7C74E854" w14:textId="269518E7" w:rsidR="00282E1F" w:rsidRPr="008E3F09" w:rsidRDefault="00282E1F" w:rsidP="00282E1F">
      <w:pPr>
        <w:spacing w:after="0" w:line="240" w:lineRule="auto"/>
        <w:jc w:val="both"/>
        <w:rPr>
          <w:rFonts w:ascii="Verdana" w:eastAsia="Calibri" w:hAnsi="Verdana" w:cs="Arial"/>
          <w:sz w:val="24"/>
          <w:szCs w:val="24"/>
        </w:rPr>
      </w:pPr>
    </w:p>
    <w:p w14:paraId="4496AEB0" w14:textId="77777777" w:rsidR="003109BD" w:rsidRDefault="003109BD" w:rsidP="003109BD">
      <w:pPr>
        <w:spacing w:after="0" w:line="240" w:lineRule="auto"/>
        <w:rPr>
          <w:rFonts w:ascii="Verdana" w:eastAsia="Calibri" w:hAnsi="Verdana" w:cs="Arial"/>
          <w:b/>
          <w:sz w:val="24"/>
          <w:szCs w:val="24"/>
          <w:u w:val="single"/>
        </w:rPr>
      </w:pPr>
    </w:p>
    <w:p w14:paraId="36AA8B32" w14:textId="77777777" w:rsidR="003109BD" w:rsidRDefault="003109BD" w:rsidP="003109BD">
      <w:pPr>
        <w:spacing w:after="0" w:line="240" w:lineRule="auto"/>
        <w:rPr>
          <w:rFonts w:ascii="Verdana" w:eastAsia="Calibri" w:hAnsi="Verdana" w:cs="Arial"/>
          <w:b/>
          <w:sz w:val="24"/>
          <w:szCs w:val="24"/>
          <w:u w:val="single"/>
        </w:rPr>
      </w:pPr>
    </w:p>
    <w:p w14:paraId="062E7B08" w14:textId="63B87698" w:rsidR="00282E1F" w:rsidRPr="003109BD" w:rsidRDefault="00282E1F" w:rsidP="003109BD">
      <w:pPr>
        <w:spacing w:after="0" w:line="240" w:lineRule="auto"/>
        <w:rPr>
          <w:rFonts w:ascii="Verdana" w:eastAsia="Calibri" w:hAnsi="Verdana" w:cs="Arial"/>
          <w:b/>
          <w:sz w:val="24"/>
          <w:szCs w:val="24"/>
          <w:u w:val="single"/>
        </w:rPr>
      </w:pPr>
      <w:r w:rsidRPr="003109BD">
        <w:rPr>
          <w:rFonts w:ascii="Verdana" w:eastAsia="Calibri" w:hAnsi="Verdana" w:cs="Arial"/>
          <w:b/>
          <w:sz w:val="24"/>
          <w:szCs w:val="24"/>
          <w:u w:val="single"/>
        </w:rPr>
        <w:lastRenderedPageBreak/>
        <w:t>Under 18 Admissions</w:t>
      </w:r>
    </w:p>
    <w:p w14:paraId="4032A7BD" w14:textId="77777777" w:rsidR="00282E1F" w:rsidRPr="008E3F09" w:rsidRDefault="00282E1F" w:rsidP="00282E1F">
      <w:pPr>
        <w:spacing w:after="0" w:line="240" w:lineRule="auto"/>
        <w:rPr>
          <w:rFonts w:ascii="Verdana" w:eastAsia="Calibri" w:hAnsi="Verdana" w:cs="Arial"/>
          <w:b/>
          <w:sz w:val="24"/>
          <w:szCs w:val="24"/>
        </w:rPr>
      </w:pPr>
    </w:p>
    <w:p w14:paraId="7259E296" w14:textId="77777777" w:rsidR="00282E1F" w:rsidRPr="008E3F09" w:rsidRDefault="00282E1F" w:rsidP="001430F4">
      <w:pPr>
        <w:spacing w:after="0" w:line="240" w:lineRule="auto"/>
        <w:jc w:val="both"/>
        <w:rPr>
          <w:rFonts w:ascii="Verdana" w:eastAsia="Calibri" w:hAnsi="Verdana" w:cs="Arial"/>
          <w:sz w:val="24"/>
          <w:szCs w:val="24"/>
        </w:rPr>
      </w:pPr>
      <w:r w:rsidRPr="008E3F09">
        <w:rPr>
          <w:rFonts w:ascii="Verdana" w:eastAsia="Calibri" w:hAnsi="Verdana" w:cs="Arial"/>
          <w:sz w:val="24"/>
          <w:szCs w:val="24"/>
        </w:rPr>
        <w:t xml:space="preserve">There were </w:t>
      </w:r>
      <w:r w:rsidRPr="008E3F09">
        <w:rPr>
          <w:rFonts w:ascii="Verdana" w:eastAsia="Calibri" w:hAnsi="Verdana" w:cs="Arial"/>
          <w:b/>
          <w:bCs/>
          <w:sz w:val="24"/>
          <w:szCs w:val="24"/>
        </w:rPr>
        <w:t xml:space="preserve">no </w:t>
      </w:r>
      <w:r w:rsidRPr="008E3F09">
        <w:rPr>
          <w:rFonts w:ascii="Verdana" w:eastAsia="Calibri" w:hAnsi="Verdana" w:cs="Arial"/>
          <w:b/>
          <w:sz w:val="24"/>
          <w:szCs w:val="24"/>
        </w:rPr>
        <w:t>under 18 admitted</w:t>
      </w:r>
      <w:r w:rsidRPr="008E3F09">
        <w:rPr>
          <w:rFonts w:ascii="Verdana" w:eastAsia="Calibri" w:hAnsi="Verdana" w:cs="Arial"/>
          <w:sz w:val="24"/>
          <w:szCs w:val="24"/>
        </w:rPr>
        <w:t xml:space="preserve"> to Ward F during the reporting period. </w:t>
      </w:r>
    </w:p>
    <w:p w14:paraId="7D568807" w14:textId="77777777" w:rsidR="00282E1F" w:rsidRPr="008E3F09" w:rsidRDefault="00282E1F" w:rsidP="00282E1F">
      <w:pPr>
        <w:spacing w:after="0" w:line="240" w:lineRule="auto"/>
        <w:rPr>
          <w:rFonts w:ascii="Verdana" w:eastAsia="Calibri" w:hAnsi="Verdana" w:cs="Arial"/>
          <w:sz w:val="24"/>
          <w:szCs w:val="24"/>
        </w:rPr>
      </w:pPr>
    </w:p>
    <w:p w14:paraId="7BAD7857" w14:textId="650474C7" w:rsidR="00282E1F" w:rsidRPr="003109BD" w:rsidRDefault="00282E1F" w:rsidP="003109BD">
      <w:pPr>
        <w:spacing w:after="0" w:line="240" w:lineRule="auto"/>
        <w:rPr>
          <w:rFonts w:ascii="Verdana" w:eastAsia="Calibri" w:hAnsi="Verdana" w:cs="Arial"/>
          <w:b/>
          <w:sz w:val="24"/>
          <w:szCs w:val="24"/>
          <w:u w:val="single"/>
        </w:rPr>
      </w:pPr>
      <w:r w:rsidRPr="003109BD">
        <w:rPr>
          <w:rFonts w:ascii="Verdana" w:eastAsia="Calibri" w:hAnsi="Verdana" w:cs="Arial"/>
          <w:b/>
          <w:sz w:val="24"/>
          <w:szCs w:val="24"/>
          <w:u w:val="single"/>
        </w:rPr>
        <w:t xml:space="preserve">Section 17A – Community Treatment Order </w:t>
      </w:r>
      <w:r w:rsidR="00D260BF" w:rsidRPr="003109BD">
        <w:rPr>
          <w:rFonts w:ascii="Verdana" w:eastAsia="Calibri" w:hAnsi="Verdana" w:cs="Arial"/>
          <w:b/>
          <w:sz w:val="24"/>
          <w:szCs w:val="24"/>
          <w:u w:val="single"/>
        </w:rPr>
        <w:t>(CTO)</w:t>
      </w:r>
    </w:p>
    <w:p w14:paraId="48EE8EED" w14:textId="77777777" w:rsidR="00282E1F" w:rsidRPr="008E3F09" w:rsidRDefault="00282E1F" w:rsidP="00282E1F">
      <w:pPr>
        <w:spacing w:after="0" w:line="240" w:lineRule="auto"/>
        <w:rPr>
          <w:rFonts w:ascii="Verdana" w:eastAsia="Calibri" w:hAnsi="Verdana" w:cs="Arial"/>
          <w:b/>
          <w:sz w:val="24"/>
          <w:szCs w:val="24"/>
        </w:rPr>
      </w:pPr>
    </w:p>
    <w:p w14:paraId="02EDF48A" w14:textId="77777777" w:rsidR="00282E1F" w:rsidRDefault="00282E1F" w:rsidP="00282E1F">
      <w:pPr>
        <w:spacing w:after="0" w:line="240" w:lineRule="auto"/>
        <w:jc w:val="both"/>
        <w:rPr>
          <w:rFonts w:ascii="Verdana" w:eastAsia="Calibri" w:hAnsi="Verdana" w:cs="Arial"/>
          <w:sz w:val="24"/>
          <w:szCs w:val="24"/>
        </w:rPr>
      </w:pPr>
      <w:r w:rsidRPr="008E3F09">
        <w:rPr>
          <w:rFonts w:ascii="Verdana" w:eastAsia="Calibri" w:hAnsi="Verdana" w:cs="Arial"/>
          <w:sz w:val="24"/>
          <w:szCs w:val="24"/>
        </w:rPr>
        <w:t>This section provides a framework to treat and safely manage certain eligible patients who have been detained in hospital for treatment, in the community, whilst still being subject to powers</w:t>
      </w:r>
      <w:r w:rsidRPr="008E3F09">
        <w:rPr>
          <w:rFonts w:ascii="Verdana" w:eastAsia="Calibri" w:hAnsi="Verdana" w:cs="Arial"/>
          <w:b/>
          <w:sz w:val="24"/>
          <w:szCs w:val="24"/>
        </w:rPr>
        <w:t xml:space="preserve"> </w:t>
      </w:r>
      <w:r w:rsidRPr="008E3F09">
        <w:rPr>
          <w:rFonts w:ascii="Verdana" w:eastAsia="Calibri" w:hAnsi="Verdana" w:cs="Arial"/>
          <w:sz w:val="24"/>
          <w:szCs w:val="24"/>
        </w:rPr>
        <w:t>under the Act.</w:t>
      </w:r>
    </w:p>
    <w:p w14:paraId="3ADB166E" w14:textId="77777777" w:rsidR="001430F4" w:rsidRPr="008E3F09" w:rsidRDefault="001430F4" w:rsidP="00282E1F">
      <w:pPr>
        <w:spacing w:after="0" w:line="240" w:lineRule="auto"/>
        <w:jc w:val="both"/>
        <w:rPr>
          <w:rFonts w:ascii="Verdana" w:eastAsia="Calibri" w:hAnsi="Verdana" w:cs="Arial"/>
          <w:sz w:val="24"/>
          <w:szCs w:val="24"/>
        </w:rPr>
      </w:pPr>
    </w:p>
    <w:p w14:paraId="7DCB0ED2" w14:textId="76E0E9A6" w:rsidR="00282E1F" w:rsidRPr="008E3F09" w:rsidRDefault="00282E1F" w:rsidP="00282E1F">
      <w:pPr>
        <w:spacing w:after="0" w:line="240" w:lineRule="auto"/>
        <w:jc w:val="both"/>
        <w:rPr>
          <w:rFonts w:ascii="Verdana" w:eastAsia="Calibri" w:hAnsi="Verdana" w:cs="Arial"/>
          <w:sz w:val="24"/>
          <w:szCs w:val="24"/>
        </w:rPr>
      </w:pPr>
      <w:r w:rsidRPr="008E3F09">
        <w:rPr>
          <w:rFonts w:ascii="Verdana" w:eastAsia="Calibri" w:hAnsi="Verdana" w:cs="Arial"/>
          <w:sz w:val="24"/>
          <w:szCs w:val="24"/>
        </w:rPr>
        <w:t xml:space="preserve">There were </w:t>
      </w:r>
      <w:r w:rsidR="00E267A6">
        <w:rPr>
          <w:rFonts w:ascii="Verdana" w:eastAsia="Calibri" w:hAnsi="Verdana" w:cs="Arial"/>
          <w:b/>
          <w:sz w:val="24"/>
          <w:szCs w:val="24"/>
        </w:rPr>
        <w:t>6</w:t>
      </w:r>
      <w:r w:rsidRPr="008E3F09">
        <w:rPr>
          <w:rFonts w:ascii="Verdana" w:eastAsia="Calibri" w:hAnsi="Verdana" w:cs="Arial"/>
          <w:sz w:val="24"/>
          <w:szCs w:val="24"/>
        </w:rPr>
        <w:t xml:space="preserve"> new Community Treatment Orders (CTO) during the reporting period.</w:t>
      </w:r>
    </w:p>
    <w:p w14:paraId="72049370" w14:textId="77777777" w:rsidR="00282E1F" w:rsidRDefault="00282E1F" w:rsidP="00282E1F">
      <w:pPr>
        <w:spacing w:after="0" w:line="480" w:lineRule="auto"/>
        <w:jc w:val="both"/>
        <w:rPr>
          <w:rFonts w:ascii="Verdana" w:eastAsia="Calibri" w:hAnsi="Verdana" w:cs="Arial"/>
          <w:sz w:val="24"/>
          <w:szCs w:val="24"/>
        </w:rPr>
      </w:pPr>
    </w:p>
    <w:p w14:paraId="354FC3EB" w14:textId="45F5CE30" w:rsidR="00595C6D" w:rsidRDefault="00595C6D" w:rsidP="00595C6D">
      <w:pPr>
        <w:spacing w:after="0" w:line="240" w:lineRule="auto"/>
        <w:jc w:val="both"/>
        <w:rPr>
          <w:rFonts w:ascii="Verdana" w:eastAsia="Calibri" w:hAnsi="Verdana" w:cs="Arial"/>
          <w:b/>
          <w:i/>
          <w:sz w:val="24"/>
          <w:szCs w:val="24"/>
        </w:rPr>
      </w:pPr>
      <w:r w:rsidRPr="00595C6D">
        <w:rPr>
          <w:rFonts w:ascii="Verdana" w:eastAsia="Calibri" w:hAnsi="Verdana" w:cs="Arial"/>
          <w:b/>
          <w:i/>
          <w:sz w:val="24"/>
          <w:szCs w:val="24"/>
        </w:rPr>
        <w:t>Table 8 below shows the number of new CTOs by gender during the reporting period including comparison data from previous 2 years</w:t>
      </w:r>
    </w:p>
    <w:p w14:paraId="68C02622" w14:textId="77777777" w:rsidR="00595C6D" w:rsidRDefault="00595C6D" w:rsidP="00595C6D">
      <w:pPr>
        <w:spacing w:after="0" w:line="240" w:lineRule="auto"/>
        <w:jc w:val="both"/>
        <w:rPr>
          <w:rFonts w:ascii="Verdana" w:eastAsia="Calibri" w:hAnsi="Verdana" w:cs="Arial"/>
          <w:b/>
          <w:i/>
          <w:sz w:val="24"/>
          <w:szCs w:val="24"/>
        </w:rPr>
      </w:pPr>
    </w:p>
    <w:p w14:paraId="347D7902" w14:textId="09FA4004" w:rsidR="00595C6D" w:rsidRDefault="00595C6D" w:rsidP="00595C6D">
      <w:pPr>
        <w:spacing w:after="0" w:line="240" w:lineRule="auto"/>
        <w:jc w:val="both"/>
        <w:rPr>
          <w:rFonts w:ascii="Verdana" w:eastAsia="Calibri" w:hAnsi="Verdana" w:cs="Arial"/>
          <w:bCs/>
          <w:iCs/>
          <w:sz w:val="24"/>
          <w:szCs w:val="24"/>
        </w:rPr>
      </w:pPr>
      <w:r w:rsidRPr="00595C6D">
        <w:rPr>
          <w:rFonts w:ascii="Verdana" w:eastAsia="Calibri" w:hAnsi="Verdana" w:cs="Arial"/>
          <w:bCs/>
          <w:iCs/>
          <w:sz w:val="24"/>
          <w:szCs w:val="24"/>
        </w:rPr>
        <w:t>Table 8</w:t>
      </w:r>
      <w:r>
        <w:rPr>
          <w:rFonts w:ascii="Verdana" w:eastAsia="Calibri" w:hAnsi="Verdana" w:cs="Arial"/>
          <w:bCs/>
          <w:iCs/>
          <w:sz w:val="24"/>
          <w:szCs w:val="24"/>
        </w:rPr>
        <w:t>:</w:t>
      </w:r>
    </w:p>
    <w:p w14:paraId="7E4A4AAD" w14:textId="77777777" w:rsidR="00595C6D" w:rsidRPr="00595C6D" w:rsidRDefault="00595C6D" w:rsidP="00595C6D">
      <w:pPr>
        <w:spacing w:after="0" w:line="240" w:lineRule="auto"/>
        <w:jc w:val="both"/>
        <w:rPr>
          <w:rFonts w:ascii="Verdana" w:eastAsia="Calibri" w:hAnsi="Verdana" w:cs="Arial"/>
          <w:bCs/>
          <w:iCs/>
          <w:sz w:val="24"/>
          <w:szCs w:val="24"/>
        </w:rPr>
      </w:pPr>
    </w:p>
    <w:p w14:paraId="349917EA" w14:textId="77777777" w:rsidR="00282E1F" w:rsidRDefault="00282E1F" w:rsidP="00282E1F">
      <w:pPr>
        <w:spacing w:after="0" w:line="480" w:lineRule="auto"/>
        <w:jc w:val="both"/>
        <w:rPr>
          <w:rFonts w:ascii="Verdana" w:eastAsia="Calibri" w:hAnsi="Verdana" w:cs="Arial"/>
          <w:noProof/>
          <w:sz w:val="24"/>
          <w:szCs w:val="24"/>
          <w:lang w:eastAsia="en-GB"/>
        </w:rPr>
      </w:pPr>
      <w:r w:rsidRPr="008E3F09">
        <w:rPr>
          <w:rFonts w:ascii="Verdana" w:eastAsia="Calibri" w:hAnsi="Verdana" w:cs="Arial"/>
          <w:noProof/>
          <w:sz w:val="24"/>
          <w:szCs w:val="24"/>
          <w:lang w:eastAsia="en-GB"/>
        </w:rPr>
        <w:drawing>
          <wp:inline distT="0" distB="0" distL="0" distR="0" wp14:anchorId="3D0A1736" wp14:editId="2320818A">
            <wp:extent cx="6080760" cy="3810000"/>
            <wp:effectExtent l="0" t="0" r="15240" b="0"/>
            <wp:docPr id="1" name="Chart 1"/>
            <wp:cNvGraphicFramePr/>
            <a:graphic xmlns:a="http://schemas.openxmlformats.org/drawingml/2006/main">
              <a:graphicData uri="http://schemas.openxmlformats.org/drawingml/2006/chart">
                <c:chart xmlns:c="http://schemas.openxmlformats.org/drawingml/2006/chart" xmlns:r="http://schemas.openxmlformats.org/officeDocument/2006/relationships" r:id="rId18"/>
              </a:graphicData>
            </a:graphic>
          </wp:inline>
        </w:drawing>
      </w:r>
    </w:p>
    <w:p w14:paraId="26D19ED7" w14:textId="77777777" w:rsidR="00595C6D" w:rsidRDefault="00595C6D" w:rsidP="00595C6D">
      <w:pPr>
        <w:rPr>
          <w:rFonts w:ascii="Verdana" w:eastAsia="Calibri" w:hAnsi="Verdana" w:cs="Arial"/>
          <w:noProof/>
          <w:sz w:val="24"/>
          <w:szCs w:val="24"/>
          <w:lang w:eastAsia="en-GB"/>
        </w:rPr>
      </w:pPr>
    </w:p>
    <w:p w14:paraId="4945D11A" w14:textId="1673BC52" w:rsidR="00595C6D" w:rsidRDefault="00595C6D" w:rsidP="00595C6D">
      <w:pPr>
        <w:tabs>
          <w:tab w:val="left" w:pos="3120"/>
        </w:tabs>
        <w:rPr>
          <w:rFonts w:ascii="Verdana" w:eastAsia="Calibri" w:hAnsi="Verdana" w:cs="Arial"/>
          <w:sz w:val="24"/>
          <w:szCs w:val="24"/>
        </w:rPr>
      </w:pPr>
      <w:r>
        <w:rPr>
          <w:rFonts w:ascii="Verdana" w:eastAsia="Calibri" w:hAnsi="Verdana" w:cs="Arial"/>
          <w:sz w:val="24"/>
          <w:szCs w:val="24"/>
        </w:rPr>
        <w:tab/>
      </w:r>
    </w:p>
    <w:p w14:paraId="52FEAC7E" w14:textId="77777777" w:rsidR="00595C6D" w:rsidRDefault="00595C6D" w:rsidP="00595C6D">
      <w:pPr>
        <w:tabs>
          <w:tab w:val="left" w:pos="3120"/>
        </w:tabs>
        <w:rPr>
          <w:rFonts w:ascii="Verdana" w:eastAsia="Calibri" w:hAnsi="Verdana" w:cs="Arial"/>
          <w:sz w:val="24"/>
          <w:szCs w:val="24"/>
        </w:rPr>
      </w:pPr>
    </w:p>
    <w:p w14:paraId="2A22C6B9" w14:textId="396FCBBC" w:rsidR="00595C6D" w:rsidRPr="008E3F09" w:rsidRDefault="00595C6D" w:rsidP="00595C6D">
      <w:pPr>
        <w:spacing w:after="0" w:line="240" w:lineRule="auto"/>
        <w:jc w:val="both"/>
        <w:rPr>
          <w:rFonts w:ascii="Verdana" w:eastAsia="Calibri" w:hAnsi="Verdana" w:cs="Arial"/>
          <w:b/>
          <w:i/>
          <w:sz w:val="24"/>
          <w:szCs w:val="24"/>
        </w:rPr>
      </w:pPr>
      <w:r w:rsidRPr="00595C6D">
        <w:rPr>
          <w:rFonts w:ascii="Verdana" w:eastAsia="Calibri" w:hAnsi="Verdana" w:cs="Arial"/>
          <w:b/>
          <w:i/>
          <w:sz w:val="24"/>
          <w:szCs w:val="24"/>
        </w:rPr>
        <w:lastRenderedPageBreak/>
        <w:t>Table 9</w:t>
      </w:r>
      <w:r>
        <w:rPr>
          <w:rFonts w:ascii="Verdana" w:eastAsia="Calibri" w:hAnsi="Verdana" w:cs="Arial"/>
          <w:b/>
          <w:i/>
          <w:sz w:val="24"/>
          <w:szCs w:val="24"/>
        </w:rPr>
        <w:t xml:space="preserve"> below</w:t>
      </w:r>
      <w:r w:rsidRPr="008E3F09">
        <w:rPr>
          <w:rFonts w:ascii="Verdana" w:eastAsia="Calibri" w:hAnsi="Verdana" w:cs="Arial"/>
          <w:b/>
          <w:i/>
          <w:sz w:val="24"/>
          <w:szCs w:val="24"/>
        </w:rPr>
        <w:t xml:space="preserve"> shows the number of patients on a CTO at the end of each month end in this reporting period and including comparison data from previous year.</w:t>
      </w:r>
    </w:p>
    <w:p w14:paraId="55526284" w14:textId="77777777" w:rsidR="00595C6D" w:rsidRDefault="00595C6D" w:rsidP="00595C6D">
      <w:pPr>
        <w:tabs>
          <w:tab w:val="left" w:pos="3120"/>
        </w:tabs>
        <w:rPr>
          <w:rFonts w:ascii="Verdana" w:eastAsia="Calibri" w:hAnsi="Verdana" w:cs="Arial"/>
          <w:sz w:val="24"/>
          <w:szCs w:val="24"/>
        </w:rPr>
      </w:pPr>
    </w:p>
    <w:p w14:paraId="3D4437BE" w14:textId="3BE4D87F" w:rsidR="00595C6D" w:rsidRDefault="00595C6D" w:rsidP="00595C6D">
      <w:pPr>
        <w:tabs>
          <w:tab w:val="left" w:pos="3120"/>
        </w:tabs>
        <w:rPr>
          <w:rFonts w:ascii="Verdana" w:eastAsia="Calibri" w:hAnsi="Verdana" w:cs="Arial"/>
          <w:sz w:val="24"/>
          <w:szCs w:val="24"/>
        </w:rPr>
      </w:pPr>
      <w:r>
        <w:rPr>
          <w:rFonts w:ascii="Verdana" w:eastAsia="Calibri" w:hAnsi="Verdana" w:cs="Arial"/>
          <w:sz w:val="24"/>
          <w:szCs w:val="24"/>
        </w:rPr>
        <w:t>Table 9:</w:t>
      </w:r>
    </w:p>
    <w:p w14:paraId="1981803D" w14:textId="48CFFC33" w:rsidR="00595C6D" w:rsidRDefault="00595C6D" w:rsidP="00595C6D">
      <w:pPr>
        <w:tabs>
          <w:tab w:val="left" w:pos="3120"/>
        </w:tabs>
        <w:rPr>
          <w:rFonts w:ascii="Verdana" w:eastAsia="Calibri" w:hAnsi="Verdana" w:cs="Arial"/>
          <w:sz w:val="24"/>
          <w:szCs w:val="24"/>
        </w:rPr>
      </w:pPr>
      <w:r w:rsidRPr="008E3F09">
        <w:rPr>
          <w:rFonts w:ascii="Verdana" w:eastAsia="Calibri" w:hAnsi="Verdana" w:cs="Arial"/>
          <w:noProof/>
          <w:sz w:val="24"/>
          <w:szCs w:val="24"/>
          <w:lang w:eastAsia="en-GB"/>
        </w:rPr>
        <w:drawing>
          <wp:inline distT="0" distB="0" distL="0" distR="0" wp14:anchorId="6E0B124E" wp14:editId="64C5D08B">
            <wp:extent cx="5731510" cy="2819400"/>
            <wp:effectExtent l="0" t="0" r="2540" b="0"/>
            <wp:docPr id="6" name="Chart 6"/>
            <wp:cNvGraphicFramePr/>
            <a:graphic xmlns:a="http://schemas.openxmlformats.org/drawingml/2006/main">
              <a:graphicData uri="http://schemas.openxmlformats.org/drawingml/2006/chart">
                <c:chart xmlns:c="http://schemas.openxmlformats.org/drawingml/2006/chart" xmlns:r="http://schemas.openxmlformats.org/officeDocument/2006/relationships" r:id="rId19"/>
              </a:graphicData>
            </a:graphic>
          </wp:inline>
        </w:drawing>
      </w:r>
    </w:p>
    <w:p w14:paraId="540EC429" w14:textId="7D912A3B" w:rsidR="00595C6D" w:rsidRDefault="00595C6D" w:rsidP="00595C6D">
      <w:pPr>
        <w:tabs>
          <w:tab w:val="left" w:pos="3120"/>
        </w:tabs>
        <w:jc w:val="both"/>
        <w:rPr>
          <w:rFonts w:ascii="Verdana" w:eastAsia="Calibri" w:hAnsi="Verdana" w:cs="Arial"/>
          <w:sz w:val="24"/>
          <w:szCs w:val="24"/>
        </w:rPr>
      </w:pPr>
      <w:r>
        <w:rPr>
          <w:rFonts w:ascii="Verdana" w:eastAsia="Calibri" w:hAnsi="Verdana" w:cs="Arial"/>
          <w:b/>
          <w:i/>
          <w:sz w:val="24"/>
          <w:szCs w:val="24"/>
        </w:rPr>
        <w:t>Table 10 below</w:t>
      </w:r>
      <w:r w:rsidRPr="008E3F09">
        <w:rPr>
          <w:rFonts w:ascii="Verdana" w:eastAsia="Calibri" w:hAnsi="Verdana" w:cs="Arial"/>
          <w:b/>
          <w:i/>
          <w:sz w:val="24"/>
          <w:szCs w:val="24"/>
        </w:rPr>
        <w:t xml:space="preserve"> shows activity related to CTO patients over the past </w:t>
      </w:r>
      <w:r w:rsidR="003069AC">
        <w:rPr>
          <w:rFonts w:ascii="Verdana" w:eastAsia="Calibri" w:hAnsi="Verdana" w:cs="Arial"/>
          <w:b/>
          <w:i/>
          <w:sz w:val="24"/>
          <w:szCs w:val="24"/>
        </w:rPr>
        <w:t>year.</w:t>
      </w:r>
    </w:p>
    <w:p w14:paraId="3ECBEBB3" w14:textId="77777777" w:rsidR="00595C6D" w:rsidRDefault="00595C6D" w:rsidP="00595C6D">
      <w:pPr>
        <w:tabs>
          <w:tab w:val="left" w:pos="3120"/>
        </w:tabs>
        <w:rPr>
          <w:rFonts w:ascii="Verdana" w:eastAsia="Calibri" w:hAnsi="Verdana" w:cs="Arial"/>
          <w:sz w:val="24"/>
          <w:szCs w:val="24"/>
        </w:rPr>
      </w:pPr>
      <w:r>
        <w:rPr>
          <w:rFonts w:ascii="Verdana" w:eastAsia="Calibri" w:hAnsi="Verdana" w:cs="Arial"/>
          <w:sz w:val="24"/>
          <w:szCs w:val="24"/>
        </w:rPr>
        <w:t>Table 10:</w:t>
      </w:r>
    </w:p>
    <w:p w14:paraId="4C34BE66" w14:textId="549A4EC0" w:rsidR="00282E1F" w:rsidRPr="008E3F09" w:rsidRDefault="00282E1F" w:rsidP="00595C6D">
      <w:pPr>
        <w:tabs>
          <w:tab w:val="left" w:pos="3120"/>
        </w:tabs>
        <w:rPr>
          <w:rFonts w:ascii="Verdana" w:eastAsia="Calibri" w:hAnsi="Verdana" w:cs="Arial"/>
          <w:b/>
          <w:sz w:val="24"/>
          <w:szCs w:val="24"/>
        </w:rPr>
      </w:pPr>
      <w:r w:rsidRPr="008E3F09">
        <w:rPr>
          <w:rFonts w:ascii="Verdana" w:eastAsia="Calibri" w:hAnsi="Verdana" w:cs="Arial"/>
          <w:b/>
          <w:noProof/>
          <w:sz w:val="24"/>
          <w:szCs w:val="24"/>
          <w:lang w:eastAsia="en-GB"/>
        </w:rPr>
        <w:drawing>
          <wp:inline distT="0" distB="0" distL="0" distR="0" wp14:anchorId="3A4F361B" wp14:editId="68BD0AC8">
            <wp:extent cx="5753100" cy="3648075"/>
            <wp:effectExtent l="0" t="0" r="0" b="9525"/>
            <wp:docPr id="17" name="Chart 17"/>
            <wp:cNvGraphicFramePr/>
            <a:graphic xmlns:a="http://schemas.openxmlformats.org/drawingml/2006/main">
              <a:graphicData uri="http://schemas.openxmlformats.org/drawingml/2006/chart">
                <c:chart xmlns:c="http://schemas.openxmlformats.org/drawingml/2006/chart" xmlns:r="http://schemas.openxmlformats.org/officeDocument/2006/relationships" r:id="rId20"/>
              </a:graphicData>
            </a:graphic>
          </wp:inline>
        </w:drawing>
      </w:r>
    </w:p>
    <w:p w14:paraId="1E7936E8" w14:textId="4DDF78F1" w:rsidR="00282E1F" w:rsidRPr="008E3F09" w:rsidRDefault="00282E1F" w:rsidP="00282E1F">
      <w:pPr>
        <w:spacing w:after="0" w:line="240" w:lineRule="auto"/>
        <w:jc w:val="both"/>
        <w:rPr>
          <w:rFonts w:ascii="Verdana" w:eastAsia="Calibri" w:hAnsi="Verdana" w:cs="Arial"/>
          <w:b/>
          <w:i/>
          <w:sz w:val="24"/>
          <w:szCs w:val="24"/>
        </w:rPr>
      </w:pPr>
      <w:r w:rsidRPr="008E3F09">
        <w:rPr>
          <w:rFonts w:ascii="Verdana" w:eastAsia="Calibri" w:hAnsi="Verdana" w:cs="Arial"/>
          <w:b/>
          <w:i/>
          <w:sz w:val="24"/>
          <w:szCs w:val="24"/>
        </w:rPr>
        <w:lastRenderedPageBreak/>
        <w:tab/>
      </w:r>
    </w:p>
    <w:p w14:paraId="2B3C32AE" w14:textId="77777777" w:rsidR="00282E1F" w:rsidRPr="008E3F09" w:rsidRDefault="00282E1F" w:rsidP="00282E1F">
      <w:pPr>
        <w:spacing w:after="0" w:line="240" w:lineRule="auto"/>
        <w:jc w:val="both"/>
        <w:rPr>
          <w:rFonts w:ascii="Verdana" w:eastAsia="Calibri" w:hAnsi="Verdana" w:cs="Arial"/>
          <w:b/>
          <w:i/>
          <w:sz w:val="24"/>
          <w:szCs w:val="24"/>
        </w:rPr>
      </w:pPr>
    </w:p>
    <w:p w14:paraId="3F71133B" w14:textId="1C7ECC0C" w:rsidR="00282E1F" w:rsidRPr="00544DCD" w:rsidRDefault="00282E1F" w:rsidP="00544DCD">
      <w:pPr>
        <w:spacing w:after="0" w:line="240" w:lineRule="auto"/>
        <w:jc w:val="both"/>
        <w:rPr>
          <w:rFonts w:ascii="Verdana" w:eastAsia="Calibri" w:hAnsi="Verdana" w:cs="Arial"/>
          <w:bCs/>
          <w:iCs/>
          <w:sz w:val="24"/>
          <w:szCs w:val="24"/>
        </w:rPr>
      </w:pPr>
      <w:r w:rsidRPr="00544DCD">
        <w:rPr>
          <w:rFonts w:ascii="Verdana" w:eastAsia="Calibri" w:hAnsi="Verdana" w:cs="Arial"/>
          <w:b/>
          <w:bCs/>
          <w:iCs/>
          <w:sz w:val="24"/>
          <w:szCs w:val="24"/>
        </w:rPr>
        <w:t>Deaths of detained patients</w:t>
      </w:r>
      <w:r w:rsidRPr="00544DCD">
        <w:rPr>
          <w:rFonts w:ascii="Verdana" w:eastAsia="Calibri" w:hAnsi="Verdana" w:cs="Arial"/>
          <w:bCs/>
          <w:iCs/>
          <w:sz w:val="24"/>
          <w:szCs w:val="24"/>
        </w:rPr>
        <w:t xml:space="preserve"> </w:t>
      </w:r>
    </w:p>
    <w:p w14:paraId="6FFB85FD" w14:textId="77777777" w:rsidR="00282E1F" w:rsidRPr="008E3F09" w:rsidRDefault="00282E1F" w:rsidP="00282E1F">
      <w:pPr>
        <w:spacing w:after="0" w:line="240" w:lineRule="auto"/>
        <w:jc w:val="both"/>
        <w:rPr>
          <w:rFonts w:ascii="Verdana" w:eastAsia="Calibri" w:hAnsi="Verdana" w:cs="Arial"/>
          <w:bCs/>
          <w:iCs/>
          <w:sz w:val="24"/>
          <w:szCs w:val="24"/>
        </w:rPr>
      </w:pPr>
    </w:p>
    <w:p w14:paraId="1F5026A9" w14:textId="77777777" w:rsidR="00282E1F" w:rsidRPr="008E3F09" w:rsidRDefault="00282E1F" w:rsidP="00595C6D">
      <w:pPr>
        <w:spacing w:after="0" w:line="240" w:lineRule="auto"/>
        <w:jc w:val="both"/>
        <w:rPr>
          <w:rFonts w:ascii="Verdana" w:eastAsia="Calibri" w:hAnsi="Verdana" w:cs="Arial"/>
          <w:bCs/>
          <w:iCs/>
          <w:sz w:val="24"/>
          <w:szCs w:val="24"/>
        </w:rPr>
      </w:pPr>
      <w:r w:rsidRPr="008E3F09">
        <w:rPr>
          <w:rFonts w:ascii="Verdana" w:eastAsia="Calibri" w:hAnsi="Verdana" w:cs="Arial"/>
          <w:bCs/>
          <w:iCs/>
          <w:sz w:val="24"/>
          <w:szCs w:val="24"/>
        </w:rPr>
        <w:t xml:space="preserve">There were </w:t>
      </w:r>
      <w:r w:rsidRPr="00595C6D">
        <w:rPr>
          <w:rFonts w:ascii="Verdana" w:eastAsia="Calibri" w:hAnsi="Verdana" w:cs="Arial"/>
          <w:b/>
          <w:iCs/>
          <w:sz w:val="24"/>
          <w:szCs w:val="24"/>
        </w:rPr>
        <w:t>no deaths</w:t>
      </w:r>
      <w:r w:rsidRPr="008E3F09">
        <w:rPr>
          <w:rFonts w:ascii="Verdana" w:eastAsia="Calibri" w:hAnsi="Verdana" w:cs="Arial"/>
          <w:bCs/>
          <w:iCs/>
          <w:sz w:val="24"/>
          <w:szCs w:val="24"/>
        </w:rPr>
        <w:t xml:space="preserve"> of detained patients during the reporting period</w:t>
      </w:r>
    </w:p>
    <w:p w14:paraId="62CF85EC" w14:textId="77777777" w:rsidR="00461D05" w:rsidRDefault="00461D05" w:rsidP="00282E1F">
      <w:pPr>
        <w:spacing w:after="0" w:line="240" w:lineRule="auto"/>
        <w:jc w:val="both"/>
        <w:rPr>
          <w:rFonts w:ascii="Verdana" w:eastAsia="Calibri" w:hAnsi="Verdana" w:cs="Arial"/>
          <w:bCs/>
          <w:iCs/>
          <w:sz w:val="24"/>
          <w:szCs w:val="24"/>
        </w:rPr>
      </w:pPr>
    </w:p>
    <w:p w14:paraId="3A09333C" w14:textId="3DFBD880" w:rsidR="00282E1F" w:rsidRPr="003109BD" w:rsidRDefault="00282E1F" w:rsidP="003109BD">
      <w:pPr>
        <w:spacing w:after="0" w:line="240" w:lineRule="auto"/>
        <w:jc w:val="both"/>
        <w:rPr>
          <w:rFonts w:ascii="Verdana" w:eastAsia="Calibri" w:hAnsi="Verdana" w:cs="Arial"/>
          <w:b/>
          <w:bCs/>
          <w:iCs/>
          <w:sz w:val="24"/>
          <w:szCs w:val="24"/>
        </w:rPr>
      </w:pPr>
      <w:r w:rsidRPr="003109BD">
        <w:rPr>
          <w:rFonts w:ascii="Verdana" w:eastAsia="Calibri" w:hAnsi="Verdana" w:cs="Arial"/>
          <w:b/>
          <w:bCs/>
          <w:iCs/>
          <w:sz w:val="24"/>
          <w:szCs w:val="24"/>
        </w:rPr>
        <w:t>H</w:t>
      </w:r>
      <w:r w:rsidR="003C50E2" w:rsidRPr="003109BD">
        <w:rPr>
          <w:rFonts w:ascii="Verdana" w:eastAsia="Calibri" w:hAnsi="Verdana" w:cs="Arial"/>
          <w:b/>
          <w:bCs/>
          <w:iCs/>
          <w:sz w:val="24"/>
          <w:szCs w:val="24"/>
        </w:rPr>
        <w:t>ealthcare Inspectorate Wales</w:t>
      </w:r>
      <w:r w:rsidRPr="003109BD">
        <w:rPr>
          <w:rFonts w:ascii="Verdana" w:eastAsia="Calibri" w:hAnsi="Verdana" w:cs="Arial"/>
          <w:b/>
          <w:bCs/>
          <w:iCs/>
          <w:sz w:val="24"/>
          <w:szCs w:val="24"/>
        </w:rPr>
        <w:t xml:space="preserve"> Inspections</w:t>
      </w:r>
    </w:p>
    <w:p w14:paraId="73A62788" w14:textId="77777777" w:rsidR="00701A74" w:rsidRDefault="00701A74" w:rsidP="00701A74">
      <w:pPr>
        <w:pStyle w:val="ListParagraph"/>
        <w:spacing w:after="0" w:line="240" w:lineRule="auto"/>
        <w:jc w:val="both"/>
        <w:rPr>
          <w:rFonts w:ascii="Verdana" w:eastAsia="Calibri" w:hAnsi="Verdana" w:cs="Arial"/>
          <w:b/>
          <w:bCs/>
          <w:iCs/>
          <w:sz w:val="24"/>
          <w:szCs w:val="24"/>
        </w:rPr>
      </w:pPr>
    </w:p>
    <w:p w14:paraId="0DFF5799" w14:textId="5D826CC4" w:rsidR="00282E1F" w:rsidRDefault="00E42911" w:rsidP="00282E1F">
      <w:pPr>
        <w:spacing w:after="0" w:line="240" w:lineRule="auto"/>
        <w:jc w:val="both"/>
        <w:rPr>
          <w:rFonts w:ascii="Verdana" w:eastAsia="Calibri" w:hAnsi="Verdana" w:cs="Arial"/>
          <w:iCs/>
          <w:sz w:val="24"/>
          <w:szCs w:val="24"/>
        </w:rPr>
      </w:pPr>
      <w:r w:rsidRPr="00E42911">
        <w:rPr>
          <w:rFonts w:ascii="Verdana" w:eastAsia="Calibri" w:hAnsi="Verdana" w:cs="Arial"/>
          <w:iCs/>
          <w:sz w:val="24"/>
          <w:szCs w:val="24"/>
        </w:rPr>
        <w:t>Healthcare Inspectorate Wales (HIW) completed an unannounced inspection at Tawe Clinic, Cefn Coed Hospital, Swansea Bay University Health Board on 06, 07 and 08 October 2025. The following wards were reviewed during this inspection:</w:t>
      </w:r>
    </w:p>
    <w:p w14:paraId="5DAC8A0B" w14:textId="77777777" w:rsidR="00E42911" w:rsidRDefault="00E42911" w:rsidP="00282E1F">
      <w:pPr>
        <w:spacing w:after="0" w:line="240" w:lineRule="auto"/>
        <w:jc w:val="both"/>
        <w:rPr>
          <w:rFonts w:ascii="Verdana" w:eastAsia="Calibri" w:hAnsi="Verdana" w:cs="Arial"/>
          <w:iCs/>
          <w:sz w:val="24"/>
          <w:szCs w:val="24"/>
        </w:rPr>
      </w:pPr>
    </w:p>
    <w:p w14:paraId="423F28CF" w14:textId="68FE1F99" w:rsidR="00E42911" w:rsidRPr="00E42911" w:rsidRDefault="00E42911" w:rsidP="00E42911">
      <w:pPr>
        <w:pStyle w:val="ListParagraph"/>
        <w:numPr>
          <w:ilvl w:val="0"/>
          <w:numId w:val="15"/>
        </w:numPr>
        <w:spacing w:after="0" w:line="240" w:lineRule="auto"/>
        <w:jc w:val="both"/>
        <w:rPr>
          <w:rFonts w:ascii="Verdana" w:eastAsia="Calibri" w:hAnsi="Verdana" w:cs="Arial"/>
          <w:iCs/>
          <w:sz w:val="24"/>
          <w:szCs w:val="24"/>
        </w:rPr>
      </w:pPr>
      <w:r w:rsidRPr="00E42911">
        <w:rPr>
          <w:rFonts w:ascii="Verdana" w:eastAsia="Calibri" w:hAnsi="Verdana" w:cs="Arial"/>
          <w:iCs/>
          <w:sz w:val="24"/>
          <w:szCs w:val="24"/>
        </w:rPr>
        <w:t>Clyne Ward – 14 bed female acute inpatient ward</w:t>
      </w:r>
    </w:p>
    <w:p w14:paraId="0A95DAC0" w14:textId="75FB2CCA" w:rsidR="00E42911" w:rsidRDefault="00E42911" w:rsidP="00E42911">
      <w:pPr>
        <w:pStyle w:val="ListParagraph"/>
        <w:numPr>
          <w:ilvl w:val="0"/>
          <w:numId w:val="15"/>
        </w:numPr>
        <w:spacing w:after="0" w:line="240" w:lineRule="auto"/>
        <w:jc w:val="both"/>
        <w:rPr>
          <w:rFonts w:ascii="Verdana" w:eastAsia="Calibri" w:hAnsi="Verdana" w:cs="Arial"/>
          <w:iCs/>
          <w:sz w:val="24"/>
          <w:szCs w:val="24"/>
        </w:rPr>
      </w:pPr>
      <w:r w:rsidRPr="00E42911">
        <w:rPr>
          <w:rFonts w:ascii="Verdana" w:eastAsia="Calibri" w:hAnsi="Verdana" w:cs="Arial"/>
          <w:iCs/>
          <w:sz w:val="24"/>
          <w:szCs w:val="24"/>
        </w:rPr>
        <w:t>Fendrod Ward – 20 bed male acute inpatient ward</w:t>
      </w:r>
    </w:p>
    <w:p w14:paraId="1E26FEEE" w14:textId="77777777" w:rsidR="00E42911" w:rsidRDefault="00E42911" w:rsidP="00E42911">
      <w:pPr>
        <w:pStyle w:val="ListParagraph"/>
        <w:spacing w:after="0" w:line="240" w:lineRule="auto"/>
        <w:jc w:val="both"/>
        <w:rPr>
          <w:rFonts w:ascii="Verdana" w:eastAsia="Calibri" w:hAnsi="Verdana" w:cs="Arial"/>
          <w:iCs/>
          <w:sz w:val="24"/>
          <w:szCs w:val="24"/>
        </w:rPr>
      </w:pPr>
    </w:p>
    <w:p w14:paraId="63E83B17" w14:textId="77777777" w:rsidR="00E42911" w:rsidRDefault="00E42911" w:rsidP="00282E1F">
      <w:pPr>
        <w:spacing w:after="0" w:line="240" w:lineRule="auto"/>
        <w:jc w:val="both"/>
        <w:rPr>
          <w:rFonts w:ascii="Verdana" w:eastAsia="Calibri" w:hAnsi="Verdana" w:cs="Arial"/>
          <w:iCs/>
          <w:sz w:val="24"/>
          <w:szCs w:val="24"/>
        </w:rPr>
      </w:pPr>
      <w:r>
        <w:rPr>
          <w:rFonts w:ascii="Verdana" w:eastAsia="Calibri" w:hAnsi="Verdana" w:cs="Arial"/>
          <w:iCs/>
          <w:sz w:val="24"/>
          <w:szCs w:val="24"/>
        </w:rPr>
        <w:t>Mental Health Actions:</w:t>
      </w:r>
    </w:p>
    <w:p w14:paraId="4A54A37A" w14:textId="77777777" w:rsidR="00E42911" w:rsidRDefault="00E42911" w:rsidP="00282E1F">
      <w:pPr>
        <w:spacing w:after="0" w:line="240" w:lineRule="auto"/>
        <w:jc w:val="both"/>
        <w:rPr>
          <w:rFonts w:ascii="Verdana" w:eastAsia="Calibri" w:hAnsi="Verdana" w:cs="Arial"/>
          <w:iCs/>
          <w:sz w:val="24"/>
          <w:szCs w:val="24"/>
        </w:rPr>
      </w:pPr>
    </w:p>
    <w:p w14:paraId="11CB95F5" w14:textId="714D6241" w:rsidR="00E42911" w:rsidRDefault="00E42911" w:rsidP="00282E1F">
      <w:pPr>
        <w:spacing w:after="0" w:line="240" w:lineRule="auto"/>
        <w:jc w:val="both"/>
        <w:rPr>
          <w:rFonts w:ascii="Verdana" w:eastAsia="Calibri" w:hAnsi="Verdana" w:cs="Arial"/>
          <w:iCs/>
          <w:sz w:val="24"/>
          <w:szCs w:val="24"/>
        </w:rPr>
      </w:pPr>
      <w:r>
        <w:rPr>
          <w:rFonts w:ascii="Verdana" w:eastAsia="Calibri" w:hAnsi="Verdana" w:cs="Arial"/>
          <w:iCs/>
          <w:sz w:val="24"/>
          <w:szCs w:val="24"/>
        </w:rPr>
        <w:t xml:space="preserve">It was identified that a recently transferred patient had not had a hospital manager’s hearing in relation to the recent renewal of their detention. Immediate assurance was given by the Mental Health Act Manager that this was being expedited and that improved administrative processes relating to the transfer of patients had been established. </w:t>
      </w:r>
    </w:p>
    <w:p w14:paraId="768E16A3" w14:textId="77777777" w:rsidR="00544DCD" w:rsidRDefault="00544DCD" w:rsidP="00282E1F">
      <w:pPr>
        <w:spacing w:after="0" w:line="240" w:lineRule="auto"/>
        <w:jc w:val="both"/>
        <w:rPr>
          <w:rFonts w:ascii="Verdana" w:eastAsia="Calibri" w:hAnsi="Verdana" w:cs="Arial"/>
          <w:iCs/>
          <w:sz w:val="24"/>
          <w:szCs w:val="24"/>
        </w:rPr>
      </w:pPr>
    </w:p>
    <w:p w14:paraId="0E16EB91" w14:textId="77777777" w:rsidR="00E42911" w:rsidRPr="008E3F09" w:rsidRDefault="00E42911" w:rsidP="00282E1F">
      <w:pPr>
        <w:spacing w:after="0" w:line="240" w:lineRule="auto"/>
        <w:jc w:val="both"/>
        <w:rPr>
          <w:rFonts w:ascii="Verdana" w:eastAsia="Calibri" w:hAnsi="Verdana" w:cs="Arial"/>
          <w:bCs/>
          <w:iCs/>
          <w:sz w:val="24"/>
          <w:szCs w:val="24"/>
        </w:rPr>
      </w:pPr>
    </w:p>
    <w:p w14:paraId="2822FDB4" w14:textId="77777777" w:rsidR="00544DCD" w:rsidRDefault="00544DCD" w:rsidP="00544DCD">
      <w:pPr>
        <w:spacing w:after="0" w:line="240" w:lineRule="auto"/>
        <w:jc w:val="both"/>
        <w:rPr>
          <w:rFonts w:ascii="Verdana" w:eastAsia="Calibri" w:hAnsi="Verdana" w:cs="Arial"/>
          <w:b/>
          <w:bCs/>
          <w:iCs/>
          <w:sz w:val="24"/>
          <w:szCs w:val="24"/>
        </w:rPr>
      </w:pPr>
    </w:p>
    <w:p w14:paraId="7B1B8C61" w14:textId="77777777" w:rsidR="00544DCD" w:rsidRDefault="00544DCD" w:rsidP="00544DCD">
      <w:pPr>
        <w:spacing w:after="0" w:line="240" w:lineRule="auto"/>
        <w:jc w:val="both"/>
        <w:rPr>
          <w:rFonts w:ascii="Verdana" w:eastAsia="Calibri" w:hAnsi="Verdana" w:cs="Arial"/>
          <w:b/>
          <w:bCs/>
          <w:iCs/>
          <w:sz w:val="24"/>
          <w:szCs w:val="24"/>
        </w:rPr>
      </w:pPr>
    </w:p>
    <w:p w14:paraId="7F4E9C53" w14:textId="77777777" w:rsidR="00544DCD" w:rsidRDefault="00544DCD" w:rsidP="00544DCD">
      <w:pPr>
        <w:spacing w:after="0" w:line="240" w:lineRule="auto"/>
        <w:jc w:val="both"/>
        <w:rPr>
          <w:rFonts w:ascii="Verdana" w:eastAsia="Calibri" w:hAnsi="Verdana" w:cs="Arial"/>
          <w:b/>
          <w:bCs/>
          <w:iCs/>
          <w:sz w:val="24"/>
          <w:szCs w:val="24"/>
        </w:rPr>
      </w:pPr>
    </w:p>
    <w:p w14:paraId="1DD0CA4E" w14:textId="77777777" w:rsidR="00544DCD" w:rsidRDefault="00544DCD" w:rsidP="00544DCD">
      <w:pPr>
        <w:spacing w:after="0" w:line="240" w:lineRule="auto"/>
        <w:jc w:val="both"/>
        <w:rPr>
          <w:rFonts w:ascii="Verdana" w:eastAsia="Calibri" w:hAnsi="Verdana" w:cs="Arial"/>
          <w:b/>
          <w:bCs/>
          <w:iCs/>
          <w:sz w:val="24"/>
          <w:szCs w:val="24"/>
        </w:rPr>
      </w:pPr>
    </w:p>
    <w:p w14:paraId="588ACE8C" w14:textId="77777777" w:rsidR="00544DCD" w:rsidRDefault="00544DCD" w:rsidP="00544DCD">
      <w:pPr>
        <w:spacing w:after="0" w:line="240" w:lineRule="auto"/>
        <w:jc w:val="both"/>
        <w:rPr>
          <w:rFonts w:ascii="Verdana" w:eastAsia="Calibri" w:hAnsi="Verdana" w:cs="Arial"/>
          <w:b/>
          <w:bCs/>
          <w:iCs/>
          <w:sz w:val="24"/>
          <w:szCs w:val="24"/>
        </w:rPr>
      </w:pPr>
    </w:p>
    <w:p w14:paraId="30D83A36" w14:textId="77777777" w:rsidR="00544DCD" w:rsidRDefault="00544DCD" w:rsidP="00544DCD">
      <w:pPr>
        <w:spacing w:after="0" w:line="240" w:lineRule="auto"/>
        <w:jc w:val="both"/>
        <w:rPr>
          <w:rFonts w:ascii="Verdana" w:eastAsia="Calibri" w:hAnsi="Verdana" w:cs="Arial"/>
          <w:b/>
          <w:bCs/>
          <w:iCs/>
          <w:sz w:val="24"/>
          <w:szCs w:val="24"/>
        </w:rPr>
      </w:pPr>
    </w:p>
    <w:p w14:paraId="504B2ED9" w14:textId="77777777" w:rsidR="00544DCD" w:rsidRDefault="00544DCD" w:rsidP="00544DCD">
      <w:pPr>
        <w:spacing w:after="0" w:line="240" w:lineRule="auto"/>
        <w:jc w:val="both"/>
        <w:rPr>
          <w:rFonts w:ascii="Verdana" w:eastAsia="Calibri" w:hAnsi="Verdana" w:cs="Arial"/>
          <w:b/>
          <w:bCs/>
          <w:iCs/>
          <w:sz w:val="24"/>
          <w:szCs w:val="24"/>
        </w:rPr>
      </w:pPr>
    </w:p>
    <w:p w14:paraId="14E3588A" w14:textId="77777777" w:rsidR="00544DCD" w:rsidRDefault="00544DCD" w:rsidP="00544DCD">
      <w:pPr>
        <w:spacing w:after="0" w:line="240" w:lineRule="auto"/>
        <w:jc w:val="both"/>
        <w:rPr>
          <w:rFonts w:ascii="Verdana" w:eastAsia="Calibri" w:hAnsi="Verdana" w:cs="Arial"/>
          <w:b/>
          <w:bCs/>
          <w:iCs/>
          <w:sz w:val="24"/>
          <w:szCs w:val="24"/>
        </w:rPr>
      </w:pPr>
    </w:p>
    <w:p w14:paraId="510B8861" w14:textId="77777777" w:rsidR="00544DCD" w:rsidRDefault="00544DCD" w:rsidP="00544DCD">
      <w:pPr>
        <w:spacing w:after="0" w:line="240" w:lineRule="auto"/>
        <w:jc w:val="both"/>
        <w:rPr>
          <w:rFonts w:ascii="Verdana" w:eastAsia="Calibri" w:hAnsi="Verdana" w:cs="Arial"/>
          <w:b/>
          <w:bCs/>
          <w:iCs/>
          <w:sz w:val="24"/>
          <w:szCs w:val="24"/>
        </w:rPr>
      </w:pPr>
    </w:p>
    <w:p w14:paraId="215019C5" w14:textId="77777777" w:rsidR="00544DCD" w:rsidRDefault="00544DCD" w:rsidP="00544DCD">
      <w:pPr>
        <w:spacing w:after="0" w:line="240" w:lineRule="auto"/>
        <w:jc w:val="both"/>
        <w:rPr>
          <w:rFonts w:ascii="Verdana" w:eastAsia="Calibri" w:hAnsi="Verdana" w:cs="Arial"/>
          <w:b/>
          <w:bCs/>
          <w:iCs/>
          <w:sz w:val="24"/>
          <w:szCs w:val="24"/>
        </w:rPr>
      </w:pPr>
    </w:p>
    <w:p w14:paraId="30140395" w14:textId="77777777" w:rsidR="00544DCD" w:rsidRDefault="00544DCD" w:rsidP="00544DCD">
      <w:pPr>
        <w:spacing w:after="0" w:line="240" w:lineRule="auto"/>
        <w:jc w:val="both"/>
        <w:rPr>
          <w:rFonts w:ascii="Verdana" w:eastAsia="Calibri" w:hAnsi="Verdana" w:cs="Arial"/>
          <w:b/>
          <w:bCs/>
          <w:iCs/>
          <w:sz w:val="24"/>
          <w:szCs w:val="24"/>
        </w:rPr>
      </w:pPr>
    </w:p>
    <w:p w14:paraId="7055C9A1" w14:textId="77777777" w:rsidR="00544DCD" w:rsidRDefault="00544DCD" w:rsidP="00544DCD">
      <w:pPr>
        <w:spacing w:after="0" w:line="240" w:lineRule="auto"/>
        <w:jc w:val="both"/>
        <w:rPr>
          <w:rFonts w:ascii="Verdana" w:eastAsia="Calibri" w:hAnsi="Verdana" w:cs="Arial"/>
          <w:b/>
          <w:bCs/>
          <w:iCs/>
          <w:sz w:val="24"/>
          <w:szCs w:val="24"/>
        </w:rPr>
      </w:pPr>
    </w:p>
    <w:p w14:paraId="771BABF6" w14:textId="77777777" w:rsidR="00544DCD" w:rsidRDefault="00544DCD" w:rsidP="00544DCD">
      <w:pPr>
        <w:spacing w:after="0" w:line="240" w:lineRule="auto"/>
        <w:jc w:val="both"/>
        <w:rPr>
          <w:rFonts w:ascii="Verdana" w:eastAsia="Calibri" w:hAnsi="Verdana" w:cs="Arial"/>
          <w:b/>
          <w:bCs/>
          <w:iCs/>
          <w:sz w:val="24"/>
          <w:szCs w:val="24"/>
        </w:rPr>
      </w:pPr>
    </w:p>
    <w:p w14:paraId="6B061333" w14:textId="77777777" w:rsidR="00544DCD" w:rsidRDefault="00544DCD" w:rsidP="00544DCD">
      <w:pPr>
        <w:spacing w:after="0" w:line="240" w:lineRule="auto"/>
        <w:jc w:val="both"/>
        <w:rPr>
          <w:rFonts w:ascii="Verdana" w:eastAsia="Calibri" w:hAnsi="Verdana" w:cs="Arial"/>
          <w:b/>
          <w:bCs/>
          <w:iCs/>
          <w:sz w:val="24"/>
          <w:szCs w:val="24"/>
        </w:rPr>
      </w:pPr>
    </w:p>
    <w:p w14:paraId="2F84FC72" w14:textId="77777777" w:rsidR="00544DCD" w:rsidRDefault="00544DCD" w:rsidP="00544DCD">
      <w:pPr>
        <w:spacing w:after="0" w:line="240" w:lineRule="auto"/>
        <w:jc w:val="both"/>
        <w:rPr>
          <w:rFonts w:ascii="Verdana" w:eastAsia="Calibri" w:hAnsi="Verdana" w:cs="Arial"/>
          <w:b/>
          <w:bCs/>
          <w:iCs/>
          <w:sz w:val="24"/>
          <w:szCs w:val="24"/>
        </w:rPr>
      </w:pPr>
    </w:p>
    <w:p w14:paraId="653CFCEF" w14:textId="77777777" w:rsidR="00544DCD" w:rsidRDefault="00544DCD" w:rsidP="00544DCD">
      <w:pPr>
        <w:spacing w:after="0" w:line="240" w:lineRule="auto"/>
        <w:jc w:val="both"/>
        <w:rPr>
          <w:rFonts w:ascii="Verdana" w:eastAsia="Calibri" w:hAnsi="Verdana" w:cs="Arial"/>
          <w:b/>
          <w:bCs/>
          <w:iCs/>
          <w:sz w:val="24"/>
          <w:szCs w:val="24"/>
        </w:rPr>
      </w:pPr>
    </w:p>
    <w:p w14:paraId="3E902BD0" w14:textId="77777777" w:rsidR="00544DCD" w:rsidRDefault="00544DCD" w:rsidP="00544DCD">
      <w:pPr>
        <w:spacing w:after="0" w:line="240" w:lineRule="auto"/>
        <w:jc w:val="both"/>
        <w:rPr>
          <w:rFonts w:ascii="Verdana" w:eastAsia="Calibri" w:hAnsi="Verdana" w:cs="Arial"/>
          <w:b/>
          <w:bCs/>
          <w:iCs/>
          <w:sz w:val="24"/>
          <w:szCs w:val="24"/>
        </w:rPr>
      </w:pPr>
    </w:p>
    <w:p w14:paraId="2907BB3A" w14:textId="77777777" w:rsidR="00544DCD" w:rsidRDefault="00544DCD" w:rsidP="00544DCD">
      <w:pPr>
        <w:spacing w:after="0" w:line="240" w:lineRule="auto"/>
        <w:jc w:val="both"/>
        <w:rPr>
          <w:rFonts w:ascii="Verdana" w:eastAsia="Calibri" w:hAnsi="Verdana" w:cs="Arial"/>
          <w:b/>
          <w:bCs/>
          <w:iCs/>
          <w:sz w:val="24"/>
          <w:szCs w:val="24"/>
        </w:rPr>
      </w:pPr>
    </w:p>
    <w:p w14:paraId="12C5922B" w14:textId="77777777" w:rsidR="00544DCD" w:rsidRDefault="00544DCD" w:rsidP="00544DCD">
      <w:pPr>
        <w:spacing w:after="0" w:line="240" w:lineRule="auto"/>
        <w:jc w:val="both"/>
        <w:rPr>
          <w:rFonts w:ascii="Verdana" w:eastAsia="Calibri" w:hAnsi="Verdana" w:cs="Arial"/>
          <w:b/>
          <w:bCs/>
          <w:iCs/>
          <w:sz w:val="24"/>
          <w:szCs w:val="24"/>
        </w:rPr>
      </w:pPr>
    </w:p>
    <w:p w14:paraId="51FF11A6" w14:textId="77777777" w:rsidR="00544DCD" w:rsidRDefault="00544DCD" w:rsidP="00544DCD">
      <w:pPr>
        <w:spacing w:after="0" w:line="240" w:lineRule="auto"/>
        <w:jc w:val="both"/>
        <w:rPr>
          <w:rFonts w:ascii="Verdana" w:eastAsia="Calibri" w:hAnsi="Verdana" w:cs="Arial"/>
          <w:b/>
          <w:bCs/>
          <w:iCs/>
          <w:sz w:val="24"/>
          <w:szCs w:val="24"/>
        </w:rPr>
      </w:pPr>
    </w:p>
    <w:p w14:paraId="70E98B79" w14:textId="77777777" w:rsidR="00544DCD" w:rsidRDefault="00544DCD" w:rsidP="00544DCD">
      <w:pPr>
        <w:spacing w:after="0" w:line="240" w:lineRule="auto"/>
        <w:jc w:val="both"/>
        <w:rPr>
          <w:rFonts w:ascii="Verdana" w:eastAsia="Calibri" w:hAnsi="Verdana" w:cs="Arial"/>
          <w:b/>
          <w:bCs/>
          <w:iCs/>
          <w:sz w:val="24"/>
          <w:szCs w:val="24"/>
        </w:rPr>
      </w:pPr>
    </w:p>
    <w:p w14:paraId="5B298220" w14:textId="77777777" w:rsidR="00544DCD" w:rsidRDefault="00544DCD" w:rsidP="00544DCD">
      <w:pPr>
        <w:spacing w:after="0" w:line="240" w:lineRule="auto"/>
        <w:jc w:val="both"/>
        <w:rPr>
          <w:rFonts w:ascii="Verdana" w:eastAsia="Calibri" w:hAnsi="Verdana" w:cs="Arial"/>
          <w:b/>
          <w:bCs/>
          <w:iCs/>
          <w:sz w:val="24"/>
          <w:szCs w:val="24"/>
        </w:rPr>
      </w:pPr>
    </w:p>
    <w:p w14:paraId="63B827A5" w14:textId="4A9898C4" w:rsidR="00282E1F" w:rsidRPr="00544DCD" w:rsidRDefault="00282E1F" w:rsidP="00544DCD">
      <w:pPr>
        <w:spacing w:after="0" w:line="240" w:lineRule="auto"/>
        <w:jc w:val="both"/>
        <w:rPr>
          <w:rFonts w:ascii="Verdana" w:eastAsia="Calibri" w:hAnsi="Verdana" w:cs="Arial"/>
          <w:b/>
          <w:bCs/>
          <w:iCs/>
          <w:sz w:val="24"/>
          <w:szCs w:val="24"/>
        </w:rPr>
      </w:pPr>
      <w:r w:rsidRPr="00544DCD">
        <w:rPr>
          <w:rFonts w:ascii="Verdana" w:eastAsia="Calibri" w:hAnsi="Verdana" w:cs="Arial"/>
          <w:b/>
          <w:bCs/>
          <w:iCs/>
          <w:sz w:val="24"/>
          <w:szCs w:val="24"/>
        </w:rPr>
        <w:t>Application</w:t>
      </w:r>
      <w:r w:rsidR="000F6072" w:rsidRPr="00544DCD">
        <w:rPr>
          <w:rFonts w:ascii="Verdana" w:eastAsia="Calibri" w:hAnsi="Verdana" w:cs="Arial"/>
          <w:b/>
          <w:bCs/>
          <w:iCs/>
          <w:sz w:val="24"/>
          <w:szCs w:val="24"/>
        </w:rPr>
        <w:t xml:space="preserve"> &amp; Referrals</w:t>
      </w:r>
      <w:r w:rsidRPr="00544DCD">
        <w:rPr>
          <w:rFonts w:ascii="Verdana" w:eastAsia="Calibri" w:hAnsi="Verdana" w:cs="Arial"/>
          <w:b/>
          <w:bCs/>
          <w:iCs/>
          <w:sz w:val="24"/>
          <w:szCs w:val="24"/>
        </w:rPr>
        <w:t xml:space="preserve"> to </w:t>
      </w:r>
      <w:r w:rsidR="00913E4F" w:rsidRPr="00544DCD">
        <w:rPr>
          <w:rFonts w:ascii="Verdana" w:eastAsia="Calibri" w:hAnsi="Verdana" w:cs="Arial"/>
          <w:b/>
          <w:bCs/>
          <w:iCs/>
          <w:sz w:val="24"/>
          <w:szCs w:val="24"/>
        </w:rPr>
        <w:t xml:space="preserve">Associate </w:t>
      </w:r>
      <w:r w:rsidRPr="00544DCD">
        <w:rPr>
          <w:rFonts w:ascii="Verdana" w:eastAsia="Calibri" w:hAnsi="Verdana" w:cs="Arial"/>
          <w:b/>
          <w:bCs/>
          <w:iCs/>
          <w:sz w:val="24"/>
          <w:szCs w:val="24"/>
        </w:rPr>
        <w:t>Hospital Managers and Mental Health Review Tribunal Service for Wales</w:t>
      </w:r>
    </w:p>
    <w:p w14:paraId="08FED36A" w14:textId="77777777" w:rsidR="00E316DF" w:rsidRDefault="00E316DF" w:rsidP="00E316DF">
      <w:pPr>
        <w:spacing w:after="0" w:line="240" w:lineRule="auto"/>
        <w:jc w:val="both"/>
        <w:rPr>
          <w:rFonts w:ascii="Verdana" w:eastAsia="Calibri" w:hAnsi="Verdana" w:cs="Arial"/>
          <w:b/>
          <w:bCs/>
          <w:iCs/>
          <w:sz w:val="24"/>
          <w:szCs w:val="24"/>
        </w:rPr>
      </w:pPr>
    </w:p>
    <w:p w14:paraId="3F1F7972" w14:textId="77777777" w:rsidR="00E316DF" w:rsidRDefault="00E316DF" w:rsidP="00E316DF">
      <w:pPr>
        <w:spacing w:after="0" w:line="240" w:lineRule="auto"/>
        <w:jc w:val="both"/>
        <w:rPr>
          <w:rFonts w:ascii="Verdana" w:eastAsia="Calibri" w:hAnsi="Verdana" w:cs="Arial"/>
          <w:b/>
          <w:bCs/>
          <w:i/>
          <w:iCs/>
          <w:sz w:val="24"/>
          <w:szCs w:val="24"/>
        </w:rPr>
      </w:pPr>
      <w:r>
        <w:rPr>
          <w:rFonts w:ascii="Verdana" w:eastAsia="Calibri" w:hAnsi="Verdana" w:cs="Arial"/>
          <w:b/>
          <w:bCs/>
          <w:iCs/>
          <w:sz w:val="24"/>
          <w:szCs w:val="24"/>
        </w:rPr>
        <w:t xml:space="preserve">Table 11 below shows the </w:t>
      </w:r>
      <w:r w:rsidRPr="008E3F09">
        <w:rPr>
          <w:rFonts w:ascii="Verdana" w:eastAsia="Calibri" w:hAnsi="Verdana" w:cs="Arial"/>
          <w:b/>
          <w:bCs/>
          <w:i/>
          <w:iCs/>
          <w:sz w:val="24"/>
          <w:szCs w:val="24"/>
        </w:rPr>
        <w:t>Hospital Managers Hearings activity for the reporting period.</w:t>
      </w:r>
    </w:p>
    <w:p w14:paraId="1D124723" w14:textId="77777777" w:rsidR="00544DCD" w:rsidRDefault="00544DCD" w:rsidP="00E316DF">
      <w:pPr>
        <w:spacing w:after="0" w:line="240" w:lineRule="auto"/>
        <w:jc w:val="both"/>
        <w:rPr>
          <w:rFonts w:ascii="Verdana" w:eastAsia="Calibri" w:hAnsi="Verdana" w:cs="Arial"/>
          <w:b/>
          <w:bCs/>
          <w:i/>
          <w:iCs/>
          <w:sz w:val="24"/>
          <w:szCs w:val="24"/>
        </w:rPr>
      </w:pPr>
    </w:p>
    <w:p w14:paraId="681E31E1" w14:textId="77777777" w:rsidR="00544DCD" w:rsidRDefault="00544DCD" w:rsidP="00E316DF">
      <w:pPr>
        <w:spacing w:after="0" w:line="240" w:lineRule="auto"/>
        <w:jc w:val="both"/>
        <w:rPr>
          <w:rFonts w:ascii="Verdana" w:eastAsia="Calibri" w:hAnsi="Verdana" w:cs="Arial"/>
          <w:b/>
          <w:bCs/>
          <w:i/>
          <w:iCs/>
          <w:sz w:val="24"/>
          <w:szCs w:val="24"/>
        </w:rPr>
      </w:pPr>
    </w:p>
    <w:p w14:paraId="0F54FEEE" w14:textId="3BD76914" w:rsidR="00D155D7" w:rsidRPr="00D155D7" w:rsidRDefault="00D155D7" w:rsidP="00E316DF">
      <w:pPr>
        <w:spacing w:after="0" w:line="240" w:lineRule="auto"/>
        <w:jc w:val="both"/>
        <w:rPr>
          <w:rFonts w:ascii="Verdana" w:eastAsia="Calibri" w:hAnsi="Verdana" w:cs="Arial"/>
          <w:sz w:val="24"/>
          <w:szCs w:val="24"/>
        </w:rPr>
      </w:pPr>
      <w:r w:rsidRPr="00D155D7">
        <w:rPr>
          <w:rFonts w:ascii="Verdana" w:eastAsia="Calibri" w:hAnsi="Verdana" w:cs="Arial"/>
          <w:sz w:val="24"/>
          <w:szCs w:val="24"/>
        </w:rPr>
        <w:t>Table 11</w:t>
      </w:r>
      <w:r>
        <w:rPr>
          <w:rFonts w:ascii="Verdana" w:eastAsia="Calibri" w:hAnsi="Verdana" w:cs="Arial"/>
          <w:sz w:val="24"/>
          <w:szCs w:val="24"/>
        </w:rPr>
        <w:t>:</w:t>
      </w:r>
    </w:p>
    <w:p w14:paraId="6B973F81" w14:textId="77777777" w:rsidR="00282E1F" w:rsidRPr="008E3F09" w:rsidRDefault="00282E1F" w:rsidP="00282E1F">
      <w:pPr>
        <w:spacing w:after="0" w:line="240" w:lineRule="auto"/>
        <w:jc w:val="both"/>
        <w:rPr>
          <w:rFonts w:ascii="Verdana" w:eastAsia="Calibri" w:hAnsi="Verdana" w:cs="Arial"/>
          <w:b/>
          <w:bCs/>
          <w:iCs/>
          <w:sz w:val="24"/>
          <w:szCs w:val="24"/>
        </w:rPr>
      </w:pPr>
    </w:p>
    <w:p w14:paraId="246C1766" w14:textId="77777777" w:rsidR="00282E1F" w:rsidRPr="008E3F09" w:rsidRDefault="00282E1F" w:rsidP="00282E1F">
      <w:pPr>
        <w:spacing w:after="0" w:line="240" w:lineRule="auto"/>
        <w:jc w:val="both"/>
        <w:rPr>
          <w:rFonts w:ascii="Verdana" w:eastAsia="Calibri" w:hAnsi="Verdana" w:cs="Arial"/>
          <w:bCs/>
          <w:iCs/>
          <w:sz w:val="24"/>
          <w:szCs w:val="24"/>
        </w:rPr>
      </w:pPr>
      <w:r w:rsidRPr="008E3F09">
        <w:rPr>
          <w:rFonts w:ascii="Verdana" w:eastAsia="Calibri" w:hAnsi="Verdana" w:cs="Arial"/>
          <w:b/>
          <w:bCs/>
          <w:iCs/>
          <w:noProof/>
          <w:sz w:val="24"/>
          <w:szCs w:val="24"/>
          <w:lang w:eastAsia="en-GB"/>
        </w:rPr>
        <w:drawing>
          <wp:inline distT="0" distB="0" distL="0" distR="0" wp14:anchorId="0089F225" wp14:editId="7380B674">
            <wp:extent cx="5743575" cy="3590925"/>
            <wp:effectExtent l="0" t="0" r="9525" b="9525"/>
            <wp:docPr id="10" name="Chart 10"/>
            <wp:cNvGraphicFramePr/>
            <a:graphic xmlns:a="http://schemas.openxmlformats.org/drawingml/2006/main">
              <a:graphicData uri="http://schemas.openxmlformats.org/drawingml/2006/chart">
                <c:chart xmlns:c="http://schemas.openxmlformats.org/drawingml/2006/chart" xmlns:r="http://schemas.openxmlformats.org/officeDocument/2006/relationships" r:id="rId21"/>
              </a:graphicData>
            </a:graphic>
          </wp:inline>
        </w:drawing>
      </w:r>
    </w:p>
    <w:p w14:paraId="2DF6A6C4" w14:textId="77777777" w:rsidR="00282E1F" w:rsidRPr="008E3F09" w:rsidRDefault="00282E1F" w:rsidP="00282E1F">
      <w:pPr>
        <w:spacing w:after="0" w:line="240" w:lineRule="auto"/>
        <w:jc w:val="both"/>
        <w:rPr>
          <w:rFonts w:ascii="Verdana" w:eastAsia="Calibri" w:hAnsi="Verdana" w:cs="Arial"/>
          <w:b/>
          <w:bCs/>
          <w:i/>
          <w:iCs/>
          <w:sz w:val="24"/>
          <w:szCs w:val="24"/>
        </w:rPr>
      </w:pPr>
    </w:p>
    <w:p w14:paraId="6A686D6A" w14:textId="77777777" w:rsidR="00282E1F" w:rsidRPr="008E3F09" w:rsidRDefault="00282E1F" w:rsidP="00282E1F">
      <w:pPr>
        <w:spacing w:after="0" w:line="240" w:lineRule="auto"/>
        <w:jc w:val="both"/>
        <w:rPr>
          <w:rFonts w:ascii="Verdana" w:eastAsia="Calibri" w:hAnsi="Verdana" w:cs="Arial"/>
          <w:b/>
          <w:bCs/>
          <w:i/>
          <w:iCs/>
          <w:sz w:val="24"/>
          <w:szCs w:val="24"/>
        </w:rPr>
      </w:pPr>
    </w:p>
    <w:p w14:paraId="58509239" w14:textId="77777777" w:rsidR="00461D05" w:rsidRDefault="00461D05" w:rsidP="00282E1F">
      <w:pPr>
        <w:spacing w:after="0" w:line="240" w:lineRule="auto"/>
        <w:jc w:val="both"/>
        <w:rPr>
          <w:rFonts w:ascii="Verdana" w:eastAsia="Calibri" w:hAnsi="Verdana" w:cs="Arial"/>
          <w:b/>
          <w:bCs/>
          <w:iCs/>
          <w:sz w:val="24"/>
          <w:szCs w:val="24"/>
        </w:rPr>
      </w:pPr>
    </w:p>
    <w:p w14:paraId="46BEBC95" w14:textId="77777777" w:rsidR="00544DCD" w:rsidRDefault="00544DCD" w:rsidP="00544DCD">
      <w:pPr>
        <w:spacing w:after="0" w:line="240" w:lineRule="auto"/>
        <w:jc w:val="both"/>
        <w:rPr>
          <w:rFonts w:ascii="Verdana" w:eastAsia="Calibri" w:hAnsi="Verdana" w:cs="Arial"/>
          <w:b/>
          <w:bCs/>
          <w:iCs/>
          <w:sz w:val="24"/>
          <w:szCs w:val="24"/>
        </w:rPr>
      </w:pPr>
    </w:p>
    <w:p w14:paraId="4FC4D5CF" w14:textId="77777777" w:rsidR="00544DCD" w:rsidRDefault="00544DCD" w:rsidP="00544DCD">
      <w:pPr>
        <w:spacing w:after="0" w:line="240" w:lineRule="auto"/>
        <w:jc w:val="both"/>
        <w:rPr>
          <w:rFonts w:ascii="Verdana" w:eastAsia="Calibri" w:hAnsi="Verdana" w:cs="Arial"/>
          <w:b/>
          <w:bCs/>
          <w:iCs/>
          <w:sz w:val="24"/>
          <w:szCs w:val="24"/>
        </w:rPr>
      </w:pPr>
    </w:p>
    <w:p w14:paraId="5BEA2589" w14:textId="77777777" w:rsidR="00544DCD" w:rsidRDefault="00544DCD" w:rsidP="00544DCD">
      <w:pPr>
        <w:spacing w:after="0" w:line="240" w:lineRule="auto"/>
        <w:jc w:val="both"/>
        <w:rPr>
          <w:rFonts w:ascii="Verdana" w:eastAsia="Calibri" w:hAnsi="Verdana" w:cs="Arial"/>
          <w:b/>
          <w:bCs/>
          <w:iCs/>
          <w:sz w:val="24"/>
          <w:szCs w:val="24"/>
        </w:rPr>
      </w:pPr>
    </w:p>
    <w:p w14:paraId="0F0BCE40" w14:textId="77777777" w:rsidR="00544DCD" w:rsidRDefault="00544DCD" w:rsidP="00544DCD">
      <w:pPr>
        <w:spacing w:after="0" w:line="240" w:lineRule="auto"/>
        <w:jc w:val="both"/>
        <w:rPr>
          <w:rFonts w:ascii="Verdana" w:eastAsia="Calibri" w:hAnsi="Verdana" w:cs="Arial"/>
          <w:b/>
          <w:bCs/>
          <w:iCs/>
          <w:sz w:val="24"/>
          <w:szCs w:val="24"/>
        </w:rPr>
      </w:pPr>
    </w:p>
    <w:p w14:paraId="7C335EBF" w14:textId="77777777" w:rsidR="00544DCD" w:rsidRDefault="00544DCD" w:rsidP="00544DCD">
      <w:pPr>
        <w:spacing w:after="0" w:line="240" w:lineRule="auto"/>
        <w:jc w:val="both"/>
        <w:rPr>
          <w:rFonts w:ascii="Verdana" w:eastAsia="Calibri" w:hAnsi="Verdana" w:cs="Arial"/>
          <w:b/>
          <w:bCs/>
          <w:iCs/>
          <w:sz w:val="24"/>
          <w:szCs w:val="24"/>
        </w:rPr>
      </w:pPr>
    </w:p>
    <w:p w14:paraId="3771FC3B" w14:textId="77777777" w:rsidR="00544DCD" w:rsidRDefault="00544DCD" w:rsidP="00544DCD">
      <w:pPr>
        <w:spacing w:after="0" w:line="240" w:lineRule="auto"/>
        <w:jc w:val="both"/>
        <w:rPr>
          <w:rFonts w:ascii="Verdana" w:eastAsia="Calibri" w:hAnsi="Verdana" w:cs="Arial"/>
          <w:b/>
          <w:bCs/>
          <w:iCs/>
          <w:sz w:val="24"/>
          <w:szCs w:val="24"/>
        </w:rPr>
      </w:pPr>
    </w:p>
    <w:p w14:paraId="5AF238D2" w14:textId="77777777" w:rsidR="00544DCD" w:rsidRDefault="00544DCD" w:rsidP="00544DCD">
      <w:pPr>
        <w:spacing w:after="0" w:line="240" w:lineRule="auto"/>
        <w:jc w:val="both"/>
        <w:rPr>
          <w:rFonts w:ascii="Verdana" w:eastAsia="Calibri" w:hAnsi="Verdana" w:cs="Arial"/>
          <w:b/>
          <w:bCs/>
          <w:iCs/>
          <w:sz w:val="24"/>
          <w:szCs w:val="24"/>
        </w:rPr>
      </w:pPr>
    </w:p>
    <w:p w14:paraId="12D1DAAC" w14:textId="77777777" w:rsidR="00544DCD" w:rsidRDefault="00544DCD" w:rsidP="00544DCD">
      <w:pPr>
        <w:spacing w:after="0" w:line="240" w:lineRule="auto"/>
        <w:jc w:val="both"/>
        <w:rPr>
          <w:rFonts w:ascii="Verdana" w:eastAsia="Calibri" w:hAnsi="Verdana" w:cs="Arial"/>
          <w:b/>
          <w:bCs/>
          <w:iCs/>
          <w:sz w:val="24"/>
          <w:szCs w:val="24"/>
        </w:rPr>
      </w:pPr>
    </w:p>
    <w:p w14:paraId="0805F77C" w14:textId="77777777" w:rsidR="00544DCD" w:rsidRDefault="00544DCD" w:rsidP="00544DCD">
      <w:pPr>
        <w:spacing w:after="0" w:line="240" w:lineRule="auto"/>
        <w:jc w:val="both"/>
        <w:rPr>
          <w:rFonts w:ascii="Verdana" w:eastAsia="Calibri" w:hAnsi="Verdana" w:cs="Arial"/>
          <w:b/>
          <w:bCs/>
          <w:iCs/>
          <w:sz w:val="24"/>
          <w:szCs w:val="24"/>
        </w:rPr>
      </w:pPr>
    </w:p>
    <w:p w14:paraId="163DE89B" w14:textId="77777777" w:rsidR="00544DCD" w:rsidRDefault="00544DCD" w:rsidP="00544DCD">
      <w:pPr>
        <w:spacing w:after="0" w:line="240" w:lineRule="auto"/>
        <w:jc w:val="both"/>
        <w:rPr>
          <w:rFonts w:ascii="Verdana" w:eastAsia="Calibri" w:hAnsi="Verdana" w:cs="Arial"/>
          <w:b/>
          <w:bCs/>
          <w:iCs/>
          <w:sz w:val="24"/>
          <w:szCs w:val="24"/>
        </w:rPr>
      </w:pPr>
    </w:p>
    <w:p w14:paraId="1134BB94" w14:textId="77777777" w:rsidR="00544DCD" w:rsidRDefault="00544DCD" w:rsidP="00544DCD">
      <w:pPr>
        <w:spacing w:after="0" w:line="240" w:lineRule="auto"/>
        <w:jc w:val="both"/>
        <w:rPr>
          <w:rFonts w:ascii="Verdana" w:eastAsia="Calibri" w:hAnsi="Verdana" w:cs="Arial"/>
          <w:b/>
          <w:bCs/>
          <w:iCs/>
          <w:sz w:val="24"/>
          <w:szCs w:val="24"/>
        </w:rPr>
      </w:pPr>
    </w:p>
    <w:p w14:paraId="1D2CE334" w14:textId="77777777" w:rsidR="00544DCD" w:rsidRDefault="00544DCD" w:rsidP="00544DCD">
      <w:pPr>
        <w:spacing w:after="0" w:line="240" w:lineRule="auto"/>
        <w:jc w:val="both"/>
        <w:rPr>
          <w:rFonts w:ascii="Verdana" w:eastAsia="Calibri" w:hAnsi="Verdana" w:cs="Arial"/>
          <w:b/>
          <w:bCs/>
          <w:iCs/>
          <w:sz w:val="24"/>
          <w:szCs w:val="24"/>
        </w:rPr>
      </w:pPr>
    </w:p>
    <w:p w14:paraId="64B70D16" w14:textId="77777777" w:rsidR="00544DCD" w:rsidRDefault="00544DCD" w:rsidP="00544DCD">
      <w:pPr>
        <w:spacing w:after="0" w:line="240" w:lineRule="auto"/>
        <w:jc w:val="both"/>
        <w:rPr>
          <w:rFonts w:ascii="Verdana" w:eastAsia="Calibri" w:hAnsi="Verdana" w:cs="Arial"/>
          <w:b/>
          <w:bCs/>
          <w:iCs/>
          <w:sz w:val="24"/>
          <w:szCs w:val="24"/>
        </w:rPr>
      </w:pPr>
    </w:p>
    <w:p w14:paraId="43EB1FBF" w14:textId="77777777" w:rsidR="00544DCD" w:rsidRDefault="00544DCD" w:rsidP="00544DCD">
      <w:pPr>
        <w:spacing w:after="0" w:line="240" w:lineRule="auto"/>
        <w:jc w:val="both"/>
        <w:rPr>
          <w:rFonts w:ascii="Verdana" w:eastAsia="Calibri" w:hAnsi="Verdana" w:cs="Arial"/>
          <w:b/>
          <w:bCs/>
          <w:iCs/>
          <w:sz w:val="24"/>
          <w:szCs w:val="24"/>
        </w:rPr>
      </w:pPr>
    </w:p>
    <w:p w14:paraId="29A9851E" w14:textId="77777777" w:rsidR="00544DCD" w:rsidRDefault="00544DCD" w:rsidP="00544DCD">
      <w:pPr>
        <w:spacing w:after="0" w:line="240" w:lineRule="auto"/>
        <w:jc w:val="both"/>
        <w:rPr>
          <w:rFonts w:ascii="Verdana" w:eastAsia="Calibri" w:hAnsi="Verdana" w:cs="Arial"/>
          <w:b/>
          <w:bCs/>
          <w:iCs/>
          <w:sz w:val="24"/>
          <w:szCs w:val="24"/>
        </w:rPr>
      </w:pPr>
    </w:p>
    <w:p w14:paraId="433A6EE6" w14:textId="2E2DAF44" w:rsidR="00282E1F" w:rsidRPr="00544DCD" w:rsidRDefault="00282E1F" w:rsidP="00544DCD">
      <w:pPr>
        <w:spacing w:after="0" w:line="240" w:lineRule="auto"/>
        <w:jc w:val="both"/>
        <w:rPr>
          <w:rFonts w:ascii="Verdana" w:eastAsia="Calibri" w:hAnsi="Verdana" w:cs="Arial"/>
          <w:bCs/>
          <w:iCs/>
          <w:sz w:val="24"/>
          <w:szCs w:val="24"/>
        </w:rPr>
      </w:pPr>
      <w:r w:rsidRPr="00544DCD">
        <w:rPr>
          <w:rFonts w:ascii="Verdana" w:eastAsia="Calibri" w:hAnsi="Verdana" w:cs="Arial"/>
          <w:b/>
          <w:bCs/>
          <w:iCs/>
          <w:sz w:val="24"/>
          <w:szCs w:val="24"/>
        </w:rPr>
        <w:t>Mental Health Review Tribunal for Wales</w:t>
      </w:r>
      <w:r w:rsidR="00D260BF" w:rsidRPr="00544DCD">
        <w:rPr>
          <w:rFonts w:ascii="Verdana" w:eastAsia="Calibri" w:hAnsi="Verdana" w:cs="Arial"/>
          <w:b/>
          <w:bCs/>
          <w:iCs/>
          <w:sz w:val="24"/>
          <w:szCs w:val="24"/>
        </w:rPr>
        <w:t xml:space="preserve"> (MHRTW)</w:t>
      </w:r>
      <w:r w:rsidRPr="00544DCD">
        <w:rPr>
          <w:rFonts w:ascii="Verdana" w:eastAsia="Calibri" w:hAnsi="Verdana" w:cs="Arial"/>
          <w:b/>
          <w:bCs/>
          <w:iCs/>
          <w:sz w:val="24"/>
          <w:szCs w:val="24"/>
        </w:rPr>
        <w:t xml:space="preserve"> Hearings </w:t>
      </w:r>
      <w:r w:rsidR="00D50EF5" w:rsidRPr="00544DCD">
        <w:rPr>
          <w:rFonts w:ascii="Verdana" w:eastAsia="Calibri" w:hAnsi="Verdana" w:cs="Arial"/>
          <w:b/>
          <w:bCs/>
          <w:iCs/>
          <w:sz w:val="24"/>
          <w:szCs w:val="24"/>
        </w:rPr>
        <w:t>for the reporting period</w:t>
      </w:r>
    </w:p>
    <w:p w14:paraId="65FA6DBA" w14:textId="77777777" w:rsidR="00A342A5" w:rsidRDefault="00A342A5" w:rsidP="00A342A5">
      <w:pPr>
        <w:pStyle w:val="ListParagraph"/>
        <w:spacing w:after="0" w:line="240" w:lineRule="auto"/>
        <w:jc w:val="both"/>
        <w:rPr>
          <w:rFonts w:ascii="Verdana" w:eastAsia="Calibri" w:hAnsi="Verdana" w:cs="Arial"/>
          <w:b/>
          <w:bCs/>
          <w:iCs/>
          <w:sz w:val="24"/>
          <w:szCs w:val="24"/>
        </w:rPr>
      </w:pPr>
    </w:p>
    <w:p w14:paraId="0D82AAA4" w14:textId="21469A97" w:rsidR="00F413B7" w:rsidRDefault="00F413B7" w:rsidP="00F413B7">
      <w:pPr>
        <w:spacing w:after="0" w:line="240" w:lineRule="auto"/>
        <w:jc w:val="both"/>
        <w:rPr>
          <w:rFonts w:ascii="Verdana" w:eastAsia="Calibri" w:hAnsi="Verdana" w:cs="Arial"/>
          <w:b/>
          <w:bCs/>
          <w:i/>
          <w:iCs/>
          <w:sz w:val="24"/>
          <w:szCs w:val="24"/>
        </w:rPr>
      </w:pPr>
      <w:r>
        <w:rPr>
          <w:rFonts w:ascii="Verdana" w:eastAsia="Calibri" w:hAnsi="Verdana" w:cs="Arial"/>
          <w:b/>
          <w:bCs/>
          <w:iCs/>
          <w:sz w:val="24"/>
          <w:szCs w:val="24"/>
        </w:rPr>
        <w:t xml:space="preserve">Table 12 below </w:t>
      </w:r>
      <w:r w:rsidR="006658C1">
        <w:rPr>
          <w:rFonts w:ascii="Verdana" w:eastAsia="Calibri" w:hAnsi="Verdana" w:cs="Arial"/>
          <w:b/>
          <w:bCs/>
          <w:iCs/>
          <w:sz w:val="24"/>
          <w:szCs w:val="24"/>
        </w:rPr>
        <w:t xml:space="preserve">shows the Mental </w:t>
      </w:r>
      <w:r w:rsidR="00ED32A4">
        <w:rPr>
          <w:rFonts w:ascii="Verdana" w:eastAsia="Calibri" w:hAnsi="Verdana" w:cs="Arial"/>
          <w:b/>
          <w:bCs/>
          <w:iCs/>
          <w:sz w:val="24"/>
          <w:szCs w:val="24"/>
        </w:rPr>
        <w:t>Health Review Tribunal</w:t>
      </w:r>
      <w:r w:rsidR="006658C1">
        <w:rPr>
          <w:rFonts w:ascii="Verdana" w:eastAsia="Calibri" w:hAnsi="Verdana" w:cs="Arial"/>
          <w:b/>
          <w:bCs/>
          <w:iCs/>
          <w:sz w:val="24"/>
          <w:szCs w:val="24"/>
        </w:rPr>
        <w:t xml:space="preserve"> Service outcomes for each </w:t>
      </w:r>
      <w:r w:rsidR="00ED32A4">
        <w:rPr>
          <w:rFonts w:ascii="Verdana" w:eastAsia="Calibri" w:hAnsi="Verdana" w:cs="Arial"/>
          <w:b/>
          <w:bCs/>
          <w:iCs/>
          <w:sz w:val="24"/>
          <w:szCs w:val="24"/>
        </w:rPr>
        <w:t>of the 4</w:t>
      </w:r>
      <w:r w:rsidR="00D50EF5">
        <w:rPr>
          <w:rFonts w:ascii="Verdana" w:eastAsia="Calibri" w:hAnsi="Verdana" w:cs="Arial"/>
          <w:b/>
          <w:bCs/>
          <w:iCs/>
          <w:sz w:val="24"/>
          <w:szCs w:val="24"/>
        </w:rPr>
        <w:t>0</w:t>
      </w:r>
      <w:r w:rsidR="00ED32A4">
        <w:rPr>
          <w:rFonts w:ascii="Verdana" w:eastAsia="Calibri" w:hAnsi="Verdana" w:cs="Arial"/>
          <w:b/>
          <w:bCs/>
          <w:iCs/>
          <w:sz w:val="24"/>
          <w:szCs w:val="24"/>
        </w:rPr>
        <w:t xml:space="preserve"> cases</w:t>
      </w:r>
      <w:r w:rsidR="006658C1">
        <w:rPr>
          <w:rFonts w:ascii="Verdana" w:eastAsia="Calibri" w:hAnsi="Verdana" w:cs="Arial"/>
          <w:b/>
          <w:bCs/>
          <w:iCs/>
          <w:sz w:val="24"/>
          <w:szCs w:val="24"/>
        </w:rPr>
        <w:t>.</w:t>
      </w:r>
    </w:p>
    <w:p w14:paraId="43C59219" w14:textId="77777777" w:rsidR="00F413B7" w:rsidRDefault="00F413B7" w:rsidP="00A342A5">
      <w:pPr>
        <w:pStyle w:val="ListParagraph"/>
        <w:spacing w:after="0" w:line="240" w:lineRule="auto"/>
        <w:jc w:val="both"/>
        <w:rPr>
          <w:rFonts w:ascii="Verdana" w:eastAsia="Calibri" w:hAnsi="Verdana" w:cs="Arial"/>
          <w:b/>
          <w:bCs/>
          <w:iCs/>
          <w:sz w:val="24"/>
          <w:szCs w:val="24"/>
        </w:rPr>
      </w:pPr>
    </w:p>
    <w:p w14:paraId="4F58EB12" w14:textId="77777777" w:rsidR="00A342A5" w:rsidRDefault="00A342A5" w:rsidP="00A342A5">
      <w:pPr>
        <w:pStyle w:val="ListParagraph"/>
        <w:spacing w:after="0" w:line="240" w:lineRule="auto"/>
        <w:jc w:val="both"/>
        <w:rPr>
          <w:rFonts w:ascii="Verdana" w:eastAsia="Calibri" w:hAnsi="Verdana" w:cs="Arial"/>
          <w:b/>
          <w:bCs/>
          <w:iCs/>
          <w:sz w:val="24"/>
          <w:szCs w:val="24"/>
        </w:rPr>
      </w:pPr>
    </w:p>
    <w:p w14:paraId="04D045D0" w14:textId="15CC8354" w:rsidR="00A342A5" w:rsidRDefault="00F413B7" w:rsidP="00A342A5">
      <w:pPr>
        <w:pStyle w:val="ListParagraph"/>
        <w:spacing w:after="0" w:line="240" w:lineRule="auto"/>
        <w:jc w:val="both"/>
        <w:rPr>
          <w:rFonts w:ascii="Verdana" w:eastAsia="Calibri" w:hAnsi="Verdana" w:cs="Arial"/>
          <w:bCs/>
          <w:iCs/>
          <w:sz w:val="24"/>
          <w:szCs w:val="24"/>
        </w:rPr>
      </w:pPr>
      <w:r>
        <w:rPr>
          <w:rFonts w:ascii="Verdana" w:eastAsia="Calibri" w:hAnsi="Verdana" w:cs="Arial"/>
          <w:bCs/>
          <w:iCs/>
          <w:sz w:val="24"/>
          <w:szCs w:val="24"/>
        </w:rPr>
        <w:t>Table 12:</w:t>
      </w:r>
    </w:p>
    <w:p w14:paraId="0CC15398" w14:textId="77777777" w:rsidR="00F413B7" w:rsidRPr="003643BA" w:rsidRDefault="00F413B7" w:rsidP="00A342A5">
      <w:pPr>
        <w:pStyle w:val="ListParagraph"/>
        <w:spacing w:after="0" w:line="240" w:lineRule="auto"/>
        <w:jc w:val="both"/>
        <w:rPr>
          <w:rFonts w:ascii="Verdana" w:eastAsia="Calibri" w:hAnsi="Verdana" w:cs="Arial"/>
          <w:bCs/>
          <w:iCs/>
          <w:sz w:val="24"/>
          <w:szCs w:val="24"/>
        </w:rPr>
      </w:pPr>
    </w:p>
    <w:p w14:paraId="33BD3CE8" w14:textId="31652F88" w:rsidR="00282E1F" w:rsidRPr="008E3F09" w:rsidRDefault="00ED32A4" w:rsidP="00282E1F">
      <w:pPr>
        <w:spacing w:after="0" w:line="240" w:lineRule="auto"/>
        <w:jc w:val="both"/>
        <w:rPr>
          <w:rFonts w:ascii="Verdana" w:eastAsia="Calibri" w:hAnsi="Verdana" w:cs="Arial"/>
          <w:bCs/>
          <w:iCs/>
          <w:sz w:val="24"/>
          <w:szCs w:val="24"/>
        </w:rPr>
      </w:pPr>
      <w:r>
        <w:rPr>
          <w:rFonts w:ascii="Verdana" w:eastAsia="Calibri" w:hAnsi="Verdana" w:cs="Arial"/>
          <w:bCs/>
          <w:iCs/>
          <w:noProof/>
          <w:sz w:val="24"/>
          <w:szCs w:val="24"/>
        </w:rPr>
        <w:drawing>
          <wp:inline distT="0" distB="0" distL="0" distR="0" wp14:anchorId="11DD4748" wp14:editId="67F437FE">
            <wp:extent cx="5486400" cy="3200400"/>
            <wp:effectExtent l="0" t="0" r="0" b="0"/>
            <wp:docPr id="517221716" name="Chart 1"/>
            <wp:cNvGraphicFramePr/>
            <a:graphic xmlns:a="http://schemas.openxmlformats.org/drawingml/2006/main">
              <a:graphicData uri="http://schemas.openxmlformats.org/drawingml/2006/chart">
                <c:chart xmlns:c="http://schemas.openxmlformats.org/drawingml/2006/chart" xmlns:r="http://schemas.openxmlformats.org/officeDocument/2006/relationships" r:id="rId22"/>
              </a:graphicData>
            </a:graphic>
          </wp:inline>
        </w:drawing>
      </w:r>
    </w:p>
    <w:p w14:paraId="7DD65177" w14:textId="77777777" w:rsidR="00282E1F" w:rsidRPr="008E3F09" w:rsidRDefault="00282E1F" w:rsidP="00282E1F">
      <w:pPr>
        <w:spacing w:after="0" w:line="240" w:lineRule="auto"/>
        <w:jc w:val="both"/>
        <w:rPr>
          <w:rFonts w:ascii="Verdana" w:eastAsia="Calibri" w:hAnsi="Verdana" w:cs="Arial"/>
          <w:bCs/>
          <w:iCs/>
          <w:sz w:val="24"/>
          <w:szCs w:val="24"/>
        </w:rPr>
      </w:pPr>
    </w:p>
    <w:p w14:paraId="2200437C" w14:textId="263BF14C" w:rsidR="00282E1F" w:rsidRPr="008E3F09" w:rsidRDefault="00282E1F" w:rsidP="00282E1F">
      <w:pPr>
        <w:spacing w:after="0" w:line="240" w:lineRule="auto"/>
        <w:jc w:val="both"/>
        <w:rPr>
          <w:rFonts w:ascii="Verdana" w:eastAsia="Calibri" w:hAnsi="Verdana" w:cs="Arial"/>
          <w:bCs/>
          <w:iCs/>
          <w:sz w:val="24"/>
          <w:szCs w:val="24"/>
        </w:rPr>
      </w:pPr>
      <w:r w:rsidRPr="008E3F09">
        <w:rPr>
          <w:rFonts w:ascii="Verdana" w:eastAsia="Calibri" w:hAnsi="Verdana" w:cs="Arial"/>
          <w:bCs/>
          <w:iCs/>
          <w:sz w:val="24"/>
          <w:szCs w:val="24"/>
        </w:rPr>
        <w:t>There were no occasions where a patient was discharged by the M</w:t>
      </w:r>
      <w:r w:rsidR="00D50EF5">
        <w:rPr>
          <w:rFonts w:ascii="Verdana" w:eastAsia="Calibri" w:hAnsi="Verdana" w:cs="Arial"/>
          <w:bCs/>
          <w:iCs/>
          <w:sz w:val="24"/>
          <w:szCs w:val="24"/>
        </w:rPr>
        <w:t xml:space="preserve">ental </w:t>
      </w:r>
      <w:r w:rsidRPr="008E3F09">
        <w:rPr>
          <w:rFonts w:ascii="Verdana" w:eastAsia="Calibri" w:hAnsi="Verdana" w:cs="Arial"/>
          <w:bCs/>
          <w:iCs/>
          <w:sz w:val="24"/>
          <w:szCs w:val="24"/>
        </w:rPr>
        <w:t>H</w:t>
      </w:r>
      <w:r w:rsidR="00D50EF5">
        <w:rPr>
          <w:rFonts w:ascii="Verdana" w:eastAsia="Calibri" w:hAnsi="Verdana" w:cs="Arial"/>
          <w:bCs/>
          <w:iCs/>
          <w:sz w:val="24"/>
          <w:szCs w:val="24"/>
        </w:rPr>
        <w:t xml:space="preserve">ealth </w:t>
      </w:r>
      <w:r w:rsidRPr="008E3F09">
        <w:rPr>
          <w:rFonts w:ascii="Verdana" w:eastAsia="Calibri" w:hAnsi="Verdana" w:cs="Arial"/>
          <w:bCs/>
          <w:iCs/>
          <w:sz w:val="24"/>
          <w:szCs w:val="24"/>
        </w:rPr>
        <w:t>R</w:t>
      </w:r>
      <w:r w:rsidR="00D50EF5">
        <w:rPr>
          <w:rFonts w:ascii="Verdana" w:eastAsia="Calibri" w:hAnsi="Verdana" w:cs="Arial"/>
          <w:bCs/>
          <w:iCs/>
          <w:sz w:val="24"/>
          <w:szCs w:val="24"/>
        </w:rPr>
        <w:t xml:space="preserve">eview </w:t>
      </w:r>
      <w:r w:rsidRPr="008E3F09">
        <w:rPr>
          <w:rFonts w:ascii="Verdana" w:eastAsia="Calibri" w:hAnsi="Verdana" w:cs="Arial"/>
          <w:bCs/>
          <w:iCs/>
          <w:sz w:val="24"/>
          <w:szCs w:val="24"/>
        </w:rPr>
        <w:t>T</w:t>
      </w:r>
      <w:r w:rsidR="00D50EF5">
        <w:rPr>
          <w:rFonts w:ascii="Verdana" w:eastAsia="Calibri" w:hAnsi="Verdana" w:cs="Arial"/>
          <w:bCs/>
          <w:iCs/>
          <w:sz w:val="24"/>
          <w:szCs w:val="24"/>
        </w:rPr>
        <w:t xml:space="preserve">ribunal for </w:t>
      </w:r>
      <w:r w:rsidRPr="008E3F09">
        <w:rPr>
          <w:rFonts w:ascii="Verdana" w:eastAsia="Calibri" w:hAnsi="Verdana" w:cs="Arial"/>
          <w:bCs/>
          <w:iCs/>
          <w:sz w:val="24"/>
          <w:szCs w:val="24"/>
        </w:rPr>
        <w:t>W</w:t>
      </w:r>
      <w:r w:rsidR="00D50EF5">
        <w:rPr>
          <w:rFonts w:ascii="Verdana" w:eastAsia="Calibri" w:hAnsi="Verdana" w:cs="Arial"/>
          <w:bCs/>
          <w:iCs/>
          <w:sz w:val="24"/>
          <w:szCs w:val="24"/>
        </w:rPr>
        <w:t>ales</w:t>
      </w:r>
      <w:r w:rsidRPr="008E3F09">
        <w:rPr>
          <w:rFonts w:ascii="Verdana" w:eastAsia="Calibri" w:hAnsi="Verdana" w:cs="Arial"/>
          <w:bCs/>
          <w:iCs/>
          <w:sz w:val="24"/>
          <w:szCs w:val="24"/>
        </w:rPr>
        <w:t xml:space="preserve"> following a recent ‘not discharged’ decision by </w:t>
      </w:r>
      <w:r w:rsidR="00D50EF5">
        <w:rPr>
          <w:rFonts w:ascii="Verdana" w:eastAsia="Calibri" w:hAnsi="Verdana" w:cs="Arial"/>
          <w:bCs/>
          <w:iCs/>
          <w:sz w:val="24"/>
          <w:szCs w:val="24"/>
        </w:rPr>
        <w:t xml:space="preserve">the </w:t>
      </w:r>
      <w:r w:rsidR="00913E4F">
        <w:rPr>
          <w:rFonts w:ascii="Verdana" w:eastAsia="Calibri" w:hAnsi="Verdana" w:cs="Arial"/>
          <w:bCs/>
          <w:iCs/>
          <w:sz w:val="24"/>
          <w:szCs w:val="24"/>
        </w:rPr>
        <w:t xml:space="preserve">Associate </w:t>
      </w:r>
      <w:r w:rsidRPr="008E3F09">
        <w:rPr>
          <w:rFonts w:ascii="Verdana" w:eastAsia="Calibri" w:hAnsi="Verdana" w:cs="Arial"/>
          <w:bCs/>
          <w:iCs/>
          <w:sz w:val="24"/>
          <w:szCs w:val="24"/>
        </w:rPr>
        <w:t>Hospital Manager</w:t>
      </w:r>
      <w:r w:rsidR="00913E4F">
        <w:rPr>
          <w:rFonts w:ascii="Verdana" w:eastAsia="Calibri" w:hAnsi="Verdana" w:cs="Arial"/>
          <w:bCs/>
          <w:iCs/>
          <w:sz w:val="24"/>
          <w:szCs w:val="24"/>
        </w:rPr>
        <w:t>s.</w:t>
      </w:r>
    </w:p>
    <w:p w14:paraId="7F29AC42" w14:textId="77777777" w:rsidR="00282E1F" w:rsidRPr="008E3F09" w:rsidRDefault="00282E1F" w:rsidP="00282E1F">
      <w:pPr>
        <w:spacing w:after="0" w:line="240" w:lineRule="auto"/>
        <w:jc w:val="both"/>
        <w:rPr>
          <w:rFonts w:ascii="Verdana" w:eastAsia="Calibri" w:hAnsi="Verdana" w:cs="Arial"/>
          <w:bCs/>
          <w:iCs/>
          <w:sz w:val="24"/>
          <w:szCs w:val="24"/>
        </w:rPr>
      </w:pPr>
    </w:p>
    <w:p w14:paraId="06179B67" w14:textId="77777777" w:rsidR="00E05397" w:rsidRPr="00544DCD" w:rsidRDefault="00282E1F" w:rsidP="00544DCD">
      <w:pPr>
        <w:spacing w:after="0" w:line="240" w:lineRule="auto"/>
        <w:jc w:val="both"/>
        <w:rPr>
          <w:rFonts w:ascii="Verdana" w:eastAsia="Calibri" w:hAnsi="Verdana" w:cs="Arial"/>
          <w:bCs/>
          <w:iCs/>
          <w:sz w:val="24"/>
          <w:szCs w:val="24"/>
        </w:rPr>
      </w:pPr>
      <w:r w:rsidRPr="00544DCD">
        <w:rPr>
          <w:rFonts w:ascii="Verdana" w:eastAsia="Calibri" w:hAnsi="Verdana" w:cs="Arial"/>
          <w:b/>
          <w:bCs/>
          <w:iCs/>
          <w:sz w:val="24"/>
          <w:szCs w:val="24"/>
        </w:rPr>
        <w:t xml:space="preserve">Timeliness of Section 3 Tribunal Hearings </w:t>
      </w:r>
    </w:p>
    <w:p w14:paraId="7C7F4EF4" w14:textId="77777777" w:rsidR="00E05397" w:rsidRPr="00E05397" w:rsidRDefault="00E05397" w:rsidP="00E05397">
      <w:pPr>
        <w:pStyle w:val="ListParagraph"/>
        <w:spacing w:after="0" w:line="240" w:lineRule="auto"/>
        <w:jc w:val="both"/>
        <w:rPr>
          <w:rFonts w:ascii="Verdana" w:eastAsia="Calibri" w:hAnsi="Verdana" w:cs="Arial"/>
          <w:bCs/>
          <w:iCs/>
          <w:sz w:val="24"/>
          <w:szCs w:val="24"/>
        </w:rPr>
      </w:pPr>
    </w:p>
    <w:p w14:paraId="7CC2535D" w14:textId="2347E6CF" w:rsidR="00282E1F" w:rsidRPr="00E05397" w:rsidRDefault="00282E1F" w:rsidP="00E05397">
      <w:pPr>
        <w:spacing w:after="0" w:line="240" w:lineRule="auto"/>
        <w:jc w:val="both"/>
        <w:rPr>
          <w:rFonts w:ascii="Verdana" w:eastAsia="Calibri" w:hAnsi="Verdana" w:cs="Arial"/>
          <w:bCs/>
          <w:iCs/>
          <w:sz w:val="24"/>
          <w:szCs w:val="24"/>
        </w:rPr>
      </w:pPr>
      <w:r w:rsidRPr="00E05397">
        <w:rPr>
          <w:rFonts w:ascii="Verdana" w:eastAsia="Calibri" w:hAnsi="Verdana" w:cs="Arial"/>
          <w:bCs/>
          <w:iCs/>
          <w:sz w:val="24"/>
          <w:szCs w:val="24"/>
        </w:rPr>
        <w:t xml:space="preserve">Of the </w:t>
      </w:r>
      <w:r w:rsidR="00F01923" w:rsidRPr="00701A74">
        <w:rPr>
          <w:rFonts w:ascii="Verdana" w:eastAsia="Calibri" w:hAnsi="Verdana" w:cs="Arial"/>
          <w:b/>
          <w:iCs/>
          <w:sz w:val="24"/>
          <w:szCs w:val="24"/>
        </w:rPr>
        <w:t>18</w:t>
      </w:r>
      <w:r w:rsidRPr="00E05397">
        <w:rPr>
          <w:rFonts w:ascii="Verdana" w:eastAsia="Calibri" w:hAnsi="Verdana" w:cs="Arial"/>
          <w:bCs/>
          <w:iCs/>
          <w:sz w:val="24"/>
          <w:szCs w:val="24"/>
        </w:rPr>
        <w:t xml:space="preserve"> MHRT</w:t>
      </w:r>
      <w:r w:rsidR="003C50E2" w:rsidRPr="00E05397">
        <w:rPr>
          <w:rFonts w:ascii="Verdana" w:eastAsia="Calibri" w:hAnsi="Verdana" w:cs="Arial"/>
          <w:bCs/>
          <w:iCs/>
          <w:sz w:val="24"/>
          <w:szCs w:val="24"/>
        </w:rPr>
        <w:t>W</w:t>
      </w:r>
      <w:r w:rsidRPr="00E05397">
        <w:rPr>
          <w:rFonts w:ascii="Verdana" w:eastAsia="Calibri" w:hAnsi="Verdana" w:cs="Arial"/>
          <w:bCs/>
          <w:iCs/>
          <w:sz w:val="24"/>
          <w:szCs w:val="24"/>
        </w:rPr>
        <w:t xml:space="preserve"> Hearings for Section 3 patients –</w:t>
      </w:r>
      <w:r w:rsidR="00F01923" w:rsidRPr="00701A74">
        <w:rPr>
          <w:rFonts w:ascii="Verdana" w:eastAsia="Calibri" w:hAnsi="Verdana" w:cs="Arial"/>
          <w:b/>
          <w:iCs/>
          <w:sz w:val="24"/>
          <w:szCs w:val="24"/>
        </w:rPr>
        <w:t>12</w:t>
      </w:r>
      <w:r w:rsidRPr="00E05397">
        <w:rPr>
          <w:rFonts w:ascii="Verdana" w:eastAsia="Calibri" w:hAnsi="Verdana" w:cs="Arial"/>
          <w:bCs/>
          <w:iCs/>
          <w:sz w:val="24"/>
          <w:szCs w:val="24"/>
        </w:rPr>
        <w:t xml:space="preserve"> </w:t>
      </w:r>
      <w:proofErr w:type="gramStart"/>
      <w:r w:rsidRPr="00E05397">
        <w:rPr>
          <w:rFonts w:ascii="Verdana" w:eastAsia="Calibri" w:hAnsi="Verdana" w:cs="Arial"/>
          <w:bCs/>
          <w:iCs/>
          <w:sz w:val="24"/>
          <w:szCs w:val="24"/>
        </w:rPr>
        <w:t>were</w:t>
      </w:r>
      <w:proofErr w:type="gramEnd"/>
      <w:r w:rsidRPr="00E05397">
        <w:rPr>
          <w:rFonts w:ascii="Verdana" w:eastAsia="Calibri" w:hAnsi="Verdana" w:cs="Arial"/>
          <w:bCs/>
          <w:iCs/>
          <w:sz w:val="24"/>
          <w:szCs w:val="24"/>
        </w:rPr>
        <w:t xml:space="preserve"> sat within the recommended 56 days</w:t>
      </w:r>
      <w:r w:rsidR="00F01923">
        <w:rPr>
          <w:rFonts w:ascii="Verdana" w:eastAsia="Calibri" w:hAnsi="Verdana" w:cs="Arial"/>
          <w:bCs/>
          <w:iCs/>
          <w:sz w:val="24"/>
          <w:szCs w:val="24"/>
        </w:rPr>
        <w:t>,</w:t>
      </w:r>
      <w:r w:rsidRPr="00E05397">
        <w:rPr>
          <w:rFonts w:ascii="Verdana" w:eastAsia="Calibri" w:hAnsi="Verdana" w:cs="Arial"/>
          <w:bCs/>
          <w:iCs/>
          <w:sz w:val="24"/>
          <w:szCs w:val="24"/>
        </w:rPr>
        <w:t xml:space="preserve"> </w:t>
      </w:r>
      <w:r w:rsidR="00F01923" w:rsidRPr="00701A74">
        <w:rPr>
          <w:rFonts w:ascii="Verdana" w:eastAsia="Calibri" w:hAnsi="Verdana" w:cs="Arial"/>
          <w:b/>
          <w:iCs/>
          <w:sz w:val="24"/>
          <w:szCs w:val="24"/>
        </w:rPr>
        <w:t>6</w:t>
      </w:r>
      <w:r w:rsidRPr="00E05397">
        <w:rPr>
          <w:rFonts w:ascii="Verdana" w:eastAsia="Calibri" w:hAnsi="Verdana" w:cs="Arial"/>
          <w:bCs/>
          <w:iCs/>
          <w:sz w:val="24"/>
          <w:szCs w:val="24"/>
        </w:rPr>
        <w:t xml:space="preserve"> were sat within 60 days</w:t>
      </w:r>
      <w:r w:rsidR="00F01923">
        <w:rPr>
          <w:rFonts w:ascii="Verdana" w:eastAsia="Calibri" w:hAnsi="Verdana" w:cs="Arial"/>
          <w:bCs/>
          <w:iCs/>
          <w:sz w:val="24"/>
          <w:szCs w:val="24"/>
        </w:rPr>
        <w:t xml:space="preserve">. </w:t>
      </w:r>
      <w:r w:rsidRPr="00E05397">
        <w:rPr>
          <w:rFonts w:ascii="Verdana" w:eastAsia="Calibri" w:hAnsi="Verdana" w:cs="Arial"/>
          <w:bCs/>
          <w:iCs/>
          <w:sz w:val="24"/>
          <w:szCs w:val="24"/>
        </w:rPr>
        <w:t xml:space="preserve">Delayed hearings were mainly due to the granting of extensions for reports to be completed and the availability of witnesses. </w:t>
      </w:r>
    </w:p>
    <w:p w14:paraId="00A88BC5" w14:textId="77777777" w:rsidR="00A342A5" w:rsidRDefault="00A342A5" w:rsidP="00282E1F">
      <w:pPr>
        <w:spacing w:after="0" w:line="240" w:lineRule="auto"/>
        <w:jc w:val="both"/>
        <w:rPr>
          <w:rFonts w:ascii="Verdana" w:eastAsia="Calibri" w:hAnsi="Verdana" w:cs="Arial"/>
          <w:b/>
          <w:sz w:val="24"/>
          <w:szCs w:val="24"/>
        </w:rPr>
      </w:pPr>
    </w:p>
    <w:p w14:paraId="02BC28A9" w14:textId="77777777" w:rsidR="00544DCD" w:rsidRDefault="00544DCD" w:rsidP="00282E1F">
      <w:pPr>
        <w:spacing w:after="0" w:line="240" w:lineRule="auto"/>
        <w:jc w:val="both"/>
        <w:rPr>
          <w:rFonts w:ascii="Verdana" w:eastAsia="Calibri" w:hAnsi="Verdana" w:cs="Arial"/>
          <w:b/>
          <w:sz w:val="24"/>
          <w:szCs w:val="24"/>
        </w:rPr>
      </w:pPr>
    </w:p>
    <w:p w14:paraId="0145F3CC" w14:textId="77777777" w:rsidR="00544DCD" w:rsidRDefault="00544DCD" w:rsidP="00282E1F">
      <w:pPr>
        <w:spacing w:after="0" w:line="240" w:lineRule="auto"/>
        <w:jc w:val="both"/>
        <w:rPr>
          <w:rFonts w:ascii="Verdana" w:eastAsia="Calibri" w:hAnsi="Verdana" w:cs="Arial"/>
          <w:b/>
          <w:sz w:val="24"/>
          <w:szCs w:val="24"/>
        </w:rPr>
      </w:pPr>
    </w:p>
    <w:p w14:paraId="57ED265C" w14:textId="77777777" w:rsidR="00544DCD" w:rsidRDefault="00544DCD" w:rsidP="00282E1F">
      <w:pPr>
        <w:spacing w:after="0" w:line="240" w:lineRule="auto"/>
        <w:jc w:val="both"/>
        <w:rPr>
          <w:rFonts w:ascii="Verdana" w:eastAsia="Calibri" w:hAnsi="Verdana" w:cs="Arial"/>
          <w:b/>
          <w:sz w:val="24"/>
          <w:szCs w:val="24"/>
        </w:rPr>
      </w:pPr>
    </w:p>
    <w:p w14:paraId="63A0C1B2" w14:textId="77777777" w:rsidR="00544DCD" w:rsidRDefault="00544DCD" w:rsidP="00282E1F">
      <w:pPr>
        <w:spacing w:after="0" w:line="240" w:lineRule="auto"/>
        <w:jc w:val="both"/>
        <w:rPr>
          <w:rFonts w:ascii="Verdana" w:eastAsia="Calibri" w:hAnsi="Verdana" w:cs="Arial"/>
          <w:b/>
          <w:sz w:val="24"/>
          <w:szCs w:val="24"/>
        </w:rPr>
      </w:pPr>
    </w:p>
    <w:p w14:paraId="3EFD078D" w14:textId="77777777" w:rsidR="00544DCD" w:rsidRDefault="00544DCD" w:rsidP="00282E1F">
      <w:pPr>
        <w:spacing w:after="0" w:line="240" w:lineRule="auto"/>
        <w:jc w:val="both"/>
        <w:rPr>
          <w:rFonts w:ascii="Verdana" w:eastAsia="Calibri" w:hAnsi="Verdana" w:cs="Arial"/>
          <w:b/>
          <w:sz w:val="24"/>
          <w:szCs w:val="24"/>
        </w:rPr>
      </w:pPr>
    </w:p>
    <w:p w14:paraId="7BEC7796" w14:textId="77777777" w:rsidR="00544DCD" w:rsidRDefault="00544DCD" w:rsidP="00282E1F">
      <w:pPr>
        <w:spacing w:after="0" w:line="240" w:lineRule="auto"/>
        <w:jc w:val="both"/>
        <w:rPr>
          <w:rFonts w:ascii="Verdana" w:eastAsia="Calibri" w:hAnsi="Verdana" w:cs="Arial"/>
          <w:b/>
          <w:sz w:val="24"/>
          <w:szCs w:val="24"/>
        </w:rPr>
      </w:pPr>
    </w:p>
    <w:p w14:paraId="64D37D99" w14:textId="77777777" w:rsidR="00544DCD" w:rsidRDefault="00544DCD" w:rsidP="00282E1F">
      <w:pPr>
        <w:spacing w:after="0" w:line="240" w:lineRule="auto"/>
        <w:jc w:val="both"/>
        <w:rPr>
          <w:rFonts w:ascii="Verdana" w:eastAsia="Calibri" w:hAnsi="Verdana" w:cs="Arial"/>
          <w:b/>
          <w:sz w:val="24"/>
          <w:szCs w:val="24"/>
        </w:rPr>
      </w:pPr>
    </w:p>
    <w:p w14:paraId="5AD0A4CE" w14:textId="77777777" w:rsidR="00544DCD" w:rsidRDefault="00544DCD" w:rsidP="00282E1F">
      <w:pPr>
        <w:spacing w:after="0" w:line="240" w:lineRule="auto"/>
        <w:jc w:val="both"/>
        <w:rPr>
          <w:rFonts w:ascii="Verdana" w:eastAsia="Calibri" w:hAnsi="Verdana" w:cs="Arial"/>
          <w:b/>
          <w:sz w:val="24"/>
          <w:szCs w:val="24"/>
        </w:rPr>
      </w:pPr>
    </w:p>
    <w:p w14:paraId="1D4DE40C" w14:textId="6995D1F3" w:rsidR="00282E1F" w:rsidRPr="00544DCD" w:rsidRDefault="00282E1F" w:rsidP="00544DCD">
      <w:pPr>
        <w:spacing w:after="0" w:line="240" w:lineRule="auto"/>
        <w:jc w:val="both"/>
        <w:rPr>
          <w:rFonts w:ascii="Verdana" w:eastAsia="Calibri" w:hAnsi="Verdana" w:cs="Arial"/>
          <w:b/>
          <w:sz w:val="24"/>
          <w:szCs w:val="24"/>
        </w:rPr>
      </w:pPr>
      <w:r w:rsidRPr="00544DCD">
        <w:rPr>
          <w:rFonts w:ascii="Verdana" w:eastAsia="Calibri" w:hAnsi="Verdana" w:cs="Arial"/>
          <w:b/>
          <w:sz w:val="24"/>
          <w:szCs w:val="24"/>
        </w:rPr>
        <w:t xml:space="preserve">Part 3 Criminal Justice System Data: </w:t>
      </w:r>
      <w:r w:rsidR="00D75106" w:rsidRPr="00544DCD">
        <w:rPr>
          <w:rFonts w:ascii="Verdana" w:eastAsia="Calibri" w:hAnsi="Verdana" w:cs="Arial"/>
          <w:b/>
          <w:sz w:val="24"/>
          <w:szCs w:val="24"/>
        </w:rPr>
        <w:t>October-December</w:t>
      </w:r>
      <w:r w:rsidRPr="00544DCD">
        <w:rPr>
          <w:rFonts w:ascii="Verdana" w:eastAsia="Calibri" w:hAnsi="Verdana" w:cs="Arial"/>
          <w:b/>
          <w:sz w:val="24"/>
          <w:szCs w:val="24"/>
        </w:rPr>
        <w:t xml:space="preserve"> 2025</w:t>
      </w:r>
    </w:p>
    <w:p w14:paraId="503266CB" w14:textId="77777777" w:rsidR="00282E1F" w:rsidRPr="008E3F09" w:rsidRDefault="00282E1F" w:rsidP="00282E1F">
      <w:pPr>
        <w:spacing w:after="0" w:line="240" w:lineRule="auto"/>
        <w:jc w:val="both"/>
        <w:rPr>
          <w:rFonts w:ascii="Verdana" w:eastAsia="Calibri" w:hAnsi="Verdana" w:cs="Arial"/>
          <w:b/>
          <w:sz w:val="24"/>
          <w:szCs w:val="24"/>
        </w:rPr>
      </w:pPr>
    </w:p>
    <w:p w14:paraId="389E49B2" w14:textId="77777777" w:rsidR="00282E1F" w:rsidRDefault="00282E1F" w:rsidP="00282E1F">
      <w:pPr>
        <w:spacing w:after="0" w:line="240" w:lineRule="auto"/>
        <w:jc w:val="both"/>
        <w:rPr>
          <w:rFonts w:ascii="Verdana" w:eastAsia="Calibri" w:hAnsi="Verdana" w:cs="Arial"/>
          <w:sz w:val="24"/>
          <w:szCs w:val="24"/>
        </w:rPr>
      </w:pPr>
      <w:r w:rsidRPr="008E3F09">
        <w:rPr>
          <w:rFonts w:ascii="Verdana" w:eastAsia="Calibri" w:hAnsi="Verdana" w:cs="Arial"/>
          <w:sz w:val="24"/>
          <w:szCs w:val="24"/>
        </w:rPr>
        <w:t xml:space="preserve">There were </w:t>
      </w:r>
      <w:r w:rsidRPr="008E3F09">
        <w:rPr>
          <w:rFonts w:ascii="Verdana" w:eastAsia="Calibri" w:hAnsi="Verdana" w:cs="Arial"/>
          <w:b/>
          <w:bCs/>
          <w:sz w:val="24"/>
          <w:szCs w:val="24"/>
        </w:rPr>
        <w:t>no new Part 3 patient</w:t>
      </w:r>
      <w:r w:rsidRPr="008E3F09">
        <w:rPr>
          <w:rFonts w:ascii="Verdana" w:eastAsia="Calibri" w:hAnsi="Verdana" w:cs="Arial"/>
          <w:sz w:val="24"/>
          <w:szCs w:val="24"/>
        </w:rPr>
        <w:t xml:space="preserve"> admitted to Caswell Clinic during this reporting period. </w:t>
      </w:r>
    </w:p>
    <w:p w14:paraId="2734418E" w14:textId="77777777" w:rsidR="002D7D42" w:rsidRDefault="002D7D42" w:rsidP="00282E1F">
      <w:pPr>
        <w:spacing w:after="0" w:line="240" w:lineRule="auto"/>
        <w:jc w:val="both"/>
        <w:rPr>
          <w:rFonts w:ascii="Verdana" w:eastAsia="Calibri" w:hAnsi="Verdana" w:cs="Arial"/>
          <w:sz w:val="24"/>
          <w:szCs w:val="24"/>
        </w:rPr>
      </w:pPr>
    </w:p>
    <w:p w14:paraId="5FEF09FA" w14:textId="77777777" w:rsidR="002D7D42" w:rsidRPr="008E3F09" w:rsidRDefault="002D7D42" w:rsidP="00282E1F">
      <w:pPr>
        <w:spacing w:after="0" w:line="240" w:lineRule="auto"/>
        <w:jc w:val="both"/>
        <w:rPr>
          <w:rFonts w:ascii="Verdana" w:eastAsia="Calibri" w:hAnsi="Verdana" w:cs="Arial"/>
          <w:sz w:val="24"/>
          <w:szCs w:val="24"/>
        </w:rPr>
      </w:pPr>
    </w:p>
    <w:p w14:paraId="63179E0D" w14:textId="289C5EC1" w:rsidR="001672FB" w:rsidRDefault="001672FB" w:rsidP="001672FB">
      <w:pPr>
        <w:spacing w:after="0" w:line="240" w:lineRule="auto"/>
        <w:jc w:val="both"/>
        <w:rPr>
          <w:rFonts w:ascii="Verdana" w:eastAsia="Calibri" w:hAnsi="Verdana" w:cs="Arial"/>
          <w:b/>
          <w:i/>
          <w:sz w:val="24"/>
          <w:szCs w:val="24"/>
        </w:rPr>
      </w:pPr>
      <w:r>
        <w:rPr>
          <w:rFonts w:ascii="Verdana" w:eastAsia="Calibri" w:hAnsi="Verdana" w:cs="Arial"/>
          <w:b/>
          <w:i/>
          <w:sz w:val="24"/>
          <w:szCs w:val="24"/>
        </w:rPr>
        <w:t xml:space="preserve">Table 13 below </w:t>
      </w:r>
      <w:r w:rsidRPr="008E3F09">
        <w:rPr>
          <w:rFonts w:ascii="Verdana" w:eastAsia="Calibri" w:hAnsi="Verdana" w:cs="Arial"/>
          <w:b/>
          <w:i/>
          <w:sz w:val="24"/>
          <w:szCs w:val="24"/>
        </w:rPr>
        <w:t>shows Part 3 activity during the reporting period.</w:t>
      </w:r>
    </w:p>
    <w:p w14:paraId="2132738D" w14:textId="77777777" w:rsidR="001672FB" w:rsidRDefault="001672FB" w:rsidP="001672FB">
      <w:pPr>
        <w:spacing w:after="0" w:line="240" w:lineRule="auto"/>
        <w:jc w:val="both"/>
        <w:rPr>
          <w:rFonts w:ascii="Verdana" w:eastAsia="Calibri" w:hAnsi="Verdana" w:cs="Arial"/>
          <w:b/>
          <w:i/>
          <w:sz w:val="24"/>
          <w:szCs w:val="24"/>
        </w:rPr>
      </w:pPr>
    </w:p>
    <w:p w14:paraId="19334AC7" w14:textId="32727792" w:rsidR="001672FB" w:rsidRPr="001672FB" w:rsidRDefault="001672FB" w:rsidP="001672FB">
      <w:pPr>
        <w:spacing w:after="0" w:line="240" w:lineRule="auto"/>
        <w:jc w:val="both"/>
        <w:rPr>
          <w:rFonts w:ascii="Verdana" w:eastAsia="Calibri" w:hAnsi="Verdana" w:cs="Arial"/>
          <w:bCs/>
          <w:iCs/>
          <w:sz w:val="24"/>
          <w:szCs w:val="24"/>
        </w:rPr>
      </w:pPr>
      <w:r w:rsidRPr="001672FB">
        <w:rPr>
          <w:rFonts w:ascii="Verdana" w:eastAsia="Calibri" w:hAnsi="Verdana" w:cs="Arial"/>
          <w:bCs/>
          <w:iCs/>
          <w:sz w:val="24"/>
          <w:szCs w:val="24"/>
        </w:rPr>
        <w:t>Table 13</w:t>
      </w:r>
      <w:r>
        <w:rPr>
          <w:rFonts w:ascii="Verdana" w:eastAsia="Calibri" w:hAnsi="Verdana" w:cs="Arial"/>
          <w:bCs/>
          <w:iCs/>
          <w:sz w:val="24"/>
          <w:szCs w:val="24"/>
        </w:rPr>
        <w:t>:</w:t>
      </w:r>
    </w:p>
    <w:p w14:paraId="2B7E043D" w14:textId="77777777" w:rsidR="00282E1F" w:rsidRPr="008E3F09" w:rsidRDefault="00282E1F" w:rsidP="00282E1F">
      <w:pPr>
        <w:spacing w:after="0" w:line="240" w:lineRule="auto"/>
        <w:jc w:val="both"/>
        <w:rPr>
          <w:rFonts w:ascii="Verdana" w:eastAsia="Calibri" w:hAnsi="Verdana" w:cs="Arial"/>
          <w:sz w:val="24"/>
          <w:szCs w:val="24"/>
        </w:rPr>
      </w:pPr>
    </w:p>
    <w:p w14:paraId="1C755215" w14:textId="77777777" w:rsidR="00282E1F" w:rsidRPr="008E3F09" w:rsidRDefault="00282E1F" w:rsidP="00282E1F">
      <w:pPr>
        <w:spacing w:after="0" w:line="240" w:lineRule="auto"/>
        <w:jc w:val="both"/>
        <w:rPr>
          <w:rFonts w:ascii="Verdana" w:eastAsia="Calibri" w:hAnsi="Verdana" w:cs="Arial"/>
          <w:sz w:val="24"/>
          <w:szCs w:val="24"/>
        </w:rPr>
      </w:pPr>
      <w:r w:rsidRPr="008E3F09">
        <w:rPr>
          <w:rFonts w:ascii="Verdana" w:eastAsia="Calibri" w:hAnsi="Verdana" w:cs="Arial"/>
          <w:noProof/>
          <w:sz w:val="24"/>
          <w:szCs w:val="24"/>
          <w:lang w:eastAsia="en-GB"/>
        </w:rPr>
        <w:drawing>
          <wp:inline distT="0" distB="0" distL="0" distR="0" wp14:anchorId="646EC751" wp14:editId="2DBD49A5">
            <wp:extent cx="6172200" cy="4333875"/>
            <wp:effectExtent l="0" t="0" r="0" b="9525"/>
            <wp:docPr id="9" name="Chart 9"/>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inline>
        </w:drawing>
      </w:r>
    </w:p>
    <w:p w14:paraId="7008D973" w14:textId="77777777" w:rsidR="00282E1F" w:rsidRPr="008E3F09" w:rsidRDefault="00282E1F" w:rsidP="00282E1F">
      <w:pPr>
        <w:spacing w:after="0" w:line="240" w:lineRule="auto"/>
        <w:rPr>
          <w:rFonts w:ascii="Verdana" w:eastAsia="Calibri" w:hAnsi="Verdana" w:cs="Arial"/>
          <w:b/>
          <w:sz w:val="24"/>
          <w:szCs w:val="24"/>
        </w:rPr>
      </w:pPr>
    </w:p>
    <w:p w14:paraId="629F4BE2" w14:textId="77777777" w:rsidR="00544DCD" w:rsidRDefault="00544DCD" w:rsidP="00544DCD">
      <w:pPr>
        <w:pStyle w:val="ListParagraph"/>
        <w:spacing w:after="0" w:line="240" w:lineRule="auto"/>
        <w:rPr>
          <w:rFonts w:ascii="Verdana" w:eastAsia="Calibri" w:hAnsi="Verdana" w:cs="Arial"/>
          <w:b/>
          <w:sz w:val="24"/>
          <w:szCs w:val="24"/>
        </w:rPr>
      </w:pPr>
    </w:p>
    <w:p w14:paraId="69768534" w14:textId="77777777" w:rsidR="00544DCD" w:rsidRDefault="00544DCD" w:rsidP="00544DCD">
      <w:pPr>
        <w:pStyle w:val="ListParagraph"/>
        <w:spacing w:after="0" w:line="240" w:lineRule="auto"/>
        <w:rPr>
          <w:rFonts w:ascii="Verdana" w:eastAsia="Calibri" w:hAnsi="Verdana" w:cs="Arial"/>
          <w:b/>
          <w:sz w:val="24"/>
          <w:szCs w:val="24"/>
        </w:rPr>
      </w:pPr>
    </w:p>
    <w:p w14:paraId="0D22C2E2" w14:textId="77777777" w:rsidR="00544DCD" w:rsidRDefault="00544DCD" w:rsidP="00544DCD">
      <w:pPr>
        <w:pStyle w:val="ListParagraph"/>
        <w:spacing w:after="0" w:line="240" w:lineRule="auto"/>
        <w:rPr>
          <w:rFonts w:ascii="Verdana" w:eastAsia="Calibri" w:hAnsi="Verdana" w:cs="Arial"/>
          <w:b/>
          <w:sz w:val="24"/>
          <w:szCs w:val="24"/>
        </w:rPr>
      </w:pPr>
    </w:p>
    <w:p w14:paraId="1BC1D950" w14:textId="77777777" w:rsidR="00544DCD" w:rsidRDefault="00544DCD" w:rsidP="00544DCD">
      <w:pPr>
        <w:pStyle w:val="ListParagraph"/>
        <w:spacing w:after="0" w:line="240" w:lineRule="auto"/>
        <w:rPr>
          <w:rFonts w:ascii="Verdana" w:eastAsia="Calibri" w:hAnsi="Verdana" w:cs="Arial"/>
          <w:b/>
          <w:sz w:val="24"/>
          <w:szCs w:val="24"/>
        </w:rPr>
      </w:pPr>
    </w:p>
    <w:p w14:paraId="6FF2DE9D" w14:textId="77777777" w:rsidR="00544DCD" w:rsidRDefault="00544DCD" w:rsidP="00544DCD">
      <w:pPr>
        <w:pStyle w:val="ListParagraph"/>
        <w:spacing w:after="0" w:line="240" w:lineRule="auto"/>
        <w:rPr>
          <w:rFonts w:ascii="Verdana" w:eastAsia="Calibri" w:hAnsi="Verdana" w:cs="Arial"/>
          <w:b/>
          <w:sz w:val="24"/>
          <w:szCs w:val="24"/>
        </w:rPr>
      </w:pPr>
    </w:p>
    <w:p w14:paraId="34D97E80" w14:textId="77777777" w:rsidR="00544DCD" w:rsidRDefault="00544DCD" w:rsidP="00544DCD">
      <w:pPr>
        <w:pStyle w:val="ListParagraph"/>
        <w:spacing w:after="0" w:line="240" w:lineRule="auto"/>
        <w:rPr>
          <w:rFonts w:ascii="Verdana" w:eastAsia="Calibri" w:hAnsi="Verdana" w:cs="Arial"/>
          <w:b/>
          <w:sz w:val="24"/>
          <w:szCs w:val="24"/>
        </w:rPr>
      </w:pPr>
    </w:p>
    <w:p w14:paraId="47FEE510" w14:textId="77777777" w:rsidR="00544DCD" w:rsidRDefault="00544DCD" w:rsidP="00544DCD">
      <w:pPr>
        <w:pStyle w:val="ListParagraph"/>
        <w:spacing w:after="0" w:line="240" w:lineRule="auto"/>
        <w:rPr>
          <w:rFonts w:ascii="Verdana" w:eastAsia="Calibri" w:hAnsi="Verdana" w:cs="Arial"/>
          <w:b/>
          <w:sz w:val="24"/>
          <w:szCs w:val="24"/>
        </w:rPr>
      </w:pPr>
    </w:p>
    <w:p w14:paraId="46AC4C47" w14:textId="77777777" w:rsidR="00544DCD" w:rsidRDefault="00544DCD" w:rsidP="00544DCD">
      <w:pPr>
        <w:pStyle w:val="ListParagraph"/>
        <w:spacing w:after="0" w:line="240" w:lineRule="auto"/>
        <w:rPr>
          <w:rFonts w:ascii="Verdana" w:eastAsia="Calibri" w:hAnsi="Verdana" w:cs="Arial"/>
          <w:b/>
          <w:sz w:val="24"/>
          <w:szCs w:val="24"/>
        </w:rPr>
      </w:pPr>
    </w:p>
    <w:p w14:paraId="52C4E2DD" w14:textId="77777777" w:rsidR="00544DCD" w:rsidRDefault="00544DCD" w:rsidP="00544DCD">
      <w:pPr>
        <w:pStyle w:val="ListParagraph"/>
        <w:spacing w:after="0" w:line="240" w:lineRule="auto"/>
        <w:rPr>
          <w:rFonts w:ascii="Verdana" w:eastAsia="Calibri" w:hAnsi="Verdana" w:cs="Arial"/>
          <w:b/>
          <w:sz w:val="24"/>
          <w:szCs w:val="24"/>
        </w:rPr>
      </w:pPr>
    </w:p>
    <w:p w14:paraId="415D9A4F" w14:textId="77777777" w:rsidR="00544DCD" w:rsidRDefault="00544DCD" w:rsidP="00544DCD">
      <w:pPr>
        <w:pStyle w:val="ListParagraph"/>
        <w:spacing w:after="0" w:line="240" w:lineRule="auto"/>
        <w:rPr>
          <w:rFonts w:ascii="Verdana" w:eastAsia="Calibri" w:hAnsi="Verdana" w:cs="Arial"/>
          <w:b/>
          <w:sz w:val="24"/>
          <w:szCs w:val="24"/>
        </w:rPr>
      </w:pPr>
    </w:p>
    <w:p w14:paraId="6F24886A" w14:textId="77777777" w:rsidR="00544DCD" w:rsidRDefault="00544DCD" w:rsidP="00544DCD">
      <w:pPr>
        <w:pStyle w:val="ListParagraph"/>
        <w:spacing w:after="0" w:line="240" w:lineRule="auto"/>
        <w:rPr>
          <w:rFonts w:ascii="Verdana" w:eastAsia="Calibri" w:hAnsi="Verdana" w:cs="Arial"/>
          <w:b/>
          <w:sz w:val="24"/>
          <w:szCs w:val="24"/>
        </w:rPr>
      </w:pPr>
    </w:p>
    <w:p w14:paraId="7303D161" w14:textId="77777777" w:rsidR="00544DCD" w:rsidRDefault="00544DCD" w:rsidP="00544DCD">
      <w:pPr>
        <w:pStyle w:val="ListParagraph"/>
        <w:spacing w:after="0" w:line="240" w:lineRule="auto"/>
        <w:rPr>
          <w:rFonts w:ascii="Verdana" w:eastAsia="Calibri" w:hAnsi="Verdana" w:cs="Arial"/>
          <w:b/>
          <w:sz w:val="24"/>
          <w:szCs w:val="24"/>
        </w:rPr>
      </w:pPr>
    </w:p>
    <w:p w14:paraId="73FD538B" w14:textId="748476AA" w:rsidR="00E05863" w:rsidRPr="00544DCD" w:rsidRDefault="00282E1F" w:rsidP="00544DCD">
      <w:pPr>
        <w:spacing w:after="0" w:line="240" w:lineRule="auto"/>
        <w:rPr>
          <w:rFonts w:ascii="Verdana" w:eastAsia="Calibri" w:hAnsi="Verdana" w:cs="Arial"/>
          <w:b/>
          <w:sz w:val="24"/>
          <w:szCs w:val="24"/>
        </w:rPr>
      </w:pPr>
      <w:r w:rsidRPr="00544DCD">
        <w:rPr>
          <w:rFonts w:ascii="Verdana" w:eastAsia="Calibri" w:hAnsi="Verdana" w:cs="Arial"/>
          <w:b/>
          <w:sz w:val="24"/>
          <w:szCs w:val="24"/>
        </w:rPr>
        <w:t xml:space="preserve">Part 4: Consent to Treatment Activity </w:t>
      </w:r>
      <w:r w:rsidR="00137836" w:rsidRPr="00544DCD">
        <w:rPr>
          <w:rFonts w:ascii="Verdana" w:eastAsia="Calibri" w:hAnsi="Verdana" w:cs="Arial"/>
          <w:b/>
          <w:sz w:val="24"/>
          <w:szCs w:val="24"/>
        </w:rPr>
        <w:t>October-December</w:t>
      </w:r>
      <w:r w:rsidR="00387092" w:rsidRPr="00544DCD">
        <w:rPr>
          <w:rFonts w:ascii="Verdana" w:eastAsia="Calibri" w:hAnsi="Verdana" w:cs="Arial"/>
          <w:b/>
          <w:sz w:val="24"/>
          <w:szCs w:val="24"/>
        </w:rPr>
        <w:t xml:space="preserve"> 2025</w:t>
      </w:r>
    </w:p>
    <w:p w14:paraId="01D1AB4C" w14:textId="77777777" w:rsidR="00E05863" w:rsidRDefault="00E05863" w:rsidP="00AB6919">
      <w:pPr>
        <w:spacing w:after="0" w:line="240" w:lineRule="auto"/>
        <w:jc w:val="both"/>
        <w:rPr>
          <w:rFonts w:ascii="Verdana" w:eastAsia="Calibri" w:hAnsi="Verdana" w:cs="Arial"/>
          <w:b/>
          <w:i/>
          <w:sz w:val="24"/>
          <w:szCs w:val="24"/>
        </w:rPr>
      </w:pPr>
    </w:p>
    <w:p w14:paraId="4A471038" w14:textId="46FFAA42" w:rsidR="00387092" w:rsidRDefault="00AB6919" w:rsidP="00AB6919">
      <w:pPr>
        <w:spacing w:after="0" w:line="240" w:lineRule="auto"/>
        <w:jc w:val="both"/>
        <w:rPr>
          <w:rFonts w:ascii="Verdana" w:eastAsia="Calibri" w:hAnsi="Verdana" w:cs="Arial"/>
          <w:b/>
          <w:i/>
          <w:sz w:val="24"/>
          <w:szCs w:val="24"/>
        </w:rPr>
      </w:pPr>
      <w:r>
        <w:rPr>
          <w:rFonts w:ascii="Verdana" w:eastAsia="Calibri" w:hAnsi="Verdana" w:cs="Arial"/>
          <w:b/>
          <w:i/>
          <w:sz w:val="24"/>
          <w:szCs w:val="24"/>
        </w:rPr>
        <w:t>Table 14 below</w:t>
      </w:r>
      <w:r w:rsidR="00387092" w:rsidRPr="008E3F09">
        <w:rPr>
          <w:rFonts w:ascii="Verdana" w:eastAsia="Calibri" w:hAnsi="Verdana" w:cs="Arial"/>
          <w:b/>
          <w:i/>
          <w:sz w:val="24"/>
          <w:szCs w:val="24"/>
        </w:rPr>
        <w:t xml:space="preserve"> shows treatment activity during the reporting period.</w:t>
      </w:r>
    </w:p>
    <w:p w14:paraId="3E2CE9E7" w14:textId="77777777" w:rsidR="00CC329C" w:rsidRDefault="00CC329C" w:rsidP="00AB6919">
      <w:pPr>
        <w:spacing w:after="0" w:line="240" w:lineRule="auto"/>
        <w:jc w:val="both"/>
        <w:rPr>
          <w:rFonts w:ascii="Verdana" w:eastAsia="Calibri" w:hAnsi="Verdana" w:cs="Arial"/>
          <w:b/>
          <w:i/>
          <w:sz w:val="24"/>
          <w:szCs w:val="24"/>
        </w:rPr>
      </w:pPr>
    </w:p>
    <w:p w14:paraId="5790ADB1" w14:textId="59CD5D56" w:rsidR="00CC329C" w:rsidRPr="00CC329C" w:rsidRDefault="00CC329C" w:rsidP="00AB6919">
      <w:pPr>
        <w:spacing w:after="0" w:line="240" w:lineRule="auto"/>
        <w:jc w:val="both"/>
        <w:rPr>
          <w:rFonts w:ascii="Verdana" w:eastAsia="Calibri" w:hAnsi="Verdana" w:cs="Arial"/>
          <w:bCs/>
          <w:iCs/>
          <w:sz w:val="24"/>
          <w:szCs w:val="24"/>
        </w:rPr>
      </w:pPr>
      <w:r w:rsidRPr="00CC329C">
        <w:rPr>
          <w:rFonts w:ascii="Verdana" w:eastAsia="Calibri" w:hAnsi="Verdana" w:cs="Arial"/>
          <w:bCs/>
          <w:iCs/>
          <w:sz w:val="24"/>
          <w:szCs w:val="24"/>
        </w:rPr>
        <w:t>Table 14:</w:t>
      </w:r>
    </w:p>
    <w:p w14:paraId="38AFC5E1" w14:textId="77777777" w:rsidR="00387092" w:rsidRPr="008E3F09" w:rsidRDefault="00387092" w:rsidP="00282E1F">
      <w:pPr>
        <w:spacing w:after="0" w:line="240" w:lineRule="auto"/>
        <w:rPr>
          <w:rFonts w:ascii="Verdana" w:eastAsia="Calibri" w:hAnsi="Verdana" w:cs="Arial"/>
          <w:b/>
          <w:sz w:val="24"/>
          <w:szCs w:val="24"/>
        </w:rPr>
      </w:pPr>
    </w:p>
    <w:p w14:paraId="77A8E899" w14:textId="2273F4EF" w:rsidR="00282E1F" w:rsidRPr="008E3F09" w:rsidRDefault="00A26484" w:rsidP="00282E1F">
      <w:pPr>
        <w:spacing w:after="0" w:line="240" w:lineRule="auto"/>
        <w:rPr>
          <w:rFonts w:ascii="Verdana" w:eastAsia="Calibri" w:hAnsi="Verdana" w:cs="Arial"/>
          <w:b/>
          <w:sz w:val="24"/>
          <w:szCs w:val="24"/>
        </w:rPr>
      </w:pPr>
      <w:r>
        <w:rPr>
          <w:rFonts w:ascii="Verdana" w:eastAsia="Calibri" w:hAnsi="Verdana" w:cs="Arial"/>
          <w:b/>
          <w:noProof/>
          <w:sz w:val="24"/>
          <w:szCs w:val="24"/>
        </w:rPr>
        <w:drawing>
          <wp:inline distT="0" distB="0" distL="0" distR="0" wp14:anchorId="558828AC" wp14:editId="6C69EE25">
            <wp:extent cx="5486400" cy="3200400"/>
            <wp:effectExtent l="0" t="0" r="0" b="0"/>
            <wp:docPr id="1892471685" name="Chart 1"/>
            <wp:cNvGraphicFramePr/>
            <a:graphic xmlns:a="http://schemas.openxmlformats.org/drawingml/2006/main">
              <a:graphicData uri="http://schemas.openxmlformats.org/drawingml/2006/chart">
                <c:chart xmlns:c="http://schemas.openxmlformats.org/drawingml/2006/chart" xmlns:r="http://schemas.openxmlformats.org/officeDocument/2006/relationships" r:id="rId24"/>
              </a:graphicData>
            </a:graphic>
          </wp:inline>
        </w:drawing>
      </w:r>
    </w:p>
    <w:p w14:paraId="0C4366A6" w14:textId="77777777" w:rsidR="00282E1F" w:rsidRPr="008E3F09" w:rsidRDefault="00282E1F" w:rsidP="00282E1F">
      <w:pPr>
        <w:spacing w:after="0" w:line="240" w:lineRule="auto"/>
        <w:rPr>
          <w:rFonts w:ascii="Verdana" w:eastAsia="Calibri" w:hAnsi="Verdana" w:cs="Arial"/>
          <w:b/>
          <w:sz w:val="24"/>
          <w:szCs w:val="24"/>
        </w:rPr>
      </w:pPr>
    </w:p>
    <w:p w14:paraId="3E3F33BF" w14:textId="77777777" w:rsidR="00AB6919" w:rsidRDefault="00AB6919" w:rsidP="00282E1F">
      <w:pPr>
        <w:spacing w:after="0" w:line="240" w:lineRule="auto"/>
        <w:rPr>
          <w:rFonts w:ascii="Verdana" w:eastAsia="Calibri" w:hAnsi="Verdana" w:cs="Arial"/>
          <w:b/>
          <w:sz w:val="24"/>
          <w:szCs w:val="24"/>
        </w:rPr>
      </w:pPr>
    </w:p>
    <w:p w14:paraId="10C59F29" w14:textId="4460C9D9" w:rsidR="00282E1F" w:rsidRPr="00544DCD" w:rsidRDefault="00282E1F" w:rsidP="00544DCD">
      <w:pPr>
        <w:spacing w:after="0" w:line="240" w:lineRule="auto"/>
        <w:rPr>
          <w:rFonts w:ascii="Verdana" w:eastAsia="Calibri" w:hAnsi="Verdana" w:cs="Arial"/>
          <w:b/>
          <w:sz w:val="24"/>
          <w:szCs w:val="24"/>
        </w:rPr>
      </w:pPr>
      <w:r w:rsidRPr="00544DCD">
        <w:rPr>
          <w:rFonts w:ascii="Verdana" w:eastAsia="Calibri" w:hAnsi="Verdana" w:cs="Arial"/>
          <w:b/>
          <w:sz w:val="24"/>
          <w:szCs w:val="24"/>
        </w:rPr>
        <w:t xml:space="preserve">Part 10: Police powers to remove a person to a place of safety under Section 135 &amp; 136 </w:t>
      </w:r>
      <w:r w:rsidR="00620CF1" w:rsidRPr="00544DCD">
        <w:rPr>
          <w:rFonts w:ascii="Verdana" w:eastAsia="Calibri" w:hAnsi="Verdana" w:cs="Arial"/>
          <w:b/>
          <w:sz w:val="24"/>
          <w:szCs w:val="24"/>
        </w:rPr>
        <w:t>October - December</w:t>
      </w:r>
      <w:r w:rsidRPr="00544DCD">
        <w:rPr>
          <w:rFonts w:ascii="Verdana" w:eastAsia="Calibri" w:hAnsi="Verdana" w:cs="Arial"/>
          <w:b/>
          <w:sz w:val="24"/>
          <w:szCs w:val="24"/>
        </w:rPr>
        <w:t xml:space="preserve"> 2025</w:t>
      </w:r>
    </w:p>
    <w:p w14:paraId="0877ABDC" w14:textId="77777777" w:rsidR="00282E1F" w:rsidRPr="008E3F09" w:rsidRDefault="00282E1F" w:rsidP="00282E1F">
      <w:pPr>
        <w:spacing w:after="0" w:line="240" w:lineRule="auto"/>
        <w:rPr>
          <w:rFonts w:ascii="Verdana" w:eastAsia="Calibri" w:hAnsi="Verdana" w:cs="Arial"/>
          <w:b/>
          <w:sz w:val="24"/>
          <w:szCs w:val="24"/>
        </w:rPr>
      </w:pPr>
    </w:p>
    <w:p w14:paraId="7208C0BB" w14:textId="77777777" w:rsidR="00282E1F" w:rsidRPr="008E3F09" w:rsidRDefault="00282E1F" w:rsidP="00CC329C">
      <w:pPr>
        <w:spacing w:after="0" w:line="240" w:lineRule="auto"/>
        <w:jc w:val="both"/>
        <w:rPr>
          <w:rFonts w:ascii="Verdana" w:eastAsia="Calibri" w:hAnsi="Verdana" w:cs="Arial"/>
          <w:sz w:val="24"/>
          <w:szCs w:val="24"/>
        </w:rPr>
      </w:pPr>
      <w:r w:rsidRPr="008E3F09">
        <w:rPr>
          <w:rFonts w:ascii="Verdana" w:eastAsia="Calibri" w:hAnsi="Verdana" w:cs="Arial"/>
          <w:sz w:val="24"/>
          <w:szCs w:val="24"/>
        </w:rPr>
        <w:t xml:space="preserve">Monitoring information is collected by local health boards and received by Welsh Government. This information is shared with all interested parties including, if relevant, child protection agencies and HIW via the Crisis Care Concordat Committee. </w:t>
      </w:r>
    </w:p>
    <w:p w14:paraId="54D6AD69" w14:textId="77777777" w:rsidR="00282E1F" w:rsidRPr="008E3F09" w:rsidRDefault="00282E1F" w:rsidP="00282E1F">
      <w:pPr>
        <w:spacing w:after="0" w:line="240" w:lineRule="auto"/>
        <w:rPr>
          <w:rFonts w:ascii="Verdana" w:eastAsia="Calibri" w:hAnsi="Verdana" w:cs="Arial"/>
          <w:b/>
          <w:sz w:val="24"/>
          <w:szCs w:val="24"/>
        </w:rPr>
      </w:pPr>
    </w:p>
    <w:p w14:paraId="4AC76924" w14:textId="64FE105E" w:rsidR="00282E1F" w:rsidRPr="008E3F09" w:rsidRDefault="00282E1F" w:rsidP="00CC329C">
      <w:pPr>
        <w:spacing w:after="0" w:line="240" w:lineRule="auto"/>
        <w:jc w:val="both"/>
        <w:rPr>
          <w:rFonts w:ascii="Verdana" w:eastAsia="Calibri" w:hAnsi="Verdana" w:cs="Arial"/>
          <w:b/>
          <w:bCs/>
          <w:sz w:val="24"/>
          <w:szCs w:val="24"/>
        </w:rPr>
      </w:pPr>
      <w:r w:rsidRPr="008E3F09">
        <w:rPr>
          <w:rFonts w:ascii="Verdana" w:eastAsia="Calibri" w:hAnsi="Verdana" w:cs="Arial"/>
          <w:b/>
          <w:sz w:val="24"/>
          <w:szCs w:val="24"/>
        </w:rPr>
        <w:t xml:space="preserve">Section 135 (1) </w:t>
      </w:r>
      <w:r w:rsidRPr="008E3F09">
        <w:rPr>
          <w:rFonts w:ascii="Verdana" w:eastAsia="Calibri" w:hAnsi="Verdana" w:cs="Arial"/>
          <w:sz w:val="24"/>
          <w:szCs w:val="24"/>
        </w:rPr>
        <w:t xml:space="preserve">empowers a police officer to forcibly enter a property to look for and remove a person to a place of safety for assessment for a period of up to 72 hours. </w:t>
      </w:r>
      <w:r w:rsidRPr="00620CF1">
        <w:rPr>
          <w:rFonts w:ascii="Verdana" w:eastAsia="Calibri" w:hAnsi="Verdana" w:cs="Arial"/>
          <w:b/>
          <w:bCs/>
          <w:sz w:val="24"/>
          <w:szCs w:val="24"/>
        </w:rPr>
        <w:t xml:space="preserve">There </w:t>
      </w:r>
      <w:r w:rsidR="00620CF1" w:rsidRPr="00620CF1">
        <w:rPr>
          <w:rFonts w:ascii="Verdana" w:eastAsia="Calibri" w:hAnsi="Verdana" w:cs="Arial"/>
          <w:b/>
          <w:bCs/>
          <w:sz w:val="24"/>
          <w:szCs w:val="24"/>
        </w:rPr>
        <w:t xml:space="preserve">was </w:t>
      </w:r>
      <w:r w:rsidR="00620CF1" w:rsidRPr="00620CF1">
        <w:rPr>
          <w:rFonts w:ascii="Verdana" w:eastAsia="Calibri" w:hAnsi="Verdana" w:cs="Arial"/>
          <w:b/>
          <w:bCs/>
          <w:sz w:val="24"/>
          <w:szCs w:val="24"/>
          <w:u w:val="single"/>
        </w:rPr>
        <w:t>one</w:t>
      </w:r>
      <w:r w:rsidRPr="008E3F09">
        <w:rPr>
          <w:rFonts w:ascii="Verdana" w:eastAsia="Calibri" w:hAnsi="Verdana" w:cs="Arial"/>
          <w:b/>
          <w:bCs/>
          <w:sz w:val="24"/>
          <w:szCs w:val="24"/>
        </w:rPr>
        <w:t xml:space="preserve"> 135 (1) warrants executed in this reporting period. </w:t>
      </w:r>
    </w:p>
    <w:p w14:paraId="69EA7942" w14:textId="77777777" w:rsidR="00282E1F" w:rsidRPr="008E3F09" w:rsidRDefault="00282E1F" w:rsidP="00CC329C">
      <w:pPr>
        <w:spacing w:after="0" w:line="240" w:lineRule="auto"/>
        <w:jc w:val="both"/>
        <w:rPr>
          <w:rFonts w:ascii="Verdana" w:eastAsia="Calibri" w:hAnsi="Verdana" w:cs="Arial"/>
          <w:b/>
          <w:bCs/>
          <w:sz w:val="24"/>
          <w:szCs w:val="24"/>
        </w:rPr>
      </w:pPr>
      <w:r w:rsidRPr="008E3F09">
        <w:rPr>
          <w:rFonts w:ascii="Verdana" w:eastAsia="Calibri" w:hAnsi="Verdana" w:cs="Arial"/>
          <w:b/>
          <w:sz w:val="24"/>
          <w:szCs w:val="24"/>
        </w:rPr>
        <w:t>Section 135 (2)</w:t>
      </w:r>
      <w:r w:rsidRPr="008E3F09">
        <w:rPr>
          <w:rFonts w:ascii="Verdana" w:eastAsia="Calibri" w:hAnsi="Verdana" w:cs="Arial"/>
          <w:sz w:val="24"/>
          <w:szCs w:val="24"/>
        </w:rPr>
        <w:t xml:space="preserve"> empowers a police officer to forcibly enter a property to look for and remove a detained patient who is absent without leave (AWOL) from hospital. If it is anticipated that the person will allow entry to the property voluntarily, there were </w:t>
      </w:r>
      <w:r w:rsidRPr="008E3F09">
        <w:rPr>
          <w:rFonts w:ascii="Verdana" w:eastAsia="Calibri" w:hAnsi="Verdana" w:cs="Arial"/>
          <w:b/>
          <w:bCs/>
          <w:sz w:val="24"/>
          <w:szCs w:val="24"/>
        </w:rPr>
        <w:t>no warrants executed under section 135 (2) during this reporting period.</w:t>
      </w:r>
    </w:p>
    <w:p w14:paraId="633AD6B4" w14:textId="77777777" w:rsidR="00282E1F" w:rsidRPr="008E3F09" w:rsidRDefault="00282E1F" w:rsidP="00282E1F">
      <w:pPr>
        <w:spacing w:after="0" w:line="240" w:lineRule="auto"/>
        <w:rPr>
          <w:rFonts w:ascii="Verdana" w:eastAsia="Calibri" w:hAnsi="Verdana" w:cs="Arial"/>
          <w:b/>
          <w:bCs/>
          <w:sz w:val="24"/>
          <w:szCs w:val="24"/>
        </w:rPr>
      </w:pPr>
    </w:p>
    <w:p w14:paraId="634BAFA6" w14:textId="128A0504" w:rsidR="00282E1F" w:rsidRPr="008E3F09" w:rsidRDefault="00282E1F" w:rsidP="00282E1F">
      <w:pPr>
        <w:spacing w:after="200" w:line="240" w:lineRule="auto"/>
        <w:jc w:val="both"/>
        <w:rPr>
          <w:rFonts w:ascii="Verdana" w:eastAsia="Calibri" w:hAnsi="Verdana" w:cs="Arial"/>
          <w:sz w:val="24"/>
          <w:szCs w:val="24"/>
        </w:rPr>
      </w:pPr>
      <w:r w:rsidRPr="00F55988">
        <w:rPr>
          <w:rFonts w:ascii="Verdana" w:eastAsia="Calibri" w:hAnsi="Verdana" w:cs="Arial"/>
          <w:b/>
          <w:sz w:val="24"/>
          <w:szCs w:val="24"/>
        </w:rPr>
        <w:lastRenderedPageBreak/>
        <w:t>Section 136</w:t>
      </w:r>
      <w:r w:rsidRPr="00F55988">
        <w:rPr>
          <w:rFonts w:ascii="Verdana" w:eastAsia="Calibri" w:hAnsi="Verdana" w:cs="Arial"/>
          <w:sz w:val="24"/>
          <w:szCs w:val="24"/>
        </w:rPr>
        <w:t xml:space="preserve"> empowers</w:t>
      </w:r>
      <w:r w:rsidRPr="008E3F09">
        <w:rPr>
          <w:rFonts w:ascii="Verdana" w:eastAsia="Calibri" w:hAnsi="Verdana" w:cs="Arial"/>
          <w:sz w:val="24"/>
          <w:szCs w:val="24"/>
        </w:rPr>
        <w:t xml:space="preserve"> a constable to remove a person from a public place to a place of safety if it is considered that the person is suffering from mental disorder and is in immediate need of care or control.  There were </w:t>
      </w:r>
      <w:r w:rsidR="00701A74">
        <w:rPr>
          <w:rFonts w:ascii="Verdana" w:eastAsia="Calibri" w:hAnsi="Verdana" w:cs="Arial"/>
          <w:b/>
          <w:sz w:val="24"/>
          <w:szCs w:val="24"/>
        </w:rPr>
        <w:t>47</w:t>
      </w:r>
      <w:r w:rsidRPr="008E3F09">
        <w:rPr>
          <w:rFonts w:ascii="Verdana" w:eastAsia="Calibri" w:hAnsi="Verdana" w:cs="Arial"/>
          <w:sz w:val="24"/>
          <w:szCs w:val="24"/>
        </w:rPr>
        <w:t xml:space="preserve"> detentions under section 136 during this reporting period.</w:t>
      </w:r>
    </w:p>
    <w:p w14:paraId="699E6199" w14:textId="4595179D" w:rsidR="00282E1F" w:rsidRDefault="00282E1F" w:rsidP="00282E1F">
      <w:pPr>
        <w:spacing w:after="200" w:line="240" w:lineRule="auto"/>
        <w:jc w:val="both"/>
        <w:rPr>
          <w:rFonts w:ascii="Verdana" w:eastAsia="Calibri" w:hAnsi="Verdana" w:cs="Arial"/>
          <w:sz w:val="24"/>
          <w:szCs w:val="24"/>
        </w:rPr>
      </w:pPr>
      <w:r w:rsidRPr="008E3F09">
        <w:rPr>
          <w:rFonts w:ascii="Verdana" w:eastAsia="Calibri" w:hAnsi="Verdana" w:cs="Arial"/>
          <w:b/>
          <w:sz w:val="24"/>
          <w:szCs w:val="24"/>
        </w:rPr>
        <w:t xml:space="preserve">Voluntary attendance and assessment at place of safety </w:t>
      </w:r>
      <w:r w:rsidRPr="008E3F09">
        <w:rPr>
          <w:rFonts w:ascii="Verdana" w:eastAsia="Calibri" w:hAnsi="Verdana" w:cs="Arial"/>
          <w:sz w:val="24"/>
          <w:szCs w:val="24"/>
        </w:rPr>
        <w:t xml:space="preserve">occurred on </w:t>
      </w:r>
      <w:r w:rsidR="00701A74">
        <w:rPr>
          <w:rFonts w:ascii="Verdana" w:eastAsia="Calibri" w:hAnsi="Verdana" w:cs="Arial"/>
          <w:b/>
          <w:bCs/>
          <w:sz w:val="24"/>
          <w:szCs w:val="24"/>
        </w:rPr>
        <w:t>14</w:t>
      </w:r>
      <w:r w:rsidRPr="008E3F09">
        <w:rPr>
          <w:rFonts w:ascii="Verdana" w:eastAsia="Calibri" w:hAnsi="Verdana" w:cs="Arial"/>
          <w:sz w:val="24"/>
          <w:szCs w:val="24"/>
        </w:rPr>
        <w:t xml:space="preserve"> occasions. </w:t>
      </w:r>
    </w:p>
    <w:p w14:paraId="40345DF6" w14:textId="4591E2DA" w:rsidR="00475FAF" w:rsidRPr="008E3F09" w:rsidRDefault="001F3DCF" w:rsidP="001F3DCF">
      <w:pPr>
        <w:spacing w:after="0" w:line="240" w:lineRule="auto"/>
        <w:jc w:val="both"/>
        <w:rPr>
          <w:rFonts w:ascii="Verdana" w:eastAsia="Calibri" w:hAnsi="Verdana" w:cs="Arial"/>
          <w:b/>
          <w:i/>
          <w:sz w:val="24"/>
          <w:szCs w:val="24"/>
        </w:rPr>
      </w:pPr>
      <w:r>
        <w:rPr>
          <w:rFonts w:ascii="Verdana" w:eastAsia="Calibri" w:hAnsi="Verdana" w:cs="Arial"/>
          <w:b/>
          <w:i/>
          <w:sz w:val="24"/>
          <w:szCs w:val="24"/>
        </w:rPr>
        <w:t>Table 15</w:t>
      </w:r>
      <w:r w:rsidR="00475FAF" w:rsidRPr="008E3F09">
        <w:rPr>
          <w:rFonts w:ascii="Verdana" w:eastAsia="Calibri" w:hAnsi="Verdana" w:cs="Arial"/>
          <w:b/>
          <w:i/>
          <w:sz w:val="24"/>
          <w:szCs w:val="24"/>
        </w:rPr>
        <w:t xml:space="preserve"> shows the number of section 135 &amp; 136 detentions</w:t>
      </w:r>
      <w:r w:rsidR="00701A74">
        <w:rPr>
          <w:rFonts w:ascii="Verdana" w:eastAsia="Calibri" w:hAnsi="Verdana" w:cs="Arial"/>
          <w:b/>
          <w:i/>
          <w:sz w:val="24"/>
          <w:szCs w:val="24"/>
        </w:rPr>
        <w:t>, and voluntary attendances at places of safety,</w:t>
      </w:r>
      <w:r w:rsidR="00475FAF" w:rsidRPr="008E3F09">
        <w:rPr>
          <w:rFonts w:ascii="Verdana" w:eastAsia="Calibri" w:hAnsi="Verdana" w:cs="Arial"/>
          <w:b/>
          <w:i/>
          <w:sz w:val="24"/>
          <w:szCs w:val="24"/>
        </w:rPr>
        <w:t xml:space="preserve"> during the reporting period and including comparison data for the previous 2 years.</w:t>
      </w:r>
    </w:p>
    <w:p w14:paraId="3FB83989" w14:textId="77777777" w:rsidR="00CC329C" w:rsidRDefault="00CC329C" w:rsidP="00282E1F">
      <w:pPr>
        <w:spacing w:after="200" w:line="240" w:lineRule="auto"/>
        <w:jc w:val="both"/>
        <w:rPr>
          <w:rFonts w:ascii="Verdana" w:eastAsia="Calibri" w:hAnsi="Verdana" w:cs="Arial"/>
          <w:sz w:val="24"/>
          <w:szCs w:val="24"/>
        </w:rPr>
      </w:pPr>
    </w:p>
    <w:p w14:paraId="036544F6" w14:textId="02F2B115" w:rsidR="001F3DCF" w:rsidRDefault="001F3DCF" w:rsidP="00282E1F">
      <w:pPr>
        <w:spacing w:after="200" w:line="240" w:lineRule="auto"/>
        <w:jc w:val="both"/>
        <w:rPr>
          <w:rFonts w:ascii="Verdana" w:eastAsia="Calibri" w:hAnsi="Verdana" w:cs="Arial"/>
          <w:sz w:val="24"/>
          <w:szCs w:val="24"/>
        </w:rPr>
      </w:pPr>
      <w:r>
        <w:rPr>
          <w:rFonts w:ascii="Verdana" w:eastAsia="Calibri" w:hAnsi="Verdana" w:cs="Arial"/>
          <w:sz w:val="24"/>
          <w:szCs w:val="24"/>
        </w:rPr>
        <w:t>Table 15:</w:t>
      </w:r>
    </w:p>
    <w:p w14:paraId="7C1312CE" w14:textId="77777777" w:rsidR="00282E1F" w:rsidRPr="008E3F09" w:rsidRDefault="00282E1F" w:rsidP="00282E1F">
      <w:pPr>
        <w:spacing w:after="200" w:line="240" w:lineRule="auto"/>
        <w:jc w:val="both"/>
        <w:rPr>
          <w:rFonts w:ascii="Verdana" w:eastAsia="Calibri" w:hAnsi="Verdana" w:cs="Arial"/>
          <w:b/>
          <w:sz w:val="24"/>
          <w:szCs w:val="24"/>
        </w:rPr>
      </w:pPr>
      <w:r w:rsidRPr="008E3F09">
        <w:rPr>
          <w:rFonts w:ascii="Verdana" w:eastAsia="Calibri" w:hAnsi="Verdana" w:cs="Arial"/>
          <w:b/>
          <w:noProof/>
          <w:sz w:val="24"/>
          <w:szCs w:val="24"/>
          <w:lang w:eastAsia="en-GB"/>
        </w:rPr>
        <w:drawing>
          <wp:inline distT="0" distB="0" distL="0" distR="0" wp14:anchorId="2FBFE2F5" wp14:editId="7C0BB537">
            <wp:extent cx="5715000" cy="3819525"/>
            <wp:effectExtent l="0" t="0" r="0" b="9525"/>
            <wp:docPr id="14" name="Chart 14"/>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inline>
        </w:drawing>
      </w:r>
    </w:p>
    <w:p w14:paraId="686A2CD3" w14:textId="77777777" w:rsidR="00282E1F" w:rsidRDefault="00282E1F" w:rsidP="00282E1F">
      <w:pPr>
        <w:spacing w:after="0" w:line="240" w:lineRule="auto"/>
        <w:rPr>
          <w:rFonts w:ascii="Verdana" w:eastAsia="Calibri" w:hAnsi="Verdana" w:cs="Arial"/>
          <w:b/>
          <w:i/>
          <w:sz w:val="24"/>
          <w:szCs w:val="24"/>
        </w:rPr>
      </w:pPr>
    </w:p>
    <w:p w14:paraId="25103920" w14:textId="77777777" w:rsidR="00D04174" w:rsidRDefault="00D04174" w:rsidP="00282E1F">
      <w:pPr>
        <w:spacing w:after="0" w:line="240" w:lineRule="auto"/>
        <w:rPr>
          <w:rFonts w:ascii="Verdana" w:eastAsia="Calibri" w:hAnsi="Verdana" w:cs="Arial"/>
          <w:b/>
          <w:i/>
          <w:sz w:val="24"/>
          <w:szCs w:val="24"/>
        </w:rPr>
      </w:pPr>
    </w:p>
    <w:p w14:paraId="26A13DE4" w14:textId="77777777" w:rsidR="00D04174" w:rsidRDefault="00D04174" w:rsidP="00282E1F">
      <w:pPr>
        <w:spacing w:after="0" w:line="240" w:lineRule="auto"/>
        <w:rPr>
          <w:rFonts w:ascii="Verdana" w:eastAsia="Calibri" w:hAnsi="Verdana" w:cs="Arial"/>
          <w:b/>
          <w:i/>
          <w:sz w:val="24"/>
          <w:szCs w:val="24"/>
        </w:rPr>
      </w:pPr>
    </w:p>
    <w:p w14:paraId="55CB5DEF" w14:textId="77777777" w:rsidR="00D04174" w:rsidRDefault="00D04174" w:rsidP="00282E1F">
      <w:pPr>
        <w:spacing w:after="0" w:line="240" w:lineRule="auto"/>
        <w:rPr>
          <w:rFonts w:ascii="Verdana" w:eastAsia="Calibri" w:hAnsi="Verdana" w:cs="Arial"/>
          <w:b/>
          <w:i/>
          <w:sz w:val="24"/>
          <w:szCs w:val="24"/>
        </w:rPr>
      </w:pPr>
    </w:p>
    <w:p w14:paraId="195B05A8" w14:textId="77777777" w:rsidR="00544DCD" w:rsidRDefault="00544DCD" w:rsidP="00282E1F">
      <w:pPr>
        <w:spacing w:after="0" w:line="240" w:lineRule="auto"/>
        <w:rPr>
          <w:rFonts w:ascii="Verdana" w:eastAsia="Calibri" w:hAnsi="Verdana" w:cs="Arial"/>
          <w:b/>
          <w:i/>
          <w:sz w:val="24"/>
          <w:szCs w:val="24"/>
        </w:rPr>
      </w:pPr>
    </w:p>
    <w:p w14:paraId="703E97E2" w14:textId="77777777" w:rsidR="00544DCD" w:rsidRDefault="00544DCD" w:rsidP="00282E1F">
      <w:pPr>
        <w:spacing w:after="0" w:line="240" w:lineRule="auto"/>
        <w:rPr>
          <w:rFonts w:ascii="Verdana" w:eastAsia="Calibri" w:hAnsi="Verdana" w:cs="Arial"/>
          <w:b/>
          <w:i/>
          <w:sz w:val="24"/>
          <w:szCs w:val="24"/>
        </w:rPr>
      </w:pPr>
    </w:p>
    <w:p w14:paraId="6E2EA877" w14:textId="77777777" w:rsidR="00544DCD" w:rsidRDefault="00544DCD" w:rsidP="00282E1F">
      <w:pPr>
        <w:spacing w:after="0" w:line="240" w:lineRule="auto"/>
        <w:rPr>
          <w:rFonts w:ascii="Verdana" w:eastAsia="Calibri" w:hAnsi="Verdana" w:cs="Arial"/>
          <w:b/>
          <w:i/>
          <w:sz w:val="24"/>
          <w:szCs w:val="24"/>
        </w:rPr>
      </w:pPr>
    </w:p>
    <w:p w14:paraId="52AA7EE6" w14:textId="77777777" w:rsidR="00544DCD" w:rsidRDefault="00544DCD" w:rsidP="00282E1F">
      <w:pPr>
        <w:spacing w:after="0" w:line="240" w:lineRule="auto"/>
        <w:rPr>
          <w:rFonts w:ascii="Verdana" w:eastAsia="Calibri" w:hAnsi="Verdana" w:cs="Arial"/>
          <w:b/>
          <w:i/>
          <w:sz w:val="24"/>
          <w:szCs w:val="24"/>
        </w:rPr>
      </w:pPr>
    </w:p>
    <w:p w14:paraId="4C7155A1" w14:textId="77777777" w:rsidR="00544DCD" w:rsidRDefault="00544DCD" w:rsidP="00282E1F">
      <w:pPr>
        <w:spacing w:after="0" w:line="240" w:lineRule="auto"/>
        <w:rPr>
          <w:rFonts w:ascii="Verdana" w:eastAsia="Calibri" w:hAnsi="Verdana" w:cs="Arial"/>
          <w:b/>
          <w:i/>
          <w:sz w:val="24"/>
          <w:szCs w:val="24"/>
        </w:rPr>
      </w:pPr>
    </w:p>
    <w:p w14:paraId="0E27D0CC" w14:textId="77777777" w:rsidR="00544DCD" w:rsidRDefault="00544DCD" w:rsidP="00282E1F">
      <w:pPr>
        <w:spacing w:after="0" w:line="240" w:lineRule="auto"/>
        <w:rPr>
          <w:rFonts w:ascii="Verdana" w:eastAsia="Calibri" w:hAnsi="Verdana" w:cs="Arial"/>
          <w:b/>
          <w:i/>
          <w:sz w:val="24"/>
          <w:szCs w:val="24"/>
        </w:rPr>
      </w:pPr>
    </w:p>
    <w:p w14:paraId="19671C18" w14:textId="77777777" w:rsidR="00544DCD" w:rsidRDefault="00544DCD" w:rsidP="00282E1F">
      <w:pPr>
        <w:spacing w:after="0" w:line="240" w:lineRule="auto"/>
        <w:rPr>
          <w:rFonts w:ascii="Verdana" w:eastAsia="Calibri" w:hAnsi="Verdana" w:cs="Arial"/>
          <w:b/>
          <w:i/>
          <w:sz w:val="24"/>
          <w:szCs w:val="24"/>
        </w:rPr>
      </w:pPr>
    </w:p>
    <w:p w14:paraId="558EF24B" w14:textId="77777777" w:rsidR="00544DCD" w:rsidRDefault="00544DCD" w:rsidP="00282E1F">
      <w:pPr>
        <w:spacing w:after="0" w:line="240" w:lineRule="auto"/>
        <w:rPr>
          <w:rFonts w:ascii="Verdana" w:eastAsia="Calibri" w:hAnsi="Verdana" w:cs="Arial"/>
          <w:b/>
          <w:i/>
          <w:sz w:val="24"/>
          <w:szCs w:val="24"/>
        </w:rPr>
      </w:pPr>
    </w:p>
    <w:p w14:paraId="17BE59EF" w14:textId="77777777" w:rsidR="00D04174" w:rsidRDefault="00D04174" w:rsidP="00282E1F">
      <w:pPr>
        <w:spacing w:after="0" w:line="240" w:lineRule="auto"/>
        <w:rPr>
          <w:rFonts w:ascii="Verdana" w:eastAsia="Calibri" w:hAnsi="Verdana" w:cs="Arial"/>
          <w:b/>
          <w:i/>
          <w:sz w:val="24"/>
          <w:szCs w:val="24"/>
        </w:rPr>
      </w:pPr>
    </w:p>
    <w:p w14:paraId="28196E75" w14:textId="66D07D46" w:rsidR="00D04174" w:rsidRPr="008E3F09" w:rsidRDefault="00D74A0F" w:rsidP="00D74A0F">
      <w:pPr>
        <w:spacing w:after="0" w:line="240" w:lineRule="auto"/>
        <w:jc w:val="both"/>
        <w:rPr>
          <w:rFonts w:ascii="Verdana" w:eastAsia="Calibri" w:hAnsi="Verdana" w:cs="Arial"/>
          <w:b/>
          <w:i/>
          <w:sz w:val="24"/>
          <w:szCs w:val="24"/>
        </w:rPr>
      </w:pPr>
      <w:r>
        <w:rPr>
          <w:rFonts w:ascii="Verdana" w:eastAsia="Calibri" w:hAnsi="Verdana" w:cs="Arial"/>
          <w:b/>
          <w:i/>
          <w:sz w:val="24"/>
          <w:szCs w:val="24"/>
        </w:rPr>
        <w:t>Table 16 below</w:t>
      </w:r>
      <w:r w:rsidR="00D04174" w:rsidRPr="008E3F09">
        <w:rPr>
          <w:rFonts w:ascii="Verdana" w:eastAsia="Calibri" w:hAnsi="Verdana" w:cs="Arial"/>
          <w:b/>
          <w:i/>
          <w:sz w:val="24"/>
          <w:szCs w:val="24"/>
        </w:rPr>
        <w:t xml:space="preserve"> shows the outcomes of section 136 detentions during the reporting period.</w:t>
      </w:r>
    </w:p>
    <w:p w14:paraId="6093FB38" w14:textId="77777777" w:rsidR="00D04174" w:rsidRDefault="00D04174" w:rsidP="00282E1F">
      <w:pPr>
        <w:spacing w:after="0" w:line="240" w:lineRule="auto"/>
        <w:rPr>
          <w:rFonts w:ascii="Verdana" w:eastAsia="Calibri" w:hAnsi="Verdana" w:cs="Arial"/>
          <w:b/>
          <w:i/>
          <w:sz w:val="24"/>
          <w:szCs w:val="24"/>
        </w:rPr>
      </w:pPr>
    </w:p>
    <w:p w14:paraId="43BB2229" w14:textId="77777777" w:rsidR="00D04174" w:rsidRDefault="00D04174" w:rsidP="00282E1F">
      <w:pPr>
        <w:spacing w:after="0" w:line="240" w:lineRule="auto"/>
        <w:rPr>
          <w:rFonts w:ascii="Verdana" w:eastAsia="Calibri" w:hAnsi="Verdana" w:cs="Arial"/>
          <w:b/>
          <w:i/>
          <w:sz w:val="24"/>
          <w:szCs w:val="24"/>
        </w:rPr>
      </w:pPr>
    </w:p>
    <w:p w14:paraId="7691788D" w14:textId="41B3F464" w:rsidR="00D04174" w:rsidRPr="00D74A0F" w:rsidRDefault="00D74A0F" w:rsidP="00282E1F">
      <w:pPr>
        <w:spacing w:after="0" w:line="240" w:lineRule="auto"/>
        <w:rPr>
          <w:rFonts w:ascii="Verdana" w:eastAsia="Calibri" w:hAnsi="Verdana" w:cs="Arial"/>
          <w:bCs/>
          <w:iCs/>
          <w:sz w:val="24"/>
          <w:szCs w:val="24"/>
        </w:rPr>
      </w:pPr>
      <w:r w:rsidRPr="00D74A0F">
        <w:rPr>
          <w:rFonts w:ascii="Verdana" w:eastAsia="Calibri" w:hAnsi="Verdana" w:cs="Arial"/>
          <w:bCs/>
          <w:iCs/>
          <w:sz w:val="24"/>
          <w:szCs w:val="24"/>
        </w:rPr>
        <w:t>Table 16:</w:t>
      </w:r>
    </w:p>
    <w:p w14:paraId="0E075309" w14:textId="77777777" w:rsidR="00D04174" w:rsidRPr="008E3F09" w:rsidRDefault="00D04174" w:rsidP="00282E1F">
      <w:pPr>
        <w:spacing w:after="0" w:line="240" w:lineRule="auto"/>
        <w:rPr>
          <w:rFonts w:ascii="Verdana" w:eastAsia="Calibri" w:hAnsi="Verdana" w:cs="Arial"/>
          <w:b/>
          <w:i/>
          <w:sz w:val="24"/>
          <w:szCs w:val="24"/>
        </w:rPr>
      </w:pPr>
    </w:p>
    <w:p w14:paraId="4C469862" w14:textId="77777777" w:rsidR="00282E1F" w:rsidRPr="008E3F09" w:rsidRDefault="00282E1F" w:rsidP="00282E1F">
      <w:pPr>
        <w:spacing w:after="0" w:line="240" w:lineRule="auto"/>
        <w:rPr>
          <w:rFonts w:ascii="Verdana" w:eastAsia="Calibri" w:hAnsi="Verdana" w:cs="Arial"/>
          <w:bCs/>
          <w:iCs/>
          <w:sz w:val="24"/>
          <w:szCs w:val="24"/>
        </w:rPr>
      </w:pPr>
      <w:r w:rsidRPr="008E3F09">
        <w:rPr>
          <w:rFonts w:ascii="Verdana" w:eastAsia="Calibri" w:hAnsi="Verdana" w:cs="Arial"/>
          <w:bCs/>
          <w:iCs/>
          <w:noProof/>
          <w:sz w:val="24"/>
          <w:szCs w:val="24"/>
          <w:lang w:eastAsia="en-GB"/>
        </w:rPr>
        <w:drawing>
          <wp:inline distT="0" distB="0" distL="0" distR="0" wp14:anchorId="1BE31FB9" wp14:editId="34B2D143">
            <wp:extent cx="5829300" cy="3552825"/>
            <wp:effectExtent l="0" t="0" r="0" b="9525"/>
            <wp:docPr id="878867116" name="Chart 1"/>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p>
    <w:p w14:paraId="6D290421" w14:textId="77777777" w:rsidR="00653AEC" w:rsidRPr="008E3F09" w:rsidRDefault="00653AEC" w:rsidP="00653AEC">
      <w:pPr>
        <w:pStyle w:val="ListParagraph"/>
        <w:spacing w:after="0" w:line="240" w:lineRule="auto"/>
        <w:rPr>
          <w:rFonts w:ascii="Verdana" w:hAnsi="Verdana" w:cs="Arial"/>
          <w:b/>
          <w:sz w:val="24"/>
          <w:szCs w:val="24"/>
        </w:rPr>
      </w:pPr>
    </w:p>
    <w:p w14:paraId="11739BF5" w14:textId="77777777" w:rsidR="00D74A0F" w:rsidRDefault="00D74A0F" w:rsidP="00D74A0F">
      <w:pPr>
        <w:pStyle w:val="ListParagraph"/>
        <w:spacing w:after="0" w:line="240" w:lineRule="auto"/>
        <w:ind w:left="360"/>
        <w:rPr>
          <w:rFonts w:ascii="Verdana" w:hAnsi="Verdana" w:cs="Arial"/>
          <w:b/>
          <w:sz w:val="24"/>
          <w:szCs w:val="24"/>
        </w:rPr>
      </w:pPr>
    </w:p>
    <w:p w14:paraId="6D290422" w14:textId="2DF72FCB" w:rsidR="00653AEC" w:rsidRDefault="00653AEC" w:rsidP="006D3472">
      <w:pPr>
        <w:pStyle w:val="ListParagraph"/>
        <w:numPr>
          <w:ilvl w:val="0"/>
          <w:numId w:val="29"/>
        </w:numPr>
        <w:spacing w:after="0" w:line="240" w:lineRule="auto"/>
        <w:rPr>
          <w:rFonts w:ascii="Verdana" w:hAnsi="Verdana" w:cs="Arial"/>
          <w:b/>
          <w:sz w:val="24"/>
          <w:szCs w:val="24"/>
          <w:u w:val="single"/>
        </w:rPr>
      </w:pPr>
      <w:r w:rsidRPr="006D3472">
        <w:rPr>
          <w:rFonts w:ascii="Verdana" w:hAnsi="Verdana" w:cs="Arial"/>
          <w:b/>
          <w:sz w:val="24"/>
          <w:szCs w:val="24"/>
          <w:u w:val="single"/>
        </w:rPr>
        <w:t>G</w:t>
      </w:r>
      <w:r w:rsidR="006D3472" w:rsidRPr="006D3472">
        <w:rPr>
          <w:rFonts w:ascii="Verdana" w:hAnsi="Verdana" w:cs="Arial"/>
          <w:b/>
          <w:sz w:val="24"/>
          <w:szCs w:val="24"/>
          <w:u w:val="single"/>
        </w:rPr>
        <w:t>overnance and risk issues</w:t>
      </w:r>
    </w:p>
    <w:p w14:paraId="292EC7CE" w14:textId="77777777" w:rsidR="006D3472" w:rsidRPr="006D3472" w:rsidRDefault="006D3472" w:rsidP="006D3472">
      <w:pPr>
        <w:pStyle w:val="ListParagraph"/>
        <w:spacing w:after="0" w:line="240" w:lineRule="auto"/>
        <w:rPr>
          <w:rFonts w:ascii="Verdana" w:hAnsi="Verdana" w:cs="Arial"/>
          <w:b/>
          <w:sz w:val="24"/>
          <w:szCs w:val="24"/>
          <w:u w:val="single"/>
        </w:rPr>
      </w:pPr>
    </w:p>
    <w:p w14:paraId="637D48A8" w14:textId="77777777" w:rsidR="00944EF3" w:rsidRDefault="00944EF3" w:rsidP="006D3472">
      <w:pPr>
        <w:pStyle w:val="ListParagraph"/>
        <w:numPr>
          <w:ilvl w:val="0"/>
          <w:numId w:val="26"/>
        </w:numPr>
        <w:spacing w:after="0" w:line="240" w:lineRule="auto"/>
        <w:jc w:val="both"/>
        <w:rPr>
          <w:rFonts w:ascii="Verdana" w:hAnsi="Verdana" w:cs="Arial"/>
          <w:b/>
          <w:sz w:val="24"/>
          <w:szCs w:val="24"/>
        </w:rPr>
      </w:pPr>
      <w:r w:rsidRPr="006D3472">
        <w:rPr>
          <w:rFonts w:ascii="Verdana" w:hAnsi="Verdana" w:cs="Arial"/>
          <w:b/>
          <w:sz w:val="24"/>
          <w:szCs w:val="24"/>
        </w:rPr>
        <w:t>Quality Assurance</w:t>
      </w:r>
    </w:p>
    <w:p w14:paraId="6FFE5BF1" w14:textId="77777777" w:rsidR="006D3472" w:rsidRPr="006D3472" w:rsidRDefault="006D3472" w:rsidP="006D3472">
      <w:pPr>
        <w:pStyle w:val="ListParagraph"/>
        <w:spacing w:after="0" w:line="240" w:lineRule="auto"/>
        <w:ind w:left="360"/>
        <w:jc w:val="both"/>
        <w:rPr>
          <w:rFonts w:ascii="Verdana" w:hAnsi="Verdana" w:cs="Arial"/>
          <w:b/>
          <w:sz w:val="24"/>
          <w:szCs w:val="24"/>
        </w:rPr>
      </w:pPr>
    </w:p>
    <w:p w14:paraId="73FA098E" w14:textId="587D30EC" w:rsidR="00944EF3" w:rsidRPr="008E3F09" w:rsidRDefault="00944EF3" w:rsidP="00944EF3">
      <w:pPr>
        <w:spacing w:after="0" w:line="240" w:lineRule="auto"/>
        <w:jc w:val="both"/>
        <w:rPr>
          <w:rFonts w:ascii="Verdana" w:hAnsi="Verdana" w:cs="Arial"/>
          <w:sz w:val="24"/>
          <w:szCs w:val="24"/>
        </w:rPr>
      </w:pPr>
      <w:r w:rsidRPr="008E3F09">
        <w:rPr>
          <w:rFonts w:ascii="Verdana" w:hAnsi="Verdana" w:cs="Arial"/>
          <w:sz w:val="24"/>
          <w:szCs w:val="24"/>
        </w:rPr>
        <w:t xml:space="preserve">During Jan/Feb 2022, the MHLD Service Group ratified their Quality Assurance Framework, setting out the infrastructure for monitoring, assurance and governance. Part of this framework are the Nurse Directors Unannounced Reviews. These reviews are co-ordinated by the nurse director’s office of a review team of clinicians, senior leaders and relevant specialists who carry out an unannounced review on a clinical area or team. </w:t>
      </w:r>
    </w:p>
    <w:p w14:paraId="5A4D8631" w14:textId="0C38B248" w:rsidR="00944EF3" w:rsidRDefault="00944EF3" w:rsidP="00944EF3">
      <w:pPr>
        <w:spacing w:after="0" w:line="240" w:lineRule="auto"/>
        <w:jc w:val="both"/>
        <w:rPr>
          <w:rFonts w:ascii="Verdana" w:hAnsi="Verdana" w:cs="Arial"/>
          <w:sz w:val="24"/>
          <w:szCs w:val="24"/>
        </w:rPr>
      </w:pPr>
      <w:r w:rsidRPr="008E3F09">
        <w:rPr>
          <w:rFonts w:ascii="Verdana" w:hAnsi="Verdana" w:cs="Arial"/>
          <w:sz w:val="24"/>
          <w:szCs w:val="24"/>
        </w:rPr>
        <w:t>M</w:t>
      </w:r>
      <w:r w:rsidR="003C50E2">
        <w:rPr>
          <w:rFonts w:ascii="Verdana" w:hAnsi="Verdana" w:cs="Arial"/>
          <w:sz w:val="24"/>
          <w:szCs w:val="24"/>
        </w:rPr>
        <w:t>ental Health Act</w:t>
      </w:r>
      <w:r w:rsidR="009947D7">
        <w:rPr>
          <w:rFonts w:ascii="Verdana" w:hAnsi="Verdana" w:cs="Arial"/>
          <w:sz w:val="24"/>
          <w:szCs w:val="24"/>
        </w:rPr>
        <w:t xml:space="preserve"> (MHA) </w:t>
      </w:r>
      <w:r w:rsidR="003C50E2">
        <w:rPr>
          <w:rFonts w:ascii="Verdana" w:hAnsi="Verdana" w:cs="Arial"/>
          <w:sz w:val="24"/>
          <w:szCs w:val="24"/>
        </w:rPr>
        <w:t>documentation</w:t>
      </w:r>
      <w:r w:rsidRPr="008E3F09">
        <w:rPr>
          <w:rFonts w:ascii="Verdana" w:hAnsi="Verdana" w:cs="Arial"/>
          <w:sz w:val="24"/>
          <w:szCs w:val="24"/>
        </w:rPr>
        <w:t xml:space="preserve"> audits were conducted during the reporting period and the outcome of these visits reported via the Quality and Safety Committee</w:t>
      </w:r>
      <w:r w:rsidR="00D77493">
        <w:rPr>
          <w:rFonts w:ascii="Verdana" w:hAnsi="Verdana" w:cs="Arial"/>
          <w:sz w:val="24"/>
          <w:szCs w:val="24"/>
        </w:rPr>
        <w:t>.</w:t>
      </w:r>
    </w:p>
    <w:p w14:paraId="4648F1A0" w14:textId="77777777" w:rsidR="004A0E15" w:rsidRPr="004A0E15" w:rsidRDefault="004A0E15" w:rsidP="004A0E15">
      <w:pPr>
        <w:pStyle w:val="NormalWeb"/>
        <w:rPr>
          <w:rFonts w:ascii="Verdana" w:eastAsiaTheme="minorHAnsi" w:hAnsi="Verdana" w:cs="Arial"/>
          <w:lang w:eastAsia="en-US"/>
        </w:rPr>
      </w:pPr>
      <w:r w:rsidRPr="004A0E15">
        <w:rPr>
          <w:rFonts w:ascii="Verdana" w:eastAsiaTheme="minorHAnsi" w:hAnsi="Verdana" w:cs="Arial"/>
          <w:lang w:eastAsia="en-US"/>
        </w:rPr>
        <w:t>During the reporting period, Mental Health Act documentation audits were completed for:</w:t>
      </w:r>
    </w:p>
    <w:p w14:paraId="776A60A9" w14:textId="2A427710" w:rsidR="004A0E15" w:rsidRPr="004A0E15" w:rsidRDefault="005803B1" w:rsidP="004A0E15">
      <w:pPr>
        <w:pStyle w:val="NormalWeb"/>
        <w:numPr>
          <w:ilvl w:val="0"/>
          <w:numId w:val="30"/>
        </w:numPr>
        <w:rPr>
          <w:rFonts w:ascii="Verdana" w:eastAsiaTheme="minorHAnsi" w:hAnsi="Verdana" w:cs="Arial"/>
          <w:lang w:eastAsia="en-US"/>
        </w:rPr>
      </w:pPr>
      <w:r>
        <w:rPr>
          <w:rFonts w:ascii="Verdana" w:eastAsiaTheme="minorHAnsi" w:hAnsi="Verdana" w:cs="Arial"/>
          <w:b/>
          <w:bCs/>
          <w:lang w:eastAsia="en-US"/>
        </w:rPr>
        <w:lastRenderedPageBreak/>
        <w:t>Llwyneryr Learning Disabilities Unit</w:t>
      </w:r>
    </w:p>
    <w:p w14:paraId="470B35EB" w14:textId="0EBA3679" w:rsidR="004A0E15" w:rsidRPr="004A0E15" w:rsidRDefault="005803B1" w:rsidP="004A0E15">
      <w:pPr>
        <w:pStyle w:val="NormalWeb"/>
        <w:numPr>
          <w:ilvl w:val="0"/>
          <w:numId w:val="30"/>
        </w:numPr>
        <w:rPr>
          <w:rFonts w:ascii="Verdana" w:eastAsiaTheme="minorHAnsi" w:hAnsi="Verdana" w:cs="Arial"/>
          <w:lang w:eastAsia="en-US"/>
        </w:rPr>
      </w:pPr>
      <w:r>
        <w:rPr>
          <w:rFonts w:ascii="Verdana" w:eastAsiaTheme="minorHAnsi" w:hAnsi="Verdana" w:cs="Arial"/>
          <w:b/>
          <w:bCs/>
          <w:lang w:eastAsia="en-US"/>
        </w:rPr>
        <w:t>Suite 2, Tonna Hospital</w:t>
      </w:r>
    </w:p>
    <w:p w14:paraId="14206266" w14:textId="77777777" w:rsidR="004A0E15" w:rsidRPr="004A0E15" w:rsidRDefault="004A0E15" w:rsidP="004A0E15">
      <w:pPr>
        <w:pStyle w:val="NormalWeb"/>
        <w:jc w:val="both"/>
        <w:rPr>
          <w:rFonts w:ascii="Verdana" w:eastAsiaTheme="minorHAnsi" w:hAnsi="Verdana" w:cs="Arial"/>
          <w:lang w:eastAsia="en-US"/>
        </w:rPr>
      </w:pPr>
      <w:r w:rsidRPr="004A0E15">
        <w:rPr>
          <w:rFonts w:ascii="Verdana" w:eastAsiaTheme="minorHAnsi" w:hAnsi="Verdana" w:cs="Arial"/>
          <w:lang w:eastAsia="en-US"/>
        </w:rPr>
        <w:t>The audits focused on compliance with statutory MHA documentation requirements and the Code of Practice.</w:t>
      </w:r>
    </w:p>
    <w:p w14:paraId="396B975B" w14:textId="77777777" w:rsidR="004A0E15" w:rsidRPr="004A0E15" w:rsidRDefault="004A0E15" w:rsidP="004A0E15">
      <w:pPr>
        <w:pStyle w:val="NormalWeb"/>
        <w:jc w:val="both"/>
        <w:rPr>
          <w:rFonts w:ascii="Verdana" w:eastAsiaTheme="minorHAnsi" w:hAnsi="Verdana" w:cs="Arial"/>
          <w:lang w:eastAsia="en-US"/>
        </w:rPr>
      </w:pPr>
      <w:r w:rsidRPr="004A0E15">
        <w:rPr>
          <w:rFonts w:ascii="Verdana" w:eastAsiaTheme="minorHAnsi" w:hAnsi="Verdana" w:cs="Arial"/>
          <w:lang w:eastAsia="en-US"/>
        </w:rPr>
        <w:t>MHA training was also delivered to:</w:t>
      </w:r>
    </w:p>
    <w:p w14:paraId="6F9A4FA7" w14:textId="67F214DD" w:rsidR="004A0E15" w:rsidRPr="004A0E15" w:rsidRDefault="005803B1" w:rsidP="004A0E15">
      <w:pPr>
        <w:pStyle w:val="NormalWeb"/>
        <w:numPr>
          <w:ilvl w:val="0"/>
          <w:numId w:val="31"/>
        </w:numPr>
        <w:jc w:val="both"/>
        <w:rPr>
          <w:rFonts w:ascii="Verdana" w:eastAsiaTheme="minorHAnsi" w:hAnsi="Verdana" w:cs="Arial"/>
          <w:lang w:eastAsia="en-US"/>
        </w:rPr>
      </w:pPr>
      <w:r>
        <w:rPr>
          <w:rFonts w:ascii="Verdana" w:eastAsiaTheme="minorHAnsi" w:hAnsi="Verdana" w:cs="Arial"/>
          <w:lang w:eastAsia="en-US"/>
        </w:rPr>
        <w:t>New MH &amp; LD Associate Service Director</w:t>
      </w:r>
      <w:r w:rsidR="00544DCD">
        <w:rPr>
          <w:rFonts w:ascii="Verdana" w:eastAsiaTheme="minorHAnsi" w:hAnsi="Verdana" w:cs="Arial"/>
          <w:lang w:eastAsia="en-US"/>
        </w:rPr>
        <w:t>s</w:t>
      </w:r>
    </w:p>
    <w:p w14:paraId="0DEEB275" w14:textId="7C82D892" w:rsidR="004A0E15" w:rsidRDefault="005803B1" w:rsidP="004A0E15">
      <w:pPr>
        <w:pStyle w:val="NormalWeb"/>
        <w:numPr>
          <w:ilvl w:val="0"/>
          <w:numId w:val="31"/>
        </w:numPr>
        <w:jc w:val="both"/>
        <w:rPr>
          <w:rFonts w:ascii="Verdana" w:eastAsiaTheme="minorHAnsi" w:hAnsi="Verdana" w:cs="Arial"/>
          <w:lang w:eastAsia="en-US"/>
        </w:rPr>
      </w:pPr>
      <w:r>
        <w:rPr>
          <w:rFonts w:ascii="Verdana" w:eastAsiaTheme="minorHAnsi" w:hAnsi="Verdana" w:cs="Arial"/>
          <w:lang w:eastAsia="en-US"/>
        </w:rPr>
        <w:t>Psychiatry Induction Programme</w:t>
      </w:r>
    </w:p>
    <w:p w14:paraId="278C7A95" w14:textId="46E1D592" w:rsidR="005803B1" w:rsidRDefault="005803B1" w:rsidP="004A0E15">
      <w:pPr>
        <w:pStyle w:val="NormalWeb"/>
        <w:numPr>
          <w:ilvl w:val="0"/>
          <w:numId w:val="31"/>
        </w:numPr>
        <w:jc w:val="both"/>
        <w:rPr>
          <w:rFonts w:ascii="Verdana" w:eastAsiaTheme="minorHAnsi" w:hAnsi="Verdana" w:cs="Arial"/>
          <w:lang w:eastAsia="en-US"/>
        </w:rPr>
      </w:pPr>
      <w:r>
        <w:rPr>
          <w:rFonts w:ascii="Verdana" w:eastAsiaTheme="minorHAnsi" w:hAnsi="Verdana" w:cs="Arial"/>
          <w:lang w:eastAsia="en-US"/>
        </w:rPr>
        <w:t>Suite 2, Tonna Hospital</w:t>
      </w:r>
    </w:p>
    <w:p w14:paraId="5226DB48" w14:textId="77777777" w:rsidR="00944EF3" w:rsidRPr="00FB0F37" w:rsidRDefault="00944EF3" w:rsidP="00FB0F37">
      <w:pPr>
        <w:pStyle w:val="ListParagraph"/>
        <w:numPr>
          <w:ilvl w:val="0"/>
          <w:numId w:val="26"/>
        </w:numPr>
        <w:spacing w:after="0" w:line="240" w:lineRule="auto"/>
        <w:jc w:val="both"/>
        <w:rPr>
          <w:rFonts w:ascii="Verdana" w:hAnsi="Verdana" w:cs="Arial"/>
          <w:b/>
          <w:sz w:val="24"/>
          <w:szCs w:val="24"/>
        </w:rPr>
      </w:pPr>
      <w:r w:rsidRPr="00FB0F37">
        <w:rPr>
          <w:rFonts w:ascii="Verdana" w:hAnsi="Verdana" w:cs="Arial"/>
          <w:b/>
          <w:sz w:val="24"/>
          <w:szCs w:val="24"/>
        </w:rPr>
        <w:t>Scrutiny of Documents</w:t>
      </w:r>
    </w:p>
    <w:p w14:paraId="6B4F4ED3" w14:textId="77777777" w:rsidR="004A0E15" w:rsidRPr="008E3F09" w:rsidRDefault="004A0E15" w:rsidP="00944EF3">
      <w:pPr>
        <w:spacing w:after="0" w:line="240" w:lineRule="auto"/>
        <w:jc w:val="both"/>
        <w:rPr>
          <w:rFonts w:ascii="Verdana" w:hAnsi="Verdana" w:cs="Arial"/>
          <w:b/>
          <w:sz w:val="24"/>
          <w:szCs w:val="24"/>
        </w:rPr>
      </w:pPr>
    </w:p>
    <w:p w14:paraId="37B73B8A" w14:textId="77777777" w:rsidR="00944EF3" w:rsidRPr="008E3F09" w:rsidRDefault="00944EF3" w:rsidP="00944EF3">
      <w:pPr>
        <w:spacing w:after="0" w:line="240" w:lineRule="auto"/>
        <w:jc w:val="both"/>
        <w:rPr>
          <w:rFonts w:ascii="Verdana" w:hAnsi="Verdana" w:cs="Arial"/>
          <w:iCs/>
          <w:sz w:val="24"/>
          <w:szCs w:val="24"/>
        </w:rPr>
      </w:pPr>
      <w:r w:rsidRPr="008E3F09">
        <w:rPr>
          <w:rFonts w:ascii="Verdana" w:hAnsi="Verdana" w:cs="Arial"/>
          <w:sz w:val="24"/>
          <w:szCs w:val="24"/>
        </w:rPr>
        <w:t xml:space="preserve">Section 15 of the Act provides for certain admission documents, which are found to be incorrect or defective, to be rectified within fourteen days of the patient’s admission. </w:t>
      </w:r>
      <w:r w:rsidRPr="008E3F09">
        <w:rPr>
          <w:rFonts w:ascii="Verdana" w:hAnsi="Verdana" w:cs="Arial"/>
          <w:iCs/>
          <w:sz w:val="24"/>
          <w:szCs w:val="24"/>
        </w:rPr>
        <w:t xml:space="preserve">Rectification or correction is mainly concerned with inaccurate recording, and it cannot be used to enable a fundamentally defective application to be retrospectively validated. </w:t>
      </w:r>
    </w:p>
    <w:p w14:paraId="0B73E392" w14:textId="77777777" w:rsidR="00944EF3" w:rsidRPr="008E3F09" w:rsidRDefault="00944EF3" w:rsidP="00944EF3">
      <w:pPr>
        <w:spacing w:after="0" w:line="240" w:lineRule="auto"/>
        <w:jc w:val="both"/>
        <w:rPr>
          <w:rFonts w:ascii="Verdana" w:hAnsi="Verdana" w:cs="Arial"/>
          <w:b/>
          <w:sz w:val="24"/>
          <w:szCs w:val="24"/>
        </w:rPr>
      </w:pPr>
    </w:p>
    <w:p w14:paraId="77EE019F" w14:textId="77777777" w:rsidR="00944EF3" w:rsidRPr="00FB0F37" w:rsidRDefault="00944EF3" w:rsidP="00FB0F37">
      <w:pPr>
        <w:pStyle w:val="ListParagraph"/>
        <w:numPr>
          <w:ilvl w:val="0"/>
          <w:numId w:val="26"/>
        </w:numPr>
        <w:spacing w:after="0" w:line="240" w:lineRule="auto"/>
        <w:jc w:val="both"/>
        <w:rPr>
          <w:rFonts w:ascii="Verdana" w:hAnsi="Verdana" w:cs="Arial"/>
          <w:b/>
          <w:sz w:val="24"/>
          <w:szCs w:val="24"/>
        </w:rPr>
      </w:pPr>
      <w:r w:rsidRPr="00FB0F37">
        <w:rPr>
          <w:rFonts w:ascii="Verdana" w:hAnsi="Verdana" w:cs="Arial"/>
          <w:b/>
          <w:sz w:val="24"/>
          <w:szCs w:val="24"/>
        </w:rPr>
        <w:t>Data Collection and Exception Reporting</w:t>
      </w:r>
    </w:p>
    <w:p w14:paraId="2B20EF89" w14:textId="77777777" w:rsidR="00FB0F37" w:rsidRPr="008E3F09" w:rsidRDefault="00FB0F37" w:rsidP="00944EF3">
      <w:pPr>
        <w:spacing w:after="0" w:line="240" w:lineRule="auto"/>
        <w:jc w:val="both"/>
        <w:rPr>
          <w:rFonts w:ascii="Verdana" w:hAnsi="Verdana" w:cs="Arial"/>
          <w:sz w:val="24"/>
          <w:szCs w:val="24"/>
        </w:rPr>
      </w:pPr>
    </w:p>
    <w:p w14:paraId="00C129B3" w14:textId="77777777" w:rsidR="00944EF3" w:rsidRDefault="00944EF3" w:rsidP="00944EF3">
      <w:pPr>
        <w:spacing w:after="0" w:line="240" w:lineRule="auto"/>
        <w:jc w:val="both"/>
        <w:rPr>
          <w:rFonts w:ascii="Verdana" w:hAnsi="Verdana" w:cs="Arial"/>
          <w:sz w:val="24"/>
          <w:szCs w:val="24"/>
        </w:rPr>
      </w:pPr>
      <w:r w:rsidRPr="008E3F09">
        <w:rPr>
          <w:rFonts w:ascii="Verdana" w:hAnsi="Verdana" w:cs="Arial"/>
          <w:sz w:val="24"/>
          <w:szCs w:val="24"/>
        </w:rPr>
        <w:t>Any exceptions highlighted in the Mental Health Act Activity Report are intended to raise awareness of matters relating to the functions of hospital managers and give assurance that the care and treatment of patients detained in Swansea Bay University Health Board, and those subject to a community treatment order is only as the Act allows.</w:t>
      </w:r>
    </w:p>
    <w:p w14:paraId="48132C78" w14:textId="77777777" w:rsidR="005350F4" w:rsidRDefault="005350F4" w:rsidP="00944EF3">
      <w:pPr>
        <w:spacing w:after="0" w:line="240" w:lineRule="auto"/>
        <w:jc w:val="both"/>
        <w:rPr>
          <w:rFonts w:ascii="Verdana" w:hAnsi="Verdana" w:cs="Arial"/>
          <w:sz w:val="24"/>
          <w:szCs w:val="24"/>
        </w:rPr>
      </w:pPr>
    </w:p>
    <w:p w14:paraId="0D69721A" w14:textId="12AC416B" w:rsidR="00944EF3" w:rsidRPr="008E3F09" w:rsidRDefault="005350F4" w:rsidP="00944EF3">
      <w:pPr>
        <w:spacing w:after="0" w:line="240" w:lineRule="auto"/>
        <w:jc w:val="both"/>
        <w:rPr>
          <w:rFonts w:ascii="Verdana" w:hAnsi="Verdana" w:cs="Arial"/>
          <w:sz w:val="24"/>
          <w:szCs w:val="24"/>
        </w:rPr>
      </w:pPr>
      <w:r>
        <w:rPr>
          <w:rFonts w:ascii="Verdana" w:hAnsi="Verdana" w:cs="Arial"/>
          <w:sz w:val="24"/>
          <w:szCs w:val="24"/>
        </w:rPr>
        <w:t>During the reporting period:</w:t>
      </w:r>
    </w:p>
    <w:p w14:paraId="1023D52D" w14:textId="0BA4290E" w:rsidR="00A41510" w:rsidRPr="00A41510" w:rsidRDefault="00D632E3" w:rsidP="00A41510">
      <w:pPr>
        <w:numPr>
          <w:ilvl w:val="0"/>
          <w:numId w:val="32"/>
        </w:numPr>
        <w:spacing w:before="100" w:beforeAutospacing="1" w:after="100" w:afterAutospacing="1" w:line="240" w:lineRule="auto"/>
        <w:jc w:val="both"/>
        <w:rPr>
          <w:rFonts w:ascii="Verdana" w:hAnsi="Verdana" w:cs="Arial"/>
          <w:sz w:val="24"/>
          <w:szCs w:val="24"/>
        </w:rPr>
      </w:pPr>
      <w:r>
        <w:rPr>
          <w:rFonts w:ascii="Verdana" w:hAnsi="Verdana" w:cs="Arial"/>
          <w:b/>
          <w:bCs/>
          <w:sz w:val="24"/>
          <w:szCs w:val="24"/>
        </w:rPr>
        <w:t>43</w:t>
      </w:r>
      <w:r w:rsidR="00A41510" w:rsidRPr="00A41510">
        <w:rPr>
          <w:rFonts w:ascii="Verdana" w:hAnsi="Verdana" w:cs="Arial"/>
          <w:b/>
          <w:bCs/>
          <w:sz w:val="24"/>
          <w:szCs w:val="24"/>
        </w:rPr>
        <w:t xml:space="preserve"> rectifiable errors</w:t>
      </w:r>
      <w:r w:rsidR="00A41510" w:rsidRPr="00A41510">
        <w:rPr>
          <w:rFonts w:ascii="Verdana" w:hAnsi="Verdana" w:cs="Arial"/>
          <w:sz w:val="24"/>
          <w:szCs w:val="24"/>
        </w:rPr>
        <w:t xml:space="preserve"> were identified (7 by AMHPs, 23 by doctors, and 11 by nursing staff).</w:t>
      </w:r>
    </w:p>
    <w:p w14:paraId="1D9D20CC" w14:textId="26D3E449" w:rsidR="00A41510" w:rsidRPr="00A41510" w:rsidRDefault="00D632E3" w:rsidP="00A41510">
      <w:pPr>
        <w:numPr>
          <w:ilvl w:val="0"/>
          <w:numId w:val="32"/>
        </w:numPr>
        <w:spacing w:before="100" w:beforeAutospacing="1" w:after="100" w:afterAutospacing="1" w:line="240" w:lineRule="auto"/>
        <w:jc w:val="both"/>
        <w:rPr>
          <w:rFonts w:ascii="Verdana" w:hAnsi="Verdana" w:cs="Arial"/>
          <w:sz w:val="24"/>
          <w:szCs w:val="24"/>
        </w:rPr>
      </w:pPr>
      <w:r>
        <w:rPr>
          <w:rFonts w:ascii="Verdana" w:hAnsi="Verdana" w:cs="Arial"/>
          <w:b/>
          <w:bCs/>
          <w:sz w:val="24"/>
          <w:szCs w:val="24"/>
        </w:rPr>
        <w:t xml:space="preserve">10 </w:t>
      </w:r>
      <w:r w:rsidR="00A41510" w:rsidRPr="00A41510">
        <w:rPr>
          <w:rFonts w:ascii="Verdana" w:hAnsi="Verdana" w:cs="Arial"/>
          <w:b/>
          <w:bCs/>
          <w:sz w:val="24"/>
          <w:szCs w:val="24"/>
        </w:rPr>
        <w:t>non-rectifiable errors</w:t>
      </w:r>
      <w:r w:rsidR="00A41510" w:rsidRPr="00A41510">
        <w:rPr>
          <w:rFonts w:ascii="Verdana" w:hAnsi="Verdana" w:cs="Arial"/>
          <w:sz w:val="24"/>
          <w:szCs w:val="24"/>
        </w:rPr>
        <w:t xml:space="preserve"> occurre</w:t>
      </w:r>
      <w:r>
        <w:rPr>
          <w:rFonts w:ascii="Verdana" w:hAnsi="Verdana" w:cs="Arial"/>
          <w:sz w:val="24"/>
          <w:szCs w:val="24"/>
        </w:rPr>
        <w:t>d resulting in 10 unlawful detentions</w:t>
      </w:r>
    </w:p>
    <w:p w14:paraId="2FFFE450" w14:textId="77777777" w:rsidR="00A41510" w:rsidRPr="00A41510" w:rsidRDefault="00A41510" w:rsidP="00A41510">
      <w:pPr>
        <w:spacing w:before="100" w:beforeAutospacing="1" w:after="100" w:afterAutospacing="1" w:line="240" w:lineRule="auto"/>
        <w:jc w:val="both"/>
        <w:rPr>
          <w:rFonts w:ascii="Verdana" w:hAnsi="Verdana" w:cs="Arial"/>
          <w:sz w:val="24"/>
          <w:szCs w:val="24"/>
        </w:rPr>
      </w:pPr>
      <w:r w:rsidRPr="00A41510">
        <w:rPr>
          <w:rFonts w:ascii="Verdana" w:hAnsi="Verdana" w:cs="Arial"/>
          <w:sz w:val="24"/>
          <w:szCs w:val="24"/>
        </w:rPr>
        <w:t>Where errors constituted unlawful detention, immediate remedial actions were undertaken, including notification of relevant clinicians and the patient, record annotation, and Datix reporting.</w:t>
      </w:r>
    </w:p>
    <w:p w14:paraId="06E69F5E" w14:textId="5F4364BF" w:rsidR="00A41510" w:rsidRPr="00A41510" w:rsidRDefault="00A41510" w:rsidP="00A41510">
      <w:pPr>
        <w:spacing w:after="0" w:line="240" w:lineRule="auto"/>
        <w:jc w:val="both"/>
        <w:rPr>
          <w:rFonts w:ascii="Times New Roman" w:eastAsia="Times New Roman" w:hAnsi="Times New Roman" w:cs="Times New Roman"/>
          <w:sz w:val="24"/>
          <w:szCs w:val="24"/>
          <w:lang w:eastAsia="en-GB"/>
        </w:rPr>
      </w:pPr>
    </w:p>
    <w:p w14:paraId="5FDE71AF" w14:textId="6B7C95ED" w:rsidR="00A41510" w:rsidRPr="00A41510" w:rsidRDefault="00A41510" w:rsidP="002657D1">
      <w:pPr>
        <w:pStyle w:val="ListParagraph"/>
        <w:numPr>
          <w:ilvl w:val="0"/>
          <w:numId w:val="26"/>
        </w:numPr>
        <w:spacing w:after="0" w:line="240" w:lineRule="auto"/>
        <w:jc w:val="both"/>
        <w:rPr>
          <w:rFonts w:ascii="Verdana" w:hAnsi="Verdana" w:cs="Arial"/>
          <w:b/>
          <w:sz w:val="24"/>
          <w:szCs w:val="24"/>
        </w:rPr>
      </w:pPr>
      <w:r w:rsidRPr="00A41510">
        <w:rPr>
          <w:rFonts w:ascii="Verdana" w:hAnsi="Verdana" w:cs="Arial"/>
          <w:b/>
          <w:sz w:val="24"/>
          <w:szCs w:val="24"/>
        </w:rPr>
        <w:t>Governance Assurance</w:t>
      </w:r>
    </w:p>
    <w:p w14:paraId="3C1A9415" w14:textId="77777777" w:rsidR="00A41510" w:rsidRPr="00A41510" w:rsidRDefault="00A41510" w:rsidP="00A41510">
      <w:pPr>
        <w:spacing w:before="100" w:beforeAutospacing="1" w:after="100" w:afterAutospacing="1" w:line="240" w:lineRule="auto"/>
        <w:jc w:val="both"/>
        <w:rPr>
          <w:rFonts w:ascii="Verdana" w:hAnsi="Verdana" w:cs="Arial"/>
          <w:sz w:val="24"/>
          <w:szCs w:val="24"/>
        </w:rPr>
      </w:pPr>
      <w:r w:rsidRPr="00A41510">
        <w:rPr>
          <w:rFonts w:ascii="Verdana" w:hAnsi="Verdana" w:cs="Arial"/>
          <w:sz w:val="24"/>
          <w:szCs w:val="24"/>
        </w:rPr>
        <w:t xml:space="preserve">All identified exceptions have been reviewed and addressed in accordance with internal governance processes. The Mental Health Act Department continues to provide oversight and assurance that all detentions and </w:t>
      </w:r>
      <w:r w:rsidRPr="00A41510">
        <w:rPr>
          <w:rFonts w:ascii="Verdana" w:hAnsi="Verdana" w:cs="Arial"/>
          <w:sz w:val="24"/>
          <w:szCs w:val="24"/>
        </w:rPr>
        <w:lastRenderedPageBreak/>
        <w:t>Community Treatment Orders (CTOs) are managed lawfully and in line with the Act and associated Codes of Practice.</w:t>
      </w:r>
    </w:p>
    <w:p w14:paraId="62AFCAE2" w14:textId="77777777" w:rsidR="00A41510" w:rsidRPr="00A41510" w:rsidRDefault="00A41510" w:rsidP="00A41510">
      <w:pPr>
        <w:spacing w:before="100" w:beforeAutospacing="1" w:after="100" w:afterAutospacing="1" w:line="240" w:lineRule="auto"/>
        <w:jc w:val="both"/>
        <w:rPr>
          <w:rFonts w:ascii="Verdana" w:hAnsi="Verdana" w:cs="Arial"/>
          <w:sz w:val="24"/>
          <w:szCs w:val="24"/>
        </w:rPr>
      </w:pPr>
      <w:r w:rsidRPr="00A41510">
        <w:rPr>
          <w:rFonts w:ascii="Verdana" w:hAnsi="Verdana" w:cs="Arial"/>
          <w:sz w:val="24"/>
          <w:szCs w:val="24"/>
        </w:rPr>
        <w:t>No breaches of the Mental Health Act were reported in respect of patients under 18 during this period.</w:t>
      </w:r>
    </w:p>
    <w:p w14:paraId="01B660EB" w14:textId="00025577" w:rsidR="00944EF3" w:rsidRPr="00A80FB1" w:rsidRDefault="00A80FB1" w:rsidP="00944EF3">
      <w:pPr>
        <w:spacing w:after="0" w:line="240" w:lineRule="auto"/>
        <w:jc w:val="both"/>
        <w:rPr>
          <w:rFonts w:ascii="Verdana" w:hAnsi="Verdana" w:cs="Arial"/>
          <w:b/>
          <w:bCs/>
          <w:sz w:val="24"/>
          <w:szCs w:val="24"/>
        </w:rPr>
      </w:pPr>
      <w:r w:rsidRPr="00A80FB1">
        <w:rPr>
          <w:rFonts w:ascii="Verdana" w:hAnsi="Verdana" w:cs="Arial"/>
          <w:b/>
          <w:bCs/>
          <w:sz w:val="24"/>
          <w:szCs w:val="24"/>
        </w:rPr>
        <w:t>The table below highlights the e</w:t>
      </w:r>
      <w:r w:rsidR="00944EF3" w:rsidRPr="00A80FB1">
        <w:rPr>
          <w:rFonts w:ascii="Verdana" w:hAnsi="Verdana" w:cs="Arial"/>
          <w:b/>
          <w:bCs/>
          <w:sz w:val="24"/>
          <w:szCs w:val="24"/>
        </w:rPr>
        <w:t xml:space="preserve">xceptions and non-rectifiable errors on Mental Health Act statutory documents for the period </w:t>
      </w:r>
      <w:r w:rsidR="00544DCD">
        <w:rPr>
          <w:rFonts w:ascii="Verdana" w:hAnsi="Verdana" w:cs="Arial"/>
          <w:b/>
          <w:bCs/>
          <w:sz w:val="24"/>
          <w:szCs w:val="24"/>
        </w:rPr>
        <w:t>Oct</w:t>
      </w:r>
      <w:r w:rsidR="00944EF3" w:rsidRPr="00A80FB1">
        <w:rPr>
          <w:rFonts w:ascii="Verdana" w:hAnsi="Verdana" w:cs="Arial"/>
          <w:b/>
          <w:bCs/>
          <w:sz w:val="24"/>
          <w:szCs w:val="24"/>
        </w:rPr>
        <w:t xml:space="preserve"> - </w:t>
      </w:r>
      <w:r w:rsidR="00544DCD">
        <w:rPr>
          <w:rFonts w:ascii="Verdana" w:hAnsi="Verdana" w:cs="Arial"/>
          <w:b/>
          <w:bCs/>
          <w:sz w:val="24"/>
          <w:szCs w:val="24"/>
        </w:rPr>
        <w:t>Dec</w:t>
      </w:r>
      <w:r w:rsidR="00944EF3" w:rsidRPr="00A80FB1">
        <w:rPr>
          <w:rFonts w:ascii="Verdana" w:hAnsi="Verdana" w:cs="Arial"/>
          <w:b/>
          <w:bCs/>
          <w:sz w:val="24"/>
          <w:szCs w:val="24"/>
        </w:rPr>
        <w:t xml:space="preserve"> 2025</w:t>
      </w:r>
    </w:p>
    <w:p w14:paraId="11ADC9C3" w14:textId="77777777" w:rsidR="00944EF3" w:rsidRPr="008E3F09" w:rsidRDefault="00944EF3" w:rsidP="00944EF3">
      <w:pPr>
        <w:spacing w:after="0" w:line="240" w:lineRule="auto"/>
        <w:jc w:val="both"/>
        <w:rPr>
          <w:rFonts w:ascii="Verdana" w:hAnsi="Verdana" w:cs="Arial"/>
          <w:b/>
          <w:sz w:val="24"/>
          <w:szCs w:val="24"/>
        </w:rPr>
      </w:pPr>
    </w:p>
    <w:p w14:paraId="5BA31A86" w14:textId="62959835" w:rsidR="00944EF3" w:rsidRPr="008E3F09" w:rsidRDefault="00944EF3" w:rsidP="00944EF3">
      <w:pPr>
        <w:spacing w:after="0" w:line="240" w:lineRule="auto"/>
        <w:jc w:val="both"/>
        <w:rPr>
          <w:rFonts w:ascii="Verdana" w:hAnsi="Verdana" w:cs="Arial"/>
          <w:b/>
          <w:sz w:val="24"/>
          <w:szCs w:val="24"/>
        </w:rPr>
      </w:pPr>
      <w:r w:rsidRPr="008E3F09">
        <w:rPr>
          <w:rFonts w:ascii="Verdana" w:hAnsi="Verdana" w:cs="Arial"/>
          <w:noProof/>
          <w:sz w:val="24"/>
          <w:szCs w:val="24"/>
          <w:lang w:eastAsia="en-GB"/>
        </w:rPr>
        <w:drawing>
          <wp:inline distT="0" distB="0" distL="0" distR="0" wp14:anchorId="1FFD1813" wp14:editId="5EA7A432">
            <wp:extent cx="5772150" cy="3400425"/>
            <wp:effectExtent l="0" t="0" r="0" b="9525"/>
            <wp:docPr id="954318354" name="Chart 1"/>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p>
    <w:p w14:paraId="5F2B538D" w14:textId="77777777" w:rsidR="00944EF3" w:rsidRPr="008E3F09" w:rsidRDefault="00944EF3" w:rsidP="00944EF3">
      <w:pPr>
        <w:spacing w:after="0" w:line="240" w:lineRule="auto"/>
        <w:jc w:val="both"/>
        <w:rPr>
          <w:rFonts w:ascii="Verdana" w:hAnsi="Verdana" w:cs="Arial"/>
          <w:sz w:val="24"/>
          <w:szCs w:val="24"/>
        </w:rPr>
      </w:pPr>
    </w:p>
    <w:p w14:paraId="1FCAE3F5" w14:textId="77777777" w:rsidR="00944EF3" w:rsidRPr="008E3F09" w:rsidRDefault="00944EF3" w:rsidP="00944EF3">
      <w:pPr>
        <w:spacing w:after="0" w:line="240" w:lineRule="auto"/>
        <w:jc w:val="both"/>
        <w:rPr>
          <w:rFonts w:ascii="Verdana" w:hAnsi="Verdana" w:cs="Arial"/>
          <w:sz w:val="24"/>
          <w:szCs w:val="24"/>
        </w:rPr>
      </w:pPr>
    </w:p>
    <w:p w14:paraId="6D290427" w14:textId="77777777" w:rsidR="00653AEC" w:rsidRDefault="00653AEC" w:rsidP="006D3472">
      <w:pPr>
        <w:pStyle w:val="ListParagraph"/>
        <w:numPr>
          <w:ilvl w:val="0"/>
          <w:numId w:val="29"/>
        </w:numPr>
        <w:spacing w:after="0" w:line="240" w:lineRule="auto"/>
        <w:rPr>
          <w:rFonts w:ascii="Verdana" w:hAnsi="Verdana" w:cs="Arial"/>
          <w:b/>
          <w:sz w:val="24"/>
          <w:szCs w:val="24"/>
        </w:rPr>
      </w:pPr>
      <w:r w:rsidRPr="008E3F09">
        <w:rPr>
          <w:rFonts w:ascii="Verdana" w:hAnsi="Verdana" w:cs="Arial"/>
          <w:b/>
          <w:sz w:val="24"/>
          <w:szCs w:val="24"/>
        </w:rPr>
        <w:t xml:space="preserve"> FINANCIAL IMPLICATIONS</w:t>
      </w:r>
    </w:p>
    <w:p w14:paraId="784AE15E" w14:textId="77777777" w:rsidR="00A80FB1" w:rsidRDefault="00A80FB1" w:rsidP="00A80FB1">
      <w:pPr>
        <w:spacing w:after="0" w:line="240" w:lineRule="auto"/>
        <w:rPr>
          <w:rFonts w:ascii="Verdana" w:hAnsi="Verdana" w:cs="Arial"/>
          <w:b/>
          <w:sz w:val="24"/>
          <w:szCs w:val="24"/>
        </w:rPr>
      </w:pPr>
    </w:p>
    <w:p w14:paraId="6AB9E3C3" w14:textId="3F1957BA" w:rsidR="00A80FB1" w:rsidRPr="00445E61" w:rsidRDefault="00445E61" w:rsidP="00445E61">
      <w:pPr>
        <w:spacing w:after="0" w:line="240" w:lineRule="auto"/>
        <w:jc w:val="both"/>
        <w:rPr>
          <w:rFonts w:ascii="Verdana" w:hAnsi="Verdana" w:cs="Arial"/>
          <w:sz w:val="24"/>
          <w:szCs w:val="24"/>
        </w:rPr>
      </w:pPr>
      <w:r w:rsidRPr="00445E61">
        <w:rPr>
          <w:rFonts w:ascii="Verdana" w:hAnsi="Verdana" w:cs="Arial"/>
          <w:sz w:val="24"/>
          <w:szCs w:val="24"/>
        </w:rPr>
        <w:t>There are no direct financial implications arising from this report. Any future costs associated with Associate Hospital Manager recruitment or training will be managed within existing budgets.</w:t>
      </w:r>
    </w:p>
    <w:p w14:paraId="1EB0FDDC" w14:textId="77777777" w:rsidR="00A80FB1" w:rsidRPr="00445E61" w:rsidRDefault="00A80FB1" w:rsidP="00A80FB1">
      <w:pPr>
        <w:spacing w:after="0" w:line="240" w:lineRule="auto"/>
        <w:rPr>
          <w:rFonts w:ascii="Verdana" w:hAnsi="Verdana" w:cs="Arial"/>
          <w:sz w:val="24"/>
          <w:szCs w:val="24"/>
        </w:rPr>
      </w:pPr>
    </w:p>
    <w:p w14:paraId="6D290429" w14:textId="77777777" w:rsidR="00653AEC" w:rsidRPr="008E3F09" w:rsidRDefault="00653AEC" w:rsidP="00653AEC">
      <w:pPr>
        <w:pStyle w:val="ListParagraph"/>
        <w:spacing w:after="0" w:line="240" w:lineRule="auto"/>
        <w:rPr>
          <w:rFonts w:ascii="Verdana" w:hAnsi="Verdana" w:cs="Arial"/>
          <w:b/>
          <w:sz w:val="24"/>
          <w:szCs w:val="24"/>
        </w:rPr>
      </w:pPr>
    </w:p>
    <w:p w14:paraId="6D29042A" w14:textId="77777777" w:rsidR="00653AEC" w:rsidRPr="008E3F09" w:rsidRDefault="00653AEC" w:rsidP="006D3472">
      <w:pPr>
        <w:pStyle w:val="ListParagraph"/>
        <w:numPr>
          <w:ilvl w:val="0"/>
          <w:numId w:val="29"/>
        </w:numPr>
        <w:spacing w:after="0" w:line="240" w:lineRule="auto"/>
        <w:rPr>
          <w:rFonts w:ascii="Verdana" w:hAnsi="Verdana" w:cs="Arial"/>
          <w:b/>
          <w:sz w:val="24"/>
          <w:szCs w:val="24"/>
        </w:rPr>
      </w:pPr>
      <w:r w:rsidRPr="008E3F09">
        <w:rPr>
          <w:rFonts w:ascii="Verdana" w:hAnsi="Verdana" w:cs="Arial"/>
          <w:b/>
          <w:sz w:val="24"/>
          <w:szCs w:val="24"/>
        </w:rPr>
        <w:t>RECOMMENDATION</w:t>
      </w:r>
    </w:p>
    <w:p w14:paraId="3289DC79" w14:textId="77777777" w:rsidR="003109BD" w:rsidRDefault="003109BD" w:rsidP="00544DCD">
      <w:pPr>
        <w:pStyle w:val="Default"/>
        <w:jc w:val="both"/>
        <w:rPr>
          <w:rFonts w:ascii="Verdana" w:hAnsi="Verdana" w:cs="Arial"/>
          <w:color w:val="auto"/>
        </w:rPr>
      </w:pPr>
    </w:p>
    <w:p w14:paraId="01DAB867" w14:textId="6DC16F79" w:rsidR="00544DCD" w:rsidRDefault="00544DCD" w:rsidP="00544DCD">
      <w:pPr>
        <w:pStyle w:val="Default"/>
        <w:jc w:val="both"/>
        <w:rPr>
          <w:rFonts w:ascii="Verdana" w:hAnsi="Verdana" w:cs="Arial"/>
          <w:color w:val="auto"/>
        </w:rPr>
      </w:pPr>
      <w:r w:rsidRPr="00C40345">
        <w:rPr>
          <w:rFonts w:ascii="Verdana" w:hAnsi="Verdana" w:cs="Arial"/>
          <w:color w:val="auto"/>
        </w:rPr>
        <w:t xml:space="preserve">The </w:t>
      </w:r>
      <w:r w:rsidR="003109BD">
        <w:rPr>
          <w:rFonts w:ascii="Verdana" w:hAnsi="Verdana" w:cs="Arial"/>
          <w:color w:val="auto"/>
        </w:rPr>
        <w:t>Committee</w:t>
      </w:r>
      <w:r w:rsidRPr="00C40345">
        <w:rPr>
          <w:rFonts w:ascii="Verdana" w:hAnsi="Verdana" w:cs="Arial"/>
          <w:color w:val="auto"/>
        </w:rPr>
        <w:t xml:space="preserve"> is asked to</w:t>
      </w:r>
      <w:r>
        <w:rPr>
          <w:rFonts w:ascii="Verdana" w:hAnsi="Verdana" w:cs="Arial"/>
          <w:color w:val="auto"/>
        </w:rPr>
        <w:t>:</w:t>
      </w:r>
    </w:p>
    <w:p w14:paraId="3EE0EC48" w14:textId="77777777" w:rsidR="00544DCD" w:rsidRDefault="00544DCD" w:rsidP="00544DCD">
      <w:pPr>
        <w:pStyle w:val="Default"/>
        <w:numPr>
          <w:ilvl w:val="0"/>
          <w:numId w:val="36"/>
        </w:numPr>
        <w:jc w:val="both"/>
        <w:rPr>
          <w:rFonts w:ascii="Verdana" w:hAnsi="Verdana" w:cs="Arial"/>
          <w:color w:val="auto"/>
        </w:rPr>
      </w:pPr>
      <w:r>
        <w:rPr>
          <w:rFonts w:ascii="Verdana" w:hAnsi="Verdana" w:cs="Arial"/>
          <w:b/>
          <w:bCs/>
          <w:color w:val="auto"/>
        </w:rPr>
        <w:t>c</w:t>
      </w:r>
      <w:r w:rsidRPr="00CD4263">
        <w:rPr>
          <w:rFonts w:ascii="Verdana" w:hAnsi="Verdana" w:cs="Arial"/>
          <w:b/>
          <w:bCs/>
          <w:color w:val="auto"/>
        </w:rPr>
        <w:t>onsider</w:t>
      </w:r>
      <w:r w:rsidRPr="00C40345">
        <w:rPr>
          <w:rFonts w:ascii="Verdana" w:hAnsi="Verdana" w:cs="Arial"/>
          <w:color w:val="auto"/>
        </w:rPr>
        <w:t xml:space="preserve"> the details and </w:t>
      </w:r>
    </w:p>
    <w:p w14:paraId="55D56E15" w14:textId="431E48B6" w:rsidR="00544DCD" w:rsidRPr="00C40345" w:rsidRDefault="00544DCD" w:rsidP="00544DCD">
      <w:pPr>
        <w:pStyle w:val="Default"/>
        <w:numPr>
          <w:ilvl w:val="0"/>
          <w:numId w:val="36"/>
        </w:numPr>
        <w:jc w:val="both"/>
        <w:rPr>
          <w:rFonts w:ascii="Verdana" w:hAnsi="Verdana" w:cs="Arial"/>
          <w:color w:val="auto"/>
        </w:rPr>
      </w:pPr>
      <w:r w:rsidRPr="00CD4263">
        <w:rPr>
          <w:rFonts w:ascii="Verdana" w:hAnsi="Verdana" w:cs="Arial"/>
          <w:b/>
          <w:bCs/>
          <w:color w:val="auto"/>
        </w:rPr>
        <w:t>continue to receive</w:t>
      </w:r>
      <w:r w:rsidRPr="00C40345">
        <w:rPr>
          <w:rFonts w:ascii="Verdana" w:hAnsi="Verdana" w:cs="Arial"/>
          <w:color w:val="auto"/>
        </w:rPr>
        <w:t xml:space="preserve"> updates </w:t>
      </w:r>
      <w:r w:rsidR="003109BD">
        <w:rPr>
          <w:rFonts w:ascii="Verdana" w:hAnsi="Verdana" w:cs="Arial"/>
        </w:rPr>
        <w:t>providing assurance that Mental Health Act functions are being discharged appropriately and that governance arrangements remain robust.</w:t>
      </w:r>
    </w:p>
    <w:p w14:paraId="44BF8193" w14:textId="77777777" w:rsidR="00544DCD" w:rsidRDefault="00544DCD" w:rsidP="00634481">
      <w:pPr>
        <w:pStyle w:val="Default"/>
        <w:jc w:val="both"/>
        <w:rPr>
          <w:rFonts w:ascii="Verdana" w:hAnsi="Verdana" w:cs="Arial"/>
        </w:rPr>
      </w:pPr>
    </w:p>
    <w:p w14:paraId="5E6198BF" w14:textId="77777777" w:rsidR="003109BD" w:rsidRDefault="003109BD" w:rsidP="00634481">
      <w:pPr>
        <w:pStyle w:val="Default"/>
        <w:jc w:val="both"/>
        <w:rPr>
          <w:rFonts w:ascii="Verdana" w:hAnsi="Verdana" w:cs="Arial"/>
        </w:rPr>
      </w:pPr>
    </w:p>
    <w:p w14:paraId="34CEC362" w14:textId="77777777" w:rsidR="003109BD" w:rsidRDefault="003109BD" w:rsidP="00634481">
      <w:pPr>
        <w:pStyle w:val="Default"/>
        <w:jc w:val="both"/>
        <w:rPr>
          <w:rFonts w:ascii="Verdana" w:hAnsi="Verdana" w:cs="Arial"/>
        </w:rPr>
      </w:pPr>
    </w:p>
    <w:p w14:paraId="24947749" w14:textId="77777777" w:rsidR="003109BD" w:rsidRDefault="003109BD" w:rsidP="00634481">
      <w:pPr>
        <w:pStyle w:val="Default"/>
        <w:jc w:val="both"/>
        <w:rPr>
          <w:rFonts w:ascii="Verdana" w:hAnsi="Verdana" w:cs="Arial"/>
        </w:rPr>
      </w:pPr>
    </w:p>
    <w:p w14:paraId="06636736" w14:textId="77777777" w:rsidR="00634481" w:rsidRPr="008E3F09" w:rsidRDefault="00634481" w:rsidP="00634481">
      <w:pPr>
        <w:pStyle w:val="Default"/>
        <w:jc w:val="both"/>
        <w:rPr>
          <w:rFonts w:ascii="Verdana" w:hAnsi="Verdana" w:cs="Arial"/>
          <w:color w:val="FF0000"/>
        </w:rPr>
      </w:pPr>
    </w:p>
    <w:tbl>
      <w:tblPr>
        <w:tblStyle w:val="TableGrid"/>
        <w:tblW w:w="9245" w:type="dxa"/>
        <w:tblLayout w:type="fixed"/>
        <w:tblLook w:val="04A0" w:firstRow="1" w:lastRow="0" w:firstColumn="1" w:lastColumn="0" w:noHBand="0" w:noVBand="1"/>
      </w:tblPr>
      <w:tblGrid>
        <w:gridCol w:w="1809"/>
        <w:gridCol w:w="661"/>
        <w:gridCol w:w="5151"/>
        <w:gridCol w:w="1624"/>
      </w:tblGrid>
      <w:tr w:rsidR="00034194" w:rsidRPr="008E3F09" w14:paraId="6D290436" w14:textId="77777777" w:rsidTr="00C95B3C">
        <w:tc>
          <w:tcPr>
            <w:tcW w:w="9245" w:type="dxa"/>
            <w:gridSpan w:val="4"/>
            <w:shd w:val="clear" w:color="auto" w:fill="D5DCE4" w:themeFill="text2" w:themeFillTint="33"/>
          </w:tcPr>
          <w:p w14:paraId="6D290434" w14:textId="77777777" w:rsidR="00034194" w:rsidRPr="008E3F09" w:rsidRDefault="0020539A">
            <w:pPr>
              <w:rPr>
                <w:rFonts w:ascii="Verdana" w:hAnsi="Verdana" w:cs="Arial"/>
                <w:b/>
                <w:sz w:val="24"/>
                <w:szCs w:val="24"/>
              </w:rPr>
            </w:pPr>
            <w:r w:rsidRPr="008E3F09">
              <w:rPr>
                <w:rFonts w:ascii="Verdana" w:hAnsi="Verdana" w:cs="Arial"/>
                <w:b/>
                <w:sz w:val="24"/>
                <w:szCs w:val="24"/>
              </w:rPr>
              <w:t>Governance and Assurance</w:t>
            </w:r>
          </w:p>
          <w:p w14:paraId="6D290435" w14:textId="77777777" w:rsidR="00034194" w:rsidRPr="008E3F09" w:rsidRDefault="00034194">
            <w:pPr>
              <w:rPr>
                <w:rFonts w:ascii="Verdana" w:hAnsi="Verdana" w:cs="Arial"/>
                <w:sz w:val="24"/>
                <w:szCs w:val="24"/>
              </w:rPr>
            </w:pPr>
          </w:p>
        </w:tc>
      </w:tr>
      <w:tr w:rsidR="00F5324A" w:rsidRPr="008E3F09" w14:paraId="6D29043A" w14:textId="77777777" w:rsidTr="00F5324A">
        <w:tc>
          <w:tcPr>
            <w:tcW w:w="1809" w:type="dxa"/>
            <w:vMerge w:val="restart"/>
          </w:tcPr>
          <w:p w14:paraId="6D290437" w14:textId="77777777" w:rsidR="00F5324A" w:rsidRPr="008E3F09" w:rsidRDefault="00F5324A">
            <w:pPr>
              <w:rPr>
                <w:rFonts w:ascii="Verdana" w:hAnsi="Verdana" w:cs="Arial"/>
                <w:b/>
                <w:sz w:val="24"/>
                <w:szCs w:val="24"/>
              </w:rPr>
            </w:pPr>
            <w:r w:rsidRPr="008E3F09">
              <w:rPr>
                <w:rFonts w:ascii="Verdana" w:hAnsi="Verdana" w:cs="Arial"/>
                <w:b/>
                <w:sz w:val="24"/>
                <w:szCs w:val="24"/>
              </w:rPr>
              <w:t>Link to Enabling Objectives</w:t>
            </w:r>
          </w:p>
          <w:p w14:paraId="6D290438" w14:textId="77777777" w:rsidR="00F5324A" w:rsidRPr="008E3F09" w:rsidRDefault="00F5324A" w:rsidP="00133EA1">
            <w:pPr>
              <w:rPr>
                <w:rFonts w:ascii="Verdana" w:hAnsi="Verdana" w:cs="Arial"/>
                <w:b/>
                <w:sz w:val="24"/>
                <w:szCs w:val="24"/>
              </w:rPr>
            </w:pPr>
            <w:r w:rsidRPr="008E3F09">
              <w:rPr>
                <w:rFonts w:ascii="Verdana" w:hAnsi="Verdana" w:cs="Arial"/>
                <w:b/>
                <w:i/>
                <w:sz w:val="24"/>
                <w:szCs w:val="24"/>
              </w:rPr>
              <w:t>(</w:t>
            </w:r>
            <w:proofErr w:type="gramStart"/>
            <w:r w:rsidRPr="008E3F09">
              <w:rPr>
                <w:rFonts w:ascii="Verdana" w:hAnsi="Verdana" w:cs="Arial"/>
                <w:b/>
                <w:i/>
                <w:sz w:val="24"/>
                <w:szCs w:val="24"/>
              </w:rPr>
              <w:t>please</w:t>
            </w:r>
            <w:proofErr w:type="gramEnd"/>
            <w:r w:rsidRPr="008E3F09">
              <w:rPr>
                <w:rFonts w:ascii="Verdana" w:hAnsi="Verdana" w:cs="Arial"/>
                <w:b/>
                <w:i/>
                <w:sz w:val="24"/>
                <w:szCs w:val="24"/>
              </w:rPr>
              <w:t xml:space="preserve"> </w:t>
            </w:r>
            <w:r w:rsidR="00133EA1" w:rsidRPr="008E3F09">
              <w:rPr>
                <w:rFonts w:ascii="Verdana" w:hAnsi="Verdana" w:cs="Arial"/>
                <w:b/>
                <w:i/>
                <w:sz w:val="24"/>
                <w:szCs w:val="24"/>
              </w:rPr>
              <w:t>choose</w:t>
            </w:r>
            <w:r w:rsidRPr="008E3F09">
              <w:rPr>
                <w:rFonts w:ascii="Verdana" w:hAnsi="Verdana" w:cs="Arial"/>
                <w:b/>
                <w:i/>
                <w:sz w:val="24"/>
                <w:szCs w:val="24"/>
              </w:rPr>
              <w:t>)</w:t>
            </w:r>
          </w:p>
        </w:tc>
        <w:tc>
          <w:tcPr>
            <w:tcW w:w="7436" w:type="dxa"/>
            <w:gridSpan w:val="3"/>
            <w:shd w:val="clear" w:color="auto" w:fill="BDD6EE" w:themeFill="accent1" w:themeFillTint="66"/>
          </w:tcPr>
          <w:p w14:paraId="6D290439" w14:textId="77777777" w:rsidR="00F5324A" w:rsidRPr="008E3F09" w:rsidRDefault="00F5324A" w:rsidP="00F5324A">
            <w:pPr>
              <w:jc w:val="both"/>
              <w:rPr>
                <w:rFonts w:ascii="Verdana" w:hAnsi="Verdana" w:cs="Arial"/>
                <w:b/>
                <w:sz w:val="24"/>
                <w:szCs w:val="24"/>
              </w:rPr>
            </w:pPr>
            <w:r w:rsidRPr="008E3F09">
              <w:rPr>
                <w:rFonts w:ascii="Verdana" w:hAnsi="Verdana" w:cs="Arial"/>
                <w:b/>
                <w:sz w:val="24"/>
                <w:szCs w:val="24"/>
              </w:rPr>
              <w:t>Supporting better health and wellbeing by actively promoting and empowering people to live well in resilient communities</w:t>
            </w:r>
          </w:p>
        </w:tc>
      </w:tr>
      <w:tr w:rsidR="00F5324A" w:rsidRPr="008E3F09" w14:paraId="6D29043E" w14:textId="77777777" w:rsidTr="00F5324A">
        <w:tc>
          <w:tcPr>
            <w:tcW w:w="1809" w:type="dxa"/>
            <w:vMerge/>
          </w:tcPr>
          <w:p w14:paraId="6D29043B" w14:textId="77777777" w:rsidR="00F5324A" w:rsidRPr="008E3F09" w:rsidRDefault="00F5324A">
            <w:pPr>
              <w:rPr>
                <w:rFonts w:ascii="Verdana" w:hAnsi="Verdana" w:cs="Arial"/>
                <w:b/>
                <w:sz w:val="24"/>
                <w:szCs w:val="24"/>
              </w:rPr>
            </w:pPr>
          </w:p>
        </w:tc>
        <w:tc>
          <w:tcPr>
            <w:tcW w:w="5812" w:type="dxa"/>
            <w:gridSpan w:val="2"/>
          </w:tcPr>
          <w:p w14:paraId="6D29043C" w14:textId="77777777" w:rsidR="00F5324A" w:rsidRPr="008E3F09" w:rsidRDefault="00F5324A" w:rsidP="00F5324A">
            <w:pPr>
              <w:rPr>
                <w:rFonts w:ascii="Verdana" w:hAnsi="Verdana" w:cs="Arial"/>
                <w:sz w:val="24"/>
                <w:szCs w:val="24"/>
              </w:rPr>
            </w:pPr>
            <w:r w:rsidRPr="008E3F09">
              <w:rPr>
                <w:rFonts w:ascii="Verdana" w:hAnsi="Verdana" w:cs="Arial"/>
                <w:sz w:val="24"/>
                <w:szCs w:val="24"/>
              </w:rPr>
              <w:t>Partnerships for Improving Health and Wellbeing</w:t>
            </w:r>
          </w:p>
        </w:tc>
        <w:sdt>
          <w:sdtPr>
            <w:rPr>
              <w:rFonts w:ascii="Verdana" w:hAnsi="Verdana" w:cs="Arial"/>
              <w:sz w:val="24"/>
              <w:szCs w:val="24"/>
            </w:rPr>
            <w:id w:val="1705433169"/>
            <w14:checkbox>
              <w14:checked w14:val="1"/>
              <w14:checkedState w14:val="2612" w14:font="MS Gothic"/>
              <w14:uncheckedState w14:val="2610" w14:font="MS Gothic"/>
            </w14:checkbox>
          </w:sdtPr>
          <w:sdtEndPr/>
          <w:sdtContent>
            <w:tc>
              <w:tcPr>
                <w:tcW w:w="1624" w:type="dxa"/>
              </w:tcPr>
              <w:p w14:paraId="6D29043D" w14:textId="4601A2A0" w:rsidR="00F5324A" w:rsidRPr="008E3F09" w:rsidRDefault="00944EF3" w:rsidP="0020539A">
                <w:pPr>
                  <w:jc w:val="center"/>
                  <w:rPr>
                    <w:rFonts w:ascii="Verdana" w:hAnsi="Verdana" w:cs="Arial"/>
                    <w:sz w:val="24"/>
                    <w:szCs w:val="24"/>
                  </w:rPr>
                </w:pPr>
                <w:r w:rsidRPr="008E3F09">
                  <w:rPr>
                    <w:rFonts w:ascii="Segoe UI Symbol" w:eastAsia="MS Gothic" w:hAnsi="Segoe UI Symbol" w:cs="Segoe UI Symbol"/>
                    <w:sz w:val="24"/>
                    <w:szCs w:val="24"/>
                  </w:rPr>
                  <w:t>☒</w:t>
                </w:r>
              </w:p>
            </w:tc>
          </w:sdtContent>
        </w:sdt>
      </w:tr>
      <w:tr w:rsidR="00F5324A" w:rsidRPr="008E3F09" w14:paraId="6D290442" w14:textId="77777777" w:rsidTr="00F5324A">
        <w:tc>
          <w:tcPr>
            <w:tcW w:w="1809" w:type="dxa"/>
            <w:vMerge/>
          </w:tcPr>
          <w:p w14:paraId="6D29043F" w14:textId="77777777" w:rsidR="00F5324A" w:rsidRPr="008E3F09" w:rsidRDefault="00F5324A">
            <w:pPr>
              <w:rPr>
                <w:rFonts w:ascii="Verdana" w:hAnsi="Verdana" w:cs="Arial"/>
                <w:b/>
                <w:sz w:val="24"/>
                <w:szCs w:val="24"/>
              </w:rPr>
            </w:pPr>
          </w:p>
        </w:tc>
        <w:tc>
          <w:tcPr>
            <w:tcW w:w="5812" w:type="dxa"/>
            <w:gridSpan w:val="2"/>
          </w:tcPr>
          <w:p w14:paraId="6D290440" w14:textId="77777777" w:rsidR="00F5324A" w:rsidRPr="008E3F09" w:rsidRDefault="00F5324A" w:rsidP="00F5324A">
            <w:pPr>
              <w:rPr>
                <w:rFonts w:ascii="Verdana" w:hAnsi="Verdana" w:cs="Arial"/>
                <w:sz w:val="24"/>
                <w:szCs w:val="24"/>
              </w:rPr>
            </w:pPr>
            <w:r w:rsidRPr="008E3F09">
              <w:rPr>
                <w:rFonts w:ascii="Verdana" w:hAnsi="Verdana" w:cs="Arial"/>
                <w:sz w:val="24"/>
                <w:szCs w:val="24"/>
              </w:rPr>
              <w:t>Co-Production and Health Literacy</w:t>
            </w:r>
          </w:p>
        </w:tc>
        <w:sdt>
          <w:sdtPr>
            <w:rPr>
              <w:rFonts w:ascii="Verdana" w:hAnsi="Verdana" w:cs="Arial"/>
              <w:sz w:val="24"/>
              <w:szCs w:val="24"/>
            </w:rPr>
            <w:id w:val="1151252969"/>
            <w14:checkbox>
              <w14:checked w14:val="0"/>
              <w14:checkedState w14:val="2612" w14:font="MS Gothic"/>
              <w14:uncheckedState w14:val="2610" w14:font="MS Gothic"/>
            </w14:checkbox>
          </w:sdtPr>
          <w:sdtEndPr/>
          <w:sdtContent>
            <w:tc>
              <w:tcPr>
                <w:tcW w:w="1624" w:type="dxa"/>
              </w:tcPr>
              <w:p w14:paraId="6D290441" w14:textId="77777777" w:rsidR="00F5324A" w:rsidRPr="008E3F09" w:rsidRDefault="00133EA1" w:rsidP="0020539A">
                <w:pPr>
                  <w:jc w:val="center"/>
                  <w:rPr>
                    <w:rFonts w:ascii="Verdana" w:hAnsi="Verdana" w:cs="Arial"/>
                    <w:sz w:val="24"/>
                    <w:szCs w:val="24"/>
                  </w:rPr>
                </w:pPr>
                <w:r w:rsidRPr="008E3F09">
                  <w:rPr>
                    <w:rFonts w:ascii="Segoe UI Symbol" w:eastAsia="MS Gothic" w:hAnsi="Segoe UI Symbol" w:cs="Segoe UI Symbol"/>
                    <w:sz w:val="24"/>
                    <w:szCs w:val="24"/>
                  </w:rPr>
                  <w:t>☐</w:t>
                </w:r>
              </w:p>
            </w:tc>
          </w:sdtContent>
        </w:sdt>
      </w:tr>
      <w:tr w:rsidR="00F5324A" w:rsidRPr="008E3F09" w14:paraId="6D290446" w14:textId="77777777" w:rsidTr="00F5324A">
        <w:tc>
          <w:tcPr>
            <w:tcW w:w="1809" w:type="dxa"/>
            <w:vMerge/>
          </w:tcPr>
          <w:p w14:paraId="6D290443" w14:textId="77777777" w:rsidR="00F5324A" w:rsidRPr="008E3F09" w:rsidRDefault="00F5324A">
            <w:pPr>
              <w:rPr>
                <w:rFonts w:ascii="Verdana" w:hAnsi="Verdana" w:cs="Arial"/>
                <w:b/>
                <w:sz w:val="24"/>
                <w:szCs w:val="24"/>
              </w:rPr>
            </w:pPr>
          </w:p>
        </w:tc>
        <w:tc>
          <w:tcPr>
            <w:tcW w:w="5812" w:type="dxa"/>
            <w:gridSpan w:val="2"/>
          </w:tcPr>
          <w:p w14:paraId="6D290444" w14:textId="77777777" w:rsidR="00F5324A" w:rsidRPr="008E3F09" w:rsidRDefault="00F5324A" w:rsidP="00F5324A">
            <w:pPr>
              <w:jc w:val="both"/>
              <w:rPr>
                <w:rFonts w:ascii="Verdana" w:hAnsi="Verdana" w:cs="Arial"/>
                <w:sz w:val="24"/>
                <w:szCs w:val="24"/>
              </w:rPr>
            </w:pPr>
            <w:r w:rsidRPr="008E3F09">
              <w:rPr>
                <w:rFonts w:ascii="Verdana" w:hAnsi="Verdana" w:cs="Arial"/>
                <w:sz w:val="24"/>
                <w:szCs w:val="24"/>
              </w:rPr>
              <w:t>Digitally Enabled Health and Wellbeing</w:t>
            </w:r>
          </w:p>
        </w:tc>
        <w:sdt>
          <w:sdtPr>
            <w:rPr>
              <w:rFonts w:ascii="Verdana" w:hAnsi="Verdana" w:cs="Arial"/>
              <w:sz w:val="24"/>
              <w:szCs w:val="24"/>
            </w:rPr>
            <w:id w:val="-1773847484"/>
            <w14:checkbox>
              <w14:checked w14:val="0"/>
              <w14:checkedState w14:val="2612" w14:font="MS Gothic"/>
              <w14:uncheckedState w14:val="2610" w14:font="MS Gothic"/>
            </w14:checkbox>
          </w:sdtPr>
          <w:sdtEndPr/>
          <w:sdtContent>
            <w:tc>
              <w:tcPr>
                <w:tcW w:w="1624" w:type="dxa"/>
              </w:tcPr>
              <w:p w14:paraId="6D290445" w14:textId="77777777" w:rsidR="00F5324A" w:rsidRPr="008E3F09" w:rsidRDefault="00133EA1" w:rsidP="0020539A">
                <w:pPr>
                  <w:jc w:val="center"/>
                  <w:rPr>
                    <w:rFonts w:ascii="Verdana" w:hAnsi="Verdana" w:cs="Arial"/>
                    <w:sz w:val="24"/>
                    <w:szCs w:val="24"/>
                  </w:rPr>
                </w:pPr>
                <w:r w:rsidRPr="008E3F09">
                  <w:rPr>
                    <w:rFonts w:ascii="Segoe UI Symbol" w:eastAsia="MS Gothic" w:hAnsi="Segoe UI Symbol" w:cs="Segoe UI Symbol"/>
                    <w:sz w:val="24"/>
                    <w:szCs w:val="24"/>
                  </w:rPr>
                  <w:t>☐</w:t>
                </w:r>
              </w:p>
            </w:tc>
          </w:sdtContent>
        </w:sdt>
      </w:tr>
      <w:tr w:rsidR="00F5324A" w:rsidRPr="008E3F09" w14:paraId="6D290449" w14:textId="77777777" w:rsidTr="00F5324A">
        <w:tc>
          <w:tcPr>
            <w:tcW w:w="1809" w:type="dxa"/>
            <w:vMerge/>
          </w:tcPr>
          <w:p w14:paraId="6D290447" w14:textId="77777777" w:rsidR="00F5324A" w:rsidRPr="008E3F09" w:rsidRDefault="00F5324A" w:rsidP="00C107F2">
            <w:pPr>
              <w:rPr>
                <w:rFonts w:ascii="Verdana" w:hAnsi="Verdana" w:cs="Arial"/>
                <w:b/>
                <w:sz w:val="24"/>
                <w:szCs w:val="24"/>
              </w:rPr>
            </w:pPr>
          </w:p>
        </w:tc>
        <w:tc>
          <w:tcPr>
            <w:tcW w:w="7436" w:type="dxa"/>
            <w:gridSpan w:val="3"/>
            <w:shd w:val="clear" w:color="auto" w:fill="BDD6EE" w:themeFill="accent1" w:themeFillTint="66"/>
          </w:tcPr>
          <w:p w14:paraId="6D290448" w14:textId="77777777" w:rsidR="00F5324A" w:rsidRPr="008E3F09" w:rsidRDefault="00F5324A" w:rsidP="00C107F2">
            <w:pPr>
              <w:rPr>
                <w:rFonts w:ascii="Verdana" w:hAnsi="Verdana" w:cs="Arial"/>
                <w:b/>
                <w:sz w:val="24"/>
                <w:szCs w:val="24"/>
              </w:rPr>
            </w:pPr>
            <w:r w:rsidRPr="008E3F09">
              <w:rPr>
                <w:rFonts w:ascii="Verdana" w:hAnsi="Verdana" w:cs="Arial"/>
                <w:b/>
                <w:sz w:val="24"/>
                <w:szCs w:val="24"/>
              </w:rPr>
              <w:t xml:space="preserve">Deliver better care through excellent health and care services achieving the outcomes that matter most to people </w:t>
            </w:r>
          </w:p>
        </w:tc>
      </w:tr>
      <w:tr w:rsidR="00F5324A" w:rsidRPr="008E3F09" w14:paraId="6D29044D" w14:textId="77777777" w:rsidTr="00F5324A">
        <w:tc>
          <w:tcPr>
            <w:tcW w:w="1809" w:type="dxa"/>
            <w:vMerge/>
          </w:tcPr>
          <w:p w14:paraId="6D29044A" w14:textId="77777777" w:rsidR="00F5324A" w:rsidRPr="008E3F09" w:rsidRDefault="00F5324A" w:rsidP="00C107F2">
            <w:pPr>
              <w:rPr>
                <w:rFonts w:ascii="Verdana" w:hAnsi="Verdana" w:cs="Arial"/>
                <w:b/>
                <w:sz w:val="24"/>
                <w:szCs w:val="24"/>
              </w:rPr>
            </w:pPr>
          </w:p>
        </w:tc>
        <w:tc>
          <w:tcPr>
            <w:tcW w:w="5812" w:type="dxa"/>
            <w:gridSpan w:val="2"/>
          </w:tcPr>
          <w:p w14:paraId="6D29044B" w14:textId="77777777" w:rsidR="00F5324A" w:rsidRPr="008E3F09" w:rsidRDefault="00F5324A" w:rsidP="00F5324A">
            <w:pPr>
              <w:rPr>
                <w:rFonts w:ascii="Verdana" w:hAnsi="Verdana" w:cs="Arial"/>
                <w:sz w:val="24"/>
                <w:szCs w:val="24"/>
              </w:rPr>
            </w:pPr>
            <w:r w:rsidRPr="008E3F09">
              <w:rPr>
                <w:rFonts w:ascii="Verdana" w:hAnsi="Verdana" w:cs="Arial"/>
                <w:sz w:val="24"/>
                <w:szCs w:val="24"/>
              </w:rPr>
              <w:t xml:space="preserve">Best Value Outcomes and </w:t>
            </w:r>
            <w:proofErr w:type="gramStart"/>
            <w:r w:rsidRPr="008E3F09">
              <w:rPr>
                <w:rFonts w:ascii="Verdana" w:hAnsi="Verdana" w:cs="Arial"/>
                <w:sz w:val="24"/>
                <w:szCs w:val="24"/>
              </w:rPr>
              <w:t>High Quality</w:t>
            </w:r>
            <w:proofErr w:type="gramEnd"/>
            <w:r w:rsidRPr="008E3F09">
              <w:rPr>
                <w:rFonts w:ascii="Verdana" w:hAnsi="Verdana" w:cs="Arial"/>
                <w:sz w:val="24"/>
                <w:szCs w:val="24"/>
              </w:rPr>
              <w:t xml:space="preserve"> Care</w:t>
            </w:r>
          </w:p>
        </w:tc>
        <w:sdt>
          <w:sdtPr>
            <w:rPr>
              <w:rFonts w:ascii="Verdana" w:hAnsi="Verdana" w:cs="Arial"/>
              <w:sz w:val="24"/>
              <w:szCs w:val="24"/>
            </w:rPr>
            <w:id w:val="1190956866"/>
            <w14:checkbox>
              <w14:checked w14:val="1"/>
              <w14:checkedState w14:val="2612" w14:font="MS Gothic"/>
              <w14:uncheckedState w14:val="2610" w14:font="MS Gothic"/>
            </w14:checkbox>
          </w:sdtPr>
          <w:sdtEndPr/>
          <w:sdtContent>
            <w:tc>
              <w:tcPr>
                <w:tcW w:w="1624" w:type="dxa"/>
              </w:tcPr>
              <w:p w14:paraId="6D29044C" w14:textId="79116B09" w:rsidR="00F5324A" w:rsidRPr="008E3F09" w:rsidRDefault="00944EF3" w:rsidP="00133EA1">
                <w:pPr>
                  <w:jc w:val="center"/>
                  <w:rPr>
                    <w:rFonts w:ascii="Verdana" w:hAnsi="Verdana" w:cs="Arial"/>
                    <w:sz w:val="24"/>
                    <w:szCs w:val="24"/>
                  </w:rPr>
                </w:pPr>
                <w:r w:rsidRPr="008E3F09">
                  <w:rPr>
                    <w:rFonts w:ascii="Segoe UI Symbol" w:eastAsia="MS Gothic" w:hAnsi="Segoe UI Symbol" w:cs="Segoe UI Symbol"/>
                    <w:sz w:val="24"/>
                    <w:szCs w:val="24"/>
                  </w:rPr>
                  <w:t>☒</w:t>
                </w:r>
              </w:p>
            </w:tc>
          </w:sdtContent>
        </w:sdt>
      </w:tr>
      <w:tr w:rsidR="00F5324A" w:rsidRPr="008E3F09" w14:paraId="6D290451" w14:textId="77777777" w:rsidTr="00F5324A">
        <w:tc>
          <w:tcPr>
            <w:tcW w:w="1809" w:type="dxa"/>
            <w:vMerge/>
          </w:tcPr>
          <w:p w14:paraId="6D29044E" w14:textId="77777777" w:rsidR="00F5324A" w:rsidRPr="008E3F09" w:rsidRDefault="00F5324A" w:rsidP="00C107F2">
            <w:pPr>
              <w:rPr>
                <w:rFonts w:ascii="Verdana" w:hAnsi="Verdana" w:cs="Arial"/>
                <w:b/>
                <w:sz w:val="24"/>
                <w:szCs w:val="24"/>
              </w:rPr>
            </w:pPr>
          </w:p>
        </w:tc>
        <w:tc>
          <w:tcPr>
            <w:tcW w:w="5812" w:type="dxa"/>
            <w:gridSpan w:val="2"/>
          </w:tcPr>
          <w:p w14:paraId="6D29044F" w14:textId="77777777" w:rsidR="00F5324A" w:rsidRPr="008E3F09" w:rsidRDefault="00F5324A" w:rsidP="00F5324A">
            <w:pPr>
              <w:rPr>
                <w:rFonts w:ascii="Verdana" w:hAnsi="Verdana" w:cs="Arial"/>
                <w:sz w:val="24"/>
                <w:szCs w:val="24"/>
              </w:rPr>
            </w:pPr>
            <w:r w:rsidRPr="008E3F09">
              <w:rPr>
                <w:rFonts w:ascii="Verdana" w:hAnsi="Verdana" w:cs="Arial"/>
                <w:sz w:val="24"/>
                <w:szCs w:val="24"/>
              </w:rPr>
              <w:t>Partnerships for Care</w:t>
            </w:r>
          </w:p>
        </w:tc>
        <w:sdt>
          <w:sdtPr>
            <w:rPr>
              <w:rFonts w:ascii="Verdana" w:hAnsi="Verdana" w:cs="Arial"/>
              <w:sz w:val="24"/>
              <w:szCs w:val="24"/>
            </w:rPr>
            <w:id w:val="832023854"/>
            <w14:checkbox>
              <w14:checked w14:val="0"/>
              <w14:checkedState w14:val="2612" w14:font="MS Gothic"/>
              <w14:uncheckedState w14:val="2610" w14:font="MS Gothic"/>
            </w14:checkbox>
          </w:sdtPr>
          <w:sdtEndPr/>
          <w:sdtContent>
            <w:tc>
              <w:tcPr>
                <w:tcW w:w="1624" w:type="dxa"/>
              </w:tcPr>
              <w:p w14:paraId="6D290450" w14:textId="77777777" w:rsidR="00F5324A" w:rsidRPr="008E3F09" w:rsidRDefault="00F57042" w:rsidP="00133EA1">
                <w:pPr>
                  <w:jc w:val="center"/>
                  <w:rPr>
                    <w:rFonts w:ascii="Verdana" w:hAnsi="Verdana" w:cs="Arial"/>
                    <w:sz w:val="24"/>
                    <w:szCs w:val="24"/>
                  </w:rPr>
                </w:pPr>
                <w:r w:rsidRPr="008E3F09">
                  <w:rPr>
                    <w:rFonts w:ascii="Segoe UI Symbol" w:eastAsia="MS Gothic" w:hAnsi="Segoe UI Symbol" w:cs="Segoe UI Symbol"/>
                    <w:sz w:val="24"/>
                    <w:szCs w:val="24"/>
                  </w:rPr>
                  <w:t>☐</w:t>
                </w:r>
              </w:p>
            </w:tc>
          </w:sdtContent>
        </w:sdt>
      </w:tr>
      <w:tr w:rsidR="00F5324A" w:rsidRPr="008E3F09" w14:paraId="6D290455" w14:textId="77777777" w:rsidTr="00F5324A">
        <w:tc>
          <w:tcPr>
            <w:tcW w:w="1809" w:type="dxa"/>
            <w:vMerge/>
          </w:tcPr>
          <w:p w14:paraId="6D290452" w14:textId="77777777" w:rsidR="00F5324A" w:rsidRPr="008E3F09" w:rsidRDefault="00F5324A" w:rsidP="00C107F2">
            <w:pPr>
              <w:rPr>
                <w:rFonts w:ascii="Verdana" w:hAnsi="Verdana" w:cs="Arial"/>
                <w:b/>
                <w:sz w:val="24"/>
                <w:szCs w:val="24"/>
              </w:rPr>
            </w:pPr>
          </w:p>
        </w:tc>
        <w:tc>
          <w:tcPr>
            <w:tcW w:w="5812" w:type="dxa"/>
            <w:gridSpan w:val="2"/>
          </w:tcPr>
          <w:p w14:paraId="6D290453" w14:textId="77777777" w:rsidR="00F5324A" w:rsidRPr="008E3F09" w:rsidRDefault="00F5324A" w:rsidP="00F5324A">
            <w:pPr>
              <w:rPr>
                <w:rFonts w:ascii="Verdana" w:hAnsi="Verdana" w:cs="Arial"/>
                <w:b/>
                <w:sz w:val="24"/>
                <w:szCs w:val="24"/>
              </w:rPr>
            </w:pPr>
            <w:r w:rsidRPr="008E3F09">
              <w:rPr>
                <w:rFonts w:ascii="Verdana" w:hAnsi="Verdana" w:cs="Arial"/>
                <w:sz w:val="24"/>
                <w:szCs w:val="24"/>
              </w:rPr>
              <w:t>Excellent Staff</w:t>
            </w:r>
          </w:p>
        </w:tc>
        <w:sdt>
          <w:sdtPr>
            <w:rPr>
              <w:rFonts w:ascii="Verdana" w:hAnsi="Verdana" w:cs="Arial"/>
              <w:sz w:val="24"/>
              <w:szCs w:val="24"/>
            </w:rPr>
            <w:id w:val="717472097"/>
            <w14:checkbox>
              <w14:checked w14:val="0"/>
              <w14:checkedState w14:val="2612" w14:font="MS Gothic"/>
              <w14:uncheckedState w14:val="2610" w14:font="MS Gothic"/>
            </w14:checkbox>
          </w:sdtPr>
          <w:sdtEndPr/>
          <w:sdtContent>
            <w:tc>
              <w:tcPr>
                <w:tcW w:w="1624" w:type="dxa"/>
              </w:tcPr>
              <w:p w14:paraId="6D290454" w14:textId="77777777" w:rsidR="00F5324A" w:rsidRPr="008E3F09" w:rsidRDefault="00133EA1" w:rsidP="00133EA1">
                <w:pPr>
                  <w:jc w:val="center"/>
                  <w:rPr>
                    <w:rFonts w:ascii="Verdana" w:hAnsi="Verdana" w:cs="Arial"/>
                    <w:b/>
                    <w:sz w:val="24"/>
                    <w:szCs w:val="24"/>
                  </w:rPr>
                </w:pPr>
                <w:r w:rsidRPr="008E3F09">
                  <w:rPr>
                    <w:rFonts w:ascii="Segoe UI Symbol" w:eastAsia="MS Gothic" w:hAnsi="Segoe UI Symbol" w:cs="Segoe UI Symbol"/>
                    <w:sz w:val="24"/>
                    <w:szCs w:val="24"/>
                  </w:rPr>
                  <w:t>☐</w:t>
                </w:r>
              </w:p>
            </w:tc>
          </w:sdtContent>
        </w:sdt>
      </w:tr>
      <w:tr w:rsidR="00F5324A" w:rsidRPr="008E3F09" w14:paraId="6D290459" w14:textId="77777777" w:rsidTr="00F5324A">
        <w:tc>
          <w:tcPr>
            <w:tcW w:w="1809" w:type="dxa"/>
            <w:vMerge/>
          </w:tcPr>
          <w:p w14:paraId="6D290456" w14:textId="77777777" w:rsidR="00F5324A" w:rsidRPr="008E3F09" w:rsidRDefault="00F5324A" w:rsidP="00C107F2">
            <w:pPr>
              <w:rPr>
                <w:rFonts w:ascii="Verdana" w:hAnsi="Verdana" w:cs="Arial"/>
                <w:b/>
                <w:sz w:val="24"/>
                <w:szCs w:val="24"/>
              </w:rPr>
            </w:pPr>
          </w:p>
        </w:tc>
        <w:tc>
          <w:tcPr>
            <w:tcW w:w="5812" w:type="dxa"/>
            <w:gridSpan w:val="2"/>
          </w:tcPr>
          <w:p w14:paraId="6D290457" w14:textId="77777777" w:rsidR="00F5324A" w:rsidRPr="008E3F09" w:rsidRDefault="00F5324A" w:rsidP="00F5324A">
            <w:pPr>
              <w:rPr>
                <w:rFonts w:ascii="Verdana" w:hAnsi="Verdana" w:cs="Arial"/>
                <w:b/>
                <w:sz w:val="24"/>
                <w:szCs w:val="24"/>
              </w:rPr>
            </w:pPr>
            <w:r w:rsidRPr="008E3F09">
              <w:rPr>
                <w:rFonts w:ascii="Verdana" w:hAnsi="Verdana" w:cs="Arial"/>
                <w:sz w:val="24"/>
                <w:szCs w:val="24"/>
              </w:rPr>
              <w:t>Digitally Enabled Care</w:t>
            </w:r>
          </w:p>
        </w:tc>
        <w:sdt>
          <w:sdtPr>
            <w:rPr>
              <w:rFonts w:ascii="Verdana" w:hAnsi="Verdana" w:cs="Arial"/>
              <w:sz w:val="24"/>
              <w:szCs w:val="24"/>
            </w:rPr>
            <w:id w:val="-12686039"/>
            <w14:checkbox>
              <w14:checked w14:val="0"/>
              <w14:checkedState w14:val="2612" w14:font="MS Gothic"/>
              <w14:uncheckedState w14:val="2610" w14:font="MS Gothic"/>
            </w14:checkbox>
          </w:sdtPr>
          <w:sdtEndPr/>
          <w:sdtContent>
            <w:tc>
              <w:tcPr>
                <w:tcW w:w="1624" w:type="dxa"/>
              </w:tcPr>
              <w:p w14:paraId="6D290458" w14:textId="77777777" w:rsidR="00F5324A" w:rsidRPr="008E3F09" w:rsidRDefault="00133EA1" w:rsidP="00133EA1">
                <w:pPr>
                  <w:jc w:val="center"/>
                  <w:rPr>
                    <w:rFonts w:ascii="Verdana" w:hAnsi="Verdana" w:cs="Arial"/>
                    <w:b/>
                    <w:sz w:val="24"/>
                    <w:szCs w:val="24"/>
                  </w:rPr>
                </w:pPr>
                <w:r w:rsidRPr="008E3F09">
                  <w:rPr>
                    <w:rFonts w:ascii="Segoe UI Symbol" w:eastAsia="MS Gothic" w:hAnsi="Segoe UI Symbol" w:cs="Segoe UI Symbol"/>
                    <w:sz w:val="24"/>
                    <w:szCs w:val="24"/>
                  </w:rPr>
                  <w:t>☐</w:t>
                </w:r>
              </w:p>
            </w:tc>
          </w:sdtContent>
        </w:sdt>
      </w:tr>
      <w:tr w:rsidR="00F5324A" w:rsidRPr="008E3F09" w14:paraId="6D29045D" w14:textId="77777777" w:rsidTr="00F5324A">
        <w:tc>
          <w:tcPr>
            <w:tcW w:w="1809" w:type="dxa"/>
            <w:vMerge/>
          </w:tcPr>
          <w:p w14:paraId="6D29045A" w14:textId="77777777" w:rsidR="00F5324A" w:rsidRPr="008E3F09" w:rsidRDefault="00F5324A" w:rsidP="00C107F2">
            <w:pPr>
              <w:rPr>
                <w:rFonts w:ascii="Verdana" w:hAnsi="Verdana" w:cs="Arial"/>
                <w:b/>
                <w:sz w:val="24"/>
                <w:szCs w:val="24"/>
              </w:rPr>
            </w:pPr>
          </w:p>
        </w:tc>
        <w:tc>
          <w:tcPr>
            <w:tcW w:w="5812" w:type="dxa"/>
            <w:gridSpan w:val="2"/>
          </w:tcPr>
          <w:p w14:paraId="6D29045B" w14:textId="77777777" w:rsidR="00F5324A" w:rsidRPr="008E3F09" w:rsidRDefault="00F5324A" w:rsidP="00F5324A">
            <w:pPr>
              <w:rPr>
                <w:rFonts w:ascii="Verdana" w:hAnsi="Verdana" w:cs="Arial"/>
                <w:b/>
                <w:sz w:val="24"/>
                <w:szCs w:val="24"/>
              </w:rPr>
            </w:pPr>
            <w:r w:rsidRPr="008E3F09">
              <w:rPr>
                <w:rFonts w:ascii="Verdana" w:hAnsi="Verdana" w:cs="Arial"/>
                <w:sz w:val="24"/>
                <w:szCs w:val="24"/>
              </w:rPr>
              <w:t>Outstanding Research, Innovation, Education and Learning</w:t>
            </w:r>
          </w:p>
        </w:tc>
        <w:sdt>
          <w:sdtPr>
            <w:rPr>
              <w:rFonts w:ascii="Verdana" w:hAnsi="Verdana" w:cs="Arial"/>
              <w:sz w:val="24"/>
              <w:szCs w:val="24"/>
            </w:rPr>
            <w:id w:val="216336744"/>
            <w14:checkbox>
              <w14:checked w14:val="0"/>
              <w14:checkedState w14:val="2612" w14:font="MS Gothic"/>
              <w14:uncheckedState w14:val="2610" w14:font="MS Gothic"/>
            </w14:checkbox>
          </w:sdtPr>
          <w:sdtEndPr/>
          <w:sdtContent>
            <w:tc>
              <w:tcPr>
                <w:tcW w:w="1624" w:type="dxa"/>
              </w:tcPr>
              <w:p w14:paraId="6D29045C" w14:textId="77777777" w:rsidR="00F5324A" w:rsidRPr="008E3F09" w:rsidRDefault="00133EA1" w:rsidP="00133EA1">
                <w:pPr>
                  <w:jc w:val="center"/>
                  <w:rPr>
                    <w:rFonts w:ascii="Verdana" w:hAnsi="Verdana" w:cs="Arial"/>
                    <w:b/>
                    <w:sz w:val="24"/>
                    <w:szCs w:val="24"/>
                  </w:rPr>
                </w:pPr>
                <w:r w:rsidRPr="008E3F09">
                  <w:rPr>
                    <w:rFonts w:ascii="Segoe UI Symbol" w:eastAsia="MS Gothic" w:hAnsi="Segoe UI Symbol" w:cs="Segoe UI Symbol"/>
                    <w:sz w:val="24"/>
                    <w:szCs w:val="24"/>
                  </w:rPr>
                  <w:t>☐</w:t>
                </w:r>
              </w:p>
            </w:tc>
          </w:sdtContent>
        </w:sdt>
      </w:tr>
      <w:tr w:rsidR="00F5324A" w:rsidRPr="008E3F09" w14:paraId="6D29045F" w14:textId="77777777" w:rsidTr="00CD7AA5">
        <w:tc>
          <w:tcPr>
            <w:tcW w:w="9245" w:type="dxa"/>
            <w:gridSpan w:val="4"/>
            <w:shd w:val="clear" w:color="auto" w:fill="D5DCE4" w:themeFill="text2" w:themeFillTint="33"/>
          </w:tcPr>
          <w:p w14:paraId="6D29045E" w14:textId="77777777" w:rsidR="00F5324A" w:rsidRPr="008E3F09" w:rsidRDefault="00F5324A" w:rsidP="00C107F2">
            <w:pPr>
              <w:rPr>
                <w:rFonts w:ascii="Verdana" w:hAnsi="Verdana" w:cs="Arial"/>
                <w:b/>
                <w:sz w:val="24"/>
                <w:szCs w:val="24"/>
              </w:rPr>
            </w:pPr>
            <w:r w:rsidRPr="008E3F09">
              <w:rPr>
                <w:rFonts w:ascii="Verdana" w:hAnsi="Verdana" w:cs="Arial"/>
                <w:b/>
                <w:sz w:val="24"/>
                <w:szCs w:val="24"/>
              </w:rPr>
              <w:t>Health and Care Standards</w:t>
            </w:r>
          </w:p>
        </w:tc>
      </w:tr>
      <w:tr w:rsidR="00F5324A" w:rsidRPr="008E3F09" w14:paraId="6D290463" w14:textId="77777777" w:rsidTr="00F5324A">
        <w:tc>
          <w:tcPr>
            <w:tcW w:w="1809" w:type="dxa"/>
            <w:vMerge w:val="restart"/>
          </w:tcPr>
          <w:p w14:paraId="6D290460" w14:textId="77777777" w:rsidR="00F5324A" w:rsidRPr="008E3F09" w:rsidRDefault="00133EA1" w:rsidP="00F5324A">
            <w:pPr>
              <w:rPr>
                <w:rFonts w:ascii="Verdana" w:hAnsi="Verdana" w:cs="Arial"/>
                <w:sz w:val="24"/>
                <w:szCs w:val="24"/>
              </w:rPr>
            </w:pPr>
            <w:r w:rsidRPr="008E3F09">
              <w:rPr>
                <w:rFonts w:ascii="Verdana" w:hAnsi="Verdana" w:cs="Arial"/>
                <w:b/>
                <w:i/>
                <w:sz w:val="24"/>
                <w:szCs w:val="24"/>
              </w:rPr>
              <w:t>(</w:t>
            </w:r>
            <w:proofErr w:type="gramStart"/>
            <w:r w:rsidRPr="008E3F09">
              <w:rPr>
                <w:rFonts w:ascii="Verdana" w:hAnsi="Verdana" w:cs="Arial"/>
                <w:b/>
                <w:i/>
                <w:sz w:val="24"/>
                <w:szCs w:val="24"/>
              </w:rPr>
              <w:t>please</w:t>
            </w:r>
            <w:proofErr w:type="gramEnd"/>
            <w:r w:rsidRPr="008E3F09">
              <w:rPr>
                <w:rFonts w:ascii="Verdana" w:hAnsi="Verdana" w:cs="Arial"/>
                <w:b/>
                <w:i/>
                <w:sz w:val="24"/>
                <w:szCs w:val="24"/>
              </w:rPr>
              <w:t xml:space="preserve"> choose)</w:t>
            </w:r>
          </w:p>
        </w:tc>
        <w:tc>
          <w:tcPr>
            <w:tcW w:w="5812" w:type="dxa"/>
            <w:gridSpan w:val="2"/>
          </w:tcPr>
          <w:p w14:paraId="6D290461" w14:textId="77777777" w:rsidR="00F5324A" w:rsidRPr="008E3F09" w:rsidRDefault="00F5324A" w:rsidP="00C107F2">
            <w:pPr>
              <w:rPr>
                <w:rFonts w:ascii="Verdana" w:hAnsi="Verdana" w:cs="Arial"/>
                <w:sz w:val="24"/>
                <w:szCs w:val="24"/>
              </w:rPr>
            </w:pPr>
            <w:r w:rsidRPr="008E3F09">
              <w:rPr>
                <w:rFonts w:ascii="Verdana" w:hAnsi="Verdana" w:cs="Arial"/>
                <w:sz w:val="24"/>
                <w:szCs w:val="24"/>
              </w:rPr>
              <w:t>Staying Healthy</w:t>
            </w:r>
          </w:p>
        </w:tc>
        <w:sdt>
          <w:sdtPr>
            <w:rPr>
              <w:rFonts w:ascii="Verdana" w:hAnsi="Verdana" w:cs="Arial"/>
              <w:sz w:val="24"/>
              <w:szCs w:val="24"/>
            </w:rPr>
            <w:id w:val="937573542"/>
            <w14:checkbox>
              <w14:checked w14:val="0"/>
              <w14:checkedState w14:val="2612" w14:font="MS Gothic"/>
              <w14:uncheckedState w14:val="2610" w14:font="MS Gothic"/>
            </w14:checkbox>
          </w:sdtPr>
          <w:sdtEndPr/>
          <w:sdtContent>
            <w:tc>
              <w:tcPr>
                <w:tcW w:w="1624" w:type="dxa"/>
              </w:tcPr>
              <w:p w14:paraId="6D290462" w14:textId="77777777" w:rsidR="00F5324A" w:rsidRPr="008E3F09" w:rsidRDefault="00133EA1" w:rsidP="00133EA1">
                <w:pPr>
                  <w:jc w:val="center"/>
                  <w:rPr>
                    <w:rFonts w:ascii="Verdana" w:hAnsi="Verdana" w:cs="Arial"/>
                    <w:sz w:val="24"/>
                    <w:szCs w:val="24"/>
                  </w:rPr>
                </w:pPr>
                <w:r w:rsidRPr="008E3F09">
                  <w:rPr>
                    <w:rFonts w:ascii="Segoe UI Symbol" w:eastAsia="MS Gothic" w:hAnsi="Segoe UI Symbol" w:cs="Segoe UI Symbol"/>
                    <w:sz w:val="24"/>
                    <w:szCs w:val="24"/>
                  </w:rPr>
                  <w:t>☐</w:t>
                </w:r>
              </w:p>
            </w:tc>
          </w:sdtContent>
        </w:sdt>
      </w:tr>
      <w:tr w:rsidR="00F5324A" w:rsidRPr="008E3F09" w14:paraId="6D290467" w14:textId="77777777" w:rsidTr="00F5324A">
        <w:tc>
          <w:tcPr>
            <w:tcW w:w="1809" w:type="dxa"/>
            <w:vMerge/>
          </w:tcPr>
          <w:p w14:paraId="6D290464" w14:textId="77777777" w:rsidR="00F5324A" w:rsidRPr="008E3F09" w:rsidRDefault="00F5324A" w:rsidP="00F5324A">
            <w:pPr>
              <w:rPr>
                <w:rFonts w:ascii="Verdana" w:hAnsi="Verdana" w:cs="Arial"/>
                <w:b/>
                <w:sz w:val="24"/>
                <w:szCs w:val="24"/>
              </w:rPr>
            </w:pPr>
          </w:p>
        </w:tc>
        <w:tc>
          <w:tcPr>
            <w:tcW w:w="5812" w:type="dxa"/>
            <w:gridSpan w:val="2"/>
          </w:tcPr>
          <w:p w14:paraId="6D290465" w14:textId="77777777" w:rsidR="00F5324A" w:rsidRPr="008E3F09" w:rsidRDefault="00F5324A" w:rsidP="00F5324A">
            <w:pPr>
              <w:rPr>
                <w:rFonts w:ascii="Verdana" w:hAnsi="Verdana" w:cs="Arial"/>
                <w:b/>
                <w:sz w:val="24"/>
                <w:szCs w:val="24"/>
              </w:rPr>
            </w:pPr>
            <w:r w:rsidRPr="008E3F09">
              <w:rPr>
                <w:rFonts w:ascii="Verdana" w:hAnsi="Verdana" w:cs="Arial"/>
                <w:sz w:val="24"/>
                <w:szCs w:val="24"/>
              </w:rPr>
              <w:t>Safe Care</w:t>
            </w:r>
          </w:p>
        </w:tc>
        <w:sdt>
          <w:sdtPr>
            <w:rPr>
              <w:rFonts w:ascii="Verdana" w:hAnsi="Verdana" w:cs="Arial"/>
              <w:sz w:val="24"/>
              <w:szCs w:val="24"/>
            </w:rPr>
            <w:id w:val="-275186550"/>
            <w14:checkbox>
              <w14:checked w14:val="1"/>
              <w14:checkedState w14:val="2612" w14:font="MS Gothic"/>
              <w14:uncheckedState w14:val="2610" w14:font="MS Gothic"/>
            </w14:checkbox>
          </w:sdtPr>
          <w:sdtEndPr/>
          <w:sdtContent>
            <w:tc>
              <w:tcPr>
                <w:tcW w:w="1624" w:type="dxa"/>
              </w:tcPr>
              <w:p w14:paraId="6D290466" w14:textId="5156BEC5" w:rsidR="00F5324A" w:rsidRPr="008E3F09" w:rsidRDefault="00944EF3" w:rsidP="00133EA1">
                <w:pPr>
                  <w:jc w:val="center"/>
                  <w:rPr>
                    <w:rFonts w:ascii="Verdana" w:hAnsi="Verdana" w:cs="Arial"/>
                    <w:b/>
                    <w:sz w:val="24"/>
                    <w:szCs w:val="24"/>
                  </w:rPr>
                </w:pPr>
                <w:r w:rsidRPr="008E3F09">
                  <w:rPr>
                    <w:rFonts w:ascii="Segoe UI Symbol" w:eastAsia="MS Gothic" w:hAnsi="Segoe UI Symbol" w:cs="Segoe UI Symbol"/>
                    <w:sz w:val="24"/>
                    <w:szCs w:val="24"/>
                  </w:rPr>
                  <w:t>☒</w:t>
                </w:r>
              </w:p>
            </w:tc>
          </w:sdtContent>
        </w:sdt>
      </w:tr>
      <w:tr w:rsidR="00F5324A" w:rsidRPr="008E3F09" w14:paraId="6D29046B" w14:textId="77777777" w:rsidTr="00F5324A">
        <w:tc>
          <w:tcPr>
            <w:tcW w:w="1809" w:type="dxa"/>
            <w:vMerge/>
          </w:tcPr>
          <w:p w14:paraId="6D290468" w14:textId="77777777" w:rsidR="00F5324A" w:rsidRPr="008E3F09" w:rsidRDefault="00F5324A" w:rsidP="00F5324A">
            <w:pPr>
              <w:rPr>
                <w:rFonts w:ascii="Verdana" w:hAnsi="Verdana" w:cs="Arial"/>
                <w:b/>
                <w:sz w:val="24"/>
                <w:szCs w:val="24"/>
              </w:rPr>
            </w:pPr>
          </w:p>
        </w:tc>
        <w:tc>
          <w:tcPr>
            <w:tcW w:w="5812" w:type="dxa"/>
            <w:gridSpan w:val="2"/>
          </w:tcPr>
          <w:p w14:paraId="6D290469" w14:textId="77777777" w:rsidR="00F5324A" w:rsidRPr="008E3F09" w:rsidRDefault="00F5324A" w:rsidP="00F5324A">
            <w:pPr>
              <w:rPr>
                <w:rFonts w:ascii="Verdana" w:hAnsi="Verdana" w:cs="Arial"/>
                <w:b/>
                <w:sz w:val="24"/>
                <w:szCs w:val="24"/>
              </w:rPr>
            </w:pPr>
            <w:proofErr w:type="gramStart"/>
            <w:r w:rsidRPr="008E3F09">
              <w:rPr>
                <w:rFonts w:ascii="Verdana" w:hAnsi="Verdana" w:cs="Arial"/>
                <w:sz w:val="24"/>
                <w:szCs w:val="24"/>
              </w:rPr>
              <w:t>Effective  Care</w:t>
            </w:r>
            <w:proofErr w:type="gramEnd"/>
          </w:p>
        </w:tc>
        <w:sdt>
          <w:sdtPr>
            <w:rPr>
              <w:rFonts w:ascii="Verdana" w:hAnsi="Verdana" w:cs="Arial"/>
              <w:sz w:val="24"/>
              <w:szCs w:val="24"/>
            </w:rPr>
            <w:id w:val="-1590772104"/>
            <w14:checkbox>
              <w14:checked w14:val="0"/>
              <w14:checkedState w14:val="2612" w14:font="MS Gothic"/>
              <w14:uncheckedState w14:val="2610" w14:font="MS Gothic"/>
            </w14:checkbox>
          </w:sdtPr>
          <w:sdtEndPr/>
          <w:sdtContent>
            <w:tc>
              <w:tcPr>
                <w:tcW w:w="1624" w:type="dxa"/>
              </w:tcPr>
              <w:p w14:paraId="6D29046A" w14:textId="77777777" w:rsidR="00F5324A" w:rsidRPr="008E3F09" w:rsidRDefault="00133EA1" w:rsidP="00133EA1">
                <w:pPr>
                  <w:jc w:val="center"/>
                  <w:rPr>
                    <w:rFonts w:ascii="Verdana" w:hAnsi="Verdana" w:cs="Arial"/>
                    <w:b/>
                    <w:sz w:val="24"/>
                    <w:szCs w:val="24"/>
                  </w:rPr>
                </w:pPr>
                <w:r w:rsidRPr="008E3F09">
                  <w:rPr>
                    <w:rFonts w:ascii="Segoe UI Symbol" w:eastAsia="MS Gothic" w:hAnsi="Segoe UI Symbol" w:cs="Segoe UI Symbol"/>
                    <w:sz w:val="24"/>
                    <w:szCs w:val="24"/>
                  </w:rPr>
                  <w:t>☐</w:t>
                </w:r>
              </w:p>
            </w:tc>
          </w:sdtContent>
        </w:sdt>
      </w:tr>
      <w:tr w:rsidR="00F5324A" w:rsidRPr="008E3F09" w14:paraId="6D29046F" w14:textId="77777777" w:rsidTr="00F5324A">
        <w:tc>
          <w:tcPr>
            <w:tcW w:w="1809" w:type="dxa"/>
            <w:vMerge/>
          </w:tcPr>
          <w:p w14:paraId="6D29046C" w14:textId="77777777" w:rsidR="00F5324A" w:rsidRPr="008E3F09" w:rsidRDefault="00F5324A" w:rsidP="00F5324A">
            <w:pPr>
              <w:rPr>
                <w:rFonts w:ascii="Verdana" w:hAnsi="Verdana" w:cs="Arial"/>
                <w:b/>
                <w:sz w:val="24"/>
                <w:szCs w:val="24"/>
              </w:rPr>
            </w:pPr>
          </w:p>
        </w:tc>
        <w:tc>
          <w:tcPr>
            <w:tcW w:w="5812" w:type="dxa"/>
            <w:gridSpan w:val="2"/>
          </w:tcPr>
          <w:p w14:paraId="6D29046D" w14:textId="77777777" w:rsidR="00F5324A" w:rsidRPr="008E3F09" w:rsidRDefault="00F5324A" w:rsidP="00F5324A">
            <w:pPr>
              <w:rPr>
                <w:rFonts w:ascii="Verdana" w:hAnsi="Verdana" w:cs="Arial"/>
                <w:b/>
                <w:sz w:val="24"/>
                <w:szCs w:val="24"/>
              </w:rPr>
            </w:pPr>
            <w:r w:rsidRPr="008E3F09">
              <w:rPr>
                <w:rFonts w:ascii="Verdana" w:hAnsi="Verdana" w:cs="Arial"/>
                <w:sz w:val="24"/>
                <w:szCs w:val="24"/>
              </w:rPr>
              <w:t>Dignified Care</w:t>
            </w:r>
          </w:p>
        </w:tc>
        <w:sdt>
          <w:sdtPr>
            <w:rPr>
              <w:rFonts w:ascii="Verdana" w:hAnsi="Verdana" w:cs="Arial"/>
              <w:sz w:val="24"/>
              <w:szCs w:val="24"/>
            </w:rPr>
            <w:id w:val="1427299090"/>
            <w14:checkbox>
              <w14:checked w14:val="1"/>
              <w14:checkedState w14:val="2612" w14:font="MS Gothic"/>
              <w14:uncheckedState w14:val="2610" w14:font="MS Gothic"/>
            </w14:checkbox>
          </w:sdtPr>
          <w:sdtEndPr/>
          <w:sdtContent>
            <w:tc>
              <w:tcPr>
                <w:tcW w:w="1624" w:type="dxa"/>
              </w:tcPr>
              <w:p w14:paraId="6D29046E" w14:textId="2AE2D9F3" w:rsidR="00F5324A" w:rsidRPr="008E3F09" w:rsidRDefault="003109BD" w:rsidP="00133EA1">
                <w:pPr>
                  <w:jc w:val="center"/>
                  <w:rPr>
                    <w:rFonts w:ascii="Verdana" w:hAnsi="Verdana" w:cs="Arial"/>
                    <w:b/>
                    <w:sz w:val="24"/>
                    <w:szCs w:val="24"/>
                  </w:rPr>
                </w:pPr>
                <w:r>
                  <w:rPr>
                    <w:rFonts w:ascii="MS Gothic" w:eastAsia="MS Gothic" w:hAnsi="MS Gothic" w:cs="Arial" w:hint="eastAsia"/>
                    <w:sz w:val="24"/>
                    <w:szCs w:val="24"/>
                  </w:rPr>
                  <w:t>☒</w:t>
                </w:r>
              </w:p>
            </w:tc>
          </w:sdtContent>
        </w:sdt>
      </w:tr>
      <w:tr w:rsidR="00F5324A" w:rsidRPr="008E3F09" w14:paraId="6D290473" w14:textId="77777777" w:rsidTr="00F5324A">
        <w:tc>
          <w:tcPr>
            <w:tcW w:w="1809" w:type="dxa"/>
            <w:vMerge/>
          </w:tcPr>
          <w:p w14:paraId="6D290470" w14:textId="77777777" w:rsidR="00F5324A" w:rsidRPr="008E3F09" w:rsidRDefault="00F5324A" w:rsidP="00F5324A">
            <w:pPr>
              <w:rPr>
                <w:rFonts w:ascii="Verdana" w:hAnsi="Verdana" w:cs="Arial"/>
                <w:b/>
                <w:sz w:val="24"/>
                <w:szCs w:val="24"/>
              </w:rPr>
            </w:pPr>
          </w:p>
        </w:tc>
        <w:tc>
          <w:tcPr>
            <w:tcW w:w="5812" w:type="dxa"/>
            <w:gridSpan w:val="2"/>
          </w:tcPr>
          <w:p w14:paraId="6D290471" w14:textId="77777777" w:rsidR="00F5324A" w:rsidRPr="008E3F09" w:rsidRDefault="00F5324A" w:rsidP="00F5324A">
            <w:pPr>
              <w:rPr>
                <w:rFonts w:ascii="Verdana" w:hAnsi="Verdana" w:cs="Arial"/>
                <w:b/>
                <w:sz w:val="24"/>
                <w:szCs w:val="24"/>
              </w:rPr>
            </w:pPr>
            <w:r w:rsidRPr="008E3F09">
              <w:rPr>
                <w:rFonts w:ascii="Verdana" w:hAnsi="Verdana" w:cs="Arial"/>
                <w:sz w:val="24"/>
                <w:szCs w:val="24"/>
              </w:rPr>
              <w:t>Timely Care</w:t>
            </w:r>
          </w:p>
        </w:tc>
        <w:sdt>
          <w:sdtPr>
            <w:rPr>
              <w:rFonts w:ascii="Verdana" w:hAnsi="Verdana" w:cs="Arial"/>
              <w:sz w:val="24"/>
              <w:szCs w:val="24"/>
            </w:rPr>
            <w:id w:val="-1511138502"/>
            <w14:checkbox>
              <w14:checked w14:val="1"/>
              <w14:checkedState w14:val="2612" w14:font="MS Gothic"/>
              <w14:uncheckedState w14:val="2610" w14:font="MS Gothic"/>
            </w14:checkbox>
          </w:sdtPr>
          <w:sdtEndPr/>
          <w:sdtContent>
            <w:tc>
              <w:tcPr>
                <w:tcW w:w="1624" w:type="dxa"/>
              </w:tcPr>
              <w:p w14:paraId="6D290472" w14:textId="5BCE1309" w:rsidR="00F5324A" w:rsidRPr="008E3F09" w:rsidRDefault="00944EF3" w:rsidP="00133EA1">
                <w:pPr>
                  <w:jc w:val="center"/>
                  <w:rPr>
                    <w:rFonts w:ascii="Verdana" w:hAnsi="Verdana" w:cs="Arial"/>
                    <w:b/>
                    <w:sz w:val="24"/>
                    <w:szCs w:val="24"/>
                  </w:rPr>
                </w:pPr>
                <w:r w:rsidRPr="008E3F09">
                  <w:rPr>
                    <w:rFonts w:ascii="Segoe UI Symbol" w:eastAsia="MS Gothic" w:hAnsi="Segoe UI Symbol" w:cs="Segoe UI Symbol"/>
                    <w:sz w:val="24"/>
                    <w:szCs w:val="24"/>
                  </w:rPr>
                  <w:t>☒</w:t>
                </w:r>
              </w:p>
            </w:tc>
          </w:sdtContent>
        </w:sdt>
      </w:tr>
      <w:tr w:rsidR="00F5324A" w:rsidRPr="008E3F09" w14:paraId="6D290477" w14:textId="77777777" w:rsidTr="00F5324A">
        <w:tc>
          <w:tcPr>
            <w:tcW w:w="1809" w:type="dxa"/>
            <w:vMerge/>
          </w:tcPr>
          <w:p w14:paraId="6D290474" w14:textId="77777777" w:rsidR="00F5324A" w:rsidRPr="008E3F09" w:rsidRDefault="00F5324A" w:rsidP="00F5324A">
            <w:pPr>
              <w:rPr>
                <w:rFonts w:ascii="Verdana" w:hAnsi="Verdana" w:cs="Arial"/>
                <w:b/>
                <w:sz w:val="24"/>
                <w:szCs w:val="24"/>
              </w:rPr>
            </w:pPr>
          </w:p>
        </w:tc>
        <w:tc>
          <w:tcPr>
            <w:tcW w:w="5812" w:type="dxa"/>
            <w:gridSpan w:val="2"/>
          </w:tcPr>
          <w:p w14:paraId="6D290475" w14:textId="77777777" w:rsidR="00F5324A" w:rsidRPr="008E3F09" w:rsidRDefault="00F5324A" w:rsidP="00F5324A">
            <w:pPr>
              <w:rPr>
                <w:rFonts w:ascii="Verdana" w:hAnsi="Verdana" w:cs="Arial"/>
                <w:b/>
                <w:sz w:val="24"/>
                <w:szCs w:val="24"/>
              </w:rPr>
            </w:pPr>
            <w:r w:rsidRPr="008E3F09">
              <w:rPr>
                <w:rFonts w:ascii="Verdana" w:hAnsi="Verdana" w:cs="Arial"/>
                <w:sz w:val="24"/>
                <w:szCs w:val="24"/>
              </w:rPr>
              <w:t>Individual Care</w:t>
            </w:r>
          </w:p>
        </w:tc>
        <w:sdt>
          <w:sdtPr>
            <w:rPr>
              <w:rFonts w:ascii="Verdana" w:hAnsi="Verdana" w:cs="Arial"/>
              <w:sz w:val="24"/>
              <w:szCs w:val="24"/>
            </w:rPr>
            <w:id w:val="-1349403007"/>
            <w14:checkbox>
              <w14:checked w14:val="1"/>
              <w14:checkedState w14:val="2612" w14:font="MS Gothic"/>
              <w14:uncheckedState w14:val="2610" w14:font="MS Gothic"/>
            </w14:checkbox>
          </w:sdtPr>
          <w:sdtEndPr/>
          <w:sdtContent>
            <w:tc>
              <w:tcPr>
                <w:tcW w:w="1624" w:type="dxa"/>
              </w:tcPr>
              <w:p w14:paraId="6D290476" w14:textId="73AD52AA" w:rsidR="00F5324A" w:rsidRPr="008E3F09" w:rsidRDefault="00944EF3" w:rsidP="00133EA1">
                <w:pPr>
                  <w:jc w:val="center"/>
                  <w:rPr>
                    <w:rFonts w:ascii="Verdana" w:hAnsi="Verdana" w:cs="Arial"/>
                    <w:b/>
                    <w:sz w:val="24"/>
                    <w:szCs w:val="24"/>
                  </w:rPr>
                </w:pPr>
                <w:r w:rsidRPr="008E3F09">
                  <w:rPr>
                    <w:rFonts w:ascii="Segoe UI Symbol" w:eastAsia="MS Gothic" w:hAnsi="Segoe UI Symbol" w:cs="Segoe UI Symbol"/>
                    <w:sz w:val="24"/>
                    <w:szCs w:val="24"/>
                  </w:rPr>
                  <w:t>☒</w:t>
                </w:r>
              </w:p>
            </w:tc>
          </w:sdtContent>
        </w:sdt>
      </w:tr>
      <w:tr w:rsidR="00F5324A" w:rsidRPr="008E3F09" w14:paraId="6D29047B" w14:textId="77777777" w:rsidTr="00F5324A">
        <w:tc>
          <w:tcPr>
            <w:tcW w:w="1809" w:type="dxa"/>
            <w:vMerge/>
          </w:tcPr>
          <w:p w14:paraId="6D290478" w14:textId="77777777" w:rsidR="00F5324A" w:rsidRPr="008E3F09" w:rsidRDefault="00F5324A" w:rsidP="00F5324A">
            <w:pPr>
              <w:rPr>
                <w:rFonts w:ascii="Verdana" w:hAnsi="Verdana" w:cs="Arial"/>
                <w:b/>
                <w:sz w:val="24"/>
                <w:szCs w:val="24"/>
              </w:rPr>
            </w:pPr>
          </w:p>
        </w:tc>
        <w:tc>
          <w:tcPr>
            <w:tcW w:w="5812" w:type="dxa"/>
            <w:gridSpan w:val="2"/>
          </w:tcPr>
          <w:p w14:paraId="6D290479" w14:textId="77777777" w:rsidR="00F5324A" w:rsidRPr="008E3F09" w:rsidRDefault="00F5324A" w:rsidP="00F5324A">
            <w:pPr>
              <w:rPr>
                <w:rFonts w:ascii="Verdana" w:hAnsi="Verdana" w:cs="Arial"/>
                <w:b/>
                <w:sz w:val="24"/>
                <w:szCs w:val="24"/>
              </w:rPr>
            </w:pPr>
            <w:r w:rsidRPr="008E3F09">
              <w:rPr>
                <w:rFonts w:ascii="Verdana" w:hAnsi="Verdana" w:cs="Arial"/>
                <w:sz w:val="24"/>
                <w:szCs w:val="24"/>
              </w:rPr>
              <w:t>Staff and Resources</w:t>
            </w:r>
          </w:p>
        </w:tc>
        <w:sdt>
          <w:sdtPr>
            <w:rPr>
              <w:rFonts w:ascii="Verdana" w:hAnsi="Verdana" w:cs="Arial"/>
              <w:sz w:val="24"/>
              <w:szCs w:val="24"/>
            </w:rPr>
            <w:id w:val="-1357344251"/>
            <w14:checkbox>
              <w14:checked w14:val="1"/>
              <w14:checkedState w14:val="2612" w14:font="MS Gothic"/>
              <w14:uncheckedState w14:val="2610" w14:font="MS Gothic"/>
            </w14:checkbox>
          </w:sdtPr>
          <w:sdtEndPr/>
          <w:sdtContent>
            <w:tc>
              <w:tcPr>
                <w:tcW w:w="1624" w:type="dxa"/>
              </w:tcPr>
              <w:p w14:paraId="6D29047A" w14:textId="236DD560" w:rsidR="00F5324A" w:rsidRPr="008E3F09" w:rsidRDefault="00944EF3" w:rsidP="00133EA1">
                <w:pPr>
                  <w:jc w:val="center"/>
                  <w:rPr>
                    <w:rFonts w:ascii="Verdana" w:hAnsi="Verdana" w:cs="Arial"/>
                    <w:b/>
                    <w:sz w:val="24"/>
                    <w:szCs w:val="24"/>
                  </w:rPr>
                </w:pPr>
                <w:r w:rsidRPr="008E3F09">
                  <w:rPr>
                    <w:rFonts w:ascii="Segoe UI Symbol" w:eastAsia="MS Gothic" w:hAnsi="Segoe UI Symbol" w:cs="Segoe UI Symbol"/>
                    <w:sz w:val="24"/>
                    <w:szCs w:val="24"/>
                  </w:rPr>
                  <w:t>☒</w:t>
                </w:r>
              </w:p>
            </w:tc>
          </w:sdtContent>
        </w:sdt>
      </w:tr>
      <w:tr w:rsidR="00F5324A" w:rsidRPr="008E3F09" w14:paraId="6D29047D" w14:textId="77777777" w:rsidTr="00CD7AA5">
        <w:tc>
          <w:tcPr>
            <w:tcW w:w="9245" w:type="dxa"/>
            <w:gridSpan w:val="4"/>
            <w:shd w:val="clear" w:color="auto" w:fill="D5DCE4" w:themeFill="text2" w:themeFillTint="33"/>
          </w:tcPr>
          <w:p w14:paraId="6D29047C" w14:textId="77777777" w:rsidR="00F5324A" w:rsidRPr="008E3F09" w:rsidRDefault="00F5324A" w:rsidP="00F5324A">
            <w:pPr>
              <w:rPr>
                <w:rFonts w:ascii="Verdana" w:hAnsi="Verdana" w:cs="Arial"/>
                <w:b/>
                <w:sz w:val="24"/>
                <w:szCs w:val="24"/>
              </w:rPr>
            </w:pPr>
            <w:r w:rsidRPr="008E3F09">
              <w:rPr>
                <w:rFonts w:ascii="Verdana" w:hAnsi="Verdana" w:cs="Arial"/>
                <w:b/>
                <w:sz w:val="24"/>
                <w:szCs w:val="24"/>
              </w:rPr>
              <w:t>Quality, Safety and Patient Experience</w:t>
            </w:r>
          </w:p>
        </w:tc>
      </w:tr>
      <w:tr w:rsidR="00F5324A" w:rsidRPr="008E3F09" w14:paraId="6D290480" w14:textId="77777777" w:rsidTr="00C95B3C">
        <w:tc>
          <w:tcPr>
            <w:tcW w:w="9245" w:type="dxa"/>
            <w:gridSpan w:val="4"/>
          </w:tcPr>
          <w:p w14:paraId="2065CF33" w14:textId="77777777" w:rsidR="00944EF3" w:rsidRPr="008E3F09" w:rsidRDefault="00944EF3" w:rsidP="00944EF3">
            <w:pPr>
              <w:spacing w:after="160" w:line="259" w:lineRule="auto"/>
              <w:jc w:val="both"/>
              <w:rPr>
                <w:rFonts w:ascii="Verdana" w:hAnsi="Verdana" w:cs="Arial"/>
                <w:sz w:val="24"/>
                <w:szCs w:val="24"/>
              </w:rPr>
            </w:pPr>
            <w:r w:rsidRPr="008E3F09">
              <w:rPr>
                <w:rFonts w:ascii="Verdana" w:hAnsi="Verdana" w:cs="Arial"/>
                <w:sz w:val="24"/>
                <w:szCs w:val="24"/>
              </w:rPr>
              <w:t>The report provides assurance in respect of the work that has been undertaken by Mental Health and Learning Disabilities (MHLD) Services during the quarter, that those functions of the Mental Health Act 1983 (the Act), which have been delegated to officers and staff under the policy for Hospital Managers’ Scheme of Delegation, are being carried out correctly, and that the wider operation of the Act across the Health Board area is operating properly.</w:t>
            </w:r>
          </w:p>
          <w:p w14:paraId="6D29047F" w14:textId="77777777" w:rsidR="00F5324A" w:rsidRPr="008E3F09" w:rsidRDefault="00F5324A" w:rsidP="00653AEC">
            <w:pPr>
              <w:jc w:val="center"/>
              <w:rPr>
                <w:rFonts w:ascii="Verdana" w:hAnsi="Verdana" w:cs="Arial"/>
                <w:b/>
                <w:sz w:val="24"/>
                <w:szCs w:val="24"/>
              </w:rPr>
            </w:pPr>
          </w:p>
        </w:tc>
      </w:tr>
      <w:tr w:rsidR="00F5324A" w:rsidRPr="008E3F09" w14:paraId="6D290482" w14:textId="77777777" w:rsidTr="00CD7AA5">
        <w:tc>
          <w:tcPr>
            <w:tcW w:w="9245" w:type="dxa"/>
            <w:gridSpan w:val="4"/>
            <w:shd w:val="clear" w:color="auto" w:fill="D5DCE4" w:themeFill="text2" w:themeFillTint="33"/>
          </w:tcPr>
          <w:p w14:paraId="6D290481" w14:textId="77777777" w:rsidR="00F5324A" w:rsidRPr="008E3F09" w:rsidRDefault="00F5324A" w:rsidP="00F5324A">
            <w:pPr>
              <w:rPr>
                <w:rFonts w:ascii="Verdana" w:hAnsi="Verdana" w:cs="Arial"/>
                <w:b/>
                <w:sz w:val="24"/>
                <w:szCs w:val="24"/>
              </w:rPr>
            </w:pPr>
            <w:r w:rsidRPr="008E3F09">
              <w:rPr>
                <w:rFonts w:ascii="Verdana" w:hAnsi="Verdana" w:cs="Arial"/>
                <w:b/>
                <w:sz w:val="24"/>
                <w:szCs w:val="24"/>
              </w:rPr>
              <w:t>Financial Implications</w:t>
            </w:r>
          </w:p>
        </w:tc>
      </w:tr>
      <w:tr w:rsidR="00F5324A" w:rsidRPr="008E3F09" w14:paraId="6D290487" w14:textId="77777777" w:rsidTr="00C95B3C">
        <w:tc>
          <w:tcPr>
            <w:tcW w:w="9245" w:type="dxa"/>
            <w:gridSpan w:val="4"/>
          </w:tcPr>
          <w:p w14:paraId="6D290486" w14:textId="77777777" w:rsidR="00F5324A" w:rsidRPr="008E3F09" w:rsidRDefault="00F5324A" w:rsidP="00F5324A">
            <w:pPr>
              <w:ind w:right="96"/>
              <w:rPr>
                <w:rFonts w:ascii="Verdana" w:hAnsi="Verdana" w:cs="Arial"/>
                <w:color w:val="FF0000"/>
                <w:sz w:val="24"/>
                <w:szCs w:val="24"/>
              </w:rPr>
            </w:pPr>
          </w:p>
        </w:tc>
      </w:tr>
      <w:tr w:rsidR="00F5324A" w:rsidRPr="008E3F09" w14:paraId="6D290489" w14:textId="77777777" w:rsidTr="00CD7AA5">
        <w:tc>
          <w:tcPr>
            <w:tcW w:w="9245" w:type="dxa"/>
            <w:gridSpan w:val="4"/>
            <w:shd w:val="clear" w:color="auto" w:fill="D5DCE4" w:themeFill="text2" w:themeFillTint="33"/>
          </w:tcPr>
          <w:p w14:paraId="6D290488" w14:textId="77777777" w:rsidR="00F5324A" w:rsidRPr="008E3F09" w:rsidRDefault="00F5324A" w:rsidP="00F5324A">
            <w:pPr>
              <w:keepNext/>
              <w:keepLines/>
              <w:ind w:right="96"/>
              <w:rPr>
                <w:rFonts w:ascii="Verdana" w:hAnsi="Verdana" w:cs="Arial"/>
                <w:b/>
                <w:sz w:val="24"/>
                <w:szCs w:val="24"/>
              </w:rPr>
            </w:pPr>
            <w:r w:rsidRPr="008E3F09">
              <w:rPr>
                <w:rFonts w:ascii="Verdana" w:hAnsi="Verdana" w:cs="Arial"/>
                <w:b/>
                <w:sz w:val="24"/>
                <w:szCs w:val="24"/>
              </w:rPr>
              <w:t>Legal Implications (including equality and diversity assessment)</w:t>
            </w:r>
          </w:p>
        </w:tc>
      </w:tr>
      <w:tr w:rsidR="00F5324A" w:rsidRPr="008E3F09" w14:paraId="6D29048C" w14:textId="77777777" w:rsidTr="00C95B3C">
        <w:tc>
          <w:tcPr>
            <w:tcW w:w="9245" w:type="dxa"/>
            <w:gridSpan w:val="4"/>
          </w:tcPr>
          <w:p w14:paraId="266CCE3B" w14:textId="185631BE" w:rsidR="00944EF3" w:rsidRPr="008E3F09" w:rsidRDefault="003109BD" w:rsidP="00944EF3">
            <w:pPr>
              <w:spacing w:after="160" w:line="259" w:lineRule="auto"/>
              <w:ind w:right="96"/>
              <w:rPr>
                <w:rFonts w:ascii="Verdana" w:hAnsi="Verdana" w:cs="Arial"/>
                <w:sz w:val="24"/>
                <w:szCs w:val="24"/>
              </w:rPr>
            </w:pPr>
            <w:r>
              <w:rPr>
                <w:rFonts w:ascii="Verdana" w:hAnsi="Verdana" w:cs="Arial"/>
                <w:sz w:val="24"/>
                <w:szCs w:val="24"/>
              </w:rPr>
              <w:t xml:space="preserve">Compliance under the </w:t>
            </w:r>
            <w:r w:rsidR="00944EF3" w:rsidRPr="008E3F09">
              <w:rPr>
                <w:rFonts w:ascii="Verdana" w:hAnsi="Verdana" w:cs="Arial"/>
                <w:sz w:val="24"/>
                <w:szCs w:val="24"/>
              </w:rPr>
              <w:t>Mental Health Act 1983</w:t>
            </w:r>
          </w:p>
          <w:p w14:paraId="6D29048B" w14:textId="77777777" w:rsidR="00F5324A" w:rsidRPr="008E3F09" w:rsidRDefault="00F5324A" w:rsidP="00F5324A">
            <w:pPr>
              <w:ind w:right="96"/>
              <w:rPr>
                <w:rFonts w:ascii="Verdana" w:hAnsi="Verdana" w:cs="Arial"/>
                <w:color w:val="FF0000"/>
                <w:sz w:val="24"/>
                <w:szCs w:val="24"/>
              </w:rPr>
            </w:pPr>
          </w:p>
        </w:tc>
      </w:tr>
      <w:tr w:rsidR="00F5324A" w:rsidRPr="008E3F09" w14:paraId="6D29048E" w14:textId="77777777" w:rsidTr="00CD7AA5">
        <w:tc>
          <w:tcPr>
            <w:tcW w:w="9245" w:type="dxa"/>
            <w:gridSpan w:val="4"/>
            <w:shd w:val="clear" w:color="auto" w:fill="D5DCE4" w:themeFill="text2" w:themeFillTint="33"/>
          </w:tcPr>
          <w:p w14:paraId="6D29048D" w14:textId="77777777" w:rsidR="00F5324A" w:rsidRPr="008E3F09" w:rsidRDefault="00F5324A" w:rsidP="00F5324A">
            <w:pPr>
              <w:ind w:right="96"/>
              <w:rPr>
                <w:rFonts w:ascii="Verdana" w:hAnsi="Verdana" w:cs="Arial"/>
                <w:b/>
                <w:color w:val="FF0000"/>
                <w:sz w:val="24"/>
                <w:szCs w:val="24"/>
              </w:rPr>
            </w:pPr>
            <w:r w:rsidRPr="008E3F09">
              <w:rPr>
                <w:rFonts w:ascii="Verdana" w:hAnsi="Verdana" w:cs="Arial"/>
                <w:b/>
                <w:sz w:val="24"/>
                <w:szCs w:val="24"/>
              </w:rPr>
              <w:lastRenderedPageBreak/>
              <w:t>Staffing Implications</w:t>
            </w:r>
          </w:p>
        </w:tc>
      </w:tr>
      <w:tr w:rsidR="00F5324A" w:rsidRPr="008E3F09" w14:paraId="6D290491" w14:textId="77777777" w:rsidTr="00C95B3C">
        <w:tc>
          <w:tcPr>
            <w:tcW w:w="9245" w:type="dxa"/>
            <w:gridSpan w:val="4"/>
          </w:tcPr>
          <w:p w14:paraId="6D290490" w14:textId="77777777" w:rsidR="00F5324A" w:rsidRPr="008E3F09" w:rsidRDefault="00F5324A" w:rsidP="00944EF3">
            <w:pPr>
              <w:ind w:right="96"/>
              <w:rPr>
                <w:rFonts w:ascii="Verdana" w:hAnsi="Verdana" w:cs="Arial"/>
                <w:color w:val="FF0000"/>
                <w:sz w:val="24"/>
                <w:szCs w:val="24"/>
              </w:rPr>
            </w:pPr>
          </w:p>
        </w:tc>
      </w:tr>
      <w:tr w:rsidR="00F5324A" w:rsidRPr="008E3F09" w14:paraId="6D290493" w14:textId="77777777" w:rsidTr="00CD7AA5">
        <w:tc>
          <w:tcPr>
            <w:tcW w:w="9245" w:type="dxa"/>
            <w:gridSpan w:val="4"/>
            <w:shd w:val="clear" w:color="auto" w:fill="D5DCE4" w:themeFill="text2" w:themeFillTint="33"/>
          </w:tcPr>
          <w:p w14:paraId="6D290492" w14:textId="77777777" w:rsidR="00F5324A" w:rsidRPr="008E3F09" w:rsidRDefault="00296CD9" w:rsidP="00F5324A">
            <w:pPr>
              <w:ind w:right="96"/>
              <w:rPr>
                <w:rFonts w:ascii="Verdana" w:hAnsi="Verdana" w:cs="Arial"/>
                <w:b/>
                <w:color w:val="FF0000"/>
                <w:sz w:val="24"/>
                <w:szCs w:val="24"/>
              </w:rPr>
            </w:pPr>
            <w:r w:rsidRPr="008E3F09">
              <w:rPr>
                <w:rFonts w:ascii="Verdana" w:hAnsi="Verdana" w:cs="Arial"/>
                <w:b/>
                <w:sz w:val="24"/>
                <w:szCs w:val="24"/>
              </w:rPr>
              <w:t>Long Term Implications (including the impact of the Well-being of Future Generations (Wales) Act 2015)</w:t>
            </w:r>
          </w:p>
        </w:tc>
      </w:tr>
      <w:tr w:rsidR="00F5324A" w:rsidRPr="008E3F09" w14:paraId="6D290496" w14:textId="77777777" w:rsidTr="00C95B3C">
        <w:tc>
          <w:tcPr>
            <w:tcW w:w="9245" w:type="dxa"/>
            <w:gridSpan w:val="4"/>
          </w:tcPr>
          <w:p w14:paraId="6D290495" w14:textId="77777777" w:rsidR="00F5324A" w:rsidRPr="008E3F09" w:rsidRDefault="00F5324A" w:rsidP="00944EF3">
            <w:pPr>
              <w:ind w:right="96"/>
              <w:rPr>
                <w:rFonts w:ascii="Verdana" w:hAnsi="Verdana" w:cs="Arial"/>
                <w:color w:val="FF0000"/>
                <w:sz w:val="24"/>
                <w:szCs w:val="24"/>
              </w:rPr>
            </w:pPr>
          </w:p>
        </w:tc>
      </w:tr>
      <w:tr w:rsidR="00653AEC" w:rsidRPr="008E3F09" w14:paraId="6D29049A" w14:textId="77777777" w:rsidTr="00C95B3C">
        <w:tc>
          <w:tcPr>
            <w:tcW w:w="2470" w:type="dxa"/>
            <w:gridSpan w:val="2"/>
          </w:tcPr>
          <w:p w14:paraId="6D290497" w14:textId="77777777" w:rsidR="00653AEC" w:rsidRPr="008E3F09" w:rsidRDefault="00653AEC" w:rsidP="00653AEC">
            <w:pPr>
              <w:ind w:right="96"/>
              <w:rPr>
                <w:rFonts w:ascii="Verdana" w:hAnsi="Verdana" w:cs="Arial"/>
                <w:color w:val="FF0000"/>
                <w:sz w:val="24"/>
                <w:szCs w:val="24"/>
              </w:rPr>
            </w:pPr>
            <w:r w:rsidRPr="008E3F09">
              <w:rPr>
                <w:rFonts w:ascii="Verdana" w:hAnsi="Verdana" w:cs="Arial"/>
                <w:b/>
                <w:color w:val="000000" w:themeColor="text1"/>
                <w:sz w:val="24"/>
                <w:szCs w:val="24"/>
              </w:rPr>
              <w:t>Report History</w:t>
            </w:r>
          </w:p>
        </w:tc>
        <w:tc>
          <w:tcPr>
            <w:tcW w:w="6775" w:type="dxa"/>
            <w:gridSpan w:val="2"/>
          </w:tcPr>
          <w:p w14:paraId="6D290499" w14:textId="24DBFA8C" w:rsidR="00653AEC" w:rsidRPr="008E3F09" w:rsidRDefault="00944EF3" w:rsidP="00B10189">
            <w:pPr>
              <w:spacing w:after="160" w:line="259" w:lineRule="auto"/>
              <w:ind w:right="96"/>
              <w:rPr>
                <w:rFonts w:ascii="Verdana" w:hAnsi="Verdana" w:cs="Arial"/>
                <w:color w:val="FF0000"/>
                <w:sz w:val="24"/>
                <w:szCs w:val="24"/>
              </w:rPr>
            </w:pPr>
            <w:r w:rsidRPr="008E3F09">
              <w:rPr>
                <w:rFonts w:ascii="Verdana" w:hAnsi="Verdana" w:cs="Arial"/>
                <w:sz w:val="24"/>
                <w:szCs w:val="24"/>
              </w:rPr>
              <w:t>The Mental Health Act Activity report is produced on a quarterly basis to inform both the MH Legislative Committee, and the Hospital Managers Power of Discharge Committee.</w:t>
            </w:r>
          </w:p>
        </w:tc>
      </w:tr>
      <w:tr w:rsidR="00653AEC" w:rsidRPr="008E3F09" w14:paraId="6D29049F" w14:textId="77777777" w:rsidTr="00C95B3C">
        <w:tc>
          <w:tcPr>
            <w:tcW w:w="2470" w:type="dxa"/>
            <w:gridSpan w:val="2"/>
          </w:tcPr>
          <w:p w14:paraId="6D29049B" w14:textId="77777777" w:rsidR="00653AEC" w:rsidRPr="008E3F09" w:rsidRDefault="00653AEC" w:rsidP="00653AEC">
            <w:pPr>
              <w:ind w:right="96"/>
              <w:rPr>
                <w:rFonts w:ascii="Verdana" w:hAnsi="Verdana" w:cs="Arial"/>
                <w:b/>
                <w:color w:val="000000" w:themeColor="text1"/>
                <w:sz w:val="24"/>
                <w:szCs w:val="24"/>
              </w:rPr>
            </w:pPr>
            <w:r w:rsidRPr="008E3F09">
              <w:rPr>
                <w:rFonts w:ascii="Verdana" w:hAnsi="Verdana" w:cs="Arial"/>
                <w:b/>
                <w:color w:val="000000" w:themeColor="text1"/>
                <w:sz w:val="24"/>
                <w:szCs w:val="24"/>
              </w:rPr>
              <w:t>Appendices</w:t>
            </w:r>
          </w:p>
        </w:tc>
        <w:tc>
          <w:tcPr>
            <w:tcW w:w="6775" w:type="dxa"/>
            <w:gridSpan w:val="2"/>
          </w:tcPr>
          <w:p w14:paraId="6D29049E" w14:textId="59A1C99E" w:rsidR="00653AEC" w:rsidRPr="008E3F09" w:rsidRDefault="00944EF3" w:rsidP="00B10189">
            <w:pPr>
              <w:ind w:right="96"/>
              <w:rPr>
                <w:rFonts w:ascii="Verdana" w:hAnsi="Verdana" w:cs="Arial"/>
                <w:color w:val="FF0000"/>
                <w:sz w:val="24"/>
                <w:szCs w:val="24"/>
              </w:rPr>
            </w:pPr>
            <w:r w:rsidRPr="008E3F09">
              <w:rPr>
                <w:rFonts w:ascii="Verdana" w:hAnsi="Verdana" w:cs="Arial"/>
                <w:sz w:val="24"/>
                <w:szCs w:val="24"/>
              </w:rPr>
              <w:t>N</w:t>
            </w:r>
            <w:r w:rsidR="00B10189">
              <w:rPr>
                <w:rFonts w:ascii="Verdana" w:hAnsi="Verdana" w:cs="Arial"/>
                <w:sz w:val="24"/>
                <w:szCs w:val="24"/>
              </w:rPr>
              <w:t>o</w:t>
            </w:r>
            <w:r w:rsidRPr="008E3F09">
              <w:rPr>
                <w:rFonts w:ascii="Verdana" w:hAnsi="Verdana" w:cs="Arial"/>
                <w:sz w:val="24"/>
                <w:szCs w:val="24"/>
              </w:rPr>
              <w:t>ne</w:t>
            </w:r>
          </w:p>
        </w:tc>
      </w:tr>
    </w:tbl>
    <w:p w14:paraId="6D2904A0" w14:textId="77777777" w:rsidR="00034194" w:rsidRPr="008E3F09" w:rsidRDefault="00034194" w:rsidP="00B10189">
      <w:pPr>
        <w:rPr>
          <w:rFonts w:ascii="Verdana" w:hAnsi="Verdana"/>
          <w:sz w:val="24"/>
          <w:szCs w:val="24"/>
        </w:rPr>
      </w:pPr>
    </w:p>
    <w:sectPr w:rsidR="00034194" w:rsidRPr="008E3F09" w:rsidSect="00FE7070">
      <w:headerReference w:type="default" r:id="rId28"/>
      <w:footerReference w:type="default" r:id="rId29"/>
      <w:pgSz w:w="11906" w:h="16838"/>
      <w:pgMar w:top="1843" w:right="1440" w:bottom="1440" w:left="1440"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CABB39E" w14:textId="77777777" w:rsidR="007206CA" w:rsidRDefault="007206CA" w:rsidP="00C107F2">
      <w:pPr>
        <w:spacing w:after="0" w:line="240" w:lineRule="auto"/>
      </w:pPr>
      <w:r>
        <w:separator/>
      </w:r>
    </w:p>
  </w:endnote>
  <w:endnote w:type="continuationSeparator" w:id="0">
    <w:p w14:paraId="1B0A35E8" w14:textId="77777777" w:rsidR="007206CA" w:rsidRDefault="007206CA" w:rsidP="00C107F2">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Segoe UI">
    <w:panose1 w:val="020B0502040204020203"/>
    <w:charset w:val="00"/>
    <w:family w:val="swiss"/>
    <w:pitch w:val="variable"/>
    <w:sig w:usb0="E4002EFF" w:usb1="C000E47F" w:usb2="00000009" w:usb3="00000000" w:csb0="000001FF" w:csb1="00000000"/>
  </w:font>
  <w:font w:name="Verdana">
    <w:panose1 w:val="020B0604030504040204"/>
    <w:charset w:val="00"/>
    <w:family w:val="swiss"/>
    <w:pitch w:val="variable"/>
    <w:sig w:usb0="A00006FF" w:usb1="4000205B" w:usb2="00000010" w:usb3="00000000" w:csb0="0000019F" w:csb1="00000000"/>
  </w:font>
  <w:font w:name="Arial Unicode MS">
    <w:panose1 w:val="020B0604020202020204"/>
    <w:charset w:val="00"/>
    <w:family w:val="roman"/>
    <w:notTrueType/>
    <w:pitch w:val="variable"/>
    <w:sig w:usb0="00000003" w:usb1="00000000" w:usb2="00000000" w:usb3="00000000" w:csb0="00000001"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Yu Mincho">
    <w:charset w:val="80"/>
    <w:family w:val="roman"/>
    <w:pitch w:val="variable"/>
    <w:sig w:usb0="800002E7" w:usb1="2AC7FCFF" w:usb2="00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473992983"/>
      <w:docPartObj>
        <w:docPartGallery w:val="Page Numbers (Bottom of Page)"/>
        <w:docPartUnique/>
      </w:docPartObj>
    </w:sdtPr>
    <w:sdtEndPr>
      <w:rPr>
        <w:color w:val="7F7F7F" w:themeColor="background1" w:themeShade="7F"/>
        <w:spacing w:val="60"/>
      </w:rPr>
    </w:sdtEndPr>
    <w:sdtContent>
      <w:p w14:paraId="63A84305" w14:textId="6ED80FB8" w:rsidR="001A786E" w:rsidRDefault="001A786E">
        <w:pPr>
          <w:pStyle w:val="Footer"/>
          <w:pBdr>
            <w:top w:val="single" w:sz="4" w:space="1" w:color="D9D9D9" w:themeColor="background1" w:themeShade="D9"/>
          </w:pBdr>
          <w:jc w:val="right"/>
        </w:pPr>
        <w:r>
          <w:fldChar w:fldCharType="begin"/>
        </w:r>
        <w:r>
          <w:instrText>PAGE   \* MERGEFORMAT</w:instrText>
        </w:r>
        <w:r>
          <w:fldChar w:fldCharType="separate"/>
        </w:r>
        <w:r>
          <w:t>2</w:t>
        </w:r>
        <w:r>
          <w:fldChar w:fldCharType="end"/>
        </w:r>
        <w:r>
          <w:t xml:space="preserve"> | </w:t>
        </w:r>
        <w:r>
          <w:rPr>
            <w:color w:val="7F7F7F" w:themeColor="background1" w:themeShade="7F"/>
            <w:spacing w:val="60"/>
          </w:rPr>
          <w:t>Page</w:t>
        </w:r>
      </w:p>
    </w:sdtContent>
  </w:sdt>
  <w:p w14:paraId="6D2904A9" w14:textId="4C9E2877" w:rsidR="003324CB" w:rsidRDefault="001A786E" w:rsidP="002B7C9A">
    <w:pPr>
      <w:pStyle w:val="Footer"/>
      <w:jc w:val="right"/>
    </w:pPr>
    <w:r>
      <w:t>Mental Health Legislation Committee – 3 February 2026</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39A9272" w14:textId="77777777" w:rsidR="007206CA" w:rsidRDefault="007206CA" w:rsidP="00C107F2">
      <w:pPr>
        <w:spacing w:after="0" w:line="240" w:lineRule="auto"/>
      </w:pPr>
      <w:r>
        <w:separator/>
      </w:r>
    </w:p>
  </w:footnote>
  <w:footnote w:type="continuationSeparator" w:id="0">
    <w:p w14:paraId="53248BFD" w14:textId="77777777" w:rsidR="007206CA" w:rsidRDefault="007206CA" w:rsidP="00C107F2">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3072F1" w14:textId="77777777" w:rsidR="00C7284B" w:rsidRDefault="00C7284B">
    <w:pPr>
      <w:pStyle w:val="Header"/>
    </w:pPr>
  </w:p>
  <w:p w14:paraId="6D2904A6" w14:textId="5A9F1689" w:rsidR="00767E3E" w:rsidRDefault="00B86283">
    <w:pPr>
      <w:pStyle w:val="Header"/>
    </w:pPr>
    <w:r>
      <w:rPr>
        <w:noProof/>
        <w:lang w:eastAsia="en-GB"/>
      </w:rPr>
      <w:drawing>
        <wp:anchor distT="0" distB="0" distL="114300" distR="114300" simplePos="0" relativeHeight="251658240" behindDoc="1" locked="0" layoutInCell="1" allowOverlap="1" wp14:anchorId="6D2904AC" wp14:editId="0CEC26F4">
          <wp:simplePos x="0" y="0"/>
          <wp:positionH relativeFrom="margin">
            <wp:align>center</wp:align>
          </wp:positionH>
          <wp:positionV relativeFrom="paragraph">
            <wp:posOffset>-354330</wp:posOffset>
          </wp:positionV>
          <wp:extent cx="2809875" cy="552450"/>
          <wp:effectExtent l="0" t="0" r="9525" b="0"/>
          <wp:wrapTight wrapText="bothSides">
            <wp:wrapPolygon edited="0">
              <wp:start x="0" y="0"/>
              <wp:lineTo x="0" y="20855"/>
              <wp:lineTo x="21527" y="20855"/>
              <wp:lineTo x="21527" y="0"/>
              <wp:lineTo x="0" y="0"/>
            </wp:wrapPolygon>
          </wp:wrapTight>
          <wp:docPr id="1520458766" name="Picture 1520458766" descr="C:\Users\su001508\Desktop\New logos Swansea Bay\Abertawe_Swansea NHS Health Board.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su001508\Desktop\New logos Swansea Bay\Abertawe_Swansea NHS Health Board.jpg"/>
                  <pic:cNvPicPr>
                    <a:picLocks noChangeAspect="1" noChangeArrowheads="1"/>
                  </pic:cNvPicPr>
                </pic:nvPicPr>
                <pic:blipFill>
                  <a:blip r:embed="rId1" cstate="print">
                    <a:extLst>
                      <a:ext uri="{28A0092B-C50C-407E-A947-70E740481C1C}">
                        <a14:useLocalDpi xmlns:a14="http://schemas.microsoft.com/office/drawing/2010/main" val="0"/>
                      </a:ext>
                    </a:extLst>
                  </a:blip>
                  <a:srcRect/>
                  <a:stretch>
                    <a:fillRect/>
                  </a:stretch>
                </pic:blipFill>
                <pic:spPr bwMode="auto">
                  <a:xfrm>
                    <a:off x="0" y="0"/>
                    <a:ext cx="2809875" cy="552450"/>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86B1842"/>
    <w:multiLevelType w:val="hybridMultilevel"/>
    <w:tmpl w:val="67C469F2"/>
    <w:lvl w:ilvl="0" w:tplc="08090001">
      <w:start w:val="1"/>
      <w:numFmt w:val="bullet"/>
      <w:lvlText w:val=""/>
      <w:lvlJc w:val="left"/>
      <w:pPr>
        <w:ind w:left="-1734" w:hanging="360"/>
      </w:pPr>
      <w:rPr>
        <w:rFonts w:ascii="Symbol" w:hAnsi="Symbol" w:hint="default"/>
      </w:rPr>
    </w:lvl>
    <w:lvl w:ilvl="1" w:tplc="08090003" w:tentative="1">
      <w:start w:val="1"/>
      <w:numFmt w:val="bullet"/>
      <w:lvlText w:val="o"/>
      <w:lvlJc w:val="left"/>
      <w:pPr>
        <w:ind w:left="-1014" w:hanging="360"/>
      </w:pPr>
      <w:rPr>
        <w:rFonts w:ascii="Courier New" w:hAnsi="Courier New" w:cs="Courier New" w:hint="default"/>
      </w:rPr>
    </w:lvl>
    <w:lvl w:ilvl="2" w:tplc="08090005" w:tentative="1">
      <w:start w:val="1"/>
      <w:numFmt w:val="bullet"/>
      <w:lvlText w:val=""/>
      <w:lvlJc w:val="left"/>
      <w:pPr>
        <w:ind w:left="-294" w:hanging="360"/>
      </w:pPr>
      <w:rPr>
        <w:rFonts w:ascii="Wingdings" w:hAnsi="Wingdings" w:hint="default"/>
      </w:rPr>
    </w:lvl>
    <w:lvl w:ilvl="3" w:tplc="08090001" w:tentative="1">
      <w:start w:val="1"/>
      <w:numFmt w:val="bullet"/>
      <w:lvlText w:val=""/>
      <w:lvlJc w:val="left"/>
      <w:pPr>
        <w:ind w:left="426" w:hanging="360"/>
      </w:pPr>
      <w:rPr>
        <w:rFonts w:ascii="Symbol" w:hAnsi="Symbol" w:hint="default"/>
      </w:rPr>
    </w:lvl>
    <w:lvl w:ilvl="4" w:tplc="08090003" w:tentative="1">
      <w:start w:val="1"/>
      <w:numFmt w:val="bullet"/>
      <w:lvlText w:val="o"/>
      <w:lvlJc w:val="left"/>
      <w:pPr>
        <w:ind w:left="1146" w:hanging="360"/>
      </w:pPr>
      <w:rPr>
        <w:rFonts w:ascii="Courier New" w:hAnsi="Courier New" w:cs="Courier New" w:hint="default"/>
      </w:rPr>
    </w:lvl>
    <w:lvl w:ilvl="5" w:tplc="08090005" w:tentative="1">
      <w:start w:val="1"/>
      <w:numFmt w:val="bullet"/>
      <w:lvlText w:val=""/>
      <w:lvlJc w:val="left"/>
      <w:pPr>
        <w:ind w:left="1866" w:hanging="360"/>
      </w:pPr>
      <w:rPr>
        <w:rFonts w:ascii="Wingdings" w:hAnsi="Wingdings" w:hint="default"/>
      </w:rPr>
    </w:lvl>
    <w:lvl w:ilvl="6" w:tplc="08090001" w:tentative="1">
      <w:start w:val="1"/>
      <w:numFmt w:val="bullet"/>
      <w:lvlText w:val=""/>
      <w:lvlJc w:val="left"/>
      <w:pPr>
        <w:ind w:left="2586" w:hanging="360"/>
      </w:pPr>
      <w:rPr>
        <w:rFonts w:ascii="Symbol" w:hAnsi="Symbol" w:hint="default"/>
      </w:rPr>
    </w:lvl>
    <w:lvl w:ilvl="7" w:tplc="08090003" w:tentative="1">
      <w:start w:val="1"/>
      <w:numFmt w:val="bullet"/>
      <w:lvlText w:val="o"/>
      <w:lvlJc w:val="left"/>
      <w:pPr>
        <w:ind w:left="3306" w:hanging="360"/>
      </w:pPr>
      <w:rPr>
        <w:rFonts w:ascii="Courier New" w:hAnsi="Courier New" w:cs="Courier New" w:hint="default"/>
      </w:rPr>
    </w:lvl>
    <w:lvl w:ilvl="8" w:tplc="08090005" w:tentative="1">
      <w:start w:val="1"/>
      <w:numFmt w:val="bullet"/>
      <w:lvlText w:val=""/>
      <w:lvlJc w:val="left"/>
      <w:pPr>
        <w:ind w:left="4026" w:hanging="360"/>
      </w:pPr>
      <w:rPr>
        <w:rFonts w:ascii="Wingdings" w:hAnsi="Wingdings" w:hint="default"/>
      </w:rPr>
    </w:lvl>
  </w:abstractNum>
  <w:abstractNum w:abstractNumId="1" w15:restartNumberingAfterBreak="0">
    <w:nsid w:val="0A28587F"/>
    <w:multiLevelType w:val="multilevel"/>
    <w:tmpl w:val="7C1E025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 w15:restartNumberingAfterBreak="0">
    <w:nsid w:val="0AA76460"/>
    <w:multiLevelType w:val="hybridMultilevel"/>
    <w:tmpl w:val="F6164122"/>
    <w:lvl w:ilvl="0" w:tplc="336AEEC2">
      <w:start w:val="1"/>
      <w:numFmt w:val="decimal"/>
      <w:lvlText w:val="%1."/>
      <w:lvlJc w:val="left"/>
      <w:pPr>
        <w:ind w:left="360" w:hanging="360"/>
      </w:pPr>
      <w:rPr>
        <w:rFonts w:hint="default"/>
        <w:b/>
        <w:bCs/>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3" w15:restartNumberingAfterBreak="0">
    <w:nsid w:val="0D720C43"/>
    <w:multiLevelType w:val="multilevel"/>
    <w:tmpl w:val="29D2E8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131E164F"/>
    <w:multiLevelType w:val="hybridMultilevel"/>
    <w:tmpl w:val="F70061A0"/>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5" w15:restartNumberingAfterBreak="0">
    <w:nsid w:val="163B0B92"/>
    <w:multiLevelType w:val="hybridMultilevel"/>
    <w:tmpl w:val="1854B7DE"/>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 w15:restartNumberingAfterBreak="0">
    <w:nsid w:val="1A8109AF"/>
    <w:multiLevelType w:val="hybridMultilevel"/>
    <w:tmpl w:val="E87EEE54"/>
    <w:lvl w:ilvl="0" w:tplc="B05E8ECC">
      <w:start w:val="3"/>
      <w:numFmt w:val="bullet"/>
      <w:lvlText w:val="-"/>
      <w:lvlJc w:val="left"/>
      <w:pPr>
        <w:ind w:left="720" w:hanging="360"/>
      </w:pPr>
      <w:rPr>
        <w:rFonts w:ascii="Arial" w:eastAsiaTheme="minorHAnsi" w:hAnsi="Arial" w:cs="Arial" w:hint="default"/>
        <w:color w:val="auto"/>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21EA3736"/>
    <w:multiLevelType w:val="hybridMultilevel"/>
    <w:tmpl w:val="CDB2B47C"/>
    <w:lvl w:ilvl="0" w:tplc="E0A23A4C">
      <w:start w:val="1"/>
      <w:numFmt w:val="decimal"/>
      <w:lvlText w:val="%1."/>
      <w:lvlJc w:val="left"/>
      <w:pPr>
        <w:ind w:left="420" w:hanging="360"/>
      </w:pPr>
      <w:rPr>
        <w:rFonts w:hint="default"/>
      </w:rPr>
    </w:lvl>
    <w:lvl w:ilvl="1" w:tplc="08090019" w:tentative="1">
      <w:start w:val="1"/>
      <w:numFmt w:val="lowerLetter"/>
      <w:lvlText w:val="%2."/>
      <w:lvlJc w:val="left"/>
      <w:pPr>
        <w:ind w:left="1140" w:hanging="360"/>
      </w:pPr>
    </w:lvl>
    <w:lvl w:ilvl="2" w:tplc="0809001B" w:tentative="1">
      <w:start w:val="1"/>
      <w:numFmt w:val="lowerRoman"/>
      <w:lvlText w:val="%3."/>
      <w:lvlJc w:val="right"/>
      <w:pPr>
        <w:ind w:left="1860" w:hanging="180"/>
      </w:pPr>
    </w:lvl>
    <w:lvl w:ilvl="3" w:tplc="0809000F" w:tentative="1">
      <w:start w:val="1"/>
      <w:numFmt w:val="decimal"/>
      <w:lvlText w:val="%4."/>
      <w:lvlJc w:val="left"/>
      <w:pPr>
        <w:ind w:left="2580" w:hanging="360"/>
      </w:pPr>
    </w:lvl>
    <w:lvl w:ilvl="4" w:tplc="08090019" w:tentative="1">
      <w:start w:val="1"/>
      <w:numFmt w:val="lowerLetter"/>
      <w:lvlText w:val="%5."/>
      <w:lvlJc w:val="left"/>
      <w:pPr>
        <w:ind w:left="3300" w:hanging="360"/>
      </w:pPr>
    </w:lvl>
    <w:lvl w:ilvl="5" w:tplc="0809001B" w:tentative="1">
      <w:start w:val="1"/>
      <w:numFmt w:val="lowerRoman"/>
      <w:lvlText w:val="%6."/>
      <w:lvlJc w:val="right"/>
      <w:pPr>
        <w:ind w:left="4020" w:hanging="180"/>
      </w:pPr>
    </w:lvl>
    <w:lvl w:ilvl="6" w:tplc="0809000F" w:tentative="1">
      <w:start w:val="1"/>
      <w:numFmt w:val="decimal"/>
      <w:lvlText w:val="%7."/>
      <w:lvlJc w:val="left"/>
      <w:pPr>
        <w:ind w:left="4740" w:hanging="360"/>
      </w:pPr>
    </w:lvl>
    <w:lvl w:ilvl="7" w:tplc="08090019" w:tentative="1">
      <w:start w:val="1"/>
      <w:numFmt w:val="lowerLetter"/>
      <w:lvlText w:val="%8."/>
      <w:lvlJc w:val="left"/>
      <w:pPr>
        <w:ind w:left="5460" w:hanging="360"/>
      </w:pPr>
    </w:lvl>
    <w:lvl w:ilvl="8" w:tplc="0809001B" w:tentative="1">
      <w:start w:val="1"/>
      <w:numFmt w:val="lowerRoman"/>
      <w:lvlText w:val="%9."/>
      <w:lvlJc w:val="right"/>
      <w:pPr>
        <w:ind w:left="6180" w:hanging="180"/>
      </w:pPr>
    </w:lvl>
  </w:abstractNum>
  <w:abstractNum w:abstractNumId="8" w15:restartNumberingAfterBreak="0">
    <w:nsid w:val="23B21CDB"/>
    <w:multiLevelType w:val="hybridMultilevel"/>
    <w:tmpl w:val="456E09F0"/>
    <w:lvl w:ilvl="0" w:tplc="0809000F">
      <w:start w:val="1"/>
      <w:numFmt w:val="decimal"/>
      <w:lvlText w:val="%1."/>
      <w:lvlJc w:val="left"/>
      <w:pPr>
        <w:ind w:left="720" w:hanging="360"/>
      </w:pPr>
      <w:rPr>
        <w:rFonts w:hint="default"/>
      </w:rPr>
    </w:lvl>
    <w:lvl w:ilvl="1" w:tplc="08090001">
      <w:start w:val="1"/>
      <w:numFmt w:val="bullet"/>
      <w:lvlText w:val=""/>
      <w:lvlJc w:val="left"/>
      <w:pPr>
        <w:ind w:left="1440" w:hanging="360"/>
      </w:pPr>
      <w:rPr>
        <w:rFonts w:ascii="Symbol" w:hAnsi="Symbol" w:hint="default"/>
      </w:r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9" w15:restartNumberingAfterBreak="0">
    <w:nsid w:val="23B80478"/>
    <w:multiLevelType w:val="hybridMultilevel"/>
    <w:tmpl w:val="3B86EA32"/>
    <w:lvl w:ilvl="0" w:tplc="0809000F">
      <w:start w:val="5"/>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0" w15:restartNumberingAfterBreak="0">
    <w:nsid w:val="2AFE7D76"/>
    <w:multiLevelType w:val="hybridMultilevel"/>
    <w:tmpl w:val="FDBCDA0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30B018EA"/>
    <w:multiLevelType w:val="hybridMultilevel"/>
    <w:tmpl w:val="4B3814E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32911E6D"/>
    <w:multiLevelType w:val="hybridMultilevel"/>
    <w:tmpl w:val="46327EA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34CC39F5"/>
    <w:multiLevelType w:val="hybridMultilevel"/>
    <w:tmpl w:val="ACFCAFE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3A405D1F"/>
    <w:multiLevelType w:val="hybridMultilevel"/>
    <w:tmpl w:val="99C835B6"/>
    <w:lvl w:ilvl="0" w:tplc="08090005">
      <w:start w:val="1"/>
      <w:numFmt w:val="bullet"/>
      <w:lvlText w:val=""/>
      <w:lvlJc w:val="left"/>
      <w:pPr>
        <w:ind w:left="360" w:hanging="360"/>
      </w:pPr>
      <w:rPr>
        <w:rFonts w:ascii="Wingdings" w:hAnsi="Wingdings"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5" w15:restartNumberingAfterBreak="0">
    <w:nsid w:val="3B3C21FD"/>
    <w:multiLevelType w:val="hybridMultilevel"/>
    <w:tmpl w:val="8360896A"/>
    <w:lvl w:ilvl="0" w:tplc="530A1E7A">
      <w:start w:val="1"/>
      <w:numFmt w:val="lowerLetter"/>
      <w:lvlText w:val="(%1)"/>
      <w:lvlJc w:val="left"/>
      <w:pPr>
        <w:ind w:left="420" w:hanging="360"/>
      </w:pPr>
      <w:rPr>
        <w:rFonts w:hint="default"/>
      </w:rPr>
    </w:lvl>
    <w:lvl w:ilvl="1" w:tplc="08090019" w:tentative="1">
      <w:start w:val="1"/>
      <w:numFmt w:val="lowerLetter"/>
      <w:lvlText w:val="%2."/>
      <w:lvlJc w:val="left"/>
      <w:pPr>
        <w:ind w:left="1140" w:hanging="360"/>
      </w:pPr>
    </w:lvl>
    <w:lvl w:ilvl="2" w:tplc="0809001B" w:tentative="1">
      <w:start w:val="1"/>
      <w:numFmt w:val="lowerRoman"/>
      <w:lvlText w:val="%3."/>
      <w:lvlJc w:val="right"/>
      <w:pPr>
        <w:ind w:left="1860" w:hanging="180"/>
      </w:pPr>
    </w:lvl>
    <w:lvl w:ilvl="3" w:tplc="0809000F" w:tentative="1">
      <w:start w:val="1"/>
      <w:numFmt w:val="decimal"/>
      <w:lvlText w:val="%4."/>
      <w:lvlJc w:val="left"/>
      <w:pPr>
        <w:ind w:left="2580" w:hanging="360"/>
      </w:pPr>
    </w:lvl>
    <w:lvl w:ilvl="4" w:tplc="08090019" w:tentative="1">
      <w:start w:val="1"/>
      <w:numFmt w:val="lowerLetter"/>
      <w:lvlText w:val="%5."/>
      <w:lvlJc w:val="left"/>
      <w:pPr>
        <w:ind w:left="3300" w:hanging="360"/>
      </w:pPr>
    </w:lvl>
    <w:lvl w:ilvl="5" w:tplc="0809001B" w:tentative="1">
      <w:start w:val="1"/>
      <w:numFmt w:val="lowerRoman"/>
      <w:lvlText w:val="%6."/>
      <w:lvlJc w:val="right"/>
      <w:pPr>
        <w:ind w:left="4020" w:hanging="180"/>
      </w:pPr>
    </w:lvl>
    <w:lvl w:ilvl="6" w:tplc="0809000F" w:tentative="1">
      <w:start w:val="1"/>
      <w:numFmt w:val="decimal"/>
      <w:lvlText w:val="%7."/>
      <w:lvlJc w:val="left"/>
      <w:pPr>
        <w:ind w:left="4740" w:hanging="360"/>
      </w:pPr>
    </w:lvl>
    <w:lvl w:ilvl="7" w:tplc="08090019" w:tentative="1">
      <w:start w:val="1"/>
      <w:numFmt w:val="lowerLetter"/>
      <w:lvlText w:val="%8."/>
      <w:lvlJc w:val="left"/>
      <w:pPr>
        <w:ind w:left="5460" w:hanging="360"/>
      </w:pPr>
    </w:lvl>
    <w:lvl w:ilvl="8" w:tplc="0809001B" w:tentative="1">
      <w:start w:val="1"/>
      <w:numFmt w:val="lowerRoman"/>
      <w:lvlText w:val="%9."/>
      <w:lvlJc w:val="right"/>
      <w:pPr>
        <w:ind w:left="6180" w:hanging="180"/>
      </w:pPr>
    </w:lvl>
  </w:abstractNum>
  <w:abstractNum w:abstractNumId="16" w15:restartNumberingAfterBreak="0">
    <w:nsid w:val="3B9D45DB"/>
    <w:multiLevelType w:val="hybridMultilevel"/>
    <w:tmpl w:val="4C581A6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3D5403C3"/>
    <w:multiLevelType w:val="hybridMultilevel"/>
    <w:tmpl w:val="C55A916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3E18648E"/>
    <w:multiLevelType w:val="hybridMultilevel"/>
    <w:tmpl w:val="21CAB22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4BAB15B4"/>
    <w:multiLevelType w:val="hybridMultilevel"/>
    <w:tmpl w:val="84B0D43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4F8E3BF1"/>
    <w:multiLevelType w:val="multilevel"/>
    <w:tmpl w:val="8CDA26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1" w15:restartNumberingAfterBreak="0">
    <w:nsid w:val="522518ED"/>
    <w:multiLevelType w:val="multilevel"/>
    <w:tmpl w:val="D20008D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2" w15:restartNumberingAfterBreak="0">
    <w:nsid w:val="571B712D"/>
    <w:multiLevelType w:val="multilevel"/>
    <w:tmpl w:val="4F0E4B2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 w15:restartNumberingAfterBreak="0">
    <w:nsid w:val="57BD39CD"/>
    <w:multiLevelType w:val="hybridMultilevel"/>
    <w:tmpl w:val="29865A0A"/>
    <w:lvl w:ilvl="0" w:tplc="317E16FE">
      <w:start w:val="1"/>
      <w:numFmt w:val="bullet"/>
      <w:lvlText w:val=""/>
      <w:lvlJc w:val="left"/>
      <w:pPr>
        <w:ind w:left="360" w:hanging="360"/>
      </w:pPr>
      <w:rPr>
        <w:rFonts w:ascii="Symbol" w:hAnsi="Symbol" w:hint="default"/>
        <w:color w:val="auto"/>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4" w15:restartNumberingAfterBreak="0">
    <w:nsid w:val="59E86A1A"/>
    <w:multiLevelType w:val="hybridMultilevel"/>
    <w:tmpl w:val="39F84AF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5B3244B4"/>
    <w:multiLevelType w:val="hybridMultilevel"/>
    <w:tmpl w:val="06A0A3AC"/>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6" w15:restartNumberingAfterBreak="0">
    <w:nsid w:val="65801F5F"/>
    <w:multiLevelType w:val="hybridMultilevel"/>
    <w:tmpl w:val="64BE4974"/>
    <w:lvl w:ilvl="0" w:tplc="6B5AC8A2">
      <w:start w:val="1"/>
      <w:numFmt w:val="lowerLetter"/>
      <w:lvlText w:val="%1."/>
      <w:lvlJc w:val="left"/>
      <w:pPr>
        <w:ind w:left="359" w:hanging="360"/>
      </w:pPr>
      <w:rPr>
        <w:rFonts w:hint="default"/>
      </w:rPr>
    </w:lvl>
    <w:lvl w:ilvl="1" w:tplc="08090019" w:tentative="1">
      <w:start w:val="1"/>
      <w:numFmt w:val="lowerLetter"/>
      <w:lvlText w:val="%2."/>
      <w:lvlJc w:val="left"/>
      <w:pPr>
        <w:ind w:left="1079" w:hanging="360"/>
      </w:pPr>
    </w:lvl>
    <w:lvl w:ilvl="2" w:tplc="0809001B" w:tentative="1">
      <w:start w:val="1"/>
      <w:numFmt w:val="lowerRoman"/>
      <w:lvlText w:val="%3."/>
      <w:lvlJc w:val="right"/>
      <w:pPr>
        <w:ind w:left="1799" w:hanging="180"/>
      </w:pPr>
    </w:lvl>
    <w:lvl w:ilvl="3" w:tplc="0809000F" w:tentative="1">
      <w:start w:val="1"/>
      <w:numFmt w:val="decimal"/>
      <w:lvlText w:val="%4."/>
      <w:lvlJc w:val="left"/>
      <w:pPr>
        <w:ind w:left="2519" w:hanging="360"/>
      </w:pPr>
    </w:lvl>
    <w:lvl w:ilvl="4" w:tplc="08090019" w:tentative="1">
      <w:start w:val="1"/>
      <w:numFmt w:val="lowerLetter"/>
      <w:lvlText w:val="%5."/>
      <w:lvlJc w:val="left"/>
      <w:pPr>
        <w:ind w:left="3239" w:hanging="360"/>
      </w:pPr>
    </w:lvl>
    <w:lvl w:ilvl="5" w:tplc="0809001B" w:tentative="1">
      <w:start w:val="1"/>
      <w:numFmt w:val="lowerRoman"/>
      <w:lvlText w:val="%6."/>
      <w:lvlJc w:val="right"/>
      <w:pPr>
        <w:ind w:left="3959" w:hanging="180"/>
      </w:pPr>
    </w:lvl>
    <w:lvl w:ilvl="6" w:tplc="0809000F" w:tentative="1">
      <w:start w:val="1"/>
      <w:numFmt w:val="decimal"/>
      <w:lvlText w:val="%7."/>
      <w:lvlJc w:val="left"/>
      <w:pPr>
        <w:ind w:left="4679" w:hanging="360"/>
      </w:pPr>
    </w:lvl>
    <w:lvl w:ilvl="7" w:tplc="08090019" w:tentative="1">
      <w:start w:val="1"/>
      <w:numFmt w:val="lowerLetter"/>
      <w:lvlText w:val="%8."/>
      <w:lvlJc w:val="left"/>
      <w:pPr>
        <w:ind w:left="5399" w:hanging="360"/>
      </w:pPr>
    </w:lvl>
    <w:lvl w:ilvl="8" w:tplc="0809001B" w:tentative="1">
      <w:start w:val="1"/>
      <w:numFmt w:val="lowerRoman"/>
      <w:lvlText w:val="%9."/>
      <w:lvlJc w:val="right"/>
      <w:pPr>
        <w:ind w:left="6119" w:hanging="180"/>
      </w:pPr>
    </w:lvl>
  </w:abstractNum>
  <w:abstractNum w:abstractNumId="27" w15:restartNumberingAfterBreak="0">
    <w:nsid w:val="67A561DF"/>
    <w:multiLevelType w:val="hybridMultilevel"/>
    <w:tmpl w:val="F3D6F570"/>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68DE6C77"/>
    <w:multiLevelType w:val="multilevel"/>
    <w:tmpl w:val="A20ACC36"/>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29" w15:restartNumberingAfterBreak="0">
    <w:nsid w:val="6E992616"/>
    <w:multiLevelType w:val="hybridMultilevel"/>
    <w:tmpl w:val="8B80180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0" w15:restartNumberingAfterBreak="0">
    <w:nsid w:val="72E22126"/>
    <w:multiLevelType w:val="hybridMultilevel"/>
    <w:tmpl w:val="7A30F188"/>
    <w:lvl w:ilvl="0" w:tplc="08090005">
      <w:start w:val="1"/>
      <w:numFmt w:val="bullet"/>
      <w:lvlText w:val=""/>
      <w:lvlJc w:val="left"/>
      <w:pPr>
        <w:tabs>
          <w:tab w:val="num" w:pos="720"/>
        </w:tabs>
        <w:ind w:left="720" w:hanging="360"/>
      </w:pPr>
      <w:rPr>
        <w:rFonts w:ascii="Wingdings" w:hAnsi="Wingdings" w:hint="default"/>
      </w:rPr>
    </w:lvl>
    <w:lvl w:ilvl="1" w:tplc="08090003">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31" w15:restartNumberingAfterBreak="0">
    <w:nsid w:val="759C2D2D"/>
    <w:multiLevelType w:val="hybridMultilevel"/>
    <w:tmpl w:val="1E32D98A"/>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32" w15:restartNumberingAfterBreak="0">
    <w:nsid w:val="75E8273F"/>
    <w:multiLevelType w:val="hybridMultilevel"/>
    <w:tmpl w:val="A5E86602"/>
    <w:lvl w:ilvl="0" w:tplc="FB7A3300">
      <w:start w:val="1"/>
      <w:numFmt w:val="lowerLetter"/>
      <w:lvlText w:val="%1)"/>
      <w:lvlJc w:val="left"/>
      <w:pPr>
        <w:ind w:left="720" w:hanging="360"/>
      </w:pPr>
      <w:rPr>
        <w:rFonts w:hint="default"/>
        <w:b/>
        <w:bCs w:val="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3" w15:restartNumberingAfterBreak="0">
    <w:nsid w:val="78261166"/>
    <w:multiLevelType w:val="hybridMultilevel"/>
    <w:tmpl w:val="7916CE1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4" w15:restartNumberingAfterBreak="0">
    <w:nsid w:val="7BBC29F8"/>
    <w:multiLevelType w:val="hybridMultilevel"/>
    <w:tmpl w:val="7DFCBAA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5" w15:restartNumberingAfterBreak="0">
    <w:nsid w:val="7F565F97"/>
    <w:multiLevelType w:val="hybridMultilevel"/>
    <w:tmpl w:val="FB08EE26"/>
    <w:lvl w:ilvl="0" w:tplc="E0A23A4C">
      <w:start w:val="1"/>
      <w:numFmt w:val="decimal"/>
      <w:lvlText w:val="%1."/>
      <w:lvlJc w:val="left"/>
      <w:pPr>
        <w:ind w:left="419" w:hanging="360"/>
      </w:pPr>
      <w:rPr>
        <w:rFonts w:hint="default"/>
      </w:rPr>
    </w:lvl>
    <w:lvl w:ilvl="1" w:tplc="08090019" w:tentative="1">
      <w:start w:val="1"/>
      <w:numFmt w:val="lowerLetter"/>
      <w:lvlText w:val="%2."/>
      <w:lvlJc w:val="left"/>
      <w:pPr>
        <w:ind w:left="1439" w:hanging="360"/>
      </w:pPr>
    </w:lvl>
    <w:lvl w:ilvl="2" w:tplc="0809001B" w:tentative="1">
      <w:start w:val="1"/>
      <w:numFmt w:val="lowerRoman"/>
      <w:lvlText w:val="%3."/>
      <w:lvlJc w:val="right"/>
      <w:pPr>
        <w:ind w:left="2159" w:hanging="180"/>
      </w:pPr>
    </w:lvl>
    <w:lvl w:ilvl="3" w:tplc="0809000F" w:tentative="1">
      <w:start w:val="1"/>
      <w:numFmt w:val="decimal"/>
      <w:lvlText w:val="%4."/>
      <w:lvlJc w:val="left"/>
      <w:pPr>
        <w:ind w:left="2879" w:hanging="360"/>
      </w:pPr>
    </w:lvl>
    <w:lvl w:ilvl="4" w:tplc="08090019" w:tentative="1">
      <w:start w:val="1"/>
      <w:numFmt w:val="lowerLetter"/>
      <w:lvlText w:val="%5."/>
      <w:lvlJc w:val="left"/>
      <w:pPr>
        <w:ind w:left="3599" w:hanging="360"/>
      </w:pPr>
    </w:lvl>
    <w:lvl w:ilvl="5" w:tplc="0809001B" w:tentative="1">
      <w:start w:val="1"/>
      <w:numFmt w:val="lowerRoman"/>
      <w:lvlText w:val="%6."/>
      <w:lvlJc w:val="right"/>
      <w:pPr>
        <w:ind w:left="4319" w:hanging="180"/>
      </w:pPr>
    </w:lvl>
    <w:lvl w:ilvl="6" w:tplc="0809000F" w:tentative="1">
      <w:start w:val="1"/>
      <w:numFmt w:val="decimal"/>
      <w:lvlText w:val="%7."/>
      <w:lvlJc w:val="left"/>
      <w:pPr>
        <w:ind w:left="5039" w:hanging="360"/>
      </w:pPr>
    </w:lvl>
    <w:lvl w:ilvl="7" w:tplc="08090019" w:tentative="1">
      <w:start w:val="1"/>
      <w:numFmt w:val="lowerLetter"/>
      <w:lvlText w:val="%8."/>
      <w:lvlJc w:val="left"/>
      <w:pPr>
        <w:ind w:left="5759" w:hanging="360"/>
      </w:pPr>
    </w:lvl>
    <w:lvl w:ilvl="8" w:tplc="0809001B" w:tentative="1">
      <w:start w:val="1"/>
      <w:numFmt w:val="lowerRoman"/>
      <w:lvlText w:val="%9."/>
      <w:lvlJc w:val="right"/>
      <w:pPr>
        <w:ind w:left="6479" w:hanging="180"/>
      </w:pPr>
    </w:lvl>
  </w:abstractNum>
  <w:num w:numId="1">
    <w:abstractNumId w:val="5"/>
  </w:num>
  <w:num w:numId="2">
    <w:abstractNumId w:val="21"/>
  </w:num>
  <w:num w:numId="3">
    <w:abstractNumId w:val="20"/>
  </w:num>
  <w:num w:numId="4">
    <w:abstractNumId w:val="15"/>
  </w:num>
  <w:num w:numId="5">
    <w:abstractNumId w:val="7"/>
  </w:num>
  <w:num w:numId="6">
    <w:abstractNumId w:val="34"/>
  </w:num>
  <w:num w:numId="7">
    <w:abstractNumId w:val="35"/>
  </w:num>
  <w:num w:numId="8">
    <w:abstractNumId w:val="26"/>
  </w:num>
  <w:num w:numId="9">
    <w:abstractNumId w:val="28"/>
  </w:num>
  <w:num w:numId="10">
    <w:abstractNumId w:val="33"/>
  </w:num>
  <w:num w:numId="11">
    <w:abstractNumId w:val="6"/>
  </w:num>
  <w:num w:numId="12">
    <w:abstractNumId w:val="30"/>
  </w:num>
  <w:num w:numId="13">
    <w:abstractNumId w:val="14"/>
  </w:num>
  <w:num w:numId="14">
    <w:abstractNumId w:val="18"/>
  </w:num>
  <w:num w:numId="15">
    <w:abstractNumId w:val="24"/>
  </w:num>
  <w:num w:numId="16">
    <w:abstractNumId w:val="0"/>
  </w:num>
  <w:num w:numId="17">
    <w:abstractNumId w:val="13"/>
  </w:num>
  <w:num w:numId="18">
    <w:abstractNumId w:val="10"/>
  </w:num>
  <w:num w:numId="19">
    <w:abstractNumId w:val="16"/>
  </w:num>
  <w:num w:numId="20">
    <w:abstractNumId w:val="27"/>
  </w:num>
  <w:num w:numId="21">
    <w:abstractNumId w:val="17"/>
  </w:num>
  <w:num w:numId="22">
    <w:abstractNumId w:val="19"/>
  </w:num>
  <w:num w:numId="23">
    <w:abstractNumId w:val="12"/>
  </w:num>
  <w:num w:numId="24">
    <w:abstractNumId w:val="11"/>
  </w:num>
  <w:num w:numId="25">
    <w:abstractNumId w:val="4"/>
  </w:num>
  <w:num w:numId="26">
    <w:abstractNumId w:val="23"/>
  </w:num>
  <w:num w:numId="27">
    <w:abstractNumId w:val="2"/>
  </w:num>
  <w:num w:numId="28">
    <w:abstractNumId w:val="32"/>
  </w:num>
  <w:num w:numId="29">
    <w:abstractNumId w:val="9"/>
  </w:num>
  <w:num w:numId="30">
    <w:abstractNumId w:val="1"/>
  </w:num>
  <w:num w:numId="31">
    <w:abstractNumId w:val="22"/>
  </w:num>
  <w:num w:numId="32">
    <w:abstractNumId w:val="3"/>
  </w:num>
  <w:num w:numId="33">
    <w:abstractNumId w:val="8"/>
  </w:num>
  <w:num w:numId="34">
    <w:abstractNumId w:val="31"/>
  </w:num>
  <w:num w:numId="35">
    <w:abstractNumId w:val="29"/>
  </w:num>
  <w:num w:numId="36">
    <w:abstractNumId w:val="25"/>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90"/>
  <w:proofState w:spelling="clean" w:grammar="clean"/>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112DC"/>
    <w:rsid w:val="00003CA6"/>
    <w:rsid w:val="00010E75"/>
    <w:rsid w:val="00021C60"/>
    <w:rsid w:val="00026E90"/>
    <w:rsid w:val="00034194"/>
    <w:rsid w:val="000421DF"/>
    <w:rsid w:val="00054F8C"/>
    <w:rsid w:val="000701CF"/>
    <w:rsid w:val="00074C01"/>
    <w:rsid w:val="00083FC0"/>
    <w:rsid w:val="00087672"/>
    <w:rsid w:val="000A6684"/>
    <w:rsid w:val="000F05E8"/>
    <w:rsid w:val="000F361B"/>
    <w:rsid w:val="000F6072"/>
    <w:rsid w:val="000F7A92"/>
    <w:rsid w:val="00106F72"/>
    <w:rsid w:val="00113C86"/>
    <w:rsid w:val="00133EA1"/>
    <w:rsid w:val="00137836"/>
    <w:rsid w:val="001430F4"/>
    <w:rsid w:val="00145F8B"/>
    <w:rsid w:val="0016096B"/>
    <w:rsid w:val="001672FB"/>
    <w:rsid w:val="001714A5"/>
    <w:rsid w:val="001A786E"/>
    <w:rsid w:val="001B5554"/>
    <w:rsid w:val="001D1A27"/>
    <w:rsid w:val="001F3DCF"/>
    <w:rsid w:val="0020539A"/>
    <w:rsid w:val="002169B0"/>
    <w:rsid w:val="00233330"/>
    <w:rsid w:val="00241662"/>
    <w:rsid w:val="002518B7"/>
    <w:rsid w:val="00265D6D"/>
    <w:rsid w:val="00272BD5"/>
    <w:rsid w:val="00276B7F"/>
    <w:rsid w:val="00282E1F"/>
    <w:rsid w:val="002950FF"/>
    <w:rsid w:val="00296CD9"/>
    <w:rsid w:val="002A06E1"/>
    <w:rsid w:val="002A2068"/>
    <w:rsid w:val="002A5A91"/>
    <w:rsid w:val="002A5C01"/>
    <w:rsid w:val="002B7C9A"/>
    <w:rsid w:val="002C3DD6"/>
    <w:rsid w:val="002D7D42"/>
    <w:rsid w:val="002E0107"/>
    <w:rsid w:val="003069AC"/>
    <w:rsid w:val="003109BD"/>
    <w:rsid w:val="0032747D"/>
    <w:rsid w:val="003324CB"/>
    <w:rsid w:val="003643BA"/>
    <w:rsid w:val="003746AE"/>
    <w:rsid w:val="003862E0"/>
    <w:rsid w:val="00387092"/>
    <w:rsid w:val="00393831"/>
    <w:rsid w:val="003C0FF8"/>
    <w:rsid w:val="003C50E2"/>
    <w:rsid w:val="003C5C9C"/>
    <w:rsid w:val="003D62B6"/>
    <w:rsid w:val="0041256D"/>
    <w:rsid w:val="00414894"/>
    <w:rsid w:val="00425FA2"/>
    <w:rsid w:val="004400EB"/>
    <w:rsid w:val="00445E61"/>
    <w:rsid w:val="00455C73"/>
    <w:rsid w:val="00461835"/>
    <w:rsid w:val="00461D05"/>
    <w:rsid w:val="004671D2"/>
    <w:rsid w:val="00475FAF"/>
    <w:rsid w:val="00482E94"/>
    <w:rsid w:val="00484504"/>
    <w:rsid w:val="004A0E15"/>
    <w:rsid w:val="004A3D8F"/>
    <w:rsid w:val="004A68E7"/>
    <w:rsid w:val="004B246B"/>
    <w:rsid w:val="004F081A"/>
    <w:rsid w:val="004F3E39"/>
    <w:rsid w:val="00504EDD"/>
    <w:rsid w:val="00506666"/>
    <w:rsid w:val="0052297E"/>
    <w:rsid w:val="00532795"/>
    <w:rsid w:val="005350F4"/>
    <w:rsid w:val="00544747"/>
    <w:rsid w:val="00544DCD"/>
    <w:rsid w:val="00574BCF"/>
    <w:rsid w:val="005803B1"/>
    <w:rsid w:val="00584479"/>
    <w:rsid w:val="00585277"/>
    <w:rsid w:val="00595C6D"/>
    <w:rsid w:val="005A09FB"/>
    <w:rsid w:val="005B7330"/>
    <w:rsid w:val="005D1652"/>
    <w:rsid w:val="005D2C4A"/>
    <w:rsid w:val="005D3DF1"/>
    <w:rsid w:val="005D5AFA"/>
    <w:rsid w:val="00605CE3"/>
    <w:rsid w:val="00607ACD"/>
    <w:rsid w:val="00610714"/>
    <w:rsid w:val="006201D0"/>
    <w:rsid w:val="00620CF1"/>
    <w:rsid w:val="0063356C"/>
    <w:rsid w:val="00634481"/>
    <w:rsid w:val="0064010A"/>
    <w:rsid w:val="00653AEC"/>
    <w:rsid w:val="00655190"/>
    <w:rsid w:val="006551BA"/>
    <w:rsid w:val="00662218"/>
    <w:rsid w:val="006658C1"/>
    <w:rsid w:val="00676B55"/>
    <w:rsid w:val="00684554"/>
    <w:rsid w:val="00685AE0"/>
    <w:rsid w:val="00687AD8"/>
    <w:rsid w:val="006D1998"/>
    <w:rsid w:val="006D3472"/>
    <w:rsid w:val="00701A74"/>
    <w:rsid w:val="00703D77"/>
    <w:rsid w:val="00711095"/>
    <w:rsid w:val="007206CA"/>
    <w:rsid w:val="0072604C"/>
    <w:rsid w:val="00743E56"/>
    <w:rsid w:val="00750907"/>
    <w:rsid w:val="00762BBE"/>
    <w:rsid w:val="00767E3E"/>
    <w:rsid w:val="00773753"/>
    <w:rsid w:val="00773B18"/>
    <w:rsid w:val="007865C8"/>
    <w:rsid w:val="00820546"/>
    <w:rsid w:val="00820E39"/>
    <w:rsid w:val="0083287A"/>
    <w:rsid w:val="00857155"/>
    <w:rsid w:val="00863AA3"/>
    <w:rsid w:val="008C15D9"/>
    <w:rsid w:val="008D0747"/>
    <w:rsid w:val="008E3F09"/>
    <w:rsid w:val="008F2D9C"/>
    <w:rsid w:val="009112DC"/>
    <w:rsid w:val="0091311B"/>
    <w:rsid w:val="00913E4F"/>
    <w:rsid w:val="00944EF3"/>
    <w:rsid w:val="0094662F"/>
    <w:rsid w:val="009558B1"/>
    <w:rsid w:val="0096511A"/>
    <w:rsid w:val="00983F5E"/>
    <w:rsid w:val="00990BF4"/>
    <w:rsid w:val="009947D7"/>
    <w:rsid w:val="00996159"/>
    <w:rsid w:val="009C7BF6"/>
    <w:rsid w:val="009E6295"/>
    <w:rsid w:val="009E7AF7"/>
    <w:rsid w:val="009F4FC8"/>
    <w:rsid w:val="00A053C7"/>
    <w:rsid w:val="00A261C4"/>
    <w:rsid w:val="00A26484"/>
    <w:rsid w:val="00A2713A"/>
    <w:rsid w:val="00A3241F"/>
    <w:rsid w:val="00A342A5"/>
    <w:rsid w:val="00A41510"/>
    <w:rsid w:val="00A522A4"/>
    <w:rsid w:val="00A80FB1"/>
    <w:rsid w:val="00A83E54"/>
    <w:rsid w:val="00AB6919"/>
    <w:rsid w:val="00AD064D"/>
    <w:rsid w:val="00AD5184"/>
    <w:rsid w:val="00AD71BC"/>
    <w:rsid w:val="00B0479E"/>
    <w:rsid w:val="00B0564E"/>
    <w:rsid w:val="00B10189"/>
    <w:rsid w:val="00B112ED"/>
    <w:rsid w:val="00B224D7"/>
    <w:rsid w:val="00B236DD"/>
    <w:rsid w:val="00B35ECC"/>
    <w:rsid w:val="00B70ED7"/>
    <w:rsid w:val="00B73451"/>
    <w:rsid w:val="00B86283"/>
    <w:rsid w:val="00B86E32"/>
    <w:rsid w:val="00BA2507"/>
    <w:rsid w:val="00BB17E3"/>
    <w:rsid w:val="00BB764F"/>
    <w:rsid w:val="00BC241D"/>
    <w:rsid w:val="00BD64B8"/>
    <w:rsid w:val="00BD6615"/>
    <w:rsid w:val="00BF584C"/>
    <w:rsid w:val="00C107F2"/>
    <w:rsid w:val="00C14894"/>
    <w:rsid w:val="00C2143D"/>
    <w:rsid w:val="00C2180D"/>
    <w:rsid w:val="00C33A04"/>
    <w:rsid w:val="00C56152"/>
    <w:rsid w:val="00C60354"/>
    <w:rsid w:val="00C61658"/>
    <w:rsid w:val="00C722D2"/>
    <w:rsid w:val="00C7284B"/>
    <w:rsid w:val="00C73831"/>
    <w:rsid w:val="00C775EE"/>
    <w:rsid w:val="00C82CE0"/>
    <w:rsid w:val="00C95B3C"/>
    <w:rsid w:val="00CA1009"/>
    <w:rsid w:val="00CA6D65"/>
    <w:rsid w:val="00CB08CB"/>
    <w:rsid w:val="00CB1C7D"/>
    <w:rsid w:val="00CC329C"/>
    <w:rsid w:val="00CD7AA5"/>
    <w:rsid w:val="00CE4507"/>
    <w:rsid w:val="00CE6623"/>
    <w:rsid w:val="00D04174"/>
    <w:rsid w:val="00D155D7"/>
    <w:rsid w:val="00D260BF"/>
    <w:rsid w:val="00D50EF5"/>
    <w:rsid w:val="00D632E3"/>
    <w:rsid w:val="00D64E17"/>
    <w:rsid w:val="00D74A0F"/>
    <w:rsid w:val="00D75106"/>
    <w:rsid w:val="00D757A5"/>
    <w:rsid w:val="00D77493"/>
    <w:rsid w:val="00D8203E"/>
    <w:rsid w:val="00D82959"/>
    <w:rsid w:val="00D9028D"/>
    <w:rsid w:val="00D96997"/>
    <w:rsid w:val="00DA76AD"/>
    <w:rsid w:val="00DB670F"/>
    <w:rsid w:val="00DD18D4"/>
    <w:rsid w:val="00DD26BC"/>
    <w:rsid w:val="00DD41FA"/>
    <w:rsid w:val="00DE5079"/>
    <w:rsid w:val="00E05397"/>
    <w:rsid w:val="00E05863"/>
    <w:rsid w:val="00E06294"/>
    <w:rsid w:val="00E242E5"/>
    <w:rsid w:val="00E267A6"/>
    <w:rsid w:val="00E316DF"/>
    <w:rsid w:val="00E42911"/>
    <w:rsid w:val="00EA6084"/>
    <w:rsid w:val="00EC473C"/>
    <w:rsid w:val="00ED32A4"/>
    <w:rsid w:val="00EF31AD"/>
    <w:rsid w:val="00EF7C0A"/>
    <w:rsid w:val="00F01923"/>
    <w:rsid w:val="00F06D6F"/>
    <w:rsid w:val="00F11CD2"/>
    <w:rsid w:val="00F413B7"/>
    <w:rsid w:val="00F444C2"/>
    <w:rsid w:val="00F5082D"/>
    <w:rsid w:val="00F531BD"/>
    <w:rsid w:val="00F5324A"/>
    <w:rsid w:val="00F55629"/>
    <w:rsid w:val="00F55988"/>
    <w:rsid w:val="00F57042"/>
    <w:rsid w:val="00F57C68"/>
    <w:rsid w:val="00F82EA6"/>
    <w:rsid w:val="00F8567E"/>
    <w:rsid w:val="00F91C28"/>
    <w:rsid w:val="00FA0CA9"/>
    <w:rsid w:val="00FB0189"/>
    <w:rsid w:val="00FB0F37"/>
    <w:rsid w:val="00FE7070"/>
    <w:rsid w:val="00FF0AC4"/>
    <w:rsid w:val="0E390312"/>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6D2903DC"/>
  <w15:docId w15:val="{35A70DB0-D73A-4087-8AB5-D9AF6E9C937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GB"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021C60"/>
  </w:style>
  <w:style w:type="paragraph" w:styleId="Heading2">
    <w:name w:val="heading 2"/>
    <w:basedOn w:val="Normal"/>
    <w:link w:val="Heading2Char"/>
    <w:uiPriority w:val="9"/>
    <w:qFormat/>
    <w:rsid w:val="0052297E"/>
    <w:pPr>
      <w:spacing w:before="100" w:beforeAutospacing="1" w:after="100" w:afterAutospacing="1" w:line="240" w:lineRule="auto"/>
      <w:outlineLvl w:val="1"/>
    </w:pPr>
    <w:rPr>
      <w:rFonts w:ascii="Times New Roman" w:eastAsia="Times New Roman" w:hAnsi="Times New Roman" w:cs="Times New Roman"/>
      <w:b/>
      <w:bCs/>
      <w:sz w:val="36"/>
      <w:szCs w:val="36"/>
      <w:lang w:eastAsia="en-GB"/>
    </w:rPr>
  </w:style>
  <w:style w:type="paragraph" w:styleId="Heading3">
    <w:name w:val="heading 3"/>
    <w:basedOn w:val="Normal"/>
    <w:next w:val="Normal"/>
    <w:link w:val="Heading3Char"/>
    <w:uiPriority w:val="9"/>
    <w:semiHidden/>
    <w:unhideWhenUsed/>
    <w:qFormat/>
    <w:rsid w:val="00A41510"/>
    <w:pPr>
      <w:keepNext/>
      <w:keepLines/>
      <w:spacing w:before="40" w:after="0"/>
      <w:outlineLvl w:val="2"/>
    </w:pPr>
    <w:rPr>
      <w:rFonts w:asciiTheme="majorHAnsi" w:eastAsiaTheme="majorEastAsia" w:hAnsiTheme="majorHAnsi" w:cstheme="majorBidi"/>
      <w:color w:val="1F4D78" w:themeColor="accent1" w:themeShade="7F"/>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39"/>
    <w:rsid w:val="00034194"/>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basedOn w:val="Normal"/>
    <w:uiPriority w:val="34"/>
    <w:qFormat/>
    <w:rsid w:val="00C33A04"/>
    <w:pPr>
      <w:ind w:left="720"/>
      <w:contextualSpacing/>
    </w:pPr>
  </w:style>
  <w:style w:type="character" w:styleId="CommentReference">
    <w:name w:val="annotation reference"/>
    <w:basedOn w:val="DefaultParagraphFont"/>
    <w:uiPriority w:val="99"/>
    <w:semiHidden/>
    <w:unhideWhenUsed/>
    <w:rsid w:val="00233330"/>
    <w:rPr>
      <w:sz w:val="16"/>
      <w:szCs w:val="16"/>
    </w:rPr>
  </w:style>
  <w:style w:type="paragraph" w:styleId="CommentText">
    <w:name w:val="annotation text"/>
    <w:basedOn w:val="Normal"/>
    <w:link w:val="CommentTextChar"/>
    <w:uiPriority w:val="99"/>
    <w:unhideWhenUsed/>
    <w:rsid w:val="00233330"/>
    <w:pPr>
      <w:spacing w:line="240" w:lineRule="auto"/>
    </w:pPr>
    <w:rPr>
      <w:sz w:val="20"/>
      <w:szCs w:val="20"/>
    </w:rPr>
  </w:style>
  <w:style w:type="character" w:customStyle="1" w:styleId="CommentTextChar">
    <w:name w:val="Comment Text Char"/>
    <w:basedOn w:val="DefaultParagraphFont"/>
    <w:link w:val="CommentText"/>
    <w:uiPriority w:val="99"/>
    <w:rsid w:val="00233330"/>
    <w:rPr>
      <w:sz w:val="20"/>
      <w:szCs w:val="20"/>
    </w:rPr>
  </w:style>
  <w:style w:type="paragraph" w:styleId="CommentSubject">
    <w:name w:val="annotation subject"/>
    <w:basedOn w:val="CommentText"/>
    <w:next w:val="CommentText"/>
    <w:link w:val="CommentSubjectChar"/>
    <w:uiPriority w:val="99"/>
    <w:semiHidden/>
    <w:unhideWhenUsed/>
    <w:rsid w:val="00233330"/>
    <w:rPr>
      <w:b/>
      <w:bCs/>
    </w:rPr>
  </w:style>
  <w:style w:type="character" w:customStyle="1" w:styleId="CommentSubjectChar">
    <w:name w:val="Comment Subject Char"/>
    <w:basedOn w:val="CommentTextChar"/>
    <w:link w:val="CommentSubject"/>
    <w:uiPriority w:val="99"/>
    <w:semiHidden/>
    <w:rsid w:val="00233330"/>
    <w:rPr>
      <w:b/>
      <w:bCs/>
      <w:sz w:val="20"/>
      <w:szCs w:val="20"/>
    </w:rPr>
  </w:style>
  <w:style w:type="paragraph" w:styleId="BalloonText">
    <w:name w:val="Balloon Text"/>
    <w:basedOn w:val="Normal"/>
    <w:link w:val="BalloonTextChar"/>
    <w:uiPriority w:val="99"/>
    <w:semiHidden/>
    <w:unhideWhenUsed/>
    <w:rsid w:val="00233330"/>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233330"/>
    <w:rPr>
      <w:rFonts w:ascii="Segoe UI" w:hAnsi="Segoe UI" w:cs="Segoe UI"/>
      <w:sz w:val="18"/>
      <w:szCs w:val="18"/>
    </w:rPr>
  </w:style>
  <w:style w:type="character" w:styleId="Strong">
    <w:name w:val="Strong"/>
    <w:basedOn w:val="DefaultParagraphFont"/>
    <w:uiPriority w:val="22"/>
    <w:qFormat/>
    <w:rsid w:val="0052297E"/>
    <w:rPr>
      <w:b/>
      <w:bCs/>
    </w:rPr>
  </w:style>
  <w:style w:type="character" w:styleId="Emphasis">
    <w:name w:val="Emphasis"/>
    <w:basedOn w:val="DefaultParagraphFont"/>
    <w:uiPriority w:val="20"/>
    <w:qFormat/>
    <w:rsid w:val="0052297E"/>
    <w:rPr>
      <w:i/>
      <w:iCs/>
    </w:rPr>
  </w:style>
  <w:style w:type="paragraph" w:styleId="NormalWeb">
    <w:name w:val="Normal (Web)"/>
    <w:basedOn w:val="Normal"/>
    <w:uiPriority w:val="99"/>
    <w:unhideWhenUsed/>
    <w:rsid w:val="0052297E"/>
    <w:pPr>
      <w:spacing w:before="100" w:beforeAutospacing="1" w:after="100" w:afterAutospacing="1" w:line="240" w:lineRule="auto"/>
    </w:pPr>
    <w:rPr>
      <w:rFonts w:ascii="Times New Roman" w:eastAsia="Times New Roman" w:hAnsi="Times New Roman" w:cs="Times New Roman"/>
      <w:sz w:val="24"/>
      <w:szCs w:val="24"/>
      <w:lang w:eastAsia="en-GB"/>
    </w:rPr>
  </w:style>
  <w:style w:type="character" w:customStyle="1" w:styleId="Heading2Char">
    <w:name w:val="Heading 2 Char"/>
    <w:basedOn w:val="DefaultParagraphFont"/>
    <w:link w:val="Heading2"/>
    <w:uiPriority w:val="9"/>
    <w:rsid w:val="0052297E"/>
    <w:rPr>
      <w:rFonts w:ascii="Times New Roman" w:eastAsia="Times New Roman" w:hAnsi="Times New Roman" w:cs="Times New Roman"/>
      <w:b/>
      <w:bCs/>
      <w:sz w:val="36"/>
      <w:szCs w:val="36"/>
      <w:lang w:eastAsia="en-GB"/>
    </w:rPr>
  </w:style>
  <w:style w:type="character" w:styleId="Hyperlink">
    <w:name w:val="Hyperlink"/>
    <w:basedOn w:val="DefaultParagraphFont"/>
    <w:uiPriority w:val="99"/>
    <w:semiHidden/>
    <w:unhideWhenUsed/>
    <w:rsid w:val="0052297E"/>
    <w:rPr>
      <w:color w:val="0000FF"/>
      <w:u w:val="single"/>
    </w:rPr>
  </w:style>
  <w:style w:type="character" w:customStyle="1" w:styleId="icon">
    <w:name w:val="icon"/>
    <w:basedOn w:val="DefaultParagraphFont"/>
    <w:rsid w:val="0052297E"/>
  </w:style>
  <w:style w:type="paragraph" w:customStyle="1" w:styleId="Default">
    <w:name w:val="Default"/>
    <w:rsid w:val="00585277"/>
    <w:pPr>
      <w:autoSpaceDE w:val="0"/>
      <w:autoSpaceDN w:val="0"/>
      <w:adjustRightInd w:val="0"/>
      <w:spacing w:after="0" w:line="240" w:lineRule="auto"/>
    </w:pPr>
    <w:rPr>
      <w:rFonts w:ascii="Calibri" w:hAnsi="Calibri" w:cs="Calibri"/>
      <w:color w:val="000000"/>
      <w:sz w:val="24"/>
      <w:szCs w:val="24"/>
    </w:rPr>
  </w:style>
  <w:style w:type="paragraph" w:styleId="Header">
    <w:name w:val="header"/>
    <w:basedOn w:val="Normal"/>
    <w:link w:val="HeaderChar"/>
    <w:uiPriority w:val="99"/>
    <w:unhideWhenUsed/>
    <w:rsid w:val="00C107F2"/>
    <w:pPr>
      <w:tabs>
        <w:tab w:val="center" w:pos="4513"/>
        <w:tab w:val="right" w:pos="9026"/>
      </w:tabs>
      <w:spacing w:after="0" w:line="240" w:lineRule="auto"/>
    </w:pPr>
  </w:style>
  <w:style w:type="character" w:customStyle="1" w:styleId="HeaderChar">
    <w:name w:val="Header Char"/>
    <w:basedOn w:val="DefaultParagraphFont"/>
    <w:link w:val="Header"/>
    <w:uiPriority w:val="99"/>
    <w:rsid w:val="00C107F2"/>
  </w:style>
  <w:style w:type="paragraph" w:styleId="Footer">
    <w:name w:val="footer"/>
    <w:basedOn w:val="Normal"/>
    <w:link w:val="FooterChar"/>
    <w:uiPriority w:val="99"/>
    <w:unhideWhenUsed/>
    <w:rsid w:val="00C107F2"/>
    <w:pPr>
      <w:tabs>
        <w:tab w:val="center" w:pos="4513"/>
        <w:tab w:val="right" w:pos="9026"/>
      </w:tabs>
      <w:spacing w:after="0" w:line="240" w:lineRule="auto"/>
    </w:pPr>
  </w:style>
  <w:style w:type="character" w:customStyle="1" w:styleId="FooterChar">
    <w:name w:val="Footer Char"/>
    <w:basedOn w:val="DefaultParagraphFont"/>
    <w:link w:val="Footer"/>
    <w:uiPriority w:val="99"/>
    <w:rsid w:val="00C107F2"/>
  </w:style>
  <w:style w:type="character" w:styleId="PlaceholderText">
    <w:name w:val="Placeholder Text"/>
    <w:basedOn w:val="DefaultParagraphFont"/>
    <w:uiPriority w:val="99"/>
    <w:semiHidden/>
    <w:rsid w:val="00133EA1"/>
    <w:rPr>
      <w:color w:val="808080"/>
    </w:rPr>
  </w:style>
  <w:style w:type="character" w:customStyle="1" w:styleId="Heading3Char">
    <w:name w:val="Heading 3 Char"/>
    <w:basedOn w:val="DefaultParagraphFont"/>
    <w:link w:val="Heading3"/>
    <w:uiPriority w:val="9"/>
    <w:semiHidden/>
    <w:rsid w:val="00A41510"/>
    <w:rPr>
      <w:rFonts w:asciiTheme="majorHAnsi" w:eastAsiaTheme="majorEastAsia" w:hAnsiTheme="majorHAnsi" w:cstheme="majorBidi"/>
      <w:color w:val="1F4D78" w:themeColor="accent1" w:themeShade="7F"/>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08677592">
      <w:bodyDiv w:val="1"/>
      <w:marLeft w:val="0"/>
      <w:marRight w:val="0"/>
      <w:marTop w:val="0"/>
      <w:marBottom w:val="0"/>
      <w:divBdr>
        <w:top w:val="none" w:sz="0" w:space="0" w:color="auto"/>
        <w:left w:val="none" w:sz="0" w:space="0" w:color="auto"/>
        <w:bottom w:val="none" w:sz="0" w:space="0" w:color="auto"/>
        <w:right w:val="none" w:sz="0" w:space="0" w:color="auto"/>
      </w:divBdr>
    </w:div>
    <w:div w:id="308750447">
      <w:bodyDiv w:val="1"/>
      <w:marLeft w:val="0"/>
      <w:marRight w:val="0"/>
      <w:marTop w:val="0"/>
      <w:marBottom w:val="0"/>
      <w:divBdr>
        <w:top w:val="none" w:sz="0" w:space="0" w:color="auto"/>
        <w:left w:val="none" w:sz="0" w:space="0" w:color="auto"/>
        <w:bottom w:val="none" w:sz="0" w:space="0" w:color="auto"/>
        <w:right w:val="none" w:sz="0" w:space="0" w:color="auto"/>
      </w:divBdr>
    </w:div>
    <w:div w:id="732001126">
      <w:bodyDiv w:val="1"/>
      <w:marLeft w:val="0"/>
      <w:marRight w:val="0"/>
      <w:marTop w:val="0"/>
      <w:marBottom w:val="0"/>
      <w:divBdr>
        <w:top w:val="none" w:sz="0" w:space="0" w:color="auto"/>
        <w:left w:val="none" w:sz="0" w:space="0" w:color="auto"/>
        <w:bottom w:val="none" w:sz="0" w:space="0" w:color="auto"/>
        <w:right w:val="none" w:sz="0" w:space="0" w:color="auto"/>
      </w:divBdr>
      <w:divsChild>
        <w:div w:id="2085182071">
          <w:marLeft w:val="0"/>
          <w:marRight w:val="0"/>
          <w:marTop w:val="0"/>
          <w:marBottom w:val="0"/>
          <w:divBdr>
            <w:top w:val="none" w:sz="0" w:space="0" w:color="auto"/>
            <w:left w:val="none" w:sz="0" w:space="0" w:color="auto"/>
            <w:bottom w:val="none" w:sz="0" w:space="0" w:color="auto"/>
            <w:right w:val="none" w:sz="0" w:space="0" w:color="auto"/>
          </w:divBdr>
          <w:divsChild>
            <w:div w:id="1895965211">
              <w:marLeft w:val="0"/>
              <w:marRight w:val="0"/>
              <w:marTop w:val="0"/>
              <w:marBottom w:val="0"/>
              <w:divBdr>
                <w:top w:val="none" w:sz="0" w:space="0" w:color="auto"/>
                <w:left w:val="none" w:sz="0" w:space="0" w:color="auto"/>
                <w:bottom w:val="none" w:sz="0" w:space="0" w:color="auto"/>
                <w:right w:val="none" w:sz="0" w:space="0" w:color="auto"/>
              </w:divBdr>
              <w:divsChild>
                <w:div w:id="2137017449">
                  <w:marLeft w:val="150"/>
                  <w:marRight w:val="150"/>
                  <w:marTop w:val="0"/>
                  <w:marBottom w:val="0"/>
                  <w:divBdr>
                    <w:top w:val="none" w:sz="0" w:space="0" w:color="auto"/>
                    <w:left w:val="none" w:sz="0" w:space="0" w:color="auto"/>
                    <w:bottom w:val="none" w:sz="0" w:space="0" w:color="auto"/>
                    <w:right w:val="none" w:sz="0" w:space="0" w:color="auto"/>
                  </w:divBdr>
                  <w:divsChild>
                    <w:div w:id="306861545">
                      <w:marLeft w:val="0"/>
                      <w:marRight w:val="0"/>
                      <w:marTop w:val="0"/>
                      <w:marBottom w:val="0"/>
                      <w:divBdr>
                        <w:top w:val="none" w:sz="0" w:space="0" w:color="auto"/>
                        <w:left w:val="none" w:sz="0" w:space="0" w:color="auto"/>
                        <w:bottom w:val="none" w:sz="0" w:space="0" w:color="auto"/>
                        <w:right w:val="none" w:sz="0" w:space="0" w:color="auto"/>
                      </w:divBdr>
                      <w:divsChild>
                        <w:div w:id="16213058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741487737">
      <w:bodyDiv w:val="1"/>
      <w:marLeft w:val="0"/>
      <w:marRight w:val="0"/>
      <w:marTop w:val="0"/>
      <w:marBottom w:val="0"/>
      <w:divBdr>
        <w:top w:val="none" w:sz="0" w:space="0" w:color="auto"/>
        <w:left w:val="none" w:sz="0" w:space="0" w:color="auto"/>
        <w:bottom w:val="none" w:sz="0" w:space="0" w:color="auto"/>
        <w:right w:val="none" w:sz="0" w:space="0" w:color="auto"/>
      </w:divBdr>
      <w:divsChild>
        <w:div w:id="1106345634">
          <w:marLeft w:val="0"/>
          <w:marRight w:val="0"/>
          <w:marTop w:val="0"/>
          <w:marBottom w:val="0"/>
          <w:divBdr>
            <w:top w:val="none" w:sz="0" w:space="0" w:color="auto"/>
            <w:left w:val="none" w:sz="0" w:space="0" w:color="auto"/>
            <w:bottom w:val="none" w:sz="0" w:space="0" w:color="auto"/>
            <w:right w:val="none" w:sz="0" w:space="0" w:color="auto"/>
          </w:divBdr>
          <w:divsChild>
            <w:div w:id="73476834">
              <w:marLeft w:val="0"/>
              <w:marRight w:val="0"/>
              <w:marTop w:val="0"/>
              <w:marBottom w:val="0"/>
              <w:divBdr>
                <w:top w:val="none" w:sz="0" w:space="0" w:color="auto"/>
                <w:left w:val="none" w:sz="0" w:space="0" w:color="auto"/>
                <w:bottom w:val="none" w:sz="0" w:space="0" w:color="auto"/>
                <w:right w:val="none" w:sz="0" w:space="0" w:color="auto"/>
              </w:divBdr>
              <w:divsChild>
                <w:div w:id="10663443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06495514">
      <w:bodyDiv w:val="1"/>
      <w:marLeft w:val="0"/>
      <w:marRight w:val="0"/>
      <w:marTop w:val="0"/>
      <w:marBottom w:val="0"/>
      <w:divBdr>
        <w:top w:val="none" w:sz="0" w:space="0" w:color="auto"/>
        <w:left w:val="none" w:sz="0" w:space="0" w:color="auto"/>
        <w:bottom w:val="none" w:sz="0" w:space="0" w:color="auto"/>
        <w:right w:val="none" w:sz="0" w:space="0" w:color="auto"/>
      </w:divBdr>
    </w:div>
    <w:div w:id="1522740358">
      <w:bodyDiv w:val="1"/>
      <w:marLeft w:val="0"/>
      <w:marRight w:val="0"/>
      <w:marTop w:val="0"/>
      <w:marBottom w:val="0"/>
      <w:divBdr>
        <w:top w:val="none" w:sz="0" w:space="0" w:color="auto"/>
        <w:left w:val="none" w:sz="0" w:space="0" w:color="auto"/>
        <w:bottom w:val="none" w:sz="0" w:space="0" w:color="auto"/>
        <w:right w:val="none" w:sz="0" w:space="0" w:color="auto"/>
      </w:divBdr>
      <w:divsChild>
        <w:div w:id="1541166685">
          <w:marLeft w:val="0"/>
          <w:marRight w:val="0"/>
          <w:marTop w:val="0"/>
          <w:marBottom w:val="0"/>
          <w:divBdr>
            <w:top w:val="none" w:sz="0" w:space="0" w:color="auto"/>
            <w:left w:val="none" w:sz="0" w:space="0" w:color="auto"/>
            <w:bottom w:val="none" w:sz="0" w:space="0" w:color="auto"/>
            <w:right w:val="none" w:sz="0" w:space="0" w:color="auto"/>
          </w:divBdr>
          <w:divsChild>
            <w:div w:id="1085806913">
              <w:marLeft w:val="0"/>
              <w:marRight w:val="0"/>
              <w:marTop w:val="0"/>
              <w:marBottom w:val="0"/>
              <w:divBdr>
                <w:top w:val="none" w:sz="0" w:space="0" w:color="auto"/>
                <w:left w:val="none" w:sz="0" w:space="0" w:color="auto"/>
                <w:bottom w:val="none" w:sz="0" w:space="0" w:color="auto"/>
                <w:right w:val="none" w:sz="0" w:space="0" w:color="auto"/>
              </w:divBdr>
              <w:divsChild>
                <w:div w:id="8658752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08205295">
      <w:bodyDiv w:val="1"/>
      <w:marLeft w:val="0"/>
      <w:marRight w:val="0"/>
      <w:marTop w:val="0"/>
      <w:marBottom w:val="0"/>
      <w:divBdr>
        <w:top w:val="none" w:sz="0" w:space="0" w:color="auto"/>
        <w:left w:val="none" w:sz="0" w:space="0" w:color="auto"/>
        <w:bottom w:val="none" w:sz="0" w:space="0" w:color="auto"/>
        <w:right w:val="none" w:sz="0" w:space="0" w:color="auto"/>
      </w:divBdr>
    </w:div>
    <w:div w:id="1981112111">
      <w:bodyDiv w:val="1"/>
      <w:marLeft w:val="0"/>
      <w:marRight w:val="0"/>
      <w:marTop w:val="0"/>
      <w:marBottom w:val="0"/>
      <w:divBdr>
        <w:top w:val="none" w:sz="0" w:space="0" w:color="auto"/>
        <w:left w:val="none" w:sz="0" w:space="0" w:color="auto"/>
        <w:bottom w:val="none" w:sz="0" w:space="0" w:color="auto"/>
        <w:right w:val="none" w:sz="0" w:space="0" w:color="auto"/>
      </w:divBdr>
      <w:divsChild>
        <w:div w:id="563838024">
          <w:marLeft w:val="0"/>
          <w:marRight w:val="0"/>
          <w:marTop w:val="0"/>
          <w:marBottom w:val="0"/>
          <w:divBdr>
            <w:top w:val="none" w:sz="0" w:space="0" w:color="auto"/>
            <w:left w:val="none" w:sz="0" w:space="0" w:color="auto"/>
            <w:bottom w:val="none" w:sz="0" w:space="0" w:color="auto"/>
            <w:right w:val="none" w:sz="0" w:space="0" w:color="auto"/>
          </w:divBdr>
          <w:divsChild>
            <w:div w:id="1851523390">
              <w:marLeft w:val="0"/>
              <w:marRight w:val="0"/>
              <w:marTop w:val="0"/>
              <w:marBottom w:val="0"/>
              <w:divBdr>
                <w:top w:val="none" w:sz="0" w:space="0" w:color="auto"/>
                <w:left w:val="none" w:sz="0" w:space="0" w:color="auto"/>
                <w:bottom w:val="none" w:sz="0" w:space="0" w:color="auto"/>
                <w:right w:val="none" w:sz="0" w:space="0" w:color="auto"/>
              </w:divBdr>
              <w:divsChild>
                <w:div w:id="1868790759">
                  <w:marLeft w:val="0"/>
                  <w:marRight w:val="0"/>
                  <w:marTop w:val="0"/>
                  <w:marBottom w:val="0"/>
                  <w:divBdr>
                    <w:top w:val="none" w:sz="0" w:space="0" w:color="auto"/>
                    <w:left w:val="none" w:sz="0" w:space="0" w:color="auto"/>
                    <w:bottom w:val="none" w:sz="0" w:space="0" w:color="auto"/>
                    <w:right w:val="none" w:sz="0" w:space="0" w:color="auto"/>
                  </w:divBdr>
                  <w:divsChild>
                    <w:div w:id="994645727">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sChild>
            </w:div>
          </w:divsChild>
        </w:div>
      </w:divsChild>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chart" Target="charts/chart3.xml"/><Relationship Id="rId18" Type="http://schemas.openxmlformats.org/officeDocument/2006/relationships/chart" Target="charts/chart8.xml"/><Relationship Id="rId26" Type="http://schemas.openxmlformats.org/officeDocument/2006/relationships/chart" Target="charts/chart16.xml"/><Relationship Id="rId3" Type="http://schemas.openxmlformats.org/officeDocument/2006/relationships/customXml" Target="../customXml/item3.xml"/><Relationship Id="rId21" Type="http://schemas.openxmlformats.org/officeDocument/2006/relationships/chart" Target="charts/chart11.xml"/><Relationship Id="rId7" Type="http://schemas.openxmlformats.org/officeDocument/2006/relationships/settings" Target="settings.xml"/><Relationship Id="rId12" Type="http://schemas.openxmlformats.org/officeDocument/2006/relationships/chart" Target="charts/chart2.xml"/><Relationship Id="rId17" Type="http://schemas.openxmlformats.org/officeDocument/2006/relationships/chart" Target="charts/chart7.xml"/><Relationship Id="rId25" Type="http://schemas.openxmlformats.org/officeDocument/2006/relationships/chart" Target="charts/chart15.xml"/><Relationship Id="rId2" Type="http://schemas.openxmlformats.org/officeDocument/2006/relationships/customXml" Target="../customXml/item2.xml"/><Relationship Id="rId16" Type="http://schemas.openxmlformats.org/officeDocument/2006/relationships/chart" Target="charts/chart6.xml"/><Relationship Id="rId20" Type="http://schemas.openxmlformats.org/officeDocument/2006/relationships/chart" Target="charts/chart10.xml"/><Relationship Id="rId29"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chart" Target="charts/chart1.xml"/><Relationship Id="rId24" Type="http://schemas.openxmlformats.org/officeDocument/2006/relationships/chart" Target="charts/chart14.xml"/><Relationship Id="rId5" Type="http://schemas.openxmlformats.org/officeDocument/2006/relationships/numbering" Target="numbering.xml"/><Relationship Id="rId15" Type="http://schemas.openxmlformats.org/officeDocument/2006/relationships/chart" Target="charts/chart5.xml"/><Relationship Id="rId23" Type="http://schemas.openxmlformats.org/officeDocument/2006/relationships/chart" Target="charts/chart13.xml"/><Relationship Id="rId28" Type="http://schemas.openxmlformats.org/officeDocument/2006/relationships/header" Target="header1.xml"/><Relationship Id="rId10" Type="http://schemas.openxmlformats.org/officeDocument/2006/relationships/endnotes" Target="endnotes.xml"/><Relationship Id="rId19" Type="http://schemas.openxmlformats.org/officeDocument/2006/relationships/chart" Target="charts/chart9.xml"/><Relationship Id="rId3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chart" Target="charts/chart4.xml"/><Relationship Id="rId22" Type="http://schemas.openxmlformats.org/officeDocument/2006/relationships/chart" Target="charts/chart12.xml"/><Relationship Id="rId27" Type="http://schemas.openxmlformats.org/officeDocument/2006/relationships/chart" Target="charts/chart17.xml"/><Relationship Id="rId30" Type="http://schemas.openxmlformats.org/officeDocument/2006/relationships/fontTable" Target="fontTable.xml"/></Relationships>
</file>

<file path=word/_rels/header1.xml.rels><?xml version="1.0" encoding="UTF-8" standalone="yes"?>
<Relationships xmlns="http://schemas.openxmlformats.org/package/2006/relationships"><Relationship Id="rId1" Type="http://schemas.openxmlformats.org/officeDocument/2006/relationships/image" Target="media/image1.jpeg"/></Relationships>
</file>

<file path=word/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word/charts/_rels/chart2.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package" Target="../embeddings/Microsoft_Excel_Worksheet1.xlsx"/></Relationships>
</file>

<file path=word/charts/_rels/chart3.xml.rels><?xml version="1.0" encoding="UTF-8" standalone="yes"?>
<Relationships xmlns="http://schemas.openxmlformats.org/package/2006/relationships"><Relationship Id="rId3" Type="http://schemas.openxmlformats.org/officeDocument/2006/relationships/themeOverride" Target="../theme/themeOverride3.xml"/><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package" Target="../embeddings/Microsoft_Excel_Worksheet2.xlsx"/></Relationships>
</file>

<file path=word/charts/_rels/chart4.xml.rels><?xml version="1.0" encoding="UTF-8" standalone="yes"?>
<Relationships xmlns="http://schemas.openxmlformats.org/package/2006/relationships"><Relationship Id="rId3" Type="http://schemas.openxmlformats.org/officeDocument/2006/relationships/themeOverride" Target="../theme/themeOverride4.xml"/><Relationship Id="rId2" Type="http://schemas.microsoft.com/office/2011/relationships/chartColorStyle" Target="colors4.xml"/><Relationship Id="rId1" Type="http://schemas.microsoft.com/office/2011/relationships/chartStyle" Target="style4.xml"/><Relationship Id="rId4" Type="http://schemas.openxmlformats.org/officeDocument/2006/relationships/package" Target="../embeddings/Microsoft_Excel_Worksheet3.xlsx"/></Relationships>
</file>

<file path=word/charts/_rels/chart5.xml.rels><?xml version="1.0" encoding="UTF-8" standalone="yes"?>
<Relationships xmlns="http://schemas.openxmlformats.org/package/2006/relationships"><Relationship Id="rId3" Type="http://schemas.openxmlformats.org/officeDocument/2006/relationships/themeOverride" Target="../theme/themeOverride5.xml"/><Relationship Id="rId2" Type="http://schemas.microsoft.com/office/2011/relationships/chartColorStyle" Target="colors5.xml"/><Relationship Id="rId1" Type="http://schemas.microsoft.com/office/2011/relationships/chartStyle" Target="style5.xml"/><Relationship Id="rId4" Type="http://schemas.openxmlformats.org/officeDocument/2006/relationships/package" Target="../embeddings/Microsoft_Excel_Worksheet4.xlsx"/></Relationships>
</file>

<file path=word/charts/_rels/chart6.xml.rels><?xml version="1.0" encoding="UTF-8" standalone="yes"?>
<Relationships xmlns="http://schemas.openxmlformats.org/package/2006/relationships"><Relationship Id="rId3" Type="http://schemas.openxmlformats.org/officeDocument/2006/relationships/themeOverride" Target="../theme/themeOverride6.xml"/><Relationship Id="rId2" Type="http://schemas.microsoft.com/office/2011/relationships/chartColorStyle" Target="colors6.xml"/><Relationship Id="rId1" Type="http://schemas.microsoft.com/office/2011/relationships/chartStyle" Target="style6.xml"/><Relationship Id="rId4" Type="http://schemas.openxmlformats.org/officeDocument/2006/relationships/package" Target="../embeddings/Microsoft_Excel_Worksheet5.xlsx"/></Relationships>
</file>

<file path=word/charts/_rels/chart7.xml.rels><?xml version="1.0" encoding="UTF-8" standalone="yes"?>
<Relationships xmlns="http://schemas.openxmlformats.org/package/2006/relationships"><Relationship Id="rId3" Type="http://schemas.openxmlformats.org/officeDocument/2006/relationships/themeOverride" Target="../theme/themeOverride7.xml"/><Relationship Id="rId2" Type="http://schemas.microsoft.com/office/2011/relationships/chartColorStyle" Target="colors7.xml"/><Relationship Id="rId1" Type="http://schemas.microsoft.com/office/2011/relationships/chartStyle" Target="style7.xml"/><Relationship Id="rId4" Type="http://schemas.openxmlformats.org/officeDocument/2006/relationships/package" Target="../embeddings/Microsoft_Excel_Worksheet6.xlsx"/></Relationships>
</file>

<file path=word/charts/_rels/chart8.xml.rels><?xml version="1.0" encoding="UTF-8" standalone="yes"?>
<Relationships xmlns="http://schemas.openxmlformats.org/package/2006/relationships"><Relationship Id="rId3" Type="http://schemas.openxmlformats.org/officeDocument/2006/relationships/themeOverride" Target="../theme/themeOverride8.xml"/><Relationship Id="rId2" Type="http://schemas.microsoft.com/office/2011/relationships/chartColorStyle" Target="colors8.xml"/><Relationship Id="rId1" Type="http://schemas.microsoft.com/office/2011/relationships/chartStyle" Target="style8.xml"/><Relationship Id="rId4" Type="http://schemas.openxmlformats.org/officeDocument/2006/relationships/package" Target="../embeddings/Microsoft_Excel_Worksheet7.xlsx"/></Relationships>
</file>

<file path=word/charts/_rels/chart9.xml.rels><?xml version="1.0" encoding="UTF-8" standalone="yes"?>
<Relationships xmlns="http://schemas.openxmlformats.org/package/2006/relationships"><Relationship Id="rId3" Type="http://schemas.openxmlformats.org/officeDocument/2006/relationships/themeOverride" Target="../theme/themeOverride9.xml"/><Relationship Id="rId2" Type="http://schemas.microsoft.com/office/2011/relationships/chartColorStyle" Target="colors9.xml"/><Relationship Id="rId1" Type="http://schemas.microsoft.com/office/2011/relationships/chartStyle" Target="style9.xml"/><Relationship Id="rId4" Type="http://schemas.openxmlformats.org/officeDocument/2006/relationships/package" Target="../embeddings/Microsoft_Excel_Worksheet8.xlsx"/></Relationships>
</file>

<file path=word/charts/_rels/chart10.xml.rels><?xml version="1.0" encoding="UTF-8" standalone="yes"?>
<Relationships xmlns="http://schemas.openxmlformats.org/package/2006/relationships"><Relationship Id="rId3" Type="http://schemas.openxmlformats.org/officeDocument/2006/relationships/themeOverride" Target="../theme/themeOverride10.xml"/><Relationship Id="rId2" Type="http://schemas.microsoft.com/office/2011/relationships/chartColorStyle" Target="colors10.xml"/><Relationship Id="rId1" Type="http://schemas.microsoft.com/office/2011/relationships/chartStyle" Target="style10.xml"/><Relationship Id="rId4" Type="http://schemas.openxmlformats.org/officeDocument/2006/relationships/package" Target="../embeddings/Microsoft_Excel_Worksheet9.xlsx"/></Relationships>
</file>

<file path=word/charts/_rels/chart11.xml.rels><?xml version="1.0" encoding="UTF-8" standalone="yes"?>
<Relationships xmlns="http://schemas.openxmlformats.org/package/2006/relationships"><Relationship Id="rId3" Type="http://schemas.openxmlformats.org/officeDocument/2006/relationships/themeOverride" Target="../theme/themeOverride11.xml"/><Relationship Id="rId2" Type="http://schemas.microsoft.com/office/2011/relationships/chartColorStyle" Target="colors11.xml"/><Relationship Id="rId1" Type="http://schemas.microsoft.com/office/2011/relationships/chartStyle" Target="style11.xml"/><Relationship Id="rId4" Type="http://schemas.openxmlformats.org/officeDocument/2006/relationships/package" Target="../embeddings/Microsoft_Excel_Worksheet10.xlsx"/></Relationships>
</file>

<file path=word/charts/_rels/chart12.xml.rels><?xml version="1.0" encoding="UTF-8" standalone="yes"?>
<Relationships xmlns="http://schemas.openxmlformats.org/package/2006/relationships"><Relationship Id="rId3" Type="http://schemas.openxmlformats.org/officeDocument/2006/relationships/themeOverride" Target="../theme/themeOverride12.xml"/><Relationship Id="rId2" Type="http://schemas.microsoft.com/office/2011/relationships/chartColorStyle" Target="colors12.xml"/><Relationship Id="rId1" Type="http://schemas.microsoft.com/office/2011/relationships/chartStyle" Target="style12.xml"/><Relationship Id="rId4" Type="http://schemas.openxmlformats.org/officeDocument/2006/relationships/package" Target="../embeddings/Microsoft_Excel_Worksheet11.xlsx"/></Relationships>
</file>

<file path=word/charts/_rels/chart13.xml.rels><?xml version="1.0" encoding="UTF-8" standalone="yes"?>
<Relationships xmlns="http://schemas.openxmlformats.org/package/2006/relationships"><Relationship Id="rId3" Type="http://schemas.openxmlformats.org/officeDocument/2006/relationships/themeOverride" Target="../theme/themeOverride13.xml"/><Relationship Id="rId2" Type="http://schemas.microsoft.com/office/2011/relationships/chartColorStyle" Target="colors13.xml"/><Relationship Id="rId1" Type="http://schemas.microsoft.com/office/2011/relationships/chartStyle" Target="style13.xml"/><Relationship Id="rId4" Type="http://schemas.openxmlformats.org/officeDocument/2006/relationships/package" Target="../embeddings/Microsoft_Excel_Worksheet12.xlsx"/></Relationships>
</file>

<file path=word/charts/_rels/chart14.xml.rels><?xml version="1.0" encoding="UTF-8" standalone="yes"?>
<Relationships xmlns="http://schemas.openxmlformats.org/package/2006/relationships"><Relationship Id="rId3" Type="http://schemas.openxmlformats.org/officeDocument/2006/relationships/package" Target="../embeddings/Microsoft_Excel_Worksheet13.xlsx"/><Relationship Id="rId2" Type="http://schemas.microsoft.com/office/2011/relationships/chartColorStyle" Target="colors14.xml"/><Relationship Id="rId1" Type="http://schemas.microsoft.com/office/2011/relationships/chartStyle" Target="style14.xml"/></Relationships>
</file>

<file path=word/charts/_rels/chart15.xml.rels><?xml version="1.0" encoding="UTF-8" standalone="yes"?>
<Relationships xmlns="http://schemas.openxmlformats.org/package/2006/relationships"><Relationship Id="rId3" Type="http://schemas.openxmlformats.org/officeDocument/2006/relationships/themeOverride" Target="../theme/themeOverride14.xml"/><Relationship Id="rId2" Type="http://schemas.microsoft.com/office/2011/relationships/chartColorStyle" Target="colors15.xml"/><Relationship Id="rId1" Type="http://schemas.microsoft.com/office/2011/relationships/chartStyle" Target="style15.xml"/><Relationship Id="rId4" Type="http://schemas.openxmlformats.org/officeDocument/2006/relationships/package" Target="../embeddings/Microsoft_Excel_Worksheet14.xlsx"/></Relationships>
</file>

<file path=word/charts/_rels/chart16.xml.rels><?xml version="1.0" encoding="UTF-8" standalone="yes"?>
<Relationships xmlns="http://schemas.openxmlformats.org/package/2006/relationships"><Relationship Id="rId3" Type="http://schemas.openxmlformats.org/officeDocument/2006/relationships/themeOverride" Target="../theme/themeOverride15.xml"/><Relationship Id="rId2" Type="http://schemas.microsoft.com/office/2011/relationships/chartColorStyle" Target="colors16.xml"/><Relationship Id="rId1" Type="http://schemas.microsoft.com/office/2011/relationships/chartStyle" Target="style16.xml"/><Relationship Id="rId4" Type="http://schemas.openxmlformats.org/officeDocument/2006/relationships/package" Target="../embeddings/Microsoft_Excel_Worksheet15.xlsx"/></Relationships>
</file>

<file path=word/charts/_rels/chart17.xml.rels><?xml version="1.0" encoding="UTF-8" standalone="yes"?>
<Relationships xmlns="http://schemas.openxmlformats.org/package/2006/relationships"><Relationship Id="rId3" Type="http://schemas.openxmlformats.org/officeDocument/2006/relationships/themeOverride" Target="../theme/themeOverride16.xml"/><Relationship Id="rId2" Type="http://schemas.microsoft.com/office/2011/relationships/chartColorStyle" Target="colors17.xml"/><Relationship Id="rId1" Type="http://schemas.microsoft.com/office/2011/relationships/chartStyle" Target="style17.xml"/><Relationship Id="rId4" Type="http://schemas.openxmlformats.org/officeDocument/2006/relationships/package" Target="../embeddings/Microsoft_Excel_Worksheet16.xlsx"/></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200" b="1"/>
              <a:t>Use of Section 5(4)</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Cefn Coed</c:v>
                </c:pt>
              </c:strCache>
            </c:strRef>
          </c:tx>
          <c:spPr>
            <a:solidFill>
              <a:schemeClr val="accent1"/>
            </a:solidFill>
            <a:ln>
              <a:noFill/>
            </a:ln>
            <a:effectLst/>
          </c:spPr>
          <c:invertIfNegative val="0"/>
          <c:cat>
            <c:strRef>
              <c:f>Sheet1!$A$2:$A$11</c:f>
              <c:strCache>
                <c:ptCount val="9"/>
                <c:pt idx="0">
                  <c:v>Oct-Dec 23</c:v>
                </c:pt>
                <c:pt idx="1">
                  <c:v>Jan-Mar 24</c:v>
                </c:pt>
                <c:pt idx="2">
                  <c:v>Apr-Jun 24</c:v>
                </c:pt>
                <c:pt idx="3">
                  <c:v>Jly-Sept 24</c:v>
                </c:pt>
                <c:pt idx="4">
                  <c:v>Oct-Dec 24</c:v>
                </c:pt>
                <c:pt idx="5">
                  <c:v>Jan-Mar 25</c:v>
                </c:pt>
                <c:pt idx="6">
                  <c:v>Apr-Jun 25</c:v>
                </c:pt>
                <c:pt idx="7">
                  <c:v>Jly-Sept 25</c:v>
                </c:pt>
                <c:pt idx="8">
                  <c:v>Oct-Dec 25</c:v>
                </c:pt>
              </c:strCache>
            </c:strRef>
          </c:cat>
          <c:val>
            <c:numRef>
              <c:f>Sheet1!$B$2:$B$11</c:f>
              <c:numCache>
                <c:formatCode>General</c:formatCode>
                <c:ptCount val="10"/>
                <c:pt idx="0">
                  <c:v>1</c:v>
                </c:pt>
                <c:pt idx="1">
                  <c:v>2</c:v>
                </c:pt>
                <c:pt idx="2">
                  <c:v>1</c:v>
                </c:pt>
                <c:pt idx="3">
                  <c:v>2</c:v>
                </c:pt>
                <c:pt idx="4">
                  <c:v>3</c:v>
                </c:pt>
                <c:pt idx="5">
                  <c:v>1</c:v>
                </c:pt>
                <c:pt idx="6">
                  <c:v>0</c:v>
                </c:pt>
                <c:pt idx="7">
                  <c:v>1</c:v>
                </c:pt>
                <c:pt idx="8">
                  <c:v>0</c:v>
                </c:pt>
              </c:numCache>
            </c:numRef>
          </c:val>
          <c:extLst>
            <c:ext xmlns:c16="http://schemas.microsoft.com/office/drawing/2014/chart" uri="{C3380CC4-5D6E-409C-BE32-E72D297353CC}">
              <c16:uniqueId val="{00000000-0614-48B1-A1AF-7D355D3CD562}"/>
            </c:ext>
          </c:extLst>
        </c:ser>
        <c:ser>
          <c:idx val="1"/>
          <c:order val="1"/>
          <c:tx>
            <c:strRef>
              <c:f>Sheet1!$C$1</c:f>
              <c:strCache>
                <c:ptCount val="1"/>
                <c:pt idx="0">
                  <c:v>Ward F</c:v>
                </c:pt>
              </c:strCache>
            </c:strRef>
          </c:tx>
          <c:spPr>
            <a:solidFill>
              <a:schemeClr val="accent2"/>
            </a:solidFill>
            <a:ln>
              <a:noFill/>
            </a:ln>
            <a:effectLst/>
          </c:spPr>
          <c:invertIfNegative val="0"/>
          <c:cat>
            <c:strRef>
              <c:f>Sheet1!$A$2:$A$11</c:f>
              <c:strCache>
                <c:ptCount val="9"/>
                <c:pt idx="0">
                  <c:v>Oct-Dec 23</c:v>
                </c:pt>
                <c:pt idx="1">
                  <c:v>Jan-Mar 24</c:v>
                </c:pt>
                <c:pt idx="2">
                  <c:v>Apr-Jun 24</c:v>
                </c:pt>
                <c:pt idx="3">
                  <c:v>Jly-Sept 24</c:v>
                </c:pt>
                <c:pt idx="4">
                  <c:v>Oct-Dec 24</c:v>
                </c:pt>
                <c:pt idx="5">
                  <c:v>Jan-Mar 25</c:v>
                </c:pt>
                <c:pt idx="6">
                  <c:v>Apr-Jun 25</c:v>
                </c:pt>
                <c:pt idx="7">
                  <c:v>Jly-Sept 25</c:v>
                </c:pt>
                <c:pt idx="8">
                  <c:v>Oct-Dec 25</c:v>
                </c:pt>
              </c:strCache>
            </c:strRef>
          </c:cat>
          <c:val>
            <c:numRef>
              <c:f>Sheet1!$C$2:$C$11</c:f>
              <c:numCache>
                <c:formatCode>General</c:formatCode>
                <c:ptCount val="10"/>
                <c:pt idx="0">
                  <c:v>0</c:v>
                </c:pt>
                <c:pt idx="1">
                  <c:v>0</c:v>
                </c:pt>
                <c:pt idx="2">
                  <c:v>2</c:v>
                </c:pt>
                <c:pt idx="3">
                  <c:v>0</c:v>
                </c:pt>
                <c:pt idx="4">
                  <c:v>2</c:v>
                </c:pt>
                <c:pt idx="5">
                  <c:v>1</c:v>
                </c:pt>
                <c:pt idx="6">
                  <c:v>1</c:v>
                </c:pt>
                <c:pt idx="7">
                  <c:v>0</c:v>
                </c:pt>
                <c:pt idx="8">
                  <c:v>0</c:v>
                </c:pt>
              </c:numCache>
            </c:numRef>
          </c:val>
          <c:extLst>
            <c:ext xmlns:c16="http://schemas.microsoft.com/office/drawing/2014/chart" uri="{C3380CC4-5D6E-409C-BE32-E72D297353CC}">
              <c16:uniqueId val="{00000001-0614-48B1-A1AF-7D355D3CD562}"/>
            </c:ext>
          </c:extLst>
        </c:ser>
        <c:ser>
          <c:idx val="2"/>
          <c:order val="2"/>
          <c:tx>
            <c:strRef>
              <c:f>Sheet1!$D$1</c:f>
              <c:strCache>
                <c:ptCount val="1"/>
                <c:pt idx="0">
                  <c:v>Secure Services</c:v>
                </c:pt>
              </c:strCache>
            </c:strRef>
          </c:tx>
          <c:spPr>
            <a:solidFill>
              <a:schemeClr val="accent3"/>
            </a:solidFill>
            <a:ln>
              <a:noFill/>
            </a:ln>
            <a:effectLst/>
          </c:spPr>
          <c:invertIfNegative val="0"/>
          <c:cat>
            <c:strRef>
              <c:f>Sheet1!$A$2:$A$11</c:f>
              <c:strCache>
                <c:ptCount val="9"/>
                <c:pt idx="0">
                  <c:v>Oct-Dec 23</c:v>
                </c:pt>
                <c:pt idx="1">
                  <c:v>Jan-Mar 24</c:v>
                </c:pt>
                <c:pt idx="2">
                  <c:v>Apr-Jun 24</c:v>
                </c:pt>
                <c:pt idx="3">
                  <c:v>Jly-Sept 24</c:v>
                </c:pt>
                <c:pt idx="4">
                  <c:v>Oct-Dec 24</c:v>
                </c:pt>
                <c:pt idx="5">
                  <c:v>Jan-Mar 25</c:v>
                </c:pt>
                <c:pt idx="6">
                  <c:v>Apr-Jun 25</c:v>
                </c:pt>
                <c:pt idx="7">
                  <c:v>Jly-Sept 25</c:v>
                </c:pt>
                <c:pt idx="8">
                  <c:v>Oct-Dec 25</c:v>
                </c:pt>
              </c:strCache>
            </c:strRef>
          </c:cat>
          <c:val>
            <c:numRef>
              <c:f>Sheet1!$D$2:$D$11</c:f>
              <c:numCache>
                <c:formatCode>General</c:formatCode>
                <c:ptCount val="10"/>
                <c:pt idx="0">
                  <c:v>0</c:v>
                </c:pt>
                <c:pt idx="1">
                  <c:v>0</c:v>
                </c:pt>
                <c:pt idx="2">
                  <c:v>0</c:v>
                </c:pt>
                <c:pt idx="3">
                  <c:v>0</c:v>
                </c:pt>
                <c:pt idx="4">
                  <c:v>0</c:v>
                </c:pt>
                <c:pt idx="5">
                  <c:v>0</c:v>
                </c:pt>
                <c:pt idx="6">
                  <c:v>0</c:v>
                </c:pt>
                <c:pt idx="7">
                  <c:v>0</c:v>
                </c:pt>
                <c:pt idx="8">
                  <c:v>0</c:v>
                </c:pt>
              </c:numCache>
            </c:numRef>
          </c:val>
          <c:extLst>
            <c:ext xmlns:c16="http://schemas.microsoft.com/office/drawing/2014/chart" uri="{C3380CC4-5D6E-409C-BE32-E72D297353CC}">
              <c16:uniqueId val="{00000002-0614-48B1-A1AF-7D355D3CD562}"/>
            </c:ext>
          </c:extLst>
        </c:ser>
        <c:ser>
          <c:idx val="3"/>
          <c:order val="3"/>
          <c:tx>
            <c:strRef>
              <c:f>Sheet1!$E$1</c:f>
              <c:strCache>
                <c:ptCount val="1"/>
                <c:pt idx="0">
                  <c:v>Learning Disability Services</c:v>
                </c:pt>
              </c:strCache>
            </c:strRef>
          </c:tx>
          <c:spPr>
            <a:solidFill>
              <a:schemeClr val="accent4"/>
            </a:solidFill>
            <a:ln>
              <a:noFill/>
            </a:ln>
            <a:effectLst/>
          </c:spPr>
          <c:invertIfNegative val="0"/>
          <c:cat>
            <c:strRef>
              <c:f>Sheet1!$A$2:$A$11</c:f>
              <c:strCache>
                <c:ptCount val="9"/>
                <c:pt idx="0">
                  <c:v>Oct-Dec 23</c:v>
                </c:pt>
                <c:pt idx="1">
                  <c:v>Jan-Mar 24</c:v>
                </c:pt>
                <c:pt idx="2">
                  <c:v>Apr-Jun 24</c:v>
                </c:pt>
                <c:pt idx="3">
                  <c:v>Jly-Sept 24</c:v>
                </c:pt>
                <c:pt idx="4">
                  <c:v>Oct-Dec 24</c:v>
                </c:pt>
                <c:pt idx="5">
                  <c:v>Jan-Mar 25</c:v>
                </c:pt>
                <c:pt idx="6">
                  <c:v>Apr-Jun 25</c:v>
                </c:pt>
                <c:pt idx="7">
                  <c:v>Jly-Sept 25</c:v>
                </c:pt>
                <c:pt idx="8">
                  <c:v>Oct-Dec 25</c:v>
                </c:pt>
              </c:strCache>
            </c:strRef>
          </c:cat>
          <c:val>
            <c:numRef>
              <c:f>Sheet1!$E$2:$E$11</c:f>
              <c:numCache>
                <c:formatCode>General</c:formatCode>
                <c:ptCount val="10"/>
                <c:pt idx="0">
                  <c:v>0</c:v>
                </c:pt>
                <c:pt idx="1">
                  <c:v>0</c:v>
                </c:pt>
                <c:pt idx="2">
                  <c:v>0</c:v>
                </c:pt>
                <c:pt idx="3">
                  <c:v>0</c:v>
                </c:pt>
                <c:pt idx="4">
                  <c:v>0</c:v>
                </c:pt>
                <c:pt idx="5">
                  <c:v>0</c:v>
                </c:pt>
                <c:pt idx="6">
                  <c:v>0</c:v>
                </c:pt>
                <c:pt idx="7">
                  <c:v>0</c:v>
                </c:pt>
                <c:pt idx="8">
                  <c:v>0</c:v>
                </c:pt>
              </c:numCache>
            </c:numRef>
          </c:val>
          <c:extLst>
            <c:ext xmlns:c16="http://schemas.microsoft.com/office/drawing/2014/chart" uri="{C3380CC4-5D6E-409C-BE32-E72D297353CC}">
              <c16:uniqueId val="{00000003-0614-48B1-A1AF-7D355D3CD562}"/>
            </c:ext>
          </c:extLst>
        </c:ser>
        <c:ser>
          <c:idx val="4"/>
          <c:order val="4"/>
          <c:tx>
            <c:strRef>
              <c:f>Sheet1!$F$1</c:f>
              <c:strCache>
                <c:ptCount val="1"/>
                <c:pt idx="0">
                  <c:v>Peri-Natal MHU</c:v>
                </c:pt>
              </c:strCache>
            </c:strRef>
          </c:tx>
          <c:spPr>
            <a:solidFill>
              <a:schemeClr val="accent5"/>
            </a:solidFill>
            <a:ln>
              <a:noFill/>
            </a:ln>
            <a:effectLst/>
          </c:spPr>
          <c:invertIfNegative val="0"/>
          <c:cat>
            <c:strRef>
              <c:f>Sheet1!$A$2:$A$11</c:f>
              <c:strCache>
                <c:ptCount val="9"/>
                <c:pt idx="0">
                  <c:v>Oct-Dec 23</c:v>
                </c:pt>
                <c:pt idx="1">
                  <c:v>Jan-Mar 24</c:v>
                </c:pt>
                <c:pt idx="2">
                  <c:v>Apr-Jun 24</c:v>
                </c:pt>
                <c:pt idx="3">
                  <c:v>Jly-Sept 24</c:v>
                </c:pt>
                <c:pt idx="4">
                  <c:v>Oct-Dec 24</c:v>
                </c:pt>
                <c:pt idx="5">
                  <c:v>Jan-Mar 25</c:v>
                </c:pt>
                <c:pt idx="6">
                  <c:v>Apr-Jun 25</c:v>
                </c:pt>
                <c:pt idx="7">
                  <c:v>Jly-Sept 25</c:v>
                </c:pt>
                <c:pt idx="8">
                  <c:v>Oct-Dec 25</c:v>
                </c:pt>
              </c:strCache>
            </c:strRef>
          </c:cat>
          <c:val>
            <c:numRef>
              <c:f>Sheet1!$F$2:$F$11</c:f>
              <c:numCache>
                <c:formatCode>General</c:formatCode>
                <c:ptCount val="10"/>
                <c:pt idx="0">
                  <c:v>0</c:v>
                </c:pt>
                <c:pt idx="1">
                  <c:v>0</c:v>
                </c:pt>
                <c:pt idx="2">
                  <c:v>0</c:v>
                </c:pt>
                <c:pt idx="3">
                  <c:v>1</c:v>
                </c:pt>
                <c:pt idx="4">
                  <c:v>0</c:v>
                </c:pt>
                <c:pt idx="5">
                  <c:v>0</c:v>
                </c:pt>
                <c:pt idx="6">
                  <c:v>0</c:v>
                </c:pt>
                <c:pt idx="7">
                  <c:v>0</c:v>
                </c:pt>
                <c:pt idx="8">
                  <c:v>0</c:v>
                </c:pt>
              </c:numCache>
            </c:numRef>
          </c:val>
          <c:extLst>
            <c:ext xmlns:c16="http://schemas.microsoft.com/office/drawing/2014/chart" uri="{C3380CC4-5D6E-409C-BE32-E72D297353CC}">
              <c16:uniqueId val="{00000004-0614-48B1-A1AF-7D355D3CD562}"/>
            </c:ext>
          </c:extLst>
        </c:ser>
        <c:ser>
          <c:idx val="5"/>
          <c:order val="5"/>
          <c:tx>
            <c:strRef>
              <c:f>Sheet1!$G$1</c:f>
              <c:strCache>
                <c:ptCount val="1"/>
                <c:pt idx="0">
                  <c:v>Suite 2 </c:v>
                </c:pt>
              </c:strCache>
            </c:strRef>
          </c:tx>
          <c:spPr>
            <a:solidFill>
              <a:schemeClr val="accent6"/>
            </a:solidFill>
            <a:ln>
              <a:noFill/>
            </a:ln>
            <a:effectLst/>
          </c:spPr>
          <c:invertIfNegative val="0"/>
          <c:cat>
            <c:strRef>
              <c:f>Sheet1!$A$2:$A$11</c:f>
              <c:strCache>
                <c:ptCount val="9"/>
                <c:pt idx="0">
                  <c:v>Oct-Dec 23</c:v>
                </c:pt>
                <c:pt idx="1">
                  <c:v>Jan-Mar 24</c:v>
                </c:pt>
                <c:pt idx="2">
                  <c:v>Apr-Jun 24</c:v>
                </c:pt>
                <c:pt idx="3">
                  <c:v>Jly-Sept 24</c:v>
                </c:pt>
                <c:pt idx="4">
                  <c:v>Oct-Dec 24</c:v>
                </c:pt>
                <c:pt idx="5">
                  <c:v>Jan-Mar 25</c:v>
                </c:pt>
                <c:pt idx="6">
                  <c:v>Apr-Jun 25</c:v>
                </c:pt>
                <c:pt idx="7">
                  <c:v>Jly-Sept 25</c:v>
                </c:pt>
                <c:pt idx="8">
                  <c:v>Oct-Dec 25</c:v>
                </c:pt>
              </c:strCache>
            </c:strRef>
          </c:cat>
          <c:val>
            <c:numRef>
              <c:f>Sheet1!$G$2:$G$11</c:f>
              <c:numCache>
                <c:formatCode>General</c:formatCode>
                <c:ptCount val="10"/>
                <c:pt idx="8">
                  <c:v>1</c:v>
                </c:pt>
              </c:numCache>
            </c:numRef>
          </c:val>
          <c:extLst>
            <c:ext xmlns:c16="http://schemas.microsoft.com/office/drawing/2014/chart" uri="{C3380CC4-5D6E-409C-BE32-E72D297353CC}">
              <c16:uniqueId val="{00000000-A281-4515-8882-421391933406}"/>
            </c:ext>
          </c:extLst>
        </c:ser>
        <c:dLbls>
          <c:showLegendKey val="0"/>
          <c:showVal val="0"/>
          <c:showCatName val="0"/>
          <c:showSerName val="0"/>
          <c:showPercent val="0"/>
          <c:showBubbleSize val="0"/>
        </c:dLbls>
        <c:gapWidth val="219"/>
        <c:overlap val="-27"/>
        <c:axId val="1846033839"/>
        <c:axId val="1846034671"/>
      </c:barChart>
      <c:catAx>
        <c:axId val="184603383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846034671"/>
        <c:crosses val="autoZero"/>
        <c:auto val="1"/>
        <c:lblAlgn val="ctr"/>
        <c:lblOffset val="100"/>
        <c:noMultiLvlLbl val="0"/>
      </c:catAx>
      <c:valAx>
        <c:axId val="1846034671"/>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846033839"/>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dTable>
      <c:spPr>
        <a:noFill/>
        <a:ln w="25400">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ysClr val="windowText" lastClr="000000"/>
      </a:solidFill>
      <a:round/>
    </a:ln>
    <a:effectLst/>
  </c:spPr>
  <c:txPr>
    <a:bodyPr/>
    <a:lstStyle/>
    <a:p>
      <a:pPr>
        <a:defRPr/>
      </a:pPr>
      <a:endParaRPr lang="en-US"/>
    </a:p>
  </c:txPr>
  <c:externalData r:id="rId4">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200" b="1">
                <a:latin typeface="Verdana" panose="020B0604030504040204" pitchFamily="34" charset="0"/>
                <a:ea typeface="Verdana" panose="020B0604030504040204" pitchFamily="34" charset="0"/>
              </a:rPr>
              <a:t>Use of Section 5(2)</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Cefn Coed</c:v>
                </c:pt>
              </c:strCache>
            </c:strRef>
          </c:tx>
          <c:spPr>
            <a:solidFill>
              <a:schemeClr val="accent1"/>
            </a:solidFill>
            <a:ln>
              <a:noFill/>
            </a:ln>
            <a:effectLst/>
          </c:spPr>
          <c:invertIfNegative val="0"/>
          <c:cat>
            <c:strRef>
              <c:f>Sheet1!$A$2:$A$10</c:f>
              <c:strCache>
                <c:ptCount val="9"/>
                <c:pt idx="0">
                  <c:v>Oct-Dec 23</c:v>
                </c:pt>
                <c:pt idx="1">
                  <c:v>Jan-Mar 24</c:v>
                </c:pt>
                <c:pt idx="2">
                  <c:v>Apr-Jun 24</c:v>
                </c:pt>
                <c:pt idx="3">
                  <c:v>Jly-Sept 24</c:v>
                </c:pt>
                <c:pt idx="4">
                  <c:v>Oct-Dec 24</c:v>
                </c:pt>
                <c:pt idx="5">
                  <c:v>Jan-Mar 25</c:v>
                </c:pt>
                <c:pt idx="6">
                  <c:v>Apr-Jun 25</c:v>
                </c:pt>
                <c:pt idx="7">
                  <c:v>Jly-Sept 25</c:v>
                </c:pt>
                <c:pt idx="8">
                  <c:v>Oct-Dec 25</c:v>
                </c:pt>
              </c:strCache>
            </c:strRef>
          </c:cat>
          <c:val>
            <c:numRef>
              <c:f>Sheet1!$B$2:$B$10</c:f>
              <c:numCache>
                <c:formatCode>General</c:formatCode>
                <c:ptCount val="9"/>
                <c:pt idx="0">
                  <c:v>5</c:v>
                </c:pt>
                <c:pt idx="1">
                  <c:v>7</c:v>
                </c:pt>
                <c:pt idx="2">
                  <c:v>6</c:v>
                </c:pt>
                <c:pt idx="3">
                  <c:v>13</c:v>
                </c:pt>
                <c:pt idx="4">
                  <c:v>16</c:v>
                </c:pt>
                <c:pt idx="5">
                  <c:v>12</c:v>
                </c:pt>
                <c:pt idx="6">
                  <c:v>8</c:v>
                </c:pt>
                <c:pt idx="7">
                  <c:v>10</c:v>
                </c:pt>
                <c:pt idx="8">
                  <c:v>12</c:v>
                </c:pt>
              </c:numCache>
            </c:numRef>
          </c:val>
          <c:extLst>
            <c:ext xmlns:c16="http://schemas.microsoft.com/office/drawing/2014/chart" uri="{C3380CC4-5D6E-409C-BE32-E72D297353CC}">
              <c16:uniqueId val="{00000000-1FBC-4B58-BBFD-EDC811DE00E2}"/>
            </c:ext>
          </c:extLst>
        </c:ser>
        <c:ser>
          <c:idx val="1"/>
          <c:order val="1"/>
          <c:tx>
            <c:strRef>
              <c:f>Sheet1!$C$1</c:f>
              <c:strCache>
                <c:ptCount val="1"/>
                <c:pt idx="0">
                  <c:v>Ward F</c:v>
                </c:pt>
              </c:strCache>
            </c:strRef>
          </c:tx>
          <c:spPr>
            <a:solidFill>
              <a:schemeClr val="accent2"/>
            </a:solidFill>
            <a:ln>
              <a:noFill/>
            </a:ln>
            <a:effectLst/>
          </c:spPr>
          <c:invertIfNegative val="0"/>
          <c:cat>
            <c:strRef>
              <c:f>Sheet1!$A$2:$A$10</c:f>
              <c:strCache>
                <c:ptCount val="9"/>
                <c:pt idx="0">
                  <c:v>Oct-Dec 23</c:v>
                </c:pt>
                <c:pt idx="1">
                  <c:v>Jan-Mar 24</c:v>
                </c:pt>
                <c:pt idx="2">
                  <c:v>Apr-Jun 24</c:v>
                </c:pt>
                <c:pt idx="3">
                  <c:v>Jly-Sept 24</c:v>
                </c:pt>
                <c:pt idx="4">
                  <c:v>Oct-Dec 24</c:v>
                </c:pt>
                <c:pt idx="5">
                  <c:v>Jan-Mar 25</c:v>
                </c:pt>
                <c:pt idx="6">
                  <c:v>Apr-Jun 25</c:v>
                </c:pt>
                <c:pt idx="7">
                  <c:v>Jly-Sept 25</c:v>
                </c:pt>
                <c:pt idx="8">
                  <c:v>Oct-Dec 25</c:v>
                </c:pt>
              </c:strCache>
            </c:strRef>
          </c:cat>
          <c:val>
            <c:numRef>
              <c:f>Sheet1!$C$2:$C$10</c:f>
              <c:numCache>
                <c:formatCode>General</c:formatCode>
                <c:ptCount val="9"/>
                <c:pt idx="0">
                  <c:v>10</c:v>
                </c:pt>
                <c:pt idx="1">
                  <c:v>15</c:v>
                </c:pt>
                <c:pt idx="2">
                  <c:v>14</c:v>
                </c:pt>
                <c:pt idx="3">
                  <c:v>5</c:v>
                </c:pt>
                <c:pt idx="4">
                  <c:v>15</c:v>
                </c:pt>
                <c:pt idx="5">
                  <c:v>13</c:v>
                </c:pt>
                <c:pt idx="6">
                  <c:v>14</c:v>
                </c:pt>
                <c:pt idx="7">
                  <c:v>10</c:v>
                </c:pt>
                <c:pt idx="8">
                  <c:v>7</c:v>
                </c:pt>
              </c:numCache>
            </c:numRef>
          </c:val>
          <c:extLst>
            <c:ext xmlns:c16="http://schemas.microsoft.com/office/drawing/2014/chart" uri="{C3380CC4-5D6E-409C-BE32-E72D297353CC}">
              <c16:uniqueId val="{00000001-1FBC-4B58-BBFD-EDC811DE00E2}"/>
            </c:ext>
          </c:extLst>
        </c:ser>
        <c:ser>
          <c:idx val="2"/>
          <c:order val="2"/>
          <c:tx>
            <c:strRef>
              <c:f>Sheet1!$D$1</c:f>
              <c:strCache>
                <c:ptCount val="1"/>
                <c:pt idx="0">
                  <c:v>Learning Disabilities Services</c:v>
                </c:pt>
              </c:strCache>
            </c:strRef>
          </c:tx>
          <c:spPr>
            <a:solidFill>
              <a:schemeClr val="accent3"/>
            </a:solidFill>
            <a:ln>
              <a:noFill/>
            </a:ln>
            <a:effectLst/>
          </c:spPr>
          <c:invertIfNegative val="0"/>
          <c:cat>
            <c:strRef>
              <c:f>Sheet1!$A$2:$A$10</c:f>
              <c:strCache>
                <c:ptCount val="9"/>
                <c:pt idx="0">
                  <c:v>Oct-Dec 23</c:v>
                </c:pt>
                <c:pt idx="1">
                  <c:v>Jan-Mar 24</c:v>
                </c:pt>
                <c:pt idx="2">
                  <c:v>Apr-Jun 24</c:v>
                </c:pt>
                <c:pt idx="3">
                  <c:v>Jly-Sept 24</c:v>
                </c:pt>
                <c:pt idx="4">
                  <c:v>Oct-Dec 24</c:v>
                </c:pt>
                <c:pt idx="5">
                  <c:v>Jan-Mar 25</c:v>
                </c:pt>
                <c:pt idx="6">
                  <c:v>Apr-Jun 25</c:v>
                </c:pt>
                <c:pt idx="7">
                  <c:v>Jly-Sept 25</c:v>
                </c:pt>
                <c:pt idx="8">
                  <c:v>Oct-Dec 25</c:v>
                </c:pt>
              </c:strCache>
            </c:strRef>
          </c:cat>
          <c:val>
            <c:numRef>
              <c:f>Sheet1!$D$2:$D$10</c:f>
              <c:numCache>
                <c:formatCode>General</c:formatCode>
                <c:ptCount val="9"/>
                <c:pt idx="0">
                  <c:v>1</c:v>
                </c:pt>
                <c:pt idx="1">
                  <c:v>0</c:v>
                </c:pt>
                <c:pt idx="2">
                  <c:v>0</c:v>
                </c:pt>
                <c:pt idx="3">
                  <c:v>0</c:v>
                </c:pt>
                <c:pt idx="4">
                  <c:v>2</c:v>
                </c:pt>
                <c:pt idx="5">
                  <c:v>0</c:v>
                </c:pt>
                <c:pt idx="6">
                  <c:v>0</c:v>
                </c:pt>
                <c:pt idx="7">
                  <c:v>0</c:v>
                </c:pt>
                <c:pt idx="8">
                  <c:v>0</c:v>
                </c:pt>
              </c:numCache>
            </c:numRef>
          </c:val>
          <c:extLst>
            <c:ext xmlns:c16="http://schemas.microsoft.com/office/drawing/2014/chart" uri="{C3380CC4-5D6E-409C-BE32-E72D297353CC}">
              <c16:uniqueId val="{00000002-1FBC-4B58-BBFD-EDC811DE00E2}"/>
            </c:ext>
          </c:extLst>
        </c:ser>
        <c:ser>
          <c:idx val="3"/>
          <c:order val="3"/>
          <c:tx>
            <c:strRef>
              <c:f>Sheet1!$E$1</c:f>
              <c:strCache>
                <c:ptCount val="1"/>
                <c:pt idx="0">
                  <c:v>General Hospitals</c:v>
                </c:pt>
              </c:strCache>
            </c:strRef>
          </c:tx>
          <c:spPr>
            <a:solidFill>
              <a:schemeClr val="accent4"/>
            </a:solidFill>
            <a:ln>
              <a:noFill/>
            </a:ln>
            <a:effectLst/>
          </c:spPr>
          <c:invertIfNegative val="0"/>
          <c:cat>
            <c:strRef>
              <c:f>Sheet1!$A$2:$A$10</c:f>
              <c:strCache>
                <c:ptCount val="9"/>
                <c:pt idx="0">
                  <c:v>Oct-Dec 23</c:v>
                </c:pt>
                <c:pt idx="1">
                  <c:v>Jan-Mar 24</c:v>
                </c:pt>
                <c:pt idx="2">
                  <c:v>Apr-Jun 24</c:v>
                </c:pt>
                <c:pt idx="3">
                  <c:v>Jly-Sept 24</c:v>
                </c:pt>
                <c:pt idx="4">
                  <c:v>Oct-Dec 24</c:v>
                </c:pt>
                <c:pt idx="5">
                  <c:v>Jan-Mar 25</c:v>
                </c:pt>
                <c:pt idx="6">
                  <c:v>Apr-Jun 25</c:v>
                </c:pt>
                <c:pt idx="7">
                  <c:v>Jly-Sept 25</c:v>
                </c:pt>
                <c:pt idx="8">
                  <c:v>Oct-Dec 25</c:v>
                </c:pt>
              </c:strCache>
            </c:strRef>
          </c:cat>
          <c:val>
            <c:numRef>
              <c:f>Sheet1!$E$2:$E$10</c:f>
              <c:numCache>
                <c:formatCode>General</c:formatCode>
                <c:ptCount val="9"/>
                <c:pt idx="0">
                  <c:v>5</c:v>
                </c:pt>
                <c:pt idx="1">
                  <c:v>7</c:v>
                </c:pt>
                <c:pt idx="2">
                  <c:v>5</c:v>
                </c:pt>
                <c:pt idx="3">
                  <c:v>5</c:v>
                </c:pt>
                <c:pt idx="4">
                  <c:v>5</c:v>
                </c:pt>
                <c:pt idx="5">
                  <c:v>12</c:v>
                </c:pt>
                <c:pt idx="6">
                  <c:v>4</c:v>
                </c:pt>
                <c:pt idx="7">
                  <c:v>6</c:v>
                </c:pt>
                <c:pt idx="8">
                  <c:v>6</c:v>
                </c:pt>
              </c:numCache>
            </c:numRef>
          </c:val>
          <c:extLst>
            <c:ext xmlns:c16="http://schemas.microsoft.com/office/drawing/2014/chart" uri="{C3380CC4-5D6E-409C-BE32-E72D297353CC}">
              <c16:uniqueId val="{00000003-1FBC-4B58-BBFD-EDC811DE00E2}"/>
            </c:ext>
          </c:extLst>
        </c:ser>
        <c:ser>
          <c:idx val="4"/>
          <c:order val="4"/>
          <c:tx>
            <c:strRef>
              <c:f>Sheet1!$F$1</c:f>
              <c:strCache>
                <c:ptCount val="1"/>
                <c:pt idx="0">
                  <c:v>Peri-natal MHU</c:v>
                </c:pt>
              </c:strCache>
            </c:strRef>
          </c:tx>
          <c:spPr>
            <a:solidFill>
              <a:schemeClr val="accent5"/>
            </a:solidFill>
            <a:ln>
              <a:noFill/>
            </a:ln>
            <a:effectLst/>
          </c:spPr>
          <c:invertIfNegative val="0"/>
          <c:cat>
            <c:strRef>
              <c:f>Sheet1!$A$2:$A$10</c:f>
              <c:strCache>
                <c:ptCount val="9"/>
                <c:pt idx="0">
                  <c:v>Oct-Dec 23</c:v>
                </c:pt>
                <c:pt idx="1">
                  <c:v>Jan-Mar 24</c:v>
                </c:pt>
                <c:pt idx="2">
                  <c:v>Apr-Jun 24</c:v>
                </c:pt>
                <c:pt idx="3">
                  <c:v>Jly-Sept 24</c:v>
                </c:pt>
                <c:pt idx="4">
                  <c:v>Oct-Dec 24</c:v>
                </c:pt>
                <c:pt idx="5">
                  <c:v>Jan-Mar 25</c:v>
                </c:pt>
                <c:pt idx="6">
                  <c:v>Apr-Jun 25</c:v>
                </c:pt>
                <c:pt idx="7">
                  <c:v>Jly-Sept 25</c:v>
                </c:pt>
                <c:pt idx="8">
                  <c:v>Oct-Dec 25</c:v>
                </c:pt>
              </c:strCache>
            </c:strRef>
          </c:cat>
          <c:val>
            <c:numRef>
              <c:f>Sheet1!$F$2:$F$10</c:f>
              <c:numCache>
                <c:formatCode>General</c:formatCode>
                <c:ptCount val="9"/>
                <c:pt idx="0">
                  <c:v>2</c:v>
                </c:pt>
                <c:pt idx="1">
                  <c:v>1</c:v>
                </c:pt>
                <c:pt idx="2">
                  <c:v>0</c:v>
                </c:pt>
                <c:pt idx="3">
                  <c:v>4</c:v>
                </c:pt>
                <c:pt idx="4">
                  <c:v>0</c:v>
                </c:pt>
                <c:pt idx="5">
                  <c:v>1</c:v>
                </c:pt>
                <c:pt idx="6">
                  <c:v>0</c:v>
                </c:pt>
                <c:pt idx="7">
                  <c:v>0</c:v>
                </c:pt>
                <c:pt idx="8">
                  <c:v>0</c:v>
                </c:pt>
              </c:numCache>
            </c:numRef>
          </c:val>
          <c:extLst>
            <c:ext xmlns:c16="http://schemas.microsoft.com/office/drawing/2014/chart" uri="{C3380CC4-5D6E-409C-BE32-E72D297353CC}">
              <c16:uniqueId val="{00000004-1FBC-4B58-BBFD-EDC811DE00E2}"/>
            </c:ext>
          </c:extLst>
        </c:ser>
        <c:ser>
          <c:idx val="5"/>
          <c:order val="5"/>
          <c:tx>
            <c:strRef>
              <c:f>Sheet1!$G$1</c:f>
              <c:strCache>
                <c:ptCount val="1"/>
                <c:pt idx="0">
                  <c:v>Tonna Suite 2</c:v>
                </c:pt>
              </c:strCache>
            </c:strRef>
          </c:tx>
          <c:spPr>
            <a:solidFill>
              <a:schemeClr val="accent6"/>
            </a:solidFill>
            <a:ln>
              <a:noFill/>
            </a:ln>
            <a:effectLst/>
          </c:spPr>
          <c:invertIfNegative val="0"/>
          <c:cat>
            <c:strRef>
              <c:f>Sheet1!$A$2:$A$10</c:f>
              <c:strCache>
                <c:ptCount val="9"/>
                <c:pt idx="0">
                  <c:v>Oct-Dec 23</c:v>
                </c:pt>
                <c:pt idx="1">
                  <c:v>Jan-Mar 24</c:v>
                </c:pt>
                <c:pt idx="2">
                  <c:v>Apr-Jun 24</c:v>
                </c:pt>
                <c:pt idx="3">
                  <c:v>Jly-Sept 24</c:v>
                </c:pt>
                <c:pt idx="4">
                  <c:v>Oct-Dec 24</c:v>
                </c:pt>
                <c:pt idx="5">
                  <c:v>Jan-Mar 25</c:v>
                </c:pt>
                <c:pt idx="6">
                  <c:v>Apr-Jun 25</c:v>
                </c:pt>
                <c:pt idx="7">
                  <c:v>Jly-Sept 25</c:v>
                </c:pt>
                <c:pt idx="8">
                  <c:v>Oct-Dec 25</c:v>
                </c:pt>
              </c:strCache>
            </c:strRef>
          </c:cat>
          <c:val>
            <c:numRef>
              <c:f>Sheet1!$G$2:$G$10</c:f>
              <c:numCache>
                <c:formatCode>General</c:formatCode>
                <c:ptCount val="9"/>
                <c:pt idx="5">
                  <c:v>1</c:v>
                </c:pt>
                <c:pt idx="6">
                  <c:v>0</c:v>
                </c:pt>
                <c:pt idx="7">
                  <c:v>0</c:v>
                </c:pt>
                <c:pt idx="8">
                  <c:v>1</c:v>
                </c:pt>
              </c:numCache>
            </c:numRef>
          </c:val>
          <c:extLst>
            <c:ext xmlns:c16="http://schemas.microsoft.com/office/drawing/2014/chart" uri="{C3380CC4-5D6E-409C-BE32-E72D297353CC}">
              <c16:uniqueId val="{00000005-1FBC-4B58-BBFD-EDC811DE00E2}"/>
            </c:ext>
          </c:extLst>
        </c:ser>
        <c:ser>
          <c:idx val="6"/>
          <c:order val="6"/>
          <c:tx>
            <c:strRef>
              <c:f>Sheet1!$H$1</c:f>
              <c:strCache>
                <c:ptCount val="1"/>
                <c:pt idx="0">
                  <c:v>Neuro-Rehab</c:v>
                </c:pt>
              </c:strCache>
            </c:strRef>
          </c:tx>
          <c:spPr>
            <a:solidFill>
              <a:schemeClr val="accent1">
                <a:lumMod val="60000"/>
              </a:schemeClr>
            </a:solidFill>
            <a:ln>
              <a:noFill/>
            </a:ln>
            <a:effectLst/>
          </c:spPr>
          <c:invertIfNegative val="0"/>
          <c:cat>
            <c:strRef>
              <c:f>Sheet1!$A$2:$A$10</c:f>
              <c:strCache>
                <c:ptCount val="9"/>
                <c:pt idx="0">
                  <c:v>Oct-Dec 23</c:v>
                </c:pt>
                <c:pt idx="1">
                  <c:v>Jan-Mar 24</c:v>
                </c:pt>
                <c:pt idx="2">
                  <c:v>Apr-Jun 24</c:v>
                </c:pt>
                <c:pt idx="3">
                  <c:v>Jly-Sept 24</c:v>
                </c:pt>
                <c:pt idx="4">
                  <c:v>Oct-Dec 24</c:v>
                </c:pt>
                <c:pt idx="5">
                  <c:v>Jan-Mar 25</c:v>
                </c:pt>
                <c:pt idx="6">
                  <c:v>Apr-Jun 25</c:v>
                </c:pt>
                <c:pt idx="7">
                  <c:v>Jly-Sept 25</c:v>
                </c:pt>
                <c:pt idx="8">
                  <c:v>Oct-Dec 25</c:v>
                </c:pt>
              </c:strCache>
            </c:strRef>
          </c:cat>
          <c:val>
            <c:numRef>
              <c:f>Sheet1!$H$2:$H$10</c:f>
              <c:numCache>
                <c:formatCode>General</c:formatCode>
                <c:ptCount val="9"/>
                <c:pt idx="6">
                  <c:v>1</c:v>
                </c:pt>
                <c:pt idx="7">
                  <c:v>0</c:v>
                </c:pt>
                <c:pt idx="8">
                  <c:v>2</c:v>
                </c:pt>
              </c:numCache>
            </c:numRef>
          </c:val>
          <c:extLst>
            <c:ext xmlns:c16="http://schemas.microsoft.com/office/drawing/2014/chart" uri="{C3380CC4-5D6E-409C-BE32-E72D297353CC}">
              <c16:uniqueId val="{00000006-1FBC-4B58-BBFD-EDC811DE00E2}"/>
            </c:ext>
          </c:extLst>
        </c:ser>
        <c:dLbls>
          <c:showLegendKey val="0"/>
          <c:showVal val="0"/>
          <c:showCatName val="0"/>
          <c:showSerName val="0"/>
          <c:showPercent val="0"/>
          <c:showBubbleSize val="0"/>
        </c:dLbls>
        <c:gapWidth val="150"/>
        <c:axId val="1596009184"/>
        <c:axId val="1596006272"/>
      </c:barChart>
      <c:catAx>
        <c:axId val="159600918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96006272"/>
        <c:crosses val="autoZero"/>
        <c:auto val="1"/>
        <c:lblAlgn val="ctr"/>
        <c:lblOffset val="100"/>
        <c:noMultiLvlLbl val="0"/>
      </c:catAx>
      <c:valAx>
        <c:axId val="159600627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96009184"/>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dTable>
      <c:spPr>
        <a:noFill/>
        <a:ln>
          <a:noFill/>
        </a:ln>
        <a:effectLst/>
      </c:spPr>
    </c:plotArea>
    <c:plotVisOnly val="1"/>
    <c:dispBlanksAs val="gap"/>
    <c:showDLblsOverMax val="0"/>
  </c:chart>
  <c:spPr>
    <a:solidFill>
      <a:schemeClr val="bg1"/>
    </a:solidFill>
    <a:ln w="9525" cap="flat" cmpd="sng" algn="ctr">
      <a:solidFill>
        <a:sysClr val="windowText" lastClr="000000"/>
      </a:solidFill>
      <a:round/>
    </a:ln>
    <a:effectLst/>
  </c:spPr>
  <c:txPr>
    <a:bodyPr/>
    <a:lstStyle/>
    <a:p>
      <a:pPr>
        <a:defRPr/>
      </a:pPr>
      <a:endParaRPr lang="en-US"/>
    </a:p>
  </c:txPr>
  <c:externalData r:id="rId4">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200" b="1">
                <a:latin typeface="Verdana" panose="020B0604030504040204" pitchFamily="34" charset="0"/>
                <a:ea typeface="Verdana" panose="020B0604030504040204" pitchFamily="34" charset="0"/>
              </a:rPr>
              <a:t>Section 5(2) outcomes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Cefn Coed Hospital</c:v>
                </c:pt>
              </c:strCache>
            </c:strRef>
          </c:tx>
          <c:spPr>
            <a:solidFill>
              <a:schemeClr val="accent1"/>
            </a:solidFill>
            <a:ln>
              <a:noFill/>
            </a:ln>
            <a:effectLst/>
          </c:spPr>
          <c:invertIfNegative val="0"/>
          <c:cat>
            <c:strRef>
              <c:f>Sheet1!$A$2:$A$7</c:f>
              <c:strCache>
                <c:ptCount val="5"/>
                <c:pt idx="0">
                  <c:v>Lapsed</c:v>
                </c:pt>
                <c:pt idx="1">
                  <c:v>Informal</c:v>
                </c:pt>
                <c:pt idx="2">
                  <c:v>Section 2</c:v>
                </c:pt>
                <c:pt idx="3">
                  <c:v>Section 3</c:v>
                </c:pt>
                <c:pt idx="4">
                  <c:v>Discharged</c:v>
                </c:pt>
              </c:strCache>
            </c:strRef>
          </c:cat>
          <c:val>
            <c:numRef>
              <c:f>Sheet1!$B$2:$B$7</c:f>
              <c:numCache>
                <c:formatCode>General</c:formatCode>
                <c:ptCount val="6"/>
                <c:pt idx="0">
                  <c:v>0</c:v>
                </c:pt>
                <c:pt idx="1">
                  <c:v>2</c:v>
                </c:pt>
                <c:pt idx="2">
                  <c:v>3</c:v>
                </c:pt>
                <c:pt idx="3">
                  <c:v>7</c:v>
                </c:pt>
                <c:pt idx="4">
                  <c:v>0</c:v>
                </c:pt>
              </c:numCache>
            </c:numRef>
          </c:val>
          <c:extLst>
            <c:ext xmlns:c16="http://schemas.microsoft.com/office/drawing/2014/chart" uri="{C3380CC4-5D6E-409C-BE32-E72D297353CC}">
              <c16:uniqueId val="{00000000-3E39-4BEE-8BCE-AE933E0808E7}"/>
            </c:ext>
          </c:extLst>
        </c:ser>
        <c:ser>
          <c:idx val="1"/>
          <c:order val="1"/>
          <c:tx>
            <c:strRef>
              <c:f>Sheet1!$C$1</c:f>
              <c:strCache>
                <c:ptCount val="1"/>
                <c:pt idx="0">
                  <c:v>Ward F</c:v>
                </c:pt>
              </c:strCache>
            </c:strRef>
          </c:tx>
          <c:spPr>
            <a:solidFill>
              <a:schemeClr val="accent2"/>
            </a:solidFill>
            <a:ln>
              <a:noFill/>
            </a:ln>
            <a:effectLst/>
          </c:spPr>
          <c:invertIfNegative val="0"/>
          <c:cat>
            <c:strRef>
              <c:f>Sheet1!$A$2:$A$7</c:f>
              <c:strCache>
                <c:ptCount val="5"/>
                <c:pt idx="0">
                  <c:v>Lapsed</c:v>
                </c:pt>
                <c:pt idx="1">
                  <c:v>Informal</c:v>
                </c:pt>
                <c:pt idx="2">
                  <c:v>Section 2</c:v>
                </c:pt>
                <c:pt idx="3">
                  <c:v>Section 3</c:v>
                </c:pt>
                <c:pt idx="4">
                  <c:v>Discharged</c:v>
                </c:pt>
              </c:strCache>
            </c:strRef>
          </c:cat>
          <c:val>
            <c:numRef>
              <c:f>Sheet1!$C$2:$C$7</c:f>
              <c:numCache>
                <c:formatCode>General</c:formatCode>
                <c:ptCount val="6"/>
                <c:pt idx="0">
                  <c:v>0</c:v>
                </c:pt>
                <c:pt idx="1">
                  <c:v>1</c:v>
                </c:pt>
                <c:pt idx="2">
                  <c:v>2</c:v>
                </c:pt>
                <c:pt idx="3">
                  <c:v>2</c:v>
                </c:pt>
                <c:pt idx="4">
                  <c:v>2</c:v>
                </c:pt>
              </c:numCache>
            </c:numRef>
          </c:val>
          <c:extLst>
            <c:ext xmlns:c16="http://schemas.microsoft.com/office/drawing/2014/chart" uri="{C3380CC4-5D6E-409C-BE32-E72D297353CC}">
              <c16:uniqueId val="{00000001-3E39-4BEE-8BCE-AE933E0808E7}"/>
            </c:ext>
          </c:extLst>
        </c:ser>
        <c:ser>
          <c:idx val="2"/>
          <c:order val="2"/>
          <c:tx>
            <c:strRef>
              <c:f>Sheet1!$D$1</c:f>
              <c:strCache>
                <c:ptCount val="1"/>
                <c:pt idx="0">
                  <c:v>Learning Disability Services</c:v>
                </c:pt>
              </c:strCache>
            </c:strRef>
          </c:tx>
          <c:spPr>
            <a:solidFill>
              <a:schemeClr val="accent3"/>
            </a:solidFill>
            <a:ln>
              <a:noFill/>
            </a:ln>
            <a:effectLst/>
          </c:spPr>
          <c:invertIfNegative val="0"/>
          <c:cat>
            <c:strRef>
              <c:f>Sheet1!$A$2:$A$7</c:f>
              <c:strCache>
                <c:ptCount val="5"/>
                <c:pt idx="0">
                  <c:v>Lapsed</c:v>
                </c:pt>
                <c:pt idx="1">
                  <c:v>Informal</c:v>
                </c:pt>
                <c:pt idx="2">
                  <c:v>Section 2</c:v>
                </c:pt>
                <c:pt idx="3">
                  <c:v>Section 3</c:v>
                </c:pt>
                <c:pt idx="4">
                  <c:v>Discharged</c:v>
                </c:pt>
              </c:strCache>
            </c:strRef>
          </c:cat>
          <c:val>
            <c:numRef>
              <c:f>Sheet1!$D$2:$D$7</c:f>
              <c:numCache>
                <c:formatCode>General</c:formatCode>
                <c:ptCount val="6"/>
                <c:pt idx="0">
                  <c:v>0</c:v>
                </c:pt>
                <c:pt idx="1">
                  <c:v>2</c:v>
                </c:pt>
                <c:pt idx="2">
                  <c:v>0</c:v>
                </c:pt>
                <c:pt idx="3">
                  <c:v>0</c:v>
                </c:pt>
                <c:pt idx="4">
                  <c:v>0</c:v>
                </c:pt>
              </c:numCache>
            </c:numRef>
          </c:val>
          <c:extLst>
            <c:ext xmlns:c16="http://schemas.microsoft.com/office/drawing/2014/chart" uri="{C3380CC4-5D6E-409C-BE32-E72D297353CC}">
              <c16:uniqueId val="{00000002-3E39-4BEE-8BCE-AE933E0808E7}"/>
            </c:ext>
          </c:extLst>
        </c:ser>
        <c:ser>
          <c:idx val="3"/>
          <c:order val="3"/>
          <c:tx>
            <c:strRef>
              <c:f>Sheet1!$E$1</c:f>
              <c:strCache>
                <c:ptCount val="1"/>
                <c:pt idx="0">
                  <c:v>General Hospitals</c:v>
                </c:pt>
              </c:strCache>
            </c:strRef>
          </c:tx>
          <c:spPr>
            <a:solidFill>
              <a:schemeClr val="accent4"/>
            </a:solidFill>
            <a:ln>
              <a:noFill/>
            </a:ln>
            <a:effectLst/>
          </c:spPr>
          <c:invertIfNegative val="0"/>
          <c:cat>
            <c:strRef>
              <c:f>Sheet1!$A$2:$A$7</c:f>
              <c:strCache>
                <c:ptCount val="5"/>
                <c:pt idx="0">
                  <c:v>Lapsed</c:v>
                </c:pt>
                <c:pt idx="1">
                  <c:v>Informal</c:v>
                </c:pt>
                <c:pt idx="2">
                  <c:v>Section 2</c:v>
                </c:pt>
                <c:pt idx="3">
                  <c:v>Section 3</c:v>
                </c:pt>
                <c:pt idx="4">
                  <c:v>Discharged</c:v>
                </c:pt>
              </c:strCache>
            </c:strRef>
          </c:cat>
          <c:val>
            <c:numRef>
              <c:f>Sheet1!$E$2:$E$7</c:f>
              <c:numCache>
                <c:formatCode>General</c:formatCode>
                <c:ptCount val="6"/>
                <c:pt idx="0">
                  <c:v>0</c:v>
                </c:pt>
                <c:pt idx="1">
                  <c:v>0</c:v>
                </c:pt>
                <c:pt idx="2">
                  <c:v>2</c:v>
                </c:pt>
                <c:pt idx="3">
                  <c:v>1</c:v>
                </c:pt>
                <c:pt idx="4">
                  <c:v>1</c:v>
                </c:pt>
              </c:numCache>
            </c:numRef>
          </c:val>
          <c:extLst>
            <c:ext xmlns:c16="http://schemas.microsoft.com/office/drawing/2014/chart" uri="{C3380CC4-5D6E-409C-BE32-E72D297353CC}">
              <c16:uniqueId val="{00000003-3E39-4BEE-8BCE-AE933E0808E7}"/>
            </c:ext>
          </c:extLst>
        </c:ser>
        <c:ser>
          <c:idx val="4"/>
          <c:order val="4"/>
          <c:tx>
            <c:strRef>
              <c:f>Sheet1!$F$1</c:f>
              <c:strCache>
                <c:ptCount val="1"/>
                <c:pt idx="0">
                  <c:v>Peri-natal</c:v>
                </c:pt>
              </c:strCache>
            </c:strRef>
          </c:tx>
          <c:spPr>
            <a:solidFill>
              <a:schemeClr val="accent5"/>
            </a:solidFill>
            <a:ln>
              <a:noFill/>
            </a:ln>
            <a:effectLst/>
          </c:spPr>
          <c:invertIfNegative val="0"/>
          <c:cat>
            <c:strRef>
              <c:f>Sheet1!$A$2:$A$7</c:f>
              <c:strCache>
                <c:ptCount val="5"/>
                <c:pt idx="0">
                  <c:v>Lapsed</c:v>
                </c:pt>
                <c:pt idx="1">
                  <c:v>Informal</c:v>
                </c:pt>
                <c:pt idx="2">
                  <c:v>Section 2</c:v>
                </c:pt>
                <c:pt idx="3">
                  <c:v>Section 3</c:v>
                </c:pt>
                <c:pt idx="4">
                  <c:v>Discharged</c:v>
                </c:pt>
              </c:strCache>
            </c:strRef>
          </c:cat>
          <c:val>
            <c:numRef>
              <c:f>Sheet1!$F$2:$F$7</c:f>
              <c:numCache>
                <c:formatCode>General</c:formatCode>
                <c:ptCount val="6"/>
                <c:pt idx="0">
                  <c:v>0</c:v>
                </c:pt>
                <c:pt idx="1">
                  <c:v>0</c:v>
                </c:pt>
                <c:pt idx="2">
                  <c:v>0</c:v>
                </c:pt>
                <c:pt idx="3">
                  <c:v>0</c:v>
                </c:pt>
                <c:pt idx="4">
                  <c:v>0</c:v>
                </c:pt>
              </c:numCache>
            </c:numRef>
          </c:val>
          <c:extLst>
            <c:ext xmlns:c16="http://schemas.microsoft.com/office/drawing/2014/chart" uri="{C3380CC4-5D6E-409C-BE32-E72D297353CC}">
              <c16:uniqueId val="{00000004-3E39-4BEE-8BCE-AE933E0808E7}"/>
            </c:ext>
          </c:extLst>
        </c:ser>
        <c:ser>
          <c:idx val="5"/>
          <c:order val="5"/>
          <c:tx>
            <c:strRef>
              <c:f>Sheet1!$G$1</c:f>
              <c:strCache>
                <c:ptCount val="1"/>
                <c:pt idx="0">
                  <c:v>Suite 2</c:v>
                </c:pt>
              </c:strCache>
            </c:strRef>
          </c:tx>
          <c:spPr>
            <a:solidFill>
              <a:schemeClr val="accent6"/>
            </a:solidFill>
            <a:ln>
              <a:noFill/>
            </a:ln>
            <a:effectLst/>
          </c:spPr>
          <c:invertIfNegative val="0"/>
          <c:cat>
            <c:strRef>
              <c:f>Sheet1!$A$2:$A$7</c:f>
              <c:strCache>
                <c:ptCount val="5"/>
                <c:pt idx="0">
                  <c:v>Lapsed</c:v>
                </c:pt>
                <c:pt idx="1">
                  <c:v>Informal</c:v>
                </c:pt>
                <c:pt idx="2">
                  <c:v>Section 2</c:v>
                </c:pt>
                <c:pt idx="3">
                  <c:v>Section 3</c:v>
                </c:pt>
                <c:pt idx="4">
                  <c:v>Discharged</c:v>
                </c:pt>
              </c:strCache>
            </c:strRef>
          </c:cat>
          <c:val>
            <c:numRef>
              <c:f>Sheet1!$G$2:$G$7</c:f>
              <c:numCache>
                <c:formatCode>General</c:formatCode>
                <c:ptCount val="6"/>
                <c:pt idx="0">
                  <c:v>0</c:v>
                </c:pt>
                <c:pt idx="1">
                  <c:v>0</c:v>
                </c:pt>
                <c:pt idx="2">
                  <c:v>1</c:v>
                </c:pt>
                <c:pt idx="3">
                  <c:v>0</c:v>
                </c:pt>
                <c:pt idx="4">
                  <c:v>0</c:v>
                </c:pt>
              </c:numCache>
            </c:numRef>
          </c:val>
          <c:extLst>
            <c:ext xmlns:c16="http://schemas.microsoft.com/office/drawing/2014/chart" uri="{C3380CC4-5D6E-409C-BE32-E72D297353CC}">
              <c16:uniqueId val="{00000005-3E39-4BEE-8BCE-AE933E0808E7}"/>
            </c:ext>
          </c:extLst>
        </c:ser>
        <c:ser>
          <c:idx val="6"/>
          <c:order val="6"/>
          <c:tx>
            <c:strRef>
              <c:f>Sheet1!$H$1</c:f>
              <c:strCache>
                <c:ptCount val="1"/>
                <c:pt idx="0">
                  <c:v>Neuro-Rehab</c:v>
                </c:pt>
              </c:strCache>
            </c:strRef>
          </c:tx>
          <c:spPr>
            <a:solidFill>
              <a:schemeClr val="accent1">
                <a:lumMod val="60000"/>
              </a:schemeClr>
            </a:solidFill>
            <a:ln>
              <a:noFill/>
            </a:ln>
            <a:effectLst/>
          </c:spPr>
          <c:invertIfNegative val="0"/>
          <c:cat>
            <c:strRef>
              <c:f>Sheet1!$A$2:$A$7</c:f>
              <c:strCache>
                <c:ptCount val="5"/>
                <c:pt idx="0">
                  <c:v>Lapsed</c:v>
                </c:pt>
                <c:pt idx="1">
                  <c:v>Informal</c:v>
                </c:pt>
                <c:pt idx="2">
                  <c:v>Section 2</c:v>
                </c:pt>
                <c:pt idx="3">
                  <c:v>Section 3</c:v>
                </c:pt>
                <c:pt idx="4">
                  <c:v>Discharged</c:v>
                </c:pt>
              </c:strCache>
            </c:strRef>
          </c:cat>
          <c:val>
            <c:numRef>
              <c:f>Sheet1!$H$2:$H$7</c:f>
              <c:numCache>
                <c:formatCode>General</c:formatCode>
                <c:ptCount val="6"/>
                <c:pt idx="0">
                  <c:v>0</c:v>
                </c:pt>
                <c:pt idx="1">
                  <c:v>2</c:v>
                </c:pt>
                <c:pt idx="2">
                  <c:v>0</c:v>
                </c:pt>
                <c:pt idx="3">
                  <c:v>0</c:v>
                </c:pt>
                <c:pt idx="4">
                  <c:v>0</c:v>
                </c:pt>
              </c:numCache>
            </c:numRef>
          </c:val>
          <c:extLst>
            <c:ext xmlns:c16="http://schemas.microsoft.com/office/drawing/2014/chart" uri="{C3380CC4-5D6E-409C-BE32-E72D297353CC}">
              <c16:uniqueId val="{00000000-D879-4299-A522-F269F6AD240D}"/>
            </c:ext>
          </c:extLst>
        </c:ser>
        <c:dLbls>
          <c:showLegendKey val="0"/>
          <c:showVal val="0"/>
          <c:showCatName val="0"/>
          <c:showSerName val="0"/>
          <c:showPercent val="0"/>
          <c:showBubbleSize val="0"/>
        </c:dLbls>
        <c:gapWidth val="219"/>
        <c:overlap val="-27"/>
        <c:axId val="986958863"/>
        <c:axId val="1193619071"/>
      </c:barChart>
      <c:catAx>
        <c:axId val="98695886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93619071"/>
        <c:crosses val="autoZero"/>
        <c:auto val="1"/>
        <c:lblAlgn val="ctr"/>
        <c:lblOffset val="100"/>
        <c:noMultiLvlLbl val="0"/>
      </c:catAx>
      <c:valAx>
        <c:axId val="1193619071"/>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86958863"/>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dTable>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ysClr val="windowText" lastClr="000000"/>
      </a:solidFill>
      <a:round/>
    </a:ln>
    <a:effectLst/>
  </c:spPr>
  <c:txPr>
    <a:bodyPr/>
    <a:lstStyle/>
    <a:p>
      <a:pPr>
        <a:defRPr/>
      </a:pPr>
      <a:endParaRPr lang="en-US"/>
    </a:p>
  </c:txPr>
  <c:externalData r:id="rId4">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200" b="1">
                <a:latin typeface="Verdana" panose="020B0604030504040204" pitchFamily="34" charset="0"/>
                <a:ea typeface="Verdana" panose="020B0604030504040204" pitchFamily="34" charset="0"/>
              </a:rPr>
              <a:t>Use of Section 2</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Oct-Dec 23</c:v>
                </c:pt>
              </c:strCache>
            </c:strRef>
          </c:tx>
          <c:spPr>
            <a:solidFill>
              <a:schemeClr val="accent1"/>
            </a:solidFill>
            <a:ln>
              <a:noFill/>
            </a:ln>
            <a:effectLst/>
          </c:spPr>
          <c:invertIfNegative val="0"/>
          <c:cat>
            <c:strRef>
              <c:f>Sheet1!$A$2:$A$9</c:f>
              <c:strCache>
                <c:ptCount val="7"/>
                <c:pt idx="0">
                  <c:v>Cefn Coed</c:v>
                </c:pt>
                <c:pt idx="1">
                  <c:v>Ward F</c:v>
                </c:pt>
                <c:pt idx="2">
                  <c:v>Secure Services</c:v>
                </c:pt>
                <c:pt idx="3">
                  <c:v>Learning Disabilities</c:v>
                </c:pt>
                <c:pt idx="4">
                  <c:v>General Hospitals</c:v>
                </c:pt>
                <c:pt idx="5">
                  <c:v>Peri-natal MHU</c:v>
                </c:pt>
                <c:pt idx="6">
                  <c:v>Tonna </c:v>
                </c:pt>
              </c:strCache>
            </c:strRef>
          </c:cat>
          <c:val>
            <c:numRef>
              <c:f>Sheet1!$B$2:$B$9</c:f>
              <c:numCache>
                <c:formatCode>General</c:formatCode>
                <c:ptCount val="8"/>
                <c:pt idx="0">
                  <c:v>9</c:v>
                </c:pt>
                <c:pt idx="1">
                  <c:v>30</c:v>
                </c:pt>
                <c:pt idx="2">
                  <c:v>0</c:v>
                </c:pt>
                <c:pt idx="3">
                  <c:v>3</c:v>
                </c:pt>
                <c:pt idx="4">
                  <c:v>5</c:v>
                </c:pt>
                <c:pt idx="5">
                  <c:v>3</c:v>
                </c:pt>
                <c:pt idx="6">
                  <c:v>1</c:v>
                </c:pt>
              </c:numCache>
            </c:numRef>
          </c:val>
          <c:extLst>
            <c:ext xmlns:c16="http://schemas.microsoft.com/office/drawing/2014/chart" uri="{C3380CC4-5D6E-409C-BE32-E72D297353CC}">
              <c16:uniqueId val="{00000000-A040-4291-BEAE-1CD6777D0859}"/>
            </c:ext>
          </c:extLst>
        </c:ser>
        <c:ser>
          <c:idx val="1"/>
          <c:order val="1"/>
          <c:tx>
            <c:strRef>
              <c:f>Sheet1!$C$1</c:f>
              <c:strCache>
                <c:ptCount val="1"/>
                <c:pt idx="0">
                  <c:v>Jan-Mar 24</c:v>
                </c:pt>
              </c:strCache>
            </c:strRef>
          </c:tx>
          <c:spPr>
            <a:solidFill>
              <a:schemeClr val="accent2"/>
            </a:solidFill>
            <a:ln>
              <a:noFill/>
            </a:ln>
            <a:effectLst/>
          </c:spPr>
          <c:invertIfNegative val="0"/>
          <c:cat>
            <c:strRef>
              <c:f>Sheet1!$A$2:$A$9</c:f>
              <c:strCache>
                <c:ptCount val="7"/>
                <c:pt idx="0">
                  <c:v>Cefn Coed</c:v>
                </c:pt>
                <c:pt idx="1">
                  <c:v>Ward F</c:v>
                </c:pt>
                <c:pt idx="2">
                  <c:v>Secure Services</c:v>
                </c:pt>
                <c:pt idx="3">
                  <c:v>Learning Disabilities</c:v>
                </c:pt>
                <c:pt idx="4">
                  <c:v>General Hospitals</c:v>
                </c:pt>
                <c:pt idx="5">
                  <c:v>Peri-natal MHU</c:v>
                </c:pt>
                <c:pt idx="6">
                  <c:v>Tonna </c:v>
                </c:pt>
              </c:strCache>
            </c:strRef>
          </c:cat>
          <c:val>
            <c:numRef>
              <c:f>Sheet1!$C$2:$C$9</c:f>
              <c:numCache>
                <c:formatCode>General</c:formatCode>
                <c:ptCount val="8"/>
                <c:pt idx="0">
                  <c:v>24</c:v>
                </c:pt>
                <c:pt idx="1">
                  <c:v>39</c:v>
                </c:pt>
                <c:pt idx="2">
                  <c:v>0</c:v>
                </c:pt>
                <c:pt idx="3">
                  <c:v>6</c:v>
                </c:pt>
                <c:pt idx="4">
                  <c:v>5</c:v>
                </c:pt>
                <c:pt idx="5">
                  <c:v>3</c:v>
                </c:pt>
                <c:pt idx="6">
                  <c:v>1</c:v>
                </c:pt>
              </c:numCache>
            </c:numRef>
          </c:val>
          <c:extLst>
            <c:ext xmlns:c16="http://schemas.microsoft.com/office/drawing/2014/chart" uri="{C3380CC4-5D6E-409C-BE32-E72D297353CC}">
              <c16:uniqueId val="{00000001-A040-4291-BEAE-1CD6777D0859}"/>
            </c:ext>
          </c:extLst>
        </c:ser>
        <c:ser>
          <c:idx val="2"/>
          <c:order val="2"/>
          <c:tx>
            <c:strRef>
              <c:f>Sheet1!$D$1</c:f>
              <c:strCache>
                <c:ptCount val="1"/>
                <c:pt idx="0">
                  <c:v>Apr-Jun 24</c:v>
                </c:pt>
              </c:strCache>
            </c:strRef>
          </c:tx>
          <c:spPr>
            <a:solidFill>
              <a:schemeClr val="accent3"/>
            </a:solidFill>
            <a:ln>
              <a:noFill/>
            </a:ln>
            <a:effectLst/>
          </c:spPr>
          <c:invertIfNegative val="0"/>
          <c:cat>
            <c:strRef>
              <c:f>Sheet1!$A$2:$A$9</c:f>
              <c:strCache>
                <c:ptCount val="7"/>
                <c:pt idx="0">
                  <c:v>Cefn Coed</c:v>
                </c:pt>
                <c:pt idx="1">
                  <c:v>Ward F</c:v>
                </c:pt>
                <c:pt idx="2">
                  <c:v>Secure Services</c:v>
                </c:pt>
                <c:pt idx="3">
                  <c:v>Learning Disabilities</c:v>
                </c:pt>
                <c:pt idx="4">
                  <c:v>General Hospitals</c:v>
                </c:pt>
                <c:pt idx="5">
                  <c:v>Peri-natal MHU</c:v>
                </c:pt>
                <c:pt idx="6">
                  <c:v>Tonna </c:v>
                </c:pt>
              </c:strCache>
            </c:strRef>
          </c:cat>
          <c:val>
            <c:numRef>
              <c:f>Sheet1!$D$2:$D$9</c:f>
              <c:numCache>
                <c:formatCode>General</c:formatCode>
                <c:ptCount val="8"/>
                <c:pt idx="0">
                  <c:v>25</c:v>
                </c:pt>
                <c:pt idx="1">
                  <c:v>22</c:v>
                </c:pt>
                <c:pt idx="2">
                  <c:v>0</c:v>
                </c:pt>
                <c:pt idx="3">
                  <c:v>5</c:v>
                </c:pt>
                <c:pt idx="4">
                  <c:v>2</c:v>
                </c:pt>
                <c:pt idx="5">
                  <c:v>0</c:v>
                </c:pt>
                <c:pt idx="6">
                  <c:v>1</c:v>
                </c:pt>
              </c:numCache>
            </c:numRef>
          </c:val>
          <c:extLst>
            <c:ext xmlns:c16="http://schemas.microsoft.com/office/drawing/2014/chart" uri="{C3380CC4-5D6E-409C-BE32-E72D297353CC}">
              <c16:uniqueId val="{00000002-A040-4291-BEAE-1CD6777D0859}"/>
            </c:ext>
          </c:extLst>
        </c:ser>
        <c:ser>
          <c:idx val="3"/>
          <c:order val="3"/>
          <c:tx>
            <c:strRef>
              <c:f>Sheet1!$E$1</c:f>
              <c:strCache>
                <c:ptCount val="1"/>
                <c:pt idx="0">
                  <c:v>Jly-Sept 24</c:v>
                </c:pt>
              </c:strCache>
            </c:strRef>
          </c:tx>
          <c:spPr>
            <a:solidFill>
              <a:schemeClr val="accent4"/>
            </a:solidFill>
            <a:ln>
              <a:noFill/>
            </a:ln>
            <a:effectLst/>
          </c:spPr>
          <c:invertIfNegative val="0"/>
          <c:cat>
            <c:strRef>
              <c:f>Sheet1!$A$2:$A$9</c:f>
              <c:strCache>
                <c:ptCount val="7"/>
                <c:pt idx="0">
                  <c:v>Cefn Coed</c:v>
                </c:pt>
                <c:pt idx="1">
                  <c:v>Ward F</c:v>
                </c:pt>
                <c:pt idx="2">
                  <c:v>Secure Services</c:v>
                </c:pt>
                <c:pt idx="3">
                  <c:v>Learning Disabilities</c:v>
                </c:pt>
                <c:pt idx="4">
                  <c:v>General Hospitals</c:v>
                </c:pt>
                <c:pt idx="5">
                  <c:v>Peri-natal MHU</c:v>
                </c:pt>
                <c:pt idx="6">
                  <c:v>Tonna </c:v>
                </c:pt>
              </c:strCache>
            </c:strRef>
          </c:cat>
          <c:val>
            <c:numRef>
              <c:f>Sheet1!$E$2:$E$9</c:f>
              <c:numCache>
                <c:formatCode>General</c:formatCode>
                <c:ptCount val="8"/>
                <c:pt idx="0">
                  <c:v>35</c:v>
                </c:pt>
                <c:pt idx="1">
                  <c:v>29</c:v>
                </c:pt>
                <c:pt idx="2">
                  <c:v>0</c:v>
                </c:pt>
                <c:pt idx="3">
                  <c:v>6</c:v>
                </c:pt>
                <c:pt idx="4">
                  <c:v>4</c:v>
                </c:pt>
                <c:pt idx="5">
                  <c:v>4</c:v>
                </c:pt>
                <c:pt idx="6">
                  <c:v>2</c:v>
                </c:pt>
              </c:numCache>
            </c:numRef>
          </c:val>
          <c:extLst>
            <c:ext xmlns:c16="http://schemas.microsoft.com/office/drawing/2014/chart" uri="{C3380CC4-5D6E-409C-BE32-E72D297353CC}">
              <c16:uniqueId val="{00000003-A040-4291-BEAE-1CD6777D0859}"/>
            </c:ext>
          </c:extLst>
        </c:ser>
        <c:ser>
          <c:idx val="4"/>
          <c:order val="4"/>
          <c:tx>
            <c:strRef>
              <c:f>Sheet1!$F$1</c:f>
              <c:strCache>
                <c:ptCount val="1"/>
                <c:pt idx="0">
                  <c:v>Oct-Dec 24</c:v>
                </c:pt>
              </c:strCache>
            </c:strRef>
          </c:tx>
          <c:spPr>
            <a:solidFill>
              <a:schemeClr val="accent5"/>
            </a:solidFill>
            <a:ln>
              <a:noFill/>
            </a:ln>
            <a:effectLst/>
          </c:spPr>
          <c:invertIfNegative val="0"/>
          <c:cat>
            <c:strRef>
              <c:f>Sheet1!$A$2:$A$9</c:f>
              <c:strCache>
                <c:ptCount val="7"/>
                <c:pt idx="0">
                  <c:v>Cefn Coed</c:v>
                </c:pt>
                <c:pt idx="1">
                  <c:v>Ward F</c:v>
                </c:pt>
                <c:pt idx="2">
                  <c:v>Secure Services</c:v>
                </c:pt>
                <c:pt idx="3">
                  <c:v>Learning Disabilities</c:v>
                </c:pt>
                <c:pt idx="4">
                  <c:v>General Hospitals</c:v>
                </c:pt>
                <c:pt idx="5">
                  <c:v>Peri-natal MHU</c:v>
                </c:pt>
                <c:pt idx="6">
                  <c:v>Tonna </c:v>
                </c:pt>
              </c:strCache>
            </c:strRef>
          </c:cat>
          <c:val>
            <c:numRef>
              <c:f>Sheet1!$F$2:$F$9</c:f>
              <c:numCache>
                <c:formatCode>General</c:formatCode>
                <c:ptCount val="8"/>
                <c:pt idx="0">
                  <c:v>33</c:v>
                </c:pt>
                <c:pt idx="1">
                  <c:v>29</c:v>
                </c:pt>
                <c:pt idx="2">
                  <c:v>0</c:v>
                </c:pt>
                <c:pt idx="3">
                  <c:v>3</c:v>
                </c:pt>
                <c:pt idx="4">
                  <c:v>6</c:v>
                </c:pt>
                <c:pt idx="5">
                  <c:v>0</c:v>
                </c:pt>
                <c:pt idx="6">
                  <c:v>2</c:v>
                </c:pt>
              </c:numCache>
            </c:numRef>
          </c:val>
          <c:extLst>
            <c:ext xmlns:c16="http://schemas.microsoft.com/office/drawing/2014/chart" uri="{C3380CC4-5D6E-409C-BE32-E72D297353CC}">
              <c16:uniqueId val="{00000004-A040-4291-BEAE-1CD6777D0859}"/>
            </c:ext>
          </c:extLst>
        </c:ser>
        <c:ser>
          <c:idx val="5"/>
          <c:order val="5"/>
          <c:tx>
            <c:strRef>
              <c:f>Sheet1!$G$1</c:f>
              <c:strCache>
                <c:ptCount val="1"/>
                <c:pt idx="0">
                  <c:v>Jan-Mar 25</c:v>
                </c:pt>
              </c:strCache>
            </c:strRef>
          </c:tx>
          <c:spPr>
            <a:solidFill>
              <a:schemeClr val="accent6"/>
            </a:solidFill>
            <a:ln>
              <a:noFill/>
            </a:ln>
            <a:effectLst/>
          </c:spPr>
          <c:invertIfNegative val="0"/>
          <c:cat>
            <c:strRef>
              <c:f>Sheet1!$A$2:$A$9</c:f>
              <c:strCache>
                <c:ptCount val="7"/>
                <c:pt idx="0">
                  <c:v>Cefn Coed</c:v>
                </c:pt>
                <c:pt idx="1">
                  <c:v>Ward F</c:v>
                </c:pt>
                <c:pt idx="2">
                  <c:v>Secure Services</c:v>
                </c:pt>
                <c:pt idx="3">
                  <c:v>Learning Disabilities</c:v>
                </c:pt>
                <c:pt idx="4">
                  <c:v>General Hospitals</c:v>
                </c:pt>
                <c:pt idx="5">
                  <c:v>Peri-natal MHU</c:v>
                </c:pt>
                <c:pt idx="6">
                  <c:v>Tonna </c:v>
                </c:pt>
              </c:strCache>
            </c:strRef>
          </c:cat>
          <c:val>
            <c:numRef>
              <c:f>Sheet1!$G$2:$G$9</c:f>
              <c:numCache>
                <c:formatCode>General</c:formatCode>
                <c:ptCount val="8"/>
                <c:pt idx="0">
                  <c:v>17</c:v>
                </c:pt>
                <c:pt idx="1">
                  <c:v>23</c:v>
                </c:pt>
                <c:pt idx="2">
                  <c:v>0</c:v>
                </c:pt>
                <c:pt idx="3">
                  <c:v>8</c:v>
                </c:pt>
                <c:pt idx="4">
                  <c:v>14</c:v>
                </c:pt>
                <c:pt idx="5">
                  <c:v>2</c:v>
                </c:pt>
                <c:pt idx="6">
                  <c:v>4</c:v>
                </c:pt>
              </c:numCache>
            </c:numRef>
          </c:val>
          <c:extLst>
            <c:ext xmlns:c16="http://schemas.microsoft.com/office/drawing/2014/chart" uri="{C3380CC4-5D6E-409C-BE32-E72D297353CC}">
              <c16:uniqueId val="{00000005-A040-4291-BEAE-1CD6777D0859}"/>
            </c:ext>
          </c:extLst>
        </c:ser>
        <c:ser>
          <c:idx val="6"/>
          <c:order val="6"/>
          <c:tx>
            <c:strRef>
              <c:f>Sheet1!$H$1</c:f>
              <c:strCache>
                <c:ptCount val="1"/>
                <c:pt idx="0">
                  <c:v>Apr-Jun 25</c:v>
                </c:pt>
              </c:strCache>
            </c:strRef>
          </c:tx>
          <c:spPr>
            <a:solidFill>
              <a:schemeClr val="accent1">
                <a:lumMod val="60000"/>
              </a:schemeClr>
            </a:solidFill>
            <a:ln>
              <a:noFill/>
            </a:ln>
            <a:effectLst/>
          </c:spPr>
          <c:invertIfNegative val="0"/>
          <c:cat>
            <c:strRef>
              <c:f>Sheet1!$A$2:$A$9</c:f>
              <c:strCache>
                <c:ptCount val="7"/>
                <c:pt idx="0">
                  <c:v>Cefn Coed</c:v>
                </c:pt>
                <c:pt idx="1">
                  <c:v>Ward F</c:v>
                </c:pt>
                <c:pt idx="2">
                  <c:v>Secure Services</c:v>
                </c:pt>
                <c:pt idx="3">
                  <c:v>Learning Disabilities</c:v>
                </c:pt>
                <c:pt idx="4">
                  <c:v>General Hospitals</c:v>
                </c:pt>
                <c:pt idx="5">
                  <c:v>Peri-natal MHU</c:v>
                </c:pt>
                <c:pt idx="6">
                  <c:v>Tonna </c:v>
                </c:pt>
              </c:strCache>
            </c:strRef>
          </c:cat>
          <c:val>
            <c:numRef>
              <c:f>Sheet1!$H$2:$H$9</c:f>
              <c:numCache>
                <c:formatCode>General</c:formatCode>
                <c:ptCount val="8"/>
                <c:pt idx="0">
                  <c:v>14</c:v>
                </c:pt>
                <c:pt idx="1">
                  <c:v>27</c:v>
                </c:pt>
                <c:pt idx="2">
                  <c:v>0</c:v>
                </c:pt>
                <c:pt idx="3">
                  <c:v>3</c:v>
                </c:pt>
                <c:pt idx="4">
                  <c:v>4</c:v>
                </c:pt>
                <c:pt idx="5">
                  <c:v>2</c:v>
                </c:pt>
                <c:pt idx="6">
                  <c:v>6</c:v>
                </c:pt>
              </c:numCache>
            </c:numRef>
          </c:val>
          <c:extLst>
            <c:ext xmlns:c16="http://schemas.microsoft.com/office/drawing/2014/chart" uri="{C3380CC4-5D6E-409C-BE32-E72D297353CC}">
              <c16:uniqueId val="{00000006-A040-4291-BEAE-1CD6777D0859}"/>
            </c:ext>
          </c:extLst>
        </c:ser>
        <c:ser>
          <c:idx val="7"/>
          <c:order val="7"/>
          <c:tx>
            <c:strRef>
              <c:f>Sheet1!$I$1</c:f>
              <c:strCache>
                <c:ptCount val="1"/>
                <c:pt idx="0">
                  <c:v>Jly-Sept 25</c:v>
                </c:pt>
              </c:strCache>
            </c:strRef>
          </c:tx>
          <c:spPr>
            <a:solidFill>
              <a:schemeClr val="accent2">
                <a:lumMod val="60000"/>
              </a:schemeClr>
            </a:solidFill>
            <a:ln>
              <a:noFill/>
            </a:ln>
            <a:effectLst/>
          </c:spPr>
          <c:invertIfNegative val="0"/>
          <c:cat>
            <c:strRef>
              <c:f>Sheet1!$A$2:$A$9</c:f>
              <c:strCache>
                <c:ptCount val="7"/>
                <c:pt idx="0">
                  <c:v>Cefn Coed</c:v>
                </c:pt>
                <c:pt idx="1">
                  <c:v>Ward F</c:v>
                </c:pt>
                <c:pt idx="2">
                  <c:v>Secure Services</c:v>
                </c:pt>
                <c:pt idx="3">
                  <c:v>Learning Disabilities</c:v>
                </c:pt>
                <c:pt idx="4">
                  <c:v>General Hospitals</c:v>
                </c:pt>
                <c:pt idx="5">
                  <c:v>Peri-natal MHU</c:v>
                </c:pt>
                <c:pt idx="6">
                  <c:v>Tonna </c:v>
                </c:pt>
              </c:strCache>
            </c:strRef>
          </c:cat>
          <c:val>
            <c:numRef>
              <c:f>Sheet1!$I$2:$I$9</c:f>
              <c:numCache>
                <c:formatCode>General</c:formatCode>
                <c:ptCount val="8"/>
                <c:pt idx="0">
                  <c:v>14</c:v>
                </c:pt>
                <c:pt idx="1">
                  <c:v>35</c:v>
                </c:pt>
                <c:pt idx="2">
                  <c:v>0</c:v>
                </c:pt>
                <c:pt idx="3">
                  <c:v>4</c:v>
                </c:pt>
                <c:pt idx="4">
                  <c:v>5</c:v>
                </c:pt>
                <c:pt idx="5">
                  <c:v>1</c:v>
                </c:pt>
                <c:pt idx="6">
                  <c:v>11</c:v>
                </c:pt>
              </c:numCache>
            </c:numRef>
          </c:val>
          <c:extLst>
            <c:ext xmlns:c16="http://schemas.microsoft.com/office/drawing/2014/chart" uri="{C3380CC4-5D6E-409C-BE32-E72D297353CC}">
              <c16:uniqueId val="{00000007-A040-4291-BEAE-1CD6777D0859}"/>
            </c:ext>
          </c:extLst>
        </c:ser>
        <c:ser>
          <c:idx val="8"/>
          <c:order val="8"/>
          <c:tx>
            <c:strRef>
              <c:f>Sheet1!$J$1</c:f>
              <c:strCache>
                <c:ptCount val="1"/>
                <c:pt idx="0">
                  <c:v>Oct-Dec 25</c:v>
                </c:pt>
              </c:strCache>
            </c:strRef>
          </c:tx>
          <c:spPr>
            <a:solidFill>
              <a:schemeClr val="accent3">
                <a:lumMod val="60000"/>
              </a:schemeClr>
            </a:solidFill>
            <a:ln>
              <a:noFill/>
            </a:ln>
            <a:effectLst/>
          </c:spPr>
          <c:invertIfNegative val="0"/>
          <c:cat>
            <c:strRef>
              <c:f>Sheet1!$A$2:$A$9</c:f>
              <c:strCache>
                <c:ptCount val="7"/>
                <c:pt idx="0">
                  <c:v>Cefn Coed</c:v>
                </c:pt>
                <c:pt idx="1">
                  <c:v>Ward F</c:v>
                </c:pt>
                <c:pt idx="2">
                  <c:v>Secure Services</c:v>
                </c:pt>
                <c:pt idx="3">
                  <c:v>Learning Disabilities</c:v>
                </c:pt>
                <c:pt idx="4">
                  <c:v>General Hospitals</c:v>
                </c:pt>
                <c:pt idx="5">
                  <c:v>Peri-natal MHU</c:v>
                </c:pt>
                <c:pt idx="6">
                  <c:v>Tonna </c:v>
                </c:pt>
              </c:strCache>
            </c:strRef>
          </c:cat>
          <c:val>
            <c:numRef>
              <c:f>Sheet1!$J$2:$J$9</c:f>
              <c:numCache>
                <c:formatCode>General</c:formatCode>
                <c:ptCount val="8"/>
                <c:pt idx="0">
                  <c:v>28</c:v>
                </c:pt>
                <c:pt idx="1">
                  <c:v>25</c:v>
                </c:pt>
                <c:pt idx="2">
                  <c:v>1</c:v>
                </c:pt>
                <c:pt idx="3">
                  <c:v>4</c:v>
                </c:pt>
                <c:pt idx="4">
                  <c:v>4</c:v>
                </c:pt>
                <c:pt idx="5">
                  <c:v>0</c:v>
                </c:pt>
                <c:pt idx="6">
                  <c:v>5</c:v>
                </c:pt>
              </c:numCache>
            </c:numRef>
          </c:val>
          <c:extLst>
            <c:ext xmlns:c16="http://schemas.microsoft.com/office/drawing/2014/chart" uri="{C3380CC4-5D6E-409C-BE32-E72D297353CC}">
              <c16:uniqueId val="{00000000-F4BA-4A86-AC2F-28A5E36E9A6F}"/>
            </c:ext>
          </c:extLst>
        </c:ser>
        <c:dLbls>
          <c:showLegendKey val="0"/>
          <c:showVal val="0"/>
          <c:showCatName val="0"/>
          <c:showSerName val="0"/>
          <c:showPercent val="0"/>
          <c:showBubbleSize val="0"/>
        </c:dLbls>
        <c:gapWidth val="150"/>
        <c:axId val="1495555136"/>
        <c:axId val="1392177504"/>
      </c:barChart>
      <c:catAx>
        <c:axId val="149555513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92177504"/>
        <c:crosses val="autoZero"/>
        <c:auto val="1"/>
        <c:lblAlgn val="ctr"/>
        <c:lblOffset val="100"/>
        <c:noMultiLvlLbl val="0"/>
      </c:catAx>
      <c:valAx>
        <c:axId val="139217750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95555136"/>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dTable>
      <c:spPr>
        <a:noFill/>
        <a:ln>
          <a:noFill/>
        </a:ln>
        <a:effectLst/>
      </c:spPr>
    </c:plotArea>
    <c:plotVisOnly val="1"/>
    <c:dispBlanksAs val="gap"/>
    <c:showDLblsOverMax val="0"/>
  </c:chart>
  <c:spPr>
    <a:solidFill>
      <a:schemeClr val="bg1"/>
    </a:solidFill>
    <a:ln w="9525" cap="flat" cmpd="sng" algn="ctr">
      <a:solidFill>
        <a:sysClr val="windowText" lastClr="000000"/>
      </a:solidFill>
      <a:round/>
    </a:ln>
    <a:effectLst/>
  </c:spPr>
  <c:txPr>
    <a:bodyPr/>
    <a:lstStyle/>
    <a:p>
      <a:pPr>
        <a:defRPr/>
      </a:pPr>
      <a:endParaRPr lang="en-US"/>
    </a:p>
  </c:txPr>
  <c:externalData r:id="rId4">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200" b="1">
                <a:latin typeface="Verdana" panose="020B0604030504040204" pitchFamily="34" charset="0"/>
                <a:ea typeface="Verdana" panose="020B0604030504040204" pitchFamily="34" charset="0"/>
              </a:rPr>
              <a:t>Section 2 Outcomes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Section 3</c:v>
                </c:pt>
              </c:strCache>
            </c:strRef>
          </c:tx>
          <c:spPr>
            <a:solidFill>
              <a:schemeClr val="accent1"/>
            </a:solidFill>
            <a:ln>
              <a:noFill/>
            </a:ln>
            <a:effectLst/>
          </c:spPr>
          <c:invertIfNegative val="0"/>
          <c:cat>
            <c:strRef>
              <c:f>Sheet1!$A$2:$A$8</c:f>
              <c:strCache>
                <c:ptCount val="7"/>
                <c:pt idx="0">
                  <c:v>Cefn Coed</c:v>
                </c:pt>
                <c:pt idx="1">
                  <c:v>Ward F</c:v>
                </c:pt>
                <c:pt idx="2">
                  <c:v>Secure Services</c:v>
                </c:pt>
                <c:pt idx="3">
                  <c:v>Learning Disabilities</c:v>
                </c:pt>
                <c:pt idx="4">
                  <c:v>General Hospitals</c:v>
                </c:pt>
                <c:pt idx="5">
                  <c:v>Peri-Natal MHU</c:v>
                </c:pt>
                <c:pt idx="6">
                  <c:v>Suite 2 Tonna</c:v>
                </c:pt>
              </c:strCache>
            </c:strRef>
          </c:cat>
          <c:val>
            <c:numRef>
              <c:f>Sheet1!$B$2:$B$8</c:f>
              <c:numCache>
                <c:formatCode>General</c:formatCode>
                <c:ptCount val="7"/>
                <c:pt idx="0">
                  <c:v>3</c:v>
                </c:pt>
                <c:pt idx="1">
                  <c:v>4</c:v>
                </c:pt>
                <c:pt idx="2">
                  <c:v>1</c:v>
                </c:pt>
                <c:pt idx="3">
                  <c:v>2</c:v>
                </c:pt>
                <c:pt idx="4">
                  <c:v>1</c:v>
                </c:pt>
                <c:pt idx="5">
                  <c:v>0</c:v>
                </c:pt>
                <c:pt idx="6">
                  <c:v>1</c:v>
                </c:pt>
              </c:numCache>
            </c:numRef>
          </c:val>
          <c:extLst>
            <c:ext xmlns:c16="http://schemas.microsoft.com/office/drawing/2014/chart" uri="{C3380CC4-5D6E-409C-BE32-E72D297353CC}">
              <c16:uniqueId val="{00000000-31E5-4635-AEBC-6051F06D1E56}"/>
            </c:ext>
          </c:extLst>
        </c:ser>
        <c:ser>
          <c:idx val="1"/>
          <c:order val="1"/>
          <c:tx>
            <c:strRef>
              <c:f>Sheet1!$C$1</c:f>
              <c:strCache>
                <c:ptCount val="1"/>
                <c:pt idx="0">
                  <c:v>Discharged</c:v>
                </c:pt>
              </c:strCache>
            </c:strRef>
          </c:tx>
          <c:spPr>
            <a:solidFill>
              <a:schemeClr val="accent2"/>
            </a:solidFill>
            <a:ln>
              <a:noFill/>
            </a:ln>
            <a:effectLst/>
          </c:spPr>
          <c:invertIfNegative val="0"/>
          <c:cat>
            <c:strRef>
              <c:f>Sheet1!$A$2:$A$8</c:f>
              <c:strCache>
                <c:ptCount val="7"/>
                <c:pt idx="0">
                  <c:v>Cefn Coed</c:v>
                </c:pt>
                <c:pt idx="1">
                  <c:v>Ward F</c:v>
                </c:pt>
                <c:pt idx="2">
                  <c:v>Secure Services</c:v>
                </c:pt>
                <c:pt idx="3">
                  <c:v>Learning Disabilities</c:v>
                </c:pt>
                <c:pt idx="4">
                  <c:v>General Hospitals</c:v>
                </c:pt>
                <c:pt idx="5">
                  <c:v>Peri-Natal MHU</c:v>
                </c:pt>
                <c:pt idx="6">
                  <c:v>Suite 2 Tonna</c:v>
                </c:pt>
              </c:strCache>
            </c:strRef>
          </c:cat>
          <c:val>
            <c:numRef>
              <c:f>Sheet1!$C$2:$C$8</c:f>
              <c:numCache>
                <c:formatCode>General</c:formatCode>
                <c:ptCount val="7"/>
                <c:pt idx="0">
                  <c:v>6</c:v>
                </c:pt>
                <c:pt idx="1">
                  <c:v>11</c:v>
                </c:pt>
                <c:pt idx="2">
                  <c:v>0</c:v>
                </c:pt>
                <c:pt idx="3">
                  <c:v>1</c:v>
                </c:pt>
                <c:pt idx="4">
                  <c:v>0</c:v>
                </c:pt>
                <c:pt idx="5">
                  <c:v>0</c:v>
                </c:pt>
                <c:pt idx="6">
                  <c:v>0</c:v>
                </c:pt>
              </c:numCache>
            </c:numRef>
          </c:val>
          <c:extLst>
            <c:ext xmlns:c16="http://schemas.microsoft.com/office/drawing/2014/chart" uri="{C3380CC4-5D6E-409C-BE32-E72D297353CC}">
              <c16:uniqueId val="{00000001-31E5-4635-AEBC-6051F06D1E56}"/>
            </c:ext>
          </c:extLst>
        </c:ser>
        <c:ser>
          <c:idx val="2"/>
          <c:order val="2"/>
          <c:tx>
            <c:strRef>
              <c:f>Sheet1!$D$1</c:f>
              <c:strCache>
                <c:ptCount val="1"/>
                <c:pt idx="0">
                  <c:v>Regrade to informal</c:v>
                </c:pt>
              </c:strCache>
            </c:strRef>
          </c:tx>
          <c:spPr>
            <a:solidFill>
              <a:schemeClr val="accent3"/>
            </a:solidFill>
            <a:ln>
              <a:noFill/>
            </a:ln>
            <a:effectLst/>
          </c:spPr>
          <c:invertIfNegative val="0"/>
          <c:cat>
            <c:strRef>
              <c:f>Sheet1!$A$2:$A$8</c:f>
              <c:strCache>
                <c:ptCount val="7"/>
                <c:pt idx="0">
                  <c:v>Cefn Coed</c:v>
                </c:pt>
                <c:pt idx="1">
                  <c:v>Ward F</c:v>
                </c:pt>
                <c:pt idx="2">
                  <c:v>Secure Services</c:v>
                </c:pt>
                <c:pt idx="3">
                  <c:v>Learning Disabilities</c:v>
                </c:pt>
                <c:pt idx="4">
                  <c:v>General Hospitals</c:v>
                </c:pt>
                <c:pt idx="5">
                  <c:v>Peri-Natal MHU</c:v>
                </c:pt>
                <c:pt idx="6">
                  <c:v>Suite 2 Tonna</c:v>
                </c:pt>
              </c:strCache>
            </c:strRef>
          </c:cat>
          <c:val>
            <c:numRef>
              <c:f>Sheet1!$D$2:$D$8</c:f>
              <c:numCache>
                <c:formatCode>General</c:formatCode>
                <c:ptCount val="7"/>
                <c:pt idx="0">
                  <c:v>18</c:v>
                </c:pt>
                <c:pt idx="1">
                  <c:v>9</c:v>
                </c:pt>
                <c:pt idx="2">
                  <c:v>0</c:v>
                </c:pt>
                <c:pt idx="3">
                  <c:v>1</c:v>
                </c:pt>
                <c:pt idx="4">
                  <c:v>2</c:v>
                </c:pt>
                <c:pt idx="5">
                  <c:v>0</c:v>
                </c:pt>
                <c:pt idx="6">
                  <c:v>5</c:v>
                </c:pt>
              </c:numCache>
            </c:numRef>
          </c:val>
          <c:extLst>
            <c:ext xmlns:c16="http://schemas.microsoft.com/office/drawing/2014/chart" uri="{C3380CC4-5D6E-409C-BE32-E72D297353CC}">
              <c16:uniqueId val="{00000002-31E5-4635-AEBC-6051F06D1E56}"/>
            </c:ext>
          </c:extLst>
        </c:ser>
        <c:ser>
          <c:idx val="3"/>
          <c:order val="3"/>
          <c:tx>
            <c:strRef>
              <c:f>Sheet1!$E$1</c:f>
              <c:strCache>
                <c:ptCount val="1"/>
                <c:pt idx="0">
                  <c:v>Transfer to another trust</c:v>
                </c:pt>
              </c:strCache>
            </c:strRef>
          </c:tx>
          <c:spPr>
            <a:solidFill>
              <a:schemeClr val="accent4"/>
            </a:solidFill>
            <a:ln>
              <a:noFill/>
            </a:ln>
            <a:effectLst/>
          </c:spPr>
          <c:invertIfNegative val="0"/>
          <c:cat>
            <c:strRef>
              <c:f>Sheet1!$A$2:$A$8</c:f>
              <c:strCache>
                <c:ptCount val="7"/>
                <c:pt idx="0">
                  <c:v>Cefn Coed</c:v>
                </c:pt>
                <c:pt idx="1">
                  <c:v>Ward F</c:v>
                </c:pt>
                <c:pt idx="2">
                  <c:v>Secure Services</c:v>
                </c:pt>
                <c:pt idx="3">
                  <c:v>Learning Disabilities</c:v>
                </c:pt>
                <c:pt idx="4">
                  <c:v>General Hospitals</c:v>
                </c:pt>
                <c:pt idx="5">
                  <c:v>Peri-Natal MHU</c:v>
                </c:pt>
                <c:pt idx="6">
                  <c:v>Suite 2 Tonna</c:v>
                </c:pt>
              </c:strCache>
            </c:strRef>
          </c:cat>
          <c:val>
            <c:numRef>
              <c:f>Sheet1!$E$2:$E$8</c:f>
              <c:numCache>
                <c:formatCode>General</c:formatCode>
                <c:ptCount val="7"/>
                <c:pt idx="0">
                  <c:v>2</c:v>
                </c:pt>
                <c:pt idx="1">
                  <c:v>2</c:v>
                </c:pt>
                <c:pt idx="2">
                  <c:v>0</c:v>
                </c:pt>
                <c:pt idx="3">
                  <c:v>0</c:v>
                </c:pt>
                <c:pt idx="4">
                  <c:v>2</c:v>
                </c:pt>
                <c:pt idx="5">
                  <c:v>0</c:v>
                </c:pt>
                <c:pt idx="6">
                  <c:v>0</c:v>
                </c:pt>
              </c:numCache>
            </c:numRef>
          </c:val>
          <c:extLst>
            <c:ext xmlns:c16="http://schemas.microsoft.com/office/drawing/2014/chart" uri="{C3380CC4-5D6E-409C-BE32-E72D297353CC}">
              <c16:uniqueId val="{00000003-31E5-4635-AEBC-6051F06D1E56}"/>
            </c:ext>
          </c:extLst>
        </c:ser>
        <c:ser>
          <c:idx val="4"/>
          <c:order val="4"/>
          <c:tx>
            <c:strRef>
              <c:f>Sheet1!$F$1</c:f>
              <c:strCache>
                <c:ptCount val="1"/>
                <c:pt idx="0">
                  <c:v>Lapsed</c:v>
                </c:pt>
              </c:strCache>
            </c:strRef>
          </c:tx>
          <c:spPr>
            <a:solidFill>
              <a:schemeClr val="accent5"/>
            </a:solidFill>
            <a:ln>
              <a:noFill/>
            </a:ln>
            <a:effectLst/>
          </c:spPr>
          <c:invertIfNegative val="0"/>
          <c:cat>
            <c:strRef>
              <c:f>Sheet1!$A$2:$A$8</c:f>
              <c:strCache>
                <c:ptCount val="7"/>
                <c:pt idx="0">
                  <c:v>Cefn Coed</c:v>
                </c:pt>
                <c:pt idx="1">
                  <c:v>Ward F</c:v>
                </c:pt>
                <c:pt idx="2">
                  <c:v>Secure Services</c:v>
                </c:pt>
                <c:pt idx="3">
                  <c:v>Learning Disabilities</c:v>
                </c:pt>
                <c:pt idx="4">
                  <c:v>General Hospitals</c:v>
                </c:pt>
                <c:pt idx="5">
                  <c:v>Peri-Natal MHU</c:v>
                </c:pt>
                <c:pt idx="6">
                  <c:v>Suite 2 Tonna</c:v>
                </c:pt>
              </c:strCache>
            </c:strRef>
          </c:cat>
          <c:val>
            <c:numRef>
              <c:f>Sheet1!$F$2:$F$8</c:f>
              <c:numCache>
                <c:formatCode>General</c:formatCode>
                <c:ptCount val="7"/>
                <c:pt idx="0">
                  <c:v>0</c:v>
                </c:pt>
                <c:pt idx="1">
                  <c:v>0</c:v>
                </c:pt>
                <c:pt idx="2">
                  <c:v>0</c:v>
                </c:pt>
                <c:pt idx="3">
                  <c:v>0</c:v>
                </c:pt>
                <c:pt idx="4">
                  <c:v>0</c:v>
                </c:pt>
                <c:pt idx="5">
                  <c:v>0</c:v>
                </c:pt>
                <c:pt idx="6">
                  <c:v>0</c:v>
                </c:pt>
              </c:numCache>
            </c:numRef>
          </c:val>
          <c:extLst>
            <c:ext xmlns:c16="http://schemas.microsoft.com/office/drawing/2014/chart" uri="{C3380CC4-5D6E-409C-BE32-E72D297353CC}">
              <c16:uniqueId val="{00000004-31E5-4635-AEBC-6051F06D1E56}"/>
            </c:ext>
          </c:extLst>
        </c:ser>
        <c:ser>
          <c:idx val="5"/>
          <c:order val="5"/>
          <c:tx>
            <c:strRef>
              <c:f>Sheet1!$G$1</c:f>
              <c:strCache>
                <c:ptCount val="1"/>
                <c:pt idx="0">
                  <c:v>Deceased</c:v>
                </c:pt>
              </c:strCache>
            </c:strRef>
          </c:tx>
          <c:spPr>
            <a:solidFill>
              <a:schemeClr val="accent6"/>
            </a:solidFill>
            <a:ln>
              <a:noFill/>
            </a:ln>
            <a:effectLst/>
          </c:spPr>
          <c:invertIfNegative val="0"/>
          <c:cat>
            <c:strRef>
              <c:f>Sheet1!$A$2:$A$8</c:f>
              <c:strCache>
                <c:ptCount val="7"/>
                <c:pt idx="0">
                  <c:v>Cefn Coed</c:v>
                </c:pt>
                <c:pt idx="1">
                  <c:v>Ward F</c:v>
                </c:pt>
                <c:pt idx="2">
                  <c:v>Secure Services</c:v>
                </c:pt>
                <c:pt idx="3">
                  <c:v>Learning Disabilities</c:v>
                </c:pt>
                <c:pt idx="4">
                  <c:v>General Hospitals</c:v>
                </c:pt>
                <c:pt idx="5">
                  <c:v>Peri-Natal MHU</c:v>
                </c:pt>
                <c:pt idx="6">
                  <c:v>Suite 2 Tonna</c:v>
                </c:pt>
              </c:strCache>
            </c:strRef>
          </c:cat>
          <c:val>
            <c:numRef>
              <c:f>Sheet1!$G$2:$G$8</c:f>
              <c:numCache>
                <c:formatCode>General</c:formatCode>
                <c:ptCount val="7"/>
                <c:pt idx="0">
                  <c:v>0</c:v>
                </c:pt>
                <c:pt idx="1">
                  <c:v>0</c:v>
                </c:pt>
                <c:pt idx="2">
                  <c:v>0</c:v>
                </c:pt>
                <c:pt idx="3">
                  <c:v>0</c:v>
                </c:pt>
                <c:pt idx="4">
                  <c:v>0</c:v>
                </c:pt>
                <c:pt idx="5">
                  <c:v>0</c:v>
                </c:pt>
                <c:pt idx="6">
                  <c:v>0</c:v>
                </c:pt>
              </c:numCache>
            </c:numRef>
          </c:val>
          <c:extLst>
            <c:ext xmlns:c16="http://schemas.microsoft.com/office/drawing/2014/chart" uri="{C3380CC4-5D6E-409C-BE32-E72D297353CC}">
              <c16:uniqueId val="{00000005-31E5-4635-AEBC-6051F06D1E56}"/>
            </c:ext>
          </c:extLst>
        </c:ser>
        <c:dLbls>
          <c:showLegendKey val="0"/>
          <c:showVal val="0"/>
          <c:showCatName val="0"/>
          <c:showSerName val="0"/>
          <c:showPercent val="0"/>
          <c:showBubbleSize val="0"/>
        </c:dLbls>
        <c:gapWidth val="219"/>
        <c:overlap val="-27"/>
        <c:axId val="482984240"/>
        <c:axId val="482994640"/>
      </c:barChart>
      <c:catAx>
        <c:axId val="48298424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82994640"/>
        <c:crosses val="autoZero"/>
        <c:auto val="1"/>
        <c:lblAlgn val="ctr"/>
        <c:lblOffset val="100"/>
        <c:noMultiLvlLbl val="0"/>
      </c:catAx>
      <c:valAx>
        <c:axId val="48299464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82984240"/>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dTable>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ysClr val="windowText" lastClr="000000"/>
      </a:solidFill>
      <a:round/>
    </a:ln>
    <a:effectLst/>
  </c:spPr>
  <c:txPr>
    <a:bodyPr/>
    <a:lstStyle/>
    <a:p>
      <a:pPr>
        <a:defRPr/>
      </a:pPr>
      <a:endParaRPr lang="en-US"/>
    </a:p>
  </c:txPr>
  <c:externalData r:id="rId4">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200" b="1">
                <a:latin typeface="Verdana" panose="020B0604030504040204" pitchFamily="34" charset="0"/>
                <a:ea typeface="Verdana" panose="020B0604030504040204" pitchFamily="34" charset="0"/>
              </a:rPr>
              <a:t>Use of Section 3</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Cefn Coed</c:v>
                </c:pt>
              </c:strCache>
            </c:strRef>
          </c:tx>
          <c:spPr>
            <a:solidFill>
              <a:schemeClr val="accent1"/>
            </a:solidFill>
            <a:ln>
              <a:noFill/>
            </a:ln>
            <a:effectLst/>
          </c:spPr>
          <c:invertIfNegative val="0"/>
          <c:cat>
            <c:strRef>
              <c:f>Sheet1!$A$2:$A$11</c:f>
              <c:strCache>
                <c:ptCount val="9"/>
                <c:pt idx="0">
                  <c:v>Oct-Dec 23</c:v>
                </c:pt>
                <c:pt idx="1">
                  <c:v>Jan-Mar 24</c:v>
                </c:pt>
                <c:pt idx="2">
                  <c:v>Apr-Jun 24</c:v>
                </c:pt>
                <c:pt idx="3">
                  <c:v>Jly-Sept 24</c:v>
                </c:pt>
                <c:pt idx="4">
                  <c:v>Oct-Dec 24</c:v>
                </c:pt>
                <c:pt idx="5">
                  <c:v>Jan-Mar 25</c:v>
                </c:pt>
                <c:pt idx="6">
                  <c:v>Apr-Jun 25</c:v>
                </c:pt>
                <c:pt idx="7">
                  <c:v>Jly-Sept 25</c:v>
                </c:pt>
                <c:pt idx="8">
                  <c:v>Oct-Dec 25</c:v>
                </c:pt>
              </c:strCache>
            </c:strRef>
          </c:cat>
          <c:val>
            <c:numRef>
              <c:f>Sheet1!$B$2:$B$11</c:f>
              <c:numCache>
                <c:formatCode>General</c:formatCode>
                <c:ptCount val="10"/>
                <c:pt idx="0">
                  <c:v>14</c:v>
                </c:pt>
                <c:pt idx="1">
                  <c:v>7</c:v>
                </c:pt>
                <c:pt idx="2">
                  <c:v>20</c:v>
                </c:pt>
                <c:pt idx="3">
                  <c:v>16</c:v>
                </c:pt>
                <c:pt idx="4">
                  <c:v>22</c:v>
                </c:pt>
                <c:pt idx="5">
                  <c:v>15</c:v>
                </c:pt>
                <c:pt idx="6">
                  <c:v>15</c:v>
                </c:pt>
                <c:pt idx="7">
                  <c:v>12</c:v>
                </c:pt>
                <c:pt idx="8">
                  <c:v>20</c:v>
                </c:pt>
              </c:numCache>
            </c:numRef>
          </c:val>
          <c:extLst>
            <c:ext xmlns:c16="http://schemas.microsoft.com/office/drawing/2014/chart" uri="{C3380CC4-5D6E-409C-BE32-E72D297353CC}">
              <c16:uniqueId val="{00000000-44C4-417A-972A-9F7EAB26D3DB}"/>
            </c:ext>
          </c:extLst>
        </c:ser>
        <c:ser>
          <c:idx val="1"/>
          <c:order val="1"/>
          <c:tx>
            <c:strRef>
              <c:f>Sheet1!$C$1</c:f>
              <c:strCache>
                <c:ptCount val="1"/>
                <c:pt idx="0">
                  <c:v>Ward F</c:v>
                </c:pt>
              </c:strCache>
            </c:strRef>
          </c:tx>
          <c:spPr>
            <a:solidFill>
              <a:schemeClr val="accent2"/>
            </a:solidFill>
            <a:ln>
              <a:noFill/>
            </a:ln>
            <a:effectLst/>
          </c:spPr>
          <c:invertIfNegative val="0"/>
          <c:cat>
            <c:strRef>
              <c:f>Sheet1!$A$2:$A$11</c:f>
              <c:strCache>
                <c:ptCount val="9"/>
                <c:pt idx="0">
                  <c:v>Oct-Dec 23</c:v>
                </c:pt>
                <c:pt idx="1">
                  <c:v>Jan-Mar 24</c:v>
                </c:pt>
                <c:pt idx="2">
                  <c:v>Apr-Jun 24</c:v>
                </c:pt>
                <c:pt idx="3">
                  <c:v>Jly-Sept 24</c:v>
                </c:pt>
                <c:pt idx="4">
                  <c:v>Oct-Dec 24</c:v>
                </c:pt>
                <c:pt idx="5">
                  <c:v>Jan-Mar 25</c:v>
                </c:pt>
                <c:pt idx="6">
                  <c:v>Apr-Jun 25</c:v>
                </c:pt>
                <c:pt idx="7">
                  <c:v>Jly-Sept 25</c:v>
                </c:pt>
                <c:pt idx="8">
                  <c:v>Oct-Dec 25</c:v>
                </c:pt>
              </c:strCache>
            </c:strRef>
          </c:cat>
          <c:val>
            <c:numRef>
              <c:f>Sheet1!$C$2:$C$11</c:f>
              <c:numCache>
                <c:formatCode>General</c:formatCode>
                <c:ptCount val="10"/>
                <c:pt idx="0">
                  <c:v>17</c:v>
                </c:pt>
                <c:pt idx="1">
                  <c:v>8</c:v>
                </c:pt>
                <c:pt idx="2">
                  <c:v>10</c:v>
                </c:pt>
                <c:pt idx="3">
                  <c:v>9</c:v>
                </c:pt>
                <c:pt idx="4">
                  <c:v>16</c:v>
                </c:pt>
                <c:pt idx="5">
                  <c:v>7</c:v>
                </c:pt>
                <c:pt idx="6">
                  <c:v>13</c:v>
                </c:pt>
                <c:pt idx="7">
                  <c:v>13</c:v>
                </c:pt>
                <c:pt idx="8">
                  <c:v>7</c:v>
                </c:pt>
              </c:numCache>
            </c:numRef>
          </c:val>
          <c:extLst>
            <c:ext xmlns:c16="http://schemas.microsoft.com/office/drawing/2014/chart" uri="{C3380CC4-5D6E-409C-BE32-E72D297353CC}">
              <c16:uniqueId val="{00000001-44C4-417A-972A-9F7EAB26D3DB}"/>
            </c:ext>
          </c:extLst>
        </c:ser>
        <c:ser>
          <c:idx val="2"/>
          <c:order val="2"/>
          <c:tx>
            <c:strRef>
              <c:f>Sheet1!$D$1</c:f>
              <c:strCache>
                <c:ptCount val="1"/>
                <c:pt idx="0">
                  <c:v>Secure Services</c:v>
                </c:pt>
              </c:strCache>
            </c:strRef>
          </c:tx>
          <c:spPr>
            <a:solidFill>
              <a:schemeClr val="accent3"/>
            </a:solidFill>
            <a:ln>
              <a:noFill/>
            </a:ln>
            <a:effectLst/>
          </c:spPr>
          <c:invertIfNegative val="0"/>
          <c:cat>
            <c:strRef>
              <c:f>Sheet1!$A$2:$A$11</c:f>
              <c:strCache>
                <c:ptCount val="9"/>
                <c:pt idx="0">
                  <c:v>Oct-Dec 23</c:v>
                </c:pt>
                <c:pt idx="1">
                  <c:v>Jan-Mar 24</c:v>
                </c:pt>
                <c:pt idx="2">
                  <c:v>Apr-Jun 24</c:v>
                </c:pt>
                <c:pt idx="3">
                  <c:v>Jly-Sept 24</c:v>
                </c:pt>
                <c:pt idx="4">
                  <c:v>Oct-Dec 24</c:v>
                </c:pt>
                <c:pt idx="5">
                  <c:v>Jan-Mar 25</c:v>
                </c:pt>
                <c:pt idx="6">
                  <c:v>Apr-Jun 25</c:v>
                </c:pt>
                <c:pt idx="7">
                  <c:v>Jly-Sept 25</c:v>
                </c:pt>
                <c:pt idx="8">
                  <c:v>Oct-Dec 25</c:v>
                </c:pt>
              </c:strCache>
            </c:strRef>
          </c:cat>
          <c:val>
            <c:numRef>
              <c:f>Sheet1!$D$2:$D$11</c:f>
              <c:numCache>
                <c:formatCode>General</c:formatCode>
                <c:ptCount val="10"/>
                <c:pt idx="0">
                  <c:v>1</c:v>
                </c:pt>
                <c:pt idx="1">
                  <c:v>0</c:v>
                </c:pt>
                <c:pt idx="2">
                  <c:v>0</c:v>
                </c:pt>
                <c:pt idx="3">
                  <c:v>0</c:v>
                </c:pt>
                <c:pt idx="4">
                  <c:v>0</c:v>
                </c:pt>
                <c:pt idx="5">
                  <c:v>0</c:v>
                </c:pt>
                <c:pt idx="6">
                  <c:v>0</c:v>
                </c:pt>
                <c:pt idx="7">
                  <c:v>0</c:v>
                </c:pt>
                <c:pt idx="8">
                  <c:v>1</c:v>
                </c:pt>
              </c:numCache>
            </c:numRef>
          </c:val>
          <c:extLst>
            <c:ext xmlns:c16="http://schemas.microsoft.com/office/drawing/2014/chart" uri="{C3380CC4-5D6E-409C-BE32-E72D297353CC}">
              <c16:uniqueId val="{00000002-44C4-417A-972A-9F7EAB26D3DB}"/>
            </c:ext>
          </c:extLst>
        </c:ser>
        <c:ser>
          <c:idx val="3"/>
          <c:order val="3"/>
          <c:tx>
            <c:strRef>
              <c:f>Sheet1!$E$1</c:f>
              <c:strCache>
                <c:ptCount val="1"/>
                <c:pt idx="0">
                  <c:v>Learning Disabilities</c:v>
                </c:pt>
              </c:strCache>
            </c:strRef>
          </c:tx>
          <c:spPr>
            <a:solidFill>
              <a:schemeClr val="accent4"/>
            </a:solidFill>
            <a:ln>
              <a:noFill/>
            </a:ln>
            <a:effectLst/>
          </c:spPr>
          <c:invertIfNegative val="0"/>
          <c:cat>
            <c:strRef>
              <c:f>Sheet1!$A$2:$A$11</c:f>
              <c:strCache>
                <c:ptCount val="9"/>
                <c:pt idx="0">
                  <c:v>Oct-Dec 23</c:v>
                </c:pt>
                <c:pt idx="1">
                  <c:v>Jan-Mar 24</c:v>
                </c:pt>
                <c:pt idx="2">
                  <c:v>Apr-Jun 24</c:v>
                </c:pt>
                <c:pt idx="3">
                  <c:v>Jly-Sept 24</c:v>
                </c:pt>
                <c:pt idx="4">
                  <c:v>Oct-Dec 24</c:v>
                </c:pt>
                <c:pt idx="5">
                  <c:v>Jan-Mar 25</c:v>
                </c:pt>
                <c:pt idx="6">
                  <c:v>Apr-Jun 25</c:v>
                </c:pt>
                <c:pt idx="7">
                  <c:v>Jly-Sept 25</c:v>
                </c:pt>
                <c:pt idx="8">
                  <c:v>Oct-Dec 25</c:v>
                </c:pt>
              </c:strCache>
            </c:strRef>
          </c:cat>
          <c:val>
            <c:numRef>
              <c:f>Sheet1!$E$2:$E$11</c:f>
              <c:numCache>
                <c:formatCode>General</c:formatCode>
                <c:ptCount val="10"/>
                <c:pt idx="0">
                  <c:v>4</c:v>
                </c:pt>
                <c:pt idx="1">
                  <c:v>0</c:v>
                </c:pt>
                <c:pt idx="2">
                  <c:v>1</c:v>
                </c:pt>
                <c:pt idx="3">
                  <c:v>5</c:v>
                </c:pt>
                <c:pt idx="4">
                  <c:v>5</c:v>
                </c:pt>
                <c:pt idx="5">
                  <c:v>4</c:v>
                </c:pt>
                <c:pt idx="6">
                  <c:v>4</c:v>
                </c:pt>
                <c:pt idx="7">
                  <c:v>1</c:v>
                </c:pt>
                <c:pt idx="8">
                  <c:v>3</c:v>
                </c:pt>
              </c:numCache>
            </c:numRef>
          </c:val>
          <c:extLst>
            <c:ext xmlns:c16="http://schemas.microsoft.com/office/drawing/2014/chart" uri="{C3380CC4-5D6E-409C-BE32-E72D297353CC}">
              <c16:uniqueId val="{00000003-44C4-417A-972A-9F7EAB26D3DB}"/>
            </c:ext>
          </c:extLst>
        </c:ser>
        <c:ser>
          <c:idx val="4"/>
          <c:order val="4"/>
          <c:tx>
            <c:strRef>
              <c:f>Sheet1!$F$1</c:f>
              <c:strCache>
                <c:ptCount val="1"/>
                <c:pt idx="0">
                  <c:v>General Hospitals</c:v>
                </c:pt>
              </c:strCache>
            </c:strRef>
          </c:tx>
          <c:spPr>
            <a:solidFill>
              <a:schemeClr val="accent5"/>
            </a:solidFill>
            <a:ln>
              <a:noFill/>
            </a:ln>
            <a:effectLst/>
          </c:spPr>
          <c:invertIfNegative val="0"/>
          <c:cat>
            <c:strRef>
              <c:f>Sheet1!$A$2:$A$11</c:f>
              <c:strCache>
                <c:ptCount val="9"/>
                <c:pt idx="0">
                  <c:v>Oct-Dec 23</c:v>
                </c:pt>
                <c:pt idx="1">
                  <c:v>Jan-Mar 24</c:v>
                </c:pt>
                <c:pt idx="2">
                  <c:v>Apr-Jun 24</c:v>
                </c:pt>
                <c:pt idx="3">
                  <c:v>Jly-Sept 24</c:v>
                </c:pt>
                <c:pt idx="4">
                  <c:v>Oct-Dec 24</c:v>
                </c:pt>
                <c:pt idx="5">
                  <c:v>Jan-Mar 25</c:v>
                </c:pt>
                <c:pt idx="6">
                  <c:v>Apr-Jun 25</c:v>
                </c:pt>
                <c:pt idx="7">
                  <c:v>Jly-Sept 25</c:v>
                </c:pt>
                <c:pt idx="8">
                  <c:v>Oct-Dec 25</c:v>
                </c:pt>
              </c:strCache>
            </c:strRef>
          </c:cat>
          <c:val>
            <c:numRef>
              <c:f>Sheet1!$F$2:$F$11</c:f>
              <c:numCache>
                <c:formatCode>General</c:formatCode>
                <c:ptCount val="10"/>
                <c:pt idx="0">
                  <c:v>0</c:v>
                </c:pt>
                <c:pt idx="1">
                  <c:v>0</c:v>
                </c:pt>
                <c:pt idx="2">
                  <c:v>0</c:v>
                </c:pt>
                <c:pt idx="3">
                  <c:v>1</c:v>
                </c:pt>
                <c:pt idx="4">
                  <c:v>0</c:v>
                </c:pt>
                <c:pt idx="5">
                  <c:v>2</c:v>
                </c:pt>
                <c:pt idx="6">
                  <c:v>2</c:v>
                </c:pt>
                <c:pt idx="7">
                  <c:v>1</c:v>
                </c:pt>
                <c:pt idx="8">
                  <c:v>1</c:v>
                </c:pt>
              </c:numCache>
            </c:numRef>
          </c:val>
          <c:extLst>
            <c:ext xmlns:c16="http://schemas.microsoft.com/office/drawing/2014/chart" uri="{C3380CC4-5D6E-409C-BE32-E72D297353CC}">
              <c16:uniqueId val="{00000004-44C4-417A-972A-9F7EAB26D3DB}"/>
            </c:ext>
          </c:extLst>
        </c:ser>
        <c:ser>
          <c:idx val="5"/>
          <c:order val="5"/>
          <c:tx>
            <c:strRef>
              <c:f>Sheet1!$G$1</c:f>
              <c:strCache>
                <c:ptCount val="1"/>
                <c:pt idx="0">
                  <c:v>Peri-Natal MHU</c:v>
                </c:pt>
              </c:strCache>
            </c:strRef>
          </c:tx>
          <c:spPr>
            <a:solidFill>
              <a:schemeClr val="accent6"/>
            </a:solidFill>
            <a:ln>
              <a:noFill/>
            </a:ln>
            <a:effectLst/>
          </c:spPr>
          <c:invertIfNegative val="0"/>
          <c:cat>
            <c:strRef>
              <c:f>Sheet1!$A$2:$A$11</c:f>
              <c:strCache>
                <c:ptCount val="9"/>
                <c:pt idx="0">
                  <c:v>Oct-Dec 23</c:v>
                </c:pt>
                <c:pt idx="1">
                  <c:v>Jan-Mar 24</c:v>
                </c:pt>
                <c:pt idx="2">
                  <c:v>Apr-Jun 24</c:v>
                </c:pt>
                <c:pt idx="3">
                  <c:v>Jly-Sept 24</c:v>
                </c:pt>
                <c:pt idx="4">
                  <c:v>Oct-Dec 24</c:v>
                </c:pt>
                <c:pt idx="5">
                  <c:v>Jan-Mar 25</c:v>
                </c:pt>
                <c:pt idx="6">
                  <c:v>Apr-Jun 25</c:v>
                </c:pt>
                <c:pt idx="7">
                  <c:v>Jly-Sept 25</c:v>
                </c:pt>
                <c:pt idx="8">
                  <c:v>Oct-Dec 25</c:v>
                </c:pt>
              </c:strCache>
            </c:strRef>
          </c:cat>
          <c:val>
            <c:numRef>
              <c:f>Sheet1!$G$2:$G$11</c:f>
              <c:numCache>
                <c:formatCode>General</c:formatCode>
                <c:ptCount val="10"/>
                <c:pt idx="0">
                  <c:v>3</c:v>
                </c:pt>
                <c:pt idx="1">
                  <c:v>0</c:v>
                </c:pt>
                <c:pt idx="2">
                  <c:v>0</c:v>
                </c:pt>
                <c:pt idx="3">
                  <c:v>0</c:v>
                </c:pt>
                <c:pt idx="4">
                  <c:v>0</c:v>
                </c:pt>
                <c:pt idx="5">
                  <c:v>0</c:v>
                </c:pt>
                <c:pt idx="6">
                  <c:v>1</c:v>
                </c:pt>
                <c:pt idx="7">
                  <c:v>0</c:v>
                </c:pt>
                <c:pt idx="8">
                  <c:v>0</c:v>
                </c:pt>
              </c:numCache>
            </c:numRef>
          </c:val>
          <c:extLst>
            <c:ext xmlns:c16="http://schemas.microsoft.com/office/drawing/2014/chart" uri="{C3380CC4-5D6E-409C-BE32-E72D297353CC}">
              <c16:uniqueId val="{00000005-44C4-417A-972A-9F7EAB26D3DB}"/>
            </c:ext>
          </c:extLst>
        </c:ser>
        <c:ser>
          <c:idx val="6"/>
          <c:order val="6"/>
          <c:tx>
            <c:strRef>
              <c:f>Sheet1!$H$1</c:f>
              <c:strCache>
                <c:ptCount val="1"/>
                <c:pt idx="0">
                  <c:v>Suite 2</c:v>
                </c:pt>
              </c:strCache>
            </c:strRef>
          </c:tx>
          <c:spPr>
            <a:solidFill>
              <a:schemeClr val="accent1">
                <a:lumMod val="60000"/>
              </a:schemeClr>
            </a:solidFill>
            <a:ln>
              <a:noFill/>
            </a:ln>
            <a:effectLst/>
          </c:spPr>
          <c:invertIfNegative val="0"/>
          <c:cat>
            <c:strRef>
              <c:f>Sheet1!$A$2:$A$11</c:f>
              <c:strCache>
                <c:ptCount val="9"/>
                <c:pt idx="0">
                  <c:v>Oct-Dec 23</c:v>
                </c:pt>
                <c:pt idx="1">
                  <c:v>Jan-Mar 24</c:v>
                </c:pt>
                <c:pt idx="2">
                  <c:v>Apr-Jun 24</c:v>
                </c:pt>
                <c:pt idx="3">
                  <c:v>Jly-Sept 24</c:v>
                </c:pt>
                <c:pt idx="4">
                  <c:v>Oct-Dec 24</c:v>
                </c:pt>
                <c:pt idx="5">
                  <c:v>Jan-Mar 25</c:v>
                </c:pt>
                <c:pt idx="6">
                  <c:v>Apr-Jun 25</c:v>
                </c:pt>
                <c:pt idx="7">
                  <c:v>Jly-Sept 25</c:v>
                </c:pt>
                <c:pt idx="8">
                  <c:v>Oct-Dec 25</c:v>
                </c:pt>
              </c:strCache>
            </c:strRef>
          </c:cat>
          <c:val>
            <c:numRef>
              <c:f>Sheet1!$H$2:$H$11</c:f>
              <c:numCache>
                <c:formatCode>General</c:formatCode>
                <c:ptCount val="10"/>
                <c:pt idx="4">
                  <c:v>1</c:v>
                </c:pt>
                <c:pt idx="5">
                  <c:v>3</c:v>
                </c:pt>
                <c:pt idx="6">
                  <c:v>3</c:v>
                </c:pt>
                <c:pt idx="7">
                  <c:v>1</c:v>
                </c:pt>
                <c:pt idx="8">
                  <c:v>1</c:v>
                </c:pt>
              </c:numCache>
            </c:numRef>
          </c:val>
          <c:extLst>
            <c:ext xmlns:c16="http://schemas.microsoft.com/office/drawing/2014/chart" uri="{C3380CC4-5D6E-409C-BE32-E72D297353CC}">
              <c16:uniqueId val="{00000006-44C4-417A-972A-9F7EAB26D3DB}"/>
            </c:ext>
          </c:extLst>
        </c:ser>
        <c:dLbls>
          <c:showLegendKey val="0"/>
          <c:showVal val="0"/>
          <c:showCatName val="0"/>
          <c:showSerName val="0"/>
          <c:showPercent val="0"/>
          <c:showBubbleSize val="0"/>
        </c:dLbls>
        <c:gapWidth val="150"/>
        <c:axId val="1492900816"/>
        <c:axId val="1492903728"/>
      </c:barChart>
      <c:catAx>
        <c:axId val="149290081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92903728"/>
        <c:crosses val="autoZero"/>
        <c:auto val="1"/>
        <c:lblAlgn val="ctr"/>
        <c:lblOffset val="100"/>
        <c:noMultiLvlLbl val="0"/>
      </c:catAx>
      <c:valAx>
        <c:axId val="149290372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92900816"/>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dTable>
      <c:spPr>
        <a:noFill/>
        <a:ln>
          <a:noFill/>
        </a:ln>
        <a:effectLst/>
      </c:spPr>
    </c:plotArea>
    <c:plotVisOnly val="1"/>
    <c:dispBlanksAs val="gap"/>
    <c:showDLblsOverMax val="0"/>
  </c:chart>
  <c:spPr>
    <a:solidFill>
      <a:schemeClr val="bg1"/>
    </a:solidFill>
    <a:ln w="9525" cap="flat" cmpd="sng" algn="ctr">
      <a:solidFill>
        <a:sysClr val="windowText" lastClr="000000"/>
      </a:solidFill>
      <a:round/>
    </a:ln>
    <a:effectLst/>
  </c:spPr>
  <c:txPr>
    <a:bodyPr/>
    <a:lstStyle/>
    <a:p>
      <a:pPr>
        <a:defRPr/>
      </a:pPr>
      <a:endParaRPr lang="en-US"/>
    </a:p>
  </c:txPr>
  <c:externalData r:id="rId4">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200" b="1">
                <a:latin typeface="Verdana" panose="020B0604030504040204" pitchFamily="34" charset="0"/>
                <a:ea typeface="Verdana" panose="020B0604030504040204" pitchFamily="34" charset="0"/>
              </a:rPr>
              <a:t>Use</a:t>
            </a:r>
            <a:r>
              <a:rPr lang="en-GB" sz="1200" b="1" baseline="0">
                <a:latin typeface="Verdana" panose="020B0604030504040204" pitchFamily="34" charset="0"/>
                <a:ea typeface="Verdana" panose="020B0604030504040204" pitchFamily="34" charset="0"/>
              </a:rPr>
              <a:t> of Section 4</a:t>
            </a:r>
            <a:endParaRPr lang="en-GB" sz="1200" b="1">
              <a:latin typeface="Verdana" panose="020B0604030504040204" pitchFamily="34" charset="0"/>
              <a:ea typeface="Verdana" panose="020B0604030504040204" pitchFamily="34" charset="0"/>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Cefn Coed</c:v>
                </c:pt>
              </c:strCache>
            </c:strRef>
          </c:tx>
          <c:spPr>
            <a:solidFill>
              <a:schemeClr val="accent1"/>
            </a:solidFill>
            <a:ln>
              <a:noFill/>
            </a:ln>
            <a:effectLst/>
          </c:spPr>
          <c:invertIfNegative val="0"/>
          <c:cat>
            <c:strRef>
              <c:f>Sheet1!$A$2:$A$11</c:f>
              <c:strCache>
                <c:ptCount val="9"/>
                <c:pt idx="0">
                  <c:v>Oct-Dec 23</c:v>
                </c:pt>
                <c:pt idx="1">
                  <c:v>Jan-Mar 24</c:v>
                </c:pt>
                <c:pt idx="2">
                  <c:v>Apr-Jun 24</c:v>
                </c:pt>
                <c:pt idx="3">
                  <c:v>Jly-Sept 24</c:v>
                </c:pt>
                <c:pt idx="4">
                  <c:v>Oct-Dec 24</c:v>
                </c:pt>
                <c:pt idx="5">
                  <c:v>Jan-Mar 24</c:v>
                </c:pt>
                <c:pt idx="6">
                  <c:v>Apr-Jun 25</c:v>
                </c:pt>
                <c:pt idx="7">
                  <c:v>Jly-Sept 25</c:v>
                </c:pt>
                <c:pt idx="8">
                  <c:v>Oct-Dec 25</c:v>
                </c:pt>
              </c:strCache>
            </c:strRef>
          </c:cat>
          <c:val>
            <c:numRef>
              <c:f>Sheet1!$B$2:$B$11</c:f>
              <c:numCache>
                <c:formatCode>General</c:formatCode>
                <c:ptCount val="10"/>
                <c:pt idx="0">
                  <c:v>0</c:v>
                </c:pt>
                <c:pt idx="1">
                  <c:v>1</c:v>
                </c:pt>
                <c:pt idx="2">
                  <c:v>0</c:v>
                </c:pt>
                <c:pt idx="3">
                  <c:v>0</c:v>
                </c:pt>
                <c:pt idx="4">
                  <c:v>0</c:v>
                </c:pt>
                <c:pt idx="5">
                  <c:v>0</c:v>
                </c:pt>
                <c:pt idx="6">
                  <c:v>0</c:v>
                </c:pt>
                <c:pt idx="7">
                  <c:v>1</c:v>
                </c:pt>
                <c:pt idx="8">
                  <c:v>0</c:v>
                </c:pt>
              </c:numCache>
            </c:numRef>
          </c:val>
          <c:extLst>
            <c:ext xmlns:c16="http://schemas.microsoft.com/office/drawing/2014/chart" uri="{C3380CC4-5D6E-409C-BE32-E72D297353CC}">
              <c16:uniqueId val="{00000000-F283-4017-BEF2-D5E08FBEE830}"/>
            </c:ext>
          </c:extLst>
        </c:ser>
        <c:ser>
          <c:idx val="1"/>
          <c:order val="1"/>
          <c:tx>
            <c:strRef>
              <c:f>Sheet1!$C$1</c:f>
              <c:strCache>
                <c:ptCount val="1"/>
                <c:pt idx="0">
                  <c:v>Ward F</c:v>
                </c:pt>
              </c:strCache>
            </c:strRef>
          </c:tx>
          <c:spPr>
            <a:solidFill>
              <a:schemeClr val="accent2"/>
            </a:solidFill>
            <a:ln>
              <a:noFill/>
            </a:ln>
            <a:effectLst/>
          </c:spPr>
          <c:invertIfNegative val="0"/>
          <c:cat>
            <c:strRef>
              <c:f>Sheet1!$A$2:$A$11</c:f>
              <c:strCache>
                <c:ptCount val="9"/>
                <c:pt idx="0">
                  <c:v>Oct-Dec 23</c:v>
                </c:pt>
                <c:pt idx="1">
                  <c:v>Jan-Mar 24</c:v>
                </c:pt>
                <c:pt idx="2">
                  <c:v>Apr-Jun 24</c:v>
                </c:pt>
                <c:pt idx="3">
                  <c:v>Jly-Sept 24</c:v>
                </c:pt>
                <c:pt idx="4">
                  <c:v>Oct-Dec 24</c:v>
                </c:pt>
                <c:pt idx="5">
                  <c:v>Jan-Mar 24</c:v>
                </c:pt>
                <c:pt idx="6">
                  <c:v>Apr-Jun 25</c:v>
                </c:pt>
                <c:pt idx="7">
                  <c:v>Jly-Sept 25</c:v>
                </c:pt>
                <c:pt idx="8">
                  <c:v>Oct-Dec 25</c:v>
                </c:pt>
              </c:strCache>
            </c:strRef>
          </c:cat>
          <c:val>
            <c:numRef>
              <c:f>Sheet1!$C$2:$C$11</c:f>
              <c:numCache>
                <c:formatCode>General</c:formatCode>
                <c:ptCount val="10"/>
                <c:pt idx="0">
                  <c:v>0</c:v>
                </c:pt>
                <c:pt idx="1">
                  <c:v>1</c:v>
                </c:pt>
                <c:pt idx="2">
                  <c:v>1</c:v>
                </c:pt>
                <c:pt idx="3">
                  <c:v>0</c:v>
                </c:pt>
                <c:pt idx="4">
                  <c:v>0</c:v>
                </c:pt>
                <c:pt idx="5">
                  <c:v>0</c:v>
                </c:pt>
                <c:pt idx="6">
                  <c:v>0</c:v>
                </c:pt>
                <c:pt idx="7">
                  <c:v>1</c:v>
                </c:pt>
                <c:pt idx="8">
                  <c:v>1</c:v>
                </c:pt>
              </c:numCache>
            </c:numRef>
          </c:val>
          <c:extLst>
            <c:ext xmlns:c16="http://schemas.microsoft.com/office/drawing/2014/chart" uri="{C3380CC4-5D6E-409C-BE32-E72D297353CC}">
              <c16:uniqueId val="{00000001-F283-4017-BEF2-D5E08FBEE830}"/>
            </c:ext>
          </c:extLst>
        </c:ser>
        <c:ser>
          <c:idx val="2"/>
          <c:order val="2"/>
          <c:tx>
            <c:strRef>
              <c:f>Sheet1!$D$1</c:f>
              <c:strCache>
                <c:ptCount val="1"/>
                <c:pt idx="0">
                  <c:v>Secure Services</c:v>
                </c:pt>
              </c:strCache>
            </c:strRef>
          </c:tx>
          <c:spPr>
            <a:solidFill>
              <a:schemeClr val="accent3"/>
            </a:solidFill>
            <a:ln>
              <a:noFill/>
            </a:ln>
            <a:effectLst/>
          </c:spPr>
          <c:invertIfNegative val="0"/>
          <c:cat>
            <c:strRef>
              <c:f>Sheet1!$A$2:$A$11</c:f>
              <c:strCache>
                <c:ptCount val="9"/>
                <c:pt idx="0">
                  <c:v>Oct-Dec 23</c:v>
                </c:pt>
                <c:pt idx="1">
                  <c:v>Jan-Mar 24</c:v>
                </c:pt>
                <c:pt idx="2">
                  <c:v>Apr-Jun 24</c:v>
                </c:pt>
                <c:pt idx="3">
                  <c:v>Jly-Sept 24</c:v>
                </c:pt>
                <c:pt idx="4">
                  <c:v>Oct-Dec 24</c:v>
                </c:pt>
                <c:pt idx="5">
                  <c:v>Jan-Mar 24</c:v>
                </c:pt>
                <c:pt idx="6">
                  <c:v>Apr-Jun 25</c:v>
                </c:pt>
                <c:pt idx="7">
                  <c:v>Jly-Sept 25</c:v>
                </c:pt>
                <c:pt idx="8">
                  <c:v>Oct-Dec 25</c:v>
                </c:pt>
              </c:strCache>
            </c:strRef>
          </c:cat>
          <c:val>
            <c:numRef>
              <c:f>Sheet1!$D$2:$D$11</c:f>
              <c:numCache>
                <c:formatCode>General</c:formatCode>
                <c:ptCount val="10"/>
                <c:pt idx="0">
                  <c:v>0</c:v>
                </c:pt>
                <c:pt idx="1">
                  <c:v>0</c:v>
                </c:pt>
                <c:pt idx="2">
                  <c:v>0</c:v>
                </c:pt>
                <c:pt idx="3">
                  <c:v>0</c:v>
                </c:pt>
                <c:pt idx="4">
                  <c:v>0</c:v>
                </c:pt>
                <c:pt idx="5">
                  <c:v>0</c:v>
                </c:pt>
                <c:pt idx="6">
                  <c:v>0</c:v>
                </c:pt>
                <c:pt idx="7">
                  <c:v>0</c:v>
                </c:pt>
                <c:pt idx="8">
                  <c:v>0</c:v>
                </c:pt>
              </c:numCache>
            </c:numRef>
          </c:val>
          <c:extLst>
            <c:ext xmlns:c16="http://schemas.microsoft.com/office/drawing/2014/chart" uri="{C3380CC4-5D6E-409C-BE32-E72D297353CC}">
              <c16:uniqueId val="{00000002-F283-4017-BEF2-D5E08FBEE830}"/>
            </c:ext>
          </c:extLst>
        </c:ser>
        <c:ser>
          <c:idx val="3"/>
          <c:order val="3"/>
          <c:tx>
            <c:strRef>
              <c:f>Sheet1!$E$1</c:f>
              <c:strCache>
                <c:ptCount val="1"/>
                <c:pt idx="0">
                  <c:v>Learning Disabilities</c:v>
                </c:pt>
              </c:strCache>
            </c:strRef>
          </c:tx>
          <c:spPr>
            <a:solidFill>
              <a:schemeClr val="accent4"/>
            </a:solidFill>
            <a:ln>
              <a:noFill/>
            </a:ln>
            <a:effectLst/>
          </c:spPr>
          <c:invertIfNegative val="0"/>
          <c:cat>
            <c:strRef>
              <c:f>Sheet1!$A$2:$A$11</c:f>
              <c:strCache>
                <c:ptCount val="9"/>
                <c:pt idx="0">
                  <c:v>Oct-Dec 23</c:v>
                </c:pt>
                <c:pt idx="1">
                  <c:v>Jan-Mar 24</c:v>
                </c:pt>
                <c:pt idx="2">
                  <c:v>Apr-Jun 24</c:v>
                </c:pt>
                <c:pt idx="3">
                  <c:v>Jly-Sept 24</c:v>
                </c:pt>
                <c:pt idx="4">
                  <c:v>Oct-Dec 24</c:v>
                </c:pt>
                <c:pt idx="5">
                  <c:v>Jan-Mar 24</c:v>
                </c:pt>
                <c:pt idx="6">
                  <c:v>Apr-Jun 25</c:v>
                </c:pt>
                <c:pt idx="7">
                  <c:v>Jly-Sept 25</c:v>
                </c:pt>
                <c:pt idx="8">
                  <c:v>Oct-Dec 25</c:v>
                </c:pt>
              </c:strCache>
            </c:strRef>
          </c:cat>
          <c:val>
            <c:numRef>
              <c:f>Sheet1!$E$2:$E$11</c:f>
              <c:numCache>
                <c:formatCode>General</c:formatCode>
                <c:ptCount val="10"/>
                <c:pt idx="0">
                  <c:v>0</c:v>
                </c:pt>
                <c:pt idx="1">
                  <c:v>0</c:v>
                </c:pt>
                <c:pt idx="2">
                  <c:v>0</c:v>
                </c:pt>
                <c:pt idx="3">
                  <c:v>0</c:v>
                </c:pt>
                <c:pt idx="4">
                  <c:v>0</c:v>
                </c:pt>
                <c:pt idx="5">
                  <c:v>1</c:v>
                </c:pt>
                <c:pt idx="6">
                  <c:v>0</c:v>
                </c:pt>
                <c:pt idx="7">
                  <c:v>0</c:v>
                </c:pt>
                <c:pt idx="8">
                  <c:v>0</c:v>
                </c:pt>
              </c:numCache>
            </c:numRef>
          </c:val>
          <c:extLst>
            <c:ext xmlns:c16="http://schemas.microsoft.com/office/drawing/2014/chart" uri="{C3380CC4-5D6E-409C-BE32-E72D297353CC}">
              <c16:uniqueId val="{00000003-F283-4017-BEF2-D5E08FBEE830}"/>
            </c:ext>
          </c:extLst>
        </c:ser>
        <c:ser>
          <c:idx val="4"/>
          <c:order val="4"/>
          <c:tx>
            <c:strRef>
              <c:f>Sheet1!$F$1</c:f>
              <c:strCache>
                <c:ptCount val="1"/>
                <c:pt idx="0">
                  <c:v>Peri-Natal MHU</c:v>
                </c:pt>
              </c:strCache>
            </c:strRef>
          </c:tx>
          <c:spPr>
            <a:solidFill>
              <a:schemeClr val="accent5"/>
            </a:solidFill>
            <a:ln>
              <a:noFill/>
            </a:ln>
            <a:effectLst/>
          </c:spPr>
          <c:invertIfNegative val="0"/>
          <c:cat>
            <c:strRef>
              <c:f>Sheet1!$A$2:$A$11</c:f>
              <c:strCache>
                <c:ptCount val="9"/>
                <c:pt idx="0">
                  <c:v>Oct-Dec 23</c:v>
                </c:pt>
                <c:pt idx="1">
                  <c:v>Jan-Mar 24</c:v>
                </c:pt>
                <c:pt idx="2">
                  <c:v>Apr-Jun 24</c:v>
                </c:pt>
                <c:pt idx="3">
                  <c:v>Jly-Sept 24</c:v>
                </c:pt>
                <c:pt idx="4">
                  <c:v>Oct-Dec 24</c:v>
                </c:pt>
                <c:pt idx="5">
                  <c:v>Jan-Mar 24</c:v>
                </c:pt>
                <c:pt idx="6">
                  <c:v>Apr-Jun 25</c:v>
                </c:pt>
                <c:pt idx="7">
                  <c:v>Jly-Sept 25</c:v>
                </c:pt>
                <c:pt idx="8">
                  <c:v>Oct-Dec 25</c:v>
                </c:pt>
              </c:strCache>
            </c:strRef>
          </c:cat>
          <c:val>
            <c:numRef>
              <c:f>Sheet1!$F$2:$F$11</c:f>
              <c:numCache>
                <c:formatCode>General</c:formatCode>
                <c:ptCount val="10"/>
                <c:pt idx="0">
                  <c:v>0</c:v>
                </c:pt>
                <c:pt idx="1">
                  <c:v>0</c:v>
                </c:pt>
                <c:pt idx="2">
                  <c:v>0</c:v>
                </c:pt>
                <c:pt idx="3">
                  <c:v>0</c:v>
                </c:pt>
                <c:pt idx="4">
                  <c:v>0</c:v>
                </c:pt>
                <c:pt idx="5">
                  <c:v>0</c:v>
                </c:pt>
                <c:pt idx="6">
                  <c:v>0</c:v>
                </c:pt>
                <c:pt idx="7">
                  <c:v>0</c:v>
                </c:pt>
                <c:pt idx="8">
                  <c:v>0</c:v>
                </c:pt>
              </c:numCache>
            </c:numRef>
          </c:val>
          <c:extLst>
            <c:ext xmlns:c16="http://schemas.microsoft.com/office/drawing/2014/chart" uri="{C3380CC4-5D6E-409C-BE32-E72D297353CC}">
              <c16:uniqueId val="{00000004-F283-4017-BEF2-D5E08FBEE830}"/>
            </c:ext>
          </c:extLst>
        </c:ser>
        <c:ser>
          <c:idx val="5"/>
          <c:order val="5"/>
          <c:tx>
            <c:strRef>
              <c:f>Sheet1!$G$1</c:f>
              <c:strCache>
                <c:ptCount val="1"/>
                <c:pt idx="0">
                  <c:v>General Wards</c:v>
                </c:pt>
              </c:strCache>
            </c:strRef>
          </c:tx>
          <c:spPr>
            <a:solidFill>
              <a:schemeClr val="accent6"/>
            </a:solidFill>
            <a:ln>
              <a:noFill/>
            </a:ln>
            <a:effectLst/>
          </c:spPr>
          <c:invertIfNegative val="0"/>
          <c:cat>
            <c:strRef>
              <c:f>Sheet1!$A$2:$A$11</c:f>
              <c:strCache>
                <c:ptCount val="9"/>
                <c:pt idx="0">
                  <c:v>Oct-Dec 23</c:v>
                </c:pt>
                <c:pt idx="1">
                  <c:v>Jan-Mar 24</c:v>
                </c:pt>
                <c:pt idx="2">
                  <c:v>Apr-Jun 24</c:v>
                </c:pt>
                <c:pt idx="3">
                  <c:v>Jly-Sept 24</c:v>
                </c:pt>
                <c:pt idx="4">
                  <c:v>Oct-Dec 24</c:v>
                </c:pt>
                <c:pt idx="5">
                  <c:v>Jan-Mar 24</c:v>
                </c:pt>
                <c:pt idx="6">
                  <c:v>Apr-Jun 25</c:v>
                </c:pt>
                <c:pt idx="7">
                  <c:v>Jly-Sept 25</c:v>
                </c:pt>
                <c:pt idx="8">
                  <c:v>Oct-Dec 25</c:v>
                </c:pt>
              </c:strCache>
            </c:strRef>
          </c:cat>
          <c:val>
            <c:numRef>
              <c:f>Sheet1!$G$2:$G$11</c:f>
              <c:numCache>
                <c:formatCode>General</c:formatCode>
                <c:ptCount val="10"/>
                <c:pt idx="8">
                  <c:v>1</c:v>
                </c:pt>
              </c:numCache>
            </c:numRef>
          </c:val>
          <c:extLst>
            <c:ext xmlns:c16="http://schemas.microsoft.com/office/drawing/2014/chart" uri="{C3380CC4-5D6E-409C-BE32-E72D297353CC}">
              <c16:uniqueId val="{00000000-7FE8-43DC-B2E7-894FBBE50D63}"/>
            </c:ext>
          </c:extLst>
        </c:ser>
        <c:dLbls>
          <c:showLegendKey val="0"/>
          <c:showVal val="0"/>
          <c:showCatName val="0"/>
          <c:showSerName val="0"/>
          <c:showPercent val="0"/>
          <c:showBubbleSize val="0"/>
        </c:dLbls>
        <c:gapWidth val="219"/>
        <c:overlap val="-27"/>
        <c:axId val="1790375855"/>
        <c:axId val="1790376271"/>
      </c:barChart>
      <c:catAx>
        <c:axId val="1790375855"/>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90376271"/>
        <c:crosses val="autoZero"/>
        <c:auto val="1"/>
        <c:lblAlgn val="ctr"/>
        <c:lblOffset val="100"/>
        <c:noMultiLvlLbl val="0"/>
      </c:catAx>
      <c:valAx>
        <c:axId val="1790376271"/>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90375855"/>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dTable>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ysClr val="windowText" lastClr="000000"/>
      </a:solidFill>
      <a:round/>
    </a:ln>
    <a:effectLst/>
  </c:spPr>
  <c:txPr>
    <a:bodyPr/>
    <a:lstStyle/>
    <a:p>
      <a:pPr>
        <a:defRPr/>
      </a:pPr>
      <a:endParaRPr lang="en-US"/>
    </a:p>
  </c:txPr>
  <c:externalData r:id="rId4">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200" b="1">
                <a:latin typeface="Verdana" panose="020B0604030504040204" pitchFamily="34" charset="0"/>
                <a:ea typeface="Verdana" panose="020B0604030504040204" pitchFamily="34" charset="0"/>
              </a:rPr>
              <a:t>New Community</a:t>
            </a:r>
            <a:r>
              <a:rPr lang="en-GB" sz="1200" b="1" baseline="0">
                <a:latin typeface="Verdana" panose="020B0604030504040204" pitchFamily="34" charset="0"/>
                <a:ea typeface="Verdana" panose="020B0604030504040204" pitchFamily="34" charset="0"/>
              </a:rPr>
              <a:t> Treatment Orders</a:t>
            </a:r>
            <a:endParaRPr lang="en-GB" sz="1200" b="1">
              <a:latin typeface="Verdana" panose="020B0604030504040204" pitchFamily="34" charset="0"/>
              <a:ea typeface="Verdana" panose="020B0604030504040204" pitchFamily="34" charset="0"/>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male</c:v>
                </c:pt>
              </c:strCache>
            </c:strRef>
          </c:tx>
          <c:spPr>
            <a:solidFill>
              <a:schemeClr val="accent1"/>
            </a:solidFill>
            <a:ln>
              <a:noFill/>
            </a:ln>
            <a:effectLst/>
          </c:spPr>
          <c:invertIfNegative val="0"/>
          <c:cat>
            <c:strRef>
              <c:f>Sheet1!$A$2:$A$11</c:f>
              <c:strCache>
                <c:ptCount val="9"/>
                <c:pt idx="0">
                  <c:v>Oct-Dec 23</c:v>
                </c:pt>
                <c:pt idx="1">
                  <c:v>Jan-Mar 24</c:v>
                </c:pt>
                <c:pt idx="2">
                  <c:v>Apr-Jun 24</c:v>
                </c:pt>
                <c:pt idx="3">
                  <c:v>Jly-Sept 24</c:v>
                </c:pt>
                <c:pt idx="4">
                  <c:v>Oct-Dec 24</c:v>
                </c:pt>
                <c:pt idx="5">
                  <c:v>Jan-Mar 25</c:v>
                </c:pt>
                <c:pt idx="6">
                  <c:v>Apr-Jun 25</c:v>
                </c:pt>
                <c:pt idx="7">
                  <c:v>Jly- Sept 25</c:v>
                </c:pt>
                <c:pt idx="8">
                  <c:v>Oct-Dec 25</c:v>
                </c:pt>
              </c:strCache>
            </c:strRef>
          </c:cat>
          <c:val>
            <c:numRef>
              <c:f>Sheet1!$B$2:$B$11</c:f>
              <c:numCache>
                <c:formatCode>General</c:formatCode>
                <c:ptCount val="10"/>
                <c:pt idx="0">
                  <c:v>11</c:v>
                </c:pt>
                <c:pt idx="1">
                  <c:v>9</c:v>
                </c:pt>
                <c:pt idx="2">
                  <c:v>10</c:v>
                </c:pt>
                <c:pt idx="3">
                  <c:v>8</c:v>
                </c:pt>
                <c:pt idx="4">
                  <c:v>6</c:v>
                </c:pt>
                <c:pt idx="5">
                  <c:v>7</c:v>
                </c:pt>
                <c:pt idx="6">
                  <c:v>3</c:v>
                </c:pt>
                <c:pt idx="7">
                  <c:v>6</c:v>
                </c:pt>
                <c:pt idx="8">
                  <c:v>5</c:v>
                </c:pt>
              </c:numCache>
            </c:numRef>
          </c:val>
          <c:extLst>
            <c:ext xmlns:c16="http://schemas.microsoft.com/office/drawing/2014/chart" uri="{C3380CC4-5D6E-409C-BE32-E72D297353CC}">
              <c16:uniqueId val="{00000000-0A6C-4ADE-A71F-80A317ABB32B}"/>
            </c:ext>
          </c:extLst>
        </c:ser>
        <c:ser>
          <c:idx val="1"/>
          <c:order val="1"/>
          <c:tx>
            <c:strRef>
              <c:f>Sheet1!$C$1</c:f>
              <c:strCache>
                <c:ptCount val="1"/>
                <c:pt idx="0">
                  <c:v>female</c:v>
                </c:pt>
              </c:strCache>
            </c:strRef>
          </c:tx>
          <c:spPr>
            <a:solidFill>
              <a:schemeClr val="accent2"/>
            </a:solidFill>
            <a:ln>
              <a:noFill/>
            </a:ln>
            <a:effectLst/>
          </c:spPr>
          <c:invertIfNegative val="0"/>
          <c:cat>
            <c:strRef>
              <c:f>Sheet1!$A$2:$A$11</c:f>
              <c:strCache>
                <c:ptCount val="9"/>
                <c:pt idx="0">
                  <c:v>Oct-Dec 23</c:v>
                </c:pt>
                <c:pt idx="1">
                  <c:v>Jan-Mar 24</c:v>
                </c:pt>
                <c:pt idx="2">
                  <c:v>Apr-Jun 24</c:v>
                </c:pt>
                <c:pt idx="3">
                  <c:v>Jly-Sept 24</c:v>
                </c:pt>
                <c:pt idx="4">
                  <c:v>Oct-Dec 24</c:v>
                </c:pt>
                <c:pt idx="5">
                  <c:v>Jan-Mar 25</c:v>
                </c:pt>
                <c:pt idx="6">
                  <c:v>Apr-Jun 25</c:v>
                </c:pt>
                <c:pt idx="7">
                  <c:v>Jly- Sept 25</c:v>
                </c:pt>
                <c:pt idx="8">
                  <c:v>Oct-Dec 25</c:v>
                </c:pt>
              </c:strCache>
            </c:strRef>
          </c:cat>
          <c:val>
            <c:numRef>
              <c:f>Sheet1!$C$2:$C$11</c:f>
              <c:numCache>
                <c:formatCode>General</c:formatCode>
                <c:ptCount val="10"/>
                <c:pt idx="0">
                  <c:v>3</c:v>
                </c:pt>
                <c:pt idx="1">
                  <c:v>1</c:v>
                </c:pt>
                <c:pt idx="2">
                  <c:v>5</c:v>
                </c:pt>
                <c:pt idx="3">
                  <c:v>4</c:v>
                </c:pt>
                <c:pt idx="4">
                  <c:v>2</c:v>
                </c:pt>
                <c:pt idx="5">
                  <c:v>2</c:v>
                </c:pt>
                <c:pt idx="6">
                  <c:v>2</c:v>
                </c:pt>
                <c:pt idx="7">
                  <c:v>2</c:v>
                </c:pt>
                <c:pt idx="8">
                  <c:v>1</c:v>
                </c:pt>
              </c:numCache>
            </c:numRef>
          </c:val>
          <c:extLst>
            <c:ext xmlns:c16="http://schemas.microsoft.com/office/drawing/2014/chart" uri="{C3380CC4-5D6E-409C-BE32-E72D297353CC}">
              <c16:uniqueId val="{00000001-0A6C-4ADE-A71F-80A317ABB32B}"/>
            </c:ext>
          </c:extLst>
        </c:ser>
        <c:dLbls>
          <c:showLegendKey val="0"/>
          <c:showVal val="0"/>
          <c:showCatName val="0"/>
          <c:showSerName val="0"/>
          <c:showPercent val="0"/>
          <c:showBubbleSize val="0"/>
        </c:dLbls>
        <c:gapWidth val="219"/>
        <c:overlap val="-27"/>
        <c:axId val="153327535"/>
        <c:axId val="153330863"/>
      </c:barChart>
      <c:catAx>
        <c:axId val="153327535"/>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3330863"/>
        <c:crosses val="autoZero"/>
        <c:auto val="1"/>
        <c:lblAlgn val="ctr"/>
        <c:lblOffset val="100"/>
        <c:noMultiLvlLbl val="0"/>
      </c:catAx>
      <c:valAx>
        <c:axId val="153330863"/>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3327535"/>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dTable>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ysClr val="windowText" lastClr="000000"/>
      </a:solidFill>
      <a:round/>
    </a:ln>
    <a:effectLst/>
  </c:spPr>
  <c:txPr>
    <a:bodyPr/>
    <a:lstStyle/>
    <a:p>
      <a:pPr>
        <a:defRPr/>
      </a:pPr>
      <a:endParaRPr lang="en-US"/>
    </a:p>
  </c:txPr>
  <c:externalData r:id="rId4">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200" b="1">
                <a:latin typeface="Verdana" panose="020B0604030504040204" pitchFamily="34" charset="0"/>
                <a:ea typeface="Verdana" panose="020B0604030504040204" pitchFamily="34" charset="0"/>
              </a:rPr>
              <a:t>Monthly CTO figure</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Males</c:v>
                </c:pt>
              </c:strCache>
            </c:strRef>
          </c:tx>
          <c:spPr>
            <a:solidFill>
              <a:schemeClr val="accent1"/>
            </a:solidFill>
            <a:ln>
              <a:noFill/>
            </a:ln>
            <a:effectLst/>
          </c:spPr>
          <c:invertIfNegative val="0"/>
          <c:cat>
            <c:numRef>
              <c:f>Sheet1!$A$2:$A$16</c:f>
              <c:numCache>
                <c:formatCode>mmm\-yy</c:formatCode>
                <c:ptCount val="15"/>
                <c:pt idx="0">
                  <c:v>45566</c:v>
                </c:pt>
                <c:pt idx="1">
                  <c:v>45597</c:v>
                </c:pt>
                <c:pt idx="2">
                  <c:v>45627</c:v>
                </c:pt>
                <c:pt idx="3">
                  <c:v>45658</c:v>
                </c:pt>
                <c:pt idx="4">
                  <c:v>45689</c:v>
                </c:pt>
                <c:pt idx="5">
                  <c:v>45717</c:v>
                </c:pt>
                <c:pt idx="6">
                  <c:v>45748</c:v>
                </c:pt>
                <c:pt idx="7">
                  <c:v>45778</c:v>
                </c:pt>
                <c:pt idx="8">
                  <c:v>45809</c:v>
                </c:pt>
                <c:pt idx="9">
                  <c:v>45839</c:v>
                </c:pt>
                <c:pt idx="10">
                  <c:v>45870</c:v>
                </c:pt>
                <c:pt idx="11">
                  <c:v>45901</c:v>
                </c:pt>
                <c:pt idx="12">
                  <c:v>45931</c:v>
                </c:pt>
                <c:pt idx="13">
                  <c:v>45962</c:v>
                </c:pt>
                <c:pt idx="14">
                  <c:v>45992</c:v>
                </c:pt>
              </c:numCache>
            </c:numRef>
          </c:cat>
          <c:val>
            <c:numRef>
              <c:f>Sheet1!$B$2:$B$16</c:f>
              <c:numCache>
                <c:formatCode>General</c:formatCode>
                <c:ptCount val="15"/>
                <c:pt idx="0">
                  <c:v>24</c:v>
                </c:pt>
                <c:pt idx="1">
                  <c:v>20</c:v>
                </c:pt>
                <c:pt idx="2">
                  <c:v>17</c:v>
                </c:pt>
                <c:pt idx="3">
                  <c:v>18</c:v>
                </c:pt>
                <c:pt idx="4">
                  <c:v>19</c:v>
                </c:pt>
                <c:pt idx="5">
                  <c:v>20</c:v>
                </c:pt>
                <c:pt idx="6">
                  <c:v>18</c:v>
                </c:pt>
                <c:pt idx="7">
                  <c:v>18</c:v>
                </c:pt>
                <c:pt idx="8">
                  <c:v>18</c:v>
                </c:pt>
                <c:pt idx="9">
                  <c:v>18</c:v>
                </c:pt>
                <c:pt idx="10">
                  <c:v>18</c:v>
                </c:pt>
                <c:pt idx="11">
                  <c:v>18</c:v>
                </c:pt>
                <c:pt idx="12">
                  <c:v>19</c:v>
                </c:pt>
                <c:pt idx="13">
                  <c:v>21</c:v>
                </c:pt>
                <c:pt idx="14">
                  <c:v>19</c:v>
                </c:pt>
              </c:numCache>
            </c:numRef>
          </c:val>
          <c:extLst>
            <c:ext xmlns:c16="http://schemas.microsoft.com/office/drawing/2014/chart" uri="{C3380CC4-5D6E-409C-BE32-E72D297353CC}">
              <c16:uniqueId val="{00000000-34E1-4B89-82FF-D32FC45B1178}"/>
            </c:ext>
          </c:extLst>
        </c:ser>
        <c:ser>
          <c:idx val="1"/>
          <c:order val="1"/>
          <c:tx>
            <c:strRef>
              <c:f>Sheet1!$C$1</c:f>
              <c:strCache>
                <c:ptCount val="1"/>
                <c:pt idx="0">
                  <c:v>Females</c:v>
                </c:pt>
              </c:strCache>
            </c:strRef>
          </c:tx>
          <c:spPr>
            <a:solidFill>
              <a:schemeClr val="accent2"/>
            </a:solidFill>
            <a:ln>
              <a:noFill/>
            </a:ln>
            <a:effectLst/>
          </c:spPr>
          <c:invertIfNegative val="0"/>
          <c:cat>
            <c:numRef>
              <c:f>Sheet1!$A$2:$A$16</c:f>
              <c:numCache>
                <c:formatCode>mmm\-yy</c:formatCode>
                <c:ptCount val="15"/>
                <c:pt idx="0">
                  <c:v>45566</c:v>
                </c:pt>
                <c:pt idx="1">
                  <c:v>45597</c:v>
                </c:pt>
                <c:pt idx="2">
                  <c:v>45627</c:v>
                </c:pt>
                <c:pt idx="3">
                  <c:v>45658</c:v>
                </c:pt>
                <c:pt idx="4">
                  <c:v>45689</c:v>
                </c:pt>
                <c:pt idx="5">
                  <c:v>45717</c:v>
                </c:pt>
                <c:pt idx="6">
                  <c:v>45748</c:v>
                </c:pt>
                <c:pt idx="7">
                  <c:v>45778</c:v>
                </c:pt>
                <c:pt idx="8">
                  <c:v>45809</c:v>
                </c:pt>
                <c:pt idx="9">
                  <c:v>45839</c:v>
                </c:pt>
                <c:pt idx="10">
                  <c:v>45870</c:v>
                </c:pt>
                <c:pt idx="11">
                  <c:v>45901</c:v>
                </c:pt>
                <c:pt idx="12">
                  <c:v>45931</c:v>
                </c:pt>
                <c:pt idx="13">
                  <c:v>45962</c:v>
                </c:pt>
                <c:pt idx="14">
                  <c:v>45992</c:v>
                </c:pt>
              </c:numCache>
            </c:numRef>
          </c:cat>
          <c:val>
            <c:numRef>
              <c:f>Sheet1!$C$2:$C$16</c:f>
              <c:numCache>
                <c:formatCode>General</c:formatCode>
                <c:ptCount val="15"/>
                <c:pt idx="0">
                  <c:v>10</c:v>
                </c:pt>
                <c:pt idx="1">
                  <c:v>9</c:v>
                </c:pt>
                <c:pt idx="2">
                  <c:v>8</c:v>
                </c:pt>
                <c:pt idx="3">
                  <c:v>8</c:v>
                </c:pt>
                <c:pt idx="4">
                  <c:v>8</c:v>
                </c:pt>
                <c:pt idx="5">
                  <c:v>9</c:v>
                </c:pt>
                <c:pt idx="6">
                  <c:v>8</c:v>
                </c:pt>
                <c:pt idx="7">
                  <c:v>8</c:v>
                </c:pt>
                <c:pt idx="8">
                  <c:v>8</c:v>
                </c:pt>
                <c:pt idx="9">
                  <c:v>8</c:v>
                </c:pt>
                <c:pt idx="10">
                  <c:v>9</c:v>
                </c:pt>
                <c:pt idx="11">
                  <c:v>9</c:v>
                </c:pt>
                <c:pt idx="12">
                  <c:v>10</c:v>
                </c:pt>
                <c:pt idx="13">
                  <c:v>9</c:v>
                </c:pt>
                <c:pt idx="14">
                  <c:v>8</c:v>
                </c:pt>
              </c:numCache>
            </c:numRef>
          </c:val>
          <c:extLst>
            <c:ext xmlns:c16="http://schemas.microsoft.com/office/drawing/2014/chart" uri="{C3380CC4-5D6E-409C-BE32-E72D297353CC}">
              <c16:uniqueId val="{00000001-34E1-4B89-82FF-D32FC45B1178}"/>
            </c:ext>
          </c:extLst>
        </c:ser>
        <c:dLbls>
          <c:showLegendKey val="0"/>
          <c:showVal val="0"/>
          <c:showCatName val="0"/>
          <c:showSerName val="0"/>
          <c:showPercent val="0"/>
          <c:showBubbleSize val="0"/>
        </c:dLbls>
        <c:gapWidth val="219"/>
        <c:overlap val="-27"/>
        <c:axId val="432316144"/>
        <c:axId val="432313232"/>
      </c:barChart>
      <c:dateAx>
        <c:axId val="432316144"/>
        <c:scaling>
          <c:orientation val="minMax"/>
        </c:scaling>
        <c:delete val="0"/>
        <c:axPos val="b"/>
        <c:numFmt formatCode="mmm\-yy"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32313232"/>
        <c:crosses val="autoZero"/>
        <c:auto val="1"/>
        <c:lblOffset val="100"/>
        <c:baseTimeUnit val="months"/>
      </c:dateAx>
      <c:valAx>
        <c:axId val="43231323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32316144"/>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dTable>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ysClr val="windowText" lastClr="000000"/>
      </a:solidFill>
      <a:round/>
    </a:ln>
    <a:effectLst/>
  </c:spPr>
  <c:txPr>
    <a:bodyPr/>
    <a:lstStyle/>
    <a:p>
      <a:pPr>
        <a:defRPr/>
      </a:pPr>
      <a:endParaRPr lang="en-US"/>
    </a:p>
  </c:txPr>
  <c:externalData r:id="rId4">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200" b="1">
                <a:latin typeface="Verdana" panose="020B0604030504040204" pitchFamily="34" charset="0"/>
                <a:ea typeface="Verdana" panose="020B0604030504040204" pitchFamily="34" charset="0"/>
              </a:rPr>
              <a:t>Community Treatment Orders - Activity</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Renewed</c:v>
                </c:pt>
              </c:strCache>
            </c:strRef>
          </c:tx>
          <c:spPr>
            <a:solidFill>
              <a:schemeClr val="accent1"/>
            </a:solidFill>
            <a:ln>
              <a:noFill/>
            </a:ln>
            <a:effectLst/>
          </c:spPr>
          <c:invertIfNegative val="0"/>
          <c:cat>
            <c:strRef>
              <c:f>Sheet1!$A$2:$A$11</c:f>
              <c:strCache>
                <c:ptCount val="9"/>
                <c:pt idx="0">
                  <c:v>Oct-Dec 23</c:v>
                </c:pt>
                <c:pt idx="1">
                  <c:v>Jan-Mar 24</c:v>
                </c:pt>
                <c:pt idx="2">
                  <c:v>Apr-Jun 24</c:v>
                </c:pt>
                <c:pt idx="3">
                  <c:v>Jly-Sept 24</c:v>
                </c:pt>
                <c:pt idx="4">
                  <c:v>Oct-Dec 24</c:v>
                </c:pt>
                <c:pt idx="5">
                  <c:v>Jan-Mar 25</c:v>
                </c:pt>
                <c:pt idx="6">
                  <c:v>Apr-Jun 25</c:v>
                </c:pt>
                <c:pt idx="7">
                  <c:v>Jly-Sept 25</c:v>
                </c:pt>
                <c:pt idx="8">
                  <c:v>Oct-Dec 25</c:v>
                </c:pt>
              </c:strCache>
            </c:strRef>
          </c:cat>
          <c:val>
            <c:numRef>
              <c:f>Sheet1!$B$2:$B$11</c:f>
              <c:numCache>
                <c:formatCode>General</c:formatCode>
                <c:ptCount val="10"/>
                <c:pt idx="0">
                  <c:v>7</c:v>
                </c:pt>
                <c:pt idx="1">
                  <c:v>5</c:v>
                </c:pt>
                <c:pt idx="2">
                  <c:v>4</c:v>
                </c:pt>
                <c:pt idx="3">
                  <c:v>5</c:v>
                </c:pt>
                <c:pt idx="4">
                  <c:v>5</c:v>
                </c:pt>
                <c:pt idx="5">
                  <c:v>8</c:v>
                </c:pt>
                <c:pt idx="6">
                  <c:v>2</c:v>
                </c:pt>
                <c:pt idx="7">
                  <c:v>2</c:v>
                </c:pt>
                <c:pt idx="8">
                  <c:v>4</c:v>
                </c:pt>
              </c:numCache>
            </c:numRef>
          </c:val>
          <c:extLst>
            <c:ext xmlns:c16="http://schemas.microsoft.com/office/drawing/2014/chart" uri="{C3380CC4-5D6E-409C-BE32-E72D297353CC}">
              <c16:uniqueId val="{00000000-876D-4E82-968E-DF85F420694A}"/>
            </c:ext>
          </c:extLst>
        </c:ser>
        <c:ser>
          <c:idx val="1"/>
          <c:order val="1"/>
          <c:tx>
            <c:strRef>
              <c:f>Sheet1!$C$1</c:f>
              <c:strCache>
                <c:ptCount val="1"/>
                <c:pt idx="0">
                  <c:v>Revoked</c:v>
                </c:pt>
              </c:strCache>
            </c:strRef>
          </c:tx>
          <c:spPr>
            <a:solidFill>
              <a:schemeClr val="accent2"/>
            </a:solidFill>
            <a:ln>
              <a:noFill/>
            </a:ln>
            <a:effectLst/>
          </c:spPr>
          <c:invertIfNegative val="0"/>
          <c:cat>
            <c:strRef>
              <c:f>Sheet1!$A$2:$A$11</c:f>
              <c:strCache>
                <c:ptCount val="9"/>
                <c:pt idx="0">
                  <c:v>Oct-Dec 23</c:v>
                </c:pt>
                <c:pt idx="1">
                  <c:v>Jan-Mar 24</c:v>
                </c:pt>
                <c:pt idx="2">
                  <c:v>Apr-Jun 24</c:v>
                </c:pt>
                <c:pt idx="3">
                  <c:v>Jly-Sept 24</c:v>
                </c:pt>
                <c:pt idx="4">
                  <c:v>Oct-Dec 24</c:v>
                </c:pt>
                <c:pt idx="5">
                  <c:v>Jan-Mar 25</c:v>
                </c:pt>
                <c:pt idx="6">
                  <c:v>Apr-Jun 25</c:v>
                </c:pt>
                <c:pt idx="7">
                  <c:v>Jly-Sept 25</c:v>
                </c:pt>
                <c:pt idx="8">
                  <c:v>Oct-Dec 25</c:v>
                </c:pt>
              </c:strCache>
            </c:strRef>
          </c:cat>
          <c:val>
            <c:numRef>
              <c:f>Sheet1!$C$2:$C$11</c:f>
              <c:numCache>
                <c:formatCode>General</c:formatCode>
                <c:ptCount val="10"/>
                <c:pt idx="0">
                  <c:v>0</c:v>
                </c:pt>
                <c:pt idx="1">
                  <c:v>1</c:v>
                </c:pt>
                <c:pt idx="2">
                  <c:v>2</c:v>
                </c:pt>
                <c:pt idx="3">
                  <c:v>1</c:v>
                </c:pt>
                <c:pt idx="4">
                  <c:v>3</c:v>
                </c:pt>
                <c:pt idx="5">
                  <c:v>3</c:v>
                </c:pt>
                <c:pt idx="6">
                  <c:v>2</c:v>
                </c:pt>
                <c:pt idx="7">
                  <c:v>2</c:v>
                </c:pt>
                <c:pt idx="8">
                  <c:v>1</c:v>
                </c:pt>
              </c:numCache>
            </c:numRef>
          </c:val>
          <c:extLst>
            <c:ext xmlns:c16="http://schemas.microsoft.com/office/drawing/2014/chart" uri="{C3380CC4-5D6E-409C-BE32-E72D297353CC}">
              <c16:uniqueId val="{00000001-876D-4E82-968E-DF85F420694A}"/>
            </c:ext>
          </c:extLst>
        </c:ser>
        <c:ser>
          <c:idx val="2"/>
          <c:order val="2"/>
          <c:tx>
            <c:strRef>
              <c:f>Sheet1!$D$1</c:f>
              <c:strCache>
                <c:ptCount val="1"/>
                <c:pt idx="0">
                  <c:v>informal</c:v>
                </c:pt>
              </c:strCache>
            </c:strRef>
          </c:tx>
          <c:spPr>
            <a:solidFill>
              <a:schemeClr val="accent3"/>
            </a:solidFill>
            <a:ln>
              <a:noFill/>
            </a:ln>
            <a:effectLst/>
          </c:spPr>
          <c:invertIfNegative val="0"/>
          <c:cat>
            <c:strRef>
              <c:f>Sheet1!$A$2:$A$11</c:f>
              <c:strCache>
                <c:ptCount val="9"/>
                <c:pt idx="0">
                  <c:v>Oct-Dec 23</c:v>
                </c:pt>
                <c:pt idx="1">
                  <c:v>Jan-Mar 24</c:v>
                </c:pt>
                <c:pt idx="2">
                  <c:v>Apr-Jun 24</c:v>
                </c:pt>
                <c:pt idx="3">
                  <c:v>Jly-Sept 24</c:v>
                </c:pt>
                <c:pt idx="4">
                  <c:v>Oct-Dec 24</c:v>
                </c:pt>
                <c:pt idx="5">
                  <c:v>Jan-Mar 25</c:v>
                </c:pt>
                <c:pt idx="6">
                  <c:v>Apr-Jun 25</c:v>
                </c:pt>
                <c:pt idx="7">
                  <c:v>Jly-Sept 25</c:v>
                </c:pt>
                <c:pt idx="8">
                  <c:v>Oct-Dec 25</c:v>
                </c:pt>
              </c:strCache>
            </c:strRef>
          </c:cat>
          <c:val>
            <c:numRef>
              <c:f>Sheet1!$D$2:$D$11</c:f>
              <c:numCache>
                <c:formatCode>General</c:formatCode>
                <c:ptCount val="10"/>
                <c:pt idx="0">
                  <c:v>3</c:v>
                </c:pt>
                <c:pt idx="1">
                  <c:v>2</c:v>
                </c:pt>
                <c:pt idx="2">
                  <c:v>4</c:v>
                </c:pt>
                <c:pt idx="3">
                  <c:v>2</c:v>
                </c:pt>
                <c:pt idx="4">
                  <c:v>5</c:v>
                </c:pt>
                <c:pt idx="5">
                  <c:v>0</c:v>
                </c:pt>
                <c:pt idx="6">
                  <c:v>1</c:v>
                </c:pt>
                <c:pt idx="7">
                  <c:v>7</c:v>
                </c:pt>
                <c:pt idx="8">
                  <c:v>3</c:v>
                </c:pt>
              </c:numCache>
            </c:numRef>
          </c:val>
          <c:extLst>
            <c:ext xmlns:c16="http://schemas.microsoft.com/office/drawing/2014/chart" uri="{C3380CC4-5D6E-409C-BE32-E72D297353CC}">
              <c16:uniqueId val="{00000002-876D-4E82-968E-DF85F420694A}"/>
            </c:ext>
          </c:extLst>
        </c:ser>
        <c:ser>
          <c:idx val="3"/>
          <c:order val="3"/>
          <c:tx>
            <c:strRef>
              <c:f>Sheet1!$E$1</c:f>
              <c:strCache>
                <c:ptCount val="1"/>
                <c:pt idx="0">
                  <c:v>discharged</c:v>
                </c:pt>
              </c:strCache>
            </c:strRef>
          </c:tx>
          <c:spPr>
            <a:solidFill>
              <a:schemeClr val="accent4"/>
            </a:solidFill>
            <a:ln>
              <a:noFill/>
            </a:ln>
            <a:effectLst/>
          </c:spPr>
          <c:invertIfNegative val="0"/>
          <c:cat>
            <c:strRef>
              <c:f>Sheet1!$A$2:$A$11</c:f>
              <c:strCache>
                <c:ptCount val="9"/>
                <c:pt idx="0">
                  <c:v>Oct-Dec 23</c:v>
                </c:pt>
                <c:pt idx="1">
                  <c:v>Jan-Mar 24</c:v>
                </c:pt>
                <c:pt idx="2">
                  <c:v>Apr-Jun 24</c:v>
                </c:pt>
                <c:pt idx="3">
                  <c:v>Jly-Sept 24</c:v>
                </c:pt>
                <c:pt idx="4">
                  <c:v>Oct-Dec 24</c:v>
                </c:pt>
                <c:pt idx="5">
                  <c:v>Jan-Mar 25</c:v>
                </c:pt>
                <c:pt idx="6">
                  <c:v>Apr-Jun 25</c:v>
                </c:pt>
                <c:pt idx="7">
                  <c:v>Jly-Sept 25</c:v>
                </c:pt>
                <c:pt idx="8">
                  <c:v>Oct-Dec 25</c:v>
                </c:pt>
              </c:strCache>
            </c:strRef>
          </c:cat>
          <c:val>
            <c:numRef>
              <c:f>Sheet1!$E$2:$E$11</c:f>
              <c:numCache>
                <c:formatCode>General</c:formatCode>
                <c:ptCount val="10"/>
                <c:pt idx="0">
                  <c:v>0</c:v>
                </c:pt>
                <c:pt idx="1">
                  <c:v>1</c:v>
                </c:pt>
                <c:pt idx="2">
                  <c:v>0</c:v>
                </c:pt>
                <c:pt idx="3">
                  <c:v>0</c:v>
                </c:pt>
                <c:pt idx="4">
                  <c:v>0</c:v>
                </c:pt>
                <c:pt idx="5">
                  <c:v>0</c:v>
                </c:pt>
                <c:pt idx="6">
                  <c:v>0</c:v>
                </c:pt>
                <c:pt idx="7">
                  <c:v>1</c:v>
                </c:pt>
                <c:pt idx="8">
                  <c:v>0</c:v>
                </c:pt>
              </c:numCache>
            </c:numRef>
          </c:val>
          <c:extLst>
            <c:ext xmlns:c16="http://schemas.microsoft.com/office/drawing/2014/chart" uri="{C3380CC4-5D6E-409C-BE32-E72D297353CC}">
              <c16:uniqueId val="{00000003-876D-4E82-968E-DF85F420694A}"/>
            </c:ext>
          </c:extLst>
        </c:ser>
        <c:ser>
          <c:idx val="4"/>
          <c:order val="4"/>
          <c:tx>
            <c:strRef>
              <c:f>Sheet1!$F$1</c:f>
              <c:strCache>
                <c:ptCount val="1"/>
                <c:pt idx="0">
                  <c:v>Discharged by MHRT</c:v>
                </c:pt>
              </c:strCache>
            </c:strRef>
          </c:tx>
          <c:spPr>
            <a:solidFill>
              <a:schemeClr val="accent5"/>
            </a:solidFill>
            <a:ln>
              <a:noFill/>
            </a:ln>
            <a:effectLst/>
          </c:spPr>
          <c:invertIfNegative val="0"/>
          <c:cat>
            <c:strRef>
              <c:f>Sheet1!$A$2:$A$11</c:f>
              <c:strCache>
                <c:ptCount val="9"/>
                <c:pt idx="0">
                  <c:v>Oct-Dec 23</c:v>
                </c:pt>
                <c:pt idx="1">
                  <c:v>Jan-Mar 24</c:v>
                </c:pt>
                <c:pt idx="2">
                  <c:v>Apr-Jun 24</c:v>
                </c:pt>
                <c:pt idx="3">
                  <c:v>Jly-Sept 24</c:v>
                </c:pt>
                <c:pt idx="4">
                  <c:v>Oct-Dec 24</c:v>
                </c:pt>
                <c:pt idx="5">
                  <c:v>Jan-Mar 25</c:v>
                </c:pt>
                <c:pt idx="6">
                  <c:v>Apr-Jun 25</c:v>
                </c:pt>
                <c:pt idx="7">
                  <c:v>Jly-Sept 25</c:v>
                </c:pt>
                <c:pt idx="8">
                  <c:v>Oct-Dec 25</c:v>
                </c:pt>
              </c:strCache>
            </c:strRef>
          </c:cat>
          <c:val>
            <c:numRef>
              <c:f>Sheet1!$F$2:$F$11</c:f>
              <c:numCache>
                <c:formatCode>General</c:formatCode>
                <c:ptCount val="10"/>
                <c:pt idx="4">
                  <c:v>1</c:v>
                </c:pt>
                <c:pt idx="5">
                  <c:v>0</c:v>
                </c:pt>
                <c:pt idx="6">
                  <c:v>0</c:v>
                </c:pt>
                <c:pt idx="7">
                  <c:v>0</c:v>
                </c:pt>
                <c:pt idx="8">
                  <c:v>0</c:v>
                </c:pt>
              </c:numCache>
            </c:numRef>
          </c:val>
          <c:extLst>
            <c:ext xmlns:c16="http://schemas.microsoft.com/office/drawing/2014/chart" uri="{C3380CC4-5D6E-409C-BE32-E72D297353CC}">
              <c16:uniqueId val="{00000004-876D-4E82-968E-DF85F420694A}"/>
            </c:ext>
          </c:extLst>
        </c:ser>
        <c:dLbls>
          <c:showLegendKey val="0"/>
          <c:showVal val="0"/>
          <c:showCatName val="0"/>
          <c:showSerName val="0"/>
          <c:showPercent val="0"/>
          <c:showBubbleSize val="0"/>
        </c:dLbls>
        <c:gapWidth val="219"/>
        <c:overlap val="-27"/>
        <c:axId val="401063999"/>
        <c:axId val="401064831"/>
      </c:barChart>
      <c:catAx>
        <c:axId val="40106399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01064831"/>
        <c:crosses val="autoZero"/>
        <c:auto val="1"/>
        <c:lblAlgn val="ctr"/>
        <c:lblOffset val="100"/>
        <c:noMultiLvlLbl val="0"/>
      </c:catAx>
      <c:valAx>
        <c:axId val="401064831"/>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01063999"/>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dTable>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ysClr val="windowText" lastClr="000000"/>
      </a:solidFill>
      <a:round/>
    </a:ln>
    <a:effectLst/>
  </c:spPr>
  <c:txPr>
    <a:bodyPr/>
    <a:lstStyle/>
    <a:p>
      <a:pPr>
        <a:defRPr/>
      </a:pPr>
      <a:endParaRPr lang="en-US"/>
    </a:p>
  </c:txPr>
  <c:externalData r:id="rId4">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2.8786257112744112E-2"/>
          <c:y val="9.4584286803966439E-2"/>
          <c:w val="0.95489931945381135"/>
          <c:h val="0.76484092806476989"/>
        </c:manualLayout>
      </c:layout>
      <c:barChart>
        <c:barDir val="col"/>
        <c:grouping val="clustered"/>
        <c:varyColors val="0"/>
        <c:ser>
          <c:idx val="0"/>
          <c:order val="0"/>
          <c:tx>
            <c:strRef>
              <c:f>Sheet1!$B$1</c:f>
              <c:strCache>
                <c:ptCount val="1"/>
                <c:pt idx="0">
                  <c:v>Referred</c:v>
                </c:pt>
              </c:strCache>
            </c:strRef>
          </c:tx>
          <c:spPr>
            <a:solidFill>
              <a:schemeClr val="accent1"/>
            </a:solidFill>
            <a:ln>
              <a:noFill/>
            </a:ln>
            <a:effectLst/>
          </c:spPr>
          <c:invertIfNegative val="0"/>
          <c:cat>
            <c:numRef>
              <c:f>Sheet1!$A$2:$A$3</c:f>
              <c:numCache>
                <c:formatCode>General</c:formatCode>
                <c:ptCount val="2"/>
                <c:pt idx="0">
                  <c:v>15</c:v>
                </c:pt>
              </c:numCache>
            </c:numRef>
          </c:cat>
          <c:val>
            <c:numRef>
              <c:f>Sheet1!$B$2:$B$3</c:f>
              <c:numCache>
                <c:formatCode>General</c:formatCode>
                <c:ptCount val="2"/>
                <c:pt idx="0">
                  <c:v>15</c:v>
                </c:pt>
              </c:numCache>
            </c:numRef>
          </c:val>
          <c:extLst>
            <c:ext xmlns:c16="http://schemas.microsoft.com/office/drawing/2014/chart" uri="{C3380CC4-5D6E-409C-BE32-E72D297353CC}">
              <c16:uniqueId val="{00000000-2EE7-4147-998E-DB37339F9584}"/>
            </c:ext>
          </c:extLst>
        </c:ser>
        <c:ser>
          <c:idx val="1"/>
          <c:order val="1"/>
          <c:tx>
            <c:strRef>
              <c:f>Sheet1!$C$1</c:f>
              <c:strCache>
                <c:ptCount val="1"/>
                <c:pt idx="0">
                  <c:v>Applied</c:v>
                </c:pt>
              </c:strCache>
            </c:strRef>
          </c:tx>
          <c:spPr>
            <a:solidFill>
              <a:schemeClr val="accent2"/>
            </a:solidFill>
            <a:ln>
              <a:noFill/>
            </a:ln>
            <a:effectLst/>
          </c:spPr>
          <c:invertIfNegative val="0"/>
          <c:cat>
            <c:numRef>
              <c:f>Sheet1!$A$2:$A$3</c:f>
              <c:numCache>
                <c:formatCode>General</c:formatCode>
                <c:ptCount val="2"/>
                <c:pt idx="0">
                  <c:v>15</c:v>
                </c:pt>
              </c:numCache>
            </c:numRef>
          </c:cat>
          <c:val>
            <c:numRef>
              <c:f>Sheet1!$C$2:$C$3</c:f>
              <c:numCache>
                <c:formatCode>General</c:formatCode>
                <c:ptCount val="2"/>
                <c:pt idx="0">
                  <c:v>0</c:v>
                </c:pt>
              </c:numCache>
            </c:numRef>
          </c:val>
          <c:extLst>
            <c:ext xmlns:c16="http://schemas.microsoft.com/office/drawing/2014/chart" uri="{C3380CC4-5D6E-409C-BE32-E72D297353CC}">
              <c16:uniqueId val="{00000001-2EE7-4147-998E-DB37339F9584}"/>
            </c:ext>
          </c:extLst>
        </c:ser>
        <c:ser>
          <c:idx val="2"/>
          <c:order val="2"/>
          <c:tx>
            <c:strRef>
              <c:f>Sheet1!$D$1</c:f>
              <c:strCache>
                <c:ptCount val="1"/>
                <c:pt idx="0">
                  <c:v>Not Discharged</c:v>
                </c:pt>
              </c:strCache>
            </c:strRef>
          </c:tx>
          <c:spPr>
            <a:solidFill>
              <a:schemeClr val="accent3"/>
            </a:solidFill>
            <a:ln>
              <a:noFill/>
            </a:ln>
            <a:effectLst/>
          </c:spPr>
          <c:invertIfNegative val="0"/>
          <c:cat>
            <c:numRef>
              <c:f>Sheet1!$A$2:$A$3</c:f>
              <c:numCache>
                <c:formatCode>General</c:formatCode>
                <c:ptCount val="2"/>
                <c:pt idx="0">
                  <c:v>15</c:v>
                </c:pt>
              </c:numCache>
            </c:numRef>
          </c:cat>
          <c:val>
            <c:numRef>
              <c:f>Sheet1!$D$2:$D$3</c:f>
              <c:numCache>
                <c:formatCode>General</c:formatCode>
                <c:ptCount val="2"/>
                <c:pt idx="0">
                  <c:v>11</c:v>
                </c:pt>
              </c:numCache>
            </c:numRef>
          </c:val>
          <c:extLst>
            <c:ext xmlns:c16="http://schemas.microsoft.com/office/drawing/2014/chart" uri="{C3380CC4-5D6E-409C-BE32-E72D297353CC}">
              <c16:uniqueId val="{00000002-2EE7-4147-998E-DB37339F9584}"/>
            </c:ext>
          </c:extLst>
        </c:ser>
        <c:ser>
          <c:idx val="3"/>
          <c:order val="3"/>
          <c:tx>
            <c:strRef>
              <c:f>Sheet1!$E$1</c:f>
              <c:strCache>
                <c:ptCount val="1"/>
                <c:pt idx="0">
                  <c:v>Discharged before Heaering</c:v>
                </c:pt>
              </c:strCache>
            </c:strRef>
          </c:tx>
          <c:spPr>
            <a:solidFill>
              <a:schemeClr val="accent4"/>
            </a:solidFill>
            <a:ln>
              <a:noFill/>
            </a:ln>
            <a:effectLst/>
          </c:spPr>
          <c:invertIfNegative val="0"/>
          <c:cat>
            <c:numRef>
              <c:f>Sheet1!$A$2:$A$3</c:f>
              <c:numCache>
                <c:formatCode>General</c:formatCode>
                <c:ptCount val="2"/>
                <c:pt idx="0">
                  <c:v>15</c:v>
                </c:pt>
              </c:numCache>
            </c:numRef>
          </c:cat>
          <c:val>
            <c:numRef>
              <c:f>Sheet1!$E$2:$E$3</c:f>
              <c:numCache>
                <c:formatCode>General</c:formatCode>
                <c:ptCount val="2"/>
                <c:pt idx="0">
                  <c:v>1</c:v>
                </c:pt>
              </c:numCache>
            </c:numRef>
          </c:val>
          <c:extLst>
            <c:ext xmlns:c16="http://schemas.microsoft.com/office/drawing/2014/chart" uri="{C3380CC4-5D6E-409C-BE32-E72D297353CC}">
              <c16:uniqueId val="{00000003-2EE7-4147-998E-DB37339F9584}"/>
            </c:ext>
          </c:extLst>
        </c:ser>
        <c:ser>
          <c:idx val="4"/>
          <c:order val="4"/>
          <c:tx>
            <c:strRef>
              <c:f>Sheet1!$F$1</c:f>
              <c:strCache>
                <c:ptCount val="1"/>
                <c:pt idx="0">
                  <c:v>Withdrew</c:v>
                </c:pt>
              </c:strCache>
            </c:strRef>
          </c:tx>
          <c:spPr>
            <a:solidFill>
              <a:schemeClr val="accent5"/>
            </a:solidFill>
            <a:ln>
              <a:noFill/>
            </a:ln>
            <a:effectLst/>
          </c:spPr>
          <c:invertIfNegative val="0"/>
          <c:cat>
            <c:numRef>
              <c:f>Sheet1!$A$2:$A$3</c:f>
              <c:numCache>
                <c:formatCode>General</c:formatCode>
                <c:ptCount val="2"/>
                <c:pt idx="0">
                  <c:v>15</c:v>
                </c:pt>
              </c:numCache>
            </c:numRef>
          </c:cat>
          <c:val>
            <c:numRef>
              <c:f>Sheet1!$F$2:$F$3</c:f>
              <c:numCache>
                <c:formatCode>General</c:formatCode>
                <c:ptCount val="2"/>
                <c:pt idx="0">
                  <c:v>0</c:v>
                </c:pt>
              </c:numCache>
            </c:numRef>
          </c:val>
          <c:extLst>
            <c:ext xmlns:c16="http://schemas.microsoft.com/office/drawing/2014/chart" uri="{C3380CC4-5D6E-409C-BE32-E72D297353CC}">
              <c16:uniqueId val="{00000004-2EE7-4147-998E-DB37339F9584}"/>
            </c:ext>
          </c:extLst>
        </c:ser>
        <c:ser>
          <c:idx val="5"/>
          <c:order val="5"/>
          <c:tx>
            <c:strRef>
              <c:f>Sheet1!$G$1</c:f>
              <c:strCache>
                <c:ptCount val="1"/>
                <c:pt idx="0">
                  <c:v>Discharged</c:v>
                </c:pt>
              </c:strCache>
            </c:strRef>
          </c:tx>
          <c:spPr>
            <a:solidFill>
              <a:schemeClr val="accent6"/>
            </a:solidFill>
            <a:ln>
              <a:noFill/>
            </a:ln>
            <a:effectLst/>
          </c:spPr>
          <c:invertIfNegative val="0"/>
          <c:cat>
            <c:numRef>
              <c:f>Sheet1!$A$2:$A$3</c:f>
              <c:numCache>
                <c:formatCode>General</c:formatCode>
                <c:ptCount val="2"/>
                <c:pt idx="0">
                  <c:v>15</c:v>
                </c:pt>
              </c:numCache>
            </c:numRef>
          </c:cat>
          <c:val>
            <c:numRef>
              <c:f>Sheet1!$G$2:$G$3</c:f>
              <c:numCache>
                <c:formatCode>General</c:formatCode>
                <c:ptCount val="2"/>
                <c:pt idx="0">
                  <c:v>0</c:v>
                </c:pt>
              </c:numCache>
            </c:numRef>
          </c:val>
          <c:extLst>
            <c:ext xmlns:c16="http://schemas.microsoft.com/office/drawing/2014/chart" uri="{C3380CC4-5D6E-409C-BE32-E72D297353CC}">
              <c16:uniqueId val="{00000005-2EE7-4147-998E-DB37339F9584}"/>
            </c:ext>
          </c:extLst>
        </c:ser>
        <c:ser>
          <c:idx val="6"/>
          <c:order val="6"/>
          <c:tx>
            <c:strRef>
              <c:f>Sheet1!$H$1</c:f>
              <c:strCache>
                <c:ptCount val="1"/>
                <c:pt idx="0">
                  <c:v>Transferred before hearing</c:v>
                </c:pt>
              </c:strCache>
            </c:strRef>
          </c:tx>
          <c:spPr>
            <a:solidFill>
              <a:schemeClr val="accent1">
                <a:lumMod val="60000"/>
              </a:schemeClr>
            </a:solidFill>
            <a:ln>
              <a:noFill/>
            </a:ln>
            <a:effectLst/>
          </c:spPr>
          <c:invertIfNegative val="0"/>
          <c:cat>
            <c:numRef>
              <c:f>Sheet1!$A$2:$A$3</c:f>
              <c:numCache>
                <c:formatCode>General</c:formatCode>
                <c:ptCount val="2"/>
                <c:pt idx="0">
                  <c:v>15</c:v>
                </c:pt>
              </c:numCache>
            </c:numRef>
          </c:cat>
          <c:val>
            <c:numRef>
              <c:f>Sheet1!$H$2:$H$3</c:f>
              <c:numCache>
                <c:formatCode>General</c:formatCode>
                <c:ptCount val="2"/>
                <c:pt idx="0">
                  <c:v>0</c:v>
                </c:pt>
              </c:numCache>
            </c:numRef>
          </c:val>
          <c:extLst>
            <c:ext xmlns:c16="http://schemas.microsoft.com/office/drawing/2014/chart" uri="{C3380CC4-5D6E-409C-BE32-E72D297353CC}">
              <c16:uniqueId val="{00000006-2EE7-4147-998E-DB37339F9584}"/>
            </c:ext>
          </c:extLst>
        </c:ser>
        <c:ser>
          <c:idx val="7"/>
          <c:order val="7"/>
          <c:tx>
            <c:strRef>
              <c:f>Sheet1!$I$1</c:f>
              <c:strCache>
                <c:ptCount val="1"/>
                <c:pt idx="0">
                  <c:v>Postponed/Adjourned</c:v>
                </c:pt>
              </c:strCache>
            </c:strRef>
          </c:tx>
          <c:spPr>
            <a:solidFill>
              <a:schemeClr val="accent2">
                <a:lumMod val="60000"/>
              </a:schemeClr>
            </a:solidFill>
            <a:ln>
              <a:noFill/>
            </a:ln>
            <a:effectLst/>
          </c:spPr>
          <c:invertIfNegative val="0"/>
          <c:cat>
            <c:numRef>
              <c:f>Sheet1!$A$2:$A$3</c:f>
              <c:numCache>
                <c:formatCode>General</c:formatCode>
                <c:ptCount val="2"/>
                <c:pt idx="0">
                  <c:v>15</c:v>
                </c:pt>
              </c:numCache>
            </c:numRef>
          </c:cat>
          <c:val>
            <c:numRef>
              <c:f>Sheet1!$I$2:$I$3</c:f>
              <c:numCache>
                <c:formatCode>General</c:formatCode>
                <c:ptCount val="2"/>
                <c:pt idx="0">
                  <c:v>3</c:v>
                </c:pt>
              </c:numCache>
            </c:numRef>
          </c:val>
          <c:extLst>
            <c:ext xmlns:c16="http://schemas.microsoft.com/office/drawing/2014/chart" uri="{C3380CC4-5D6E-409C-BE32-E72D297353CC}">
              <c16:uniqueId val="{00000007-2EE7-4147-998E-DB37339F9584}"/>
            </c:ext>
          </c:extLst>
        </c:ser>
        <c:dLbls>
          <c:showLegendKey val="0"/>
          <c:showVal val="0"/>
          <c:showCatName val="0"/>
          <c:showSerName val="0"/>
          <c:showPercent val="0"/>
          <c:showBubbleSize val="0"/>
        </c:dLbls>
        <c:gapWidth val="219"/>
        <c:overlap val="3"/>
        <c:axId val="102749776"/>
        <c:axId val="102753104"/>
      </c:barChart>
      <c:catAx>
        <c:axId val="10274977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2753104"/>
        <c:crosses val="autoZero"/>
        <c:auto val="1"/>
        <c:lblAlgn val="ctr"/>
        <c:lblOffset val="100"/>
        <c:noMultiLvlLbl val="0"/>
      </c:catAx>
      <c:valAx>
        <c:axId val="10275310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2749776"/>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dTable>
      <c:spPr>
        <a:noFill/>
        <a:ln>
          <a:noFill/>
        </a:ln>
        <a:effectLst/>
      </c:spPr>
    </c:plotArea>
    <c:plotVisOnly val="1"/>
    <c:dispBlanksAs val="gap"/>
    <c:showDLblsOverMax val="0"/>
  </c:chart>
  <c:spPr>
    <a:solidFill>
      <a:schemeClr val="bg1"/>
    </a:solidFill>
    <a:ln w="9525" cap="flat" cmpd="sng" algn="ctr">
      <a:solidFill>
        <a:sysClr val="windowText" lastClr="000000"/>
      </a:solidFill>
      <a:round/>
    </a:ln>
    <a:effectLst/>
  </c:spPr>
  <c:txPr>
    <a:bodyPr/>
    <a:lstStyle/>
    <a:p>
      <a:pPr>
        <a:defRPr/>
      </a:pPr>
      <a:endParaRPr lang="en-US"/>
    </a:p>
  </c:txPr>
  <c:externalData r:id="rId4">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200">
                <a:solidFill>
                  <a:sysClr val="windowText" lastClr="000000"/>
                </a:solidFill>
                <a:latin typeface="Verdana" panose="020B0604030504040204" pitchFamily="34" charset="0"/>
                <a:ea typeface="Verdana" panose="020B0604030504040204" pitchFamily="34" charset="0"/>
              </a:rPr>
              <a:t>Outcomes of Mental Health Review</a:t>
            </a:r>
            <a:r>
              <a:rPr lang="en-GB" sz="1200" baseline="0">
                <a:solidFill>
                  <a:sysClr val="windowText" lastClr="000000"/>
                </a:solidFill>
                <a:latin typeface="Verdana" panose="020B0604030504040204" pitchFamily="34" charset="0"/>
                <a:ea typeface="Verdana" panose="020B0604030504040204" pitchFamily="34" charset="0"/>
              </a:rPr>
              <a:t> Tribunal Hearings</a:t>
            </a:r>
            <a:endParaRPr lang="en-GB" sz="1200">
              <a:solidFill>
                <a:sysClr val="windowText" lastClr="000000"/>
              </a:solidFill>
              <a:latin typeface="Verdana" panose="020B0604030504040204" pitchFamily="34" charset="0"/>
              <a:ea typeface="Verdana" panose="020B0604030504040204" pitchFamily="34" charset="0"/>
            </a:endParaRPr>
          </a:p>
        </c:rich>
      </c:tx>
      <c:layout>
        <c:manualLayout>
          <c:xMode val="edge"/>
          <c:yMode val="edge"/>
          <c:x val="0.13874416739574219"/>
          <c:y val="1.984126984126984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Sales</c:v>
                </c:pt>
              </c:strCache>
            </c:strRef>
          </c:tx>
          <c:spPr>
            <a:solidFill>
              <a:schemeClr val="accent1"/>
            </a:solidFill>
            <a:ln w="19050">
              <a:solidFill>
                <a:schemeClr val="lt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Sheet1!$A$2:$A$10</c:f>
              <c:strCache>
                <c:ptCount val="8"/>
                <c:pt idx="0">
                  <c:v>Conditional Discharge</c:v>
                </c:pt>
                <c:pt idx="1">
                  <c:v>Discharged</c:v>
                </c:pt>
                <c:pt idx="2">
                  <c:v>Not Discharged</c:v>
                </c:pt>
                <c:pt idx="3">
                  <c:v>Postponed/Adjourned</c:v>
                </c:pt>
                <c:pt idx="4">
                  <c:v>Appeal Withdrawn</c:v>
                </c:pt>
                <c:pt idx="5">
                  <c:v>Discharged before Hearing</c:v>
                </c:pt>
                <c:pt idx="6">
                  <c:v>Transferred</c:v>
                </c:pt>
                <c:pt idx="7">
                  <c:v>Deferred Discharged</c:v>
                </c:pt>
              </c:strCache>
            </c:strRef>
          </c:cat>
          <c:val>
            <c:numRef>
              <c:f>Sheet1!$B$2:$B$10</c:f>
              <c:numCache>
                <c:formatCode>General</c:formatCode>
                <c:ptCount val="9"/>
                <c:pt idx="0">
                  <c:v>1</c:v>
                </c:pt>
                <c:pt idx="1">
                  <c:v>0</c:v>
                </c:pt>
                <c:pt idx="2">
                  <c:v>27</c:v>
                </c:pt>
                <c:pt idx="3">
                  <c:v>5</c:v>
                </c:pt>
                <c:pt idx="4">
                  <c:v>4</c:v>
                </c:pt>
                <c:pt idx="5">
                  <c:v>2</c:v>
                </c:pt>
                <c:pt idx="6">
                  <c:v>1</c:v>
                </c:pt>
                <c:pt idx="7">
                  <c:v>0</c:v>
                </c:pt>
              </c:numCache>
            </c:numRef>
          </c:val>
          <c:extLst>
            <c:ext xmlns:c16="http://schemas.microsoft.com/office/drawing/2014/chart" uri="{C3380CC4-5D6E-409C-BE32-E72D297353CC}">
              <c16:uniqueId val="{00000000-BF68-4D71-AAEE-B9BB69D3B8E4}"/>
            </c:ext>
          </c:extLst>
        </c:ser>
        <c:dLbls>
          <c:showLegendKey val="0"/>
          <c:showVal val="0"/>
          <c:showCatName val="0"/>
          <c:showSerName val="0"/>
          <c:showPercent val="0"/>
          <c:showBubbleSize val="0"/>
        </c:dLbls>
        <c:gapWidth val="150"/>
        <c:axId val="1338507440"/>
        <c:axId val="1338504560"/>
      </c:barChart>
      <c:catAx>
        <c:axId val="1338507440"/>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38504560"/>
        <c:crosses val="autoZero"/>
        <c:auto val="1"/>
        <c:lblAlgn val="ctr"/>
        <c:lblOffset val="100"/>
        <c:noMultiLvlLbl val="0"/>
      </c:catAx>
      <c:valAx>
        <c:axId val="133850456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38507440"/>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200" b="1">
                <a:latin typeface="Verdana" panose="020B0604030504040204" pitchFamily="34" charset="0"/>
                <a:ea typeface="Verdana" panose="020B0604030504040204" pitchFamily="34" charset="0"/>
              </a:rPr>
              <a:t>Part 3 Activity - Criminal Justice System</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Renewed</c:v>
                </c:pt>
              </c:strCache>
            </c:strRef>
          </c:tx>
          <c:spPr>
            <a:solidFill>
              <a:schemeClr val="accent1"/>
            </a:solidFill>
            <a:ln>
              <a:noFill/>
            </a:ln>
            <a:effectLst/>
          </c:spPr>
          <c:invertIfNegative val="0"/>
          <c:cat>
            <c:strRef>
              <c:f>Sheet1!$A$2:$A$6</c:f>
              <c:strCache>
                <c:ptCount val="4"/>
                <c:pt idx="0">
                  <c:v>Caswell Clinic</c:v>
                </c:pt>
                <c:pt idx="1">
                  <c:v>Taith Newydd</c:v>
                </c:pt>
                <c:pt idx="2">
                  <c:v>Hafod Y Wennol</c:v>
                </c:pt>
                <c:pt idx="3">
                  <c:v>Cefn Coed</c:v>
                </c:pt>
              </c:strCache>
            </c:strRef>
          </c:cat>
          <c:val>
            <c:numRef>
              <c:f>Sheet1!$B$2:$B$6</c:f>
              <c:numCache>
                <c:formatCode>General</c:formatCode>
                <c:ptCount val="5"/>
                <c:pt idx="0">
                  <c:v>0</c:v>
                </c:pt>
                <c:pt idx="1">
                  <c:v>0</c:v>
                </c:pt>
                <c:pt idx="2">
                  <c:v>0</c:v>
                </c:pt>
                <c:pt idx="3">
                  <c:v>1</c:v>
                </c:pt>
              </c:numCache>
            </c:numRef>
          </c:val>
          <c:extLst>
            <c:ext xmlns:c16="http://schemas.microsoft.com/office/drawing/2014/chart" uri="{C3380CC4-5D6E-409C-BE32-E72D297353CC}">
              <c16:uniqueId val="{00000000-FF43-4987-BA94-377592F1A840}"/>
            </c:ext>
          </c:extLst>
        </c:ser>
        <c:ser>
          <c:idx val="1"/>
          <c:order val="1"/>
          <c:tx>
            <c:strRef>
              <c:f>Sheet1!$C$1</c:f>
              <c:strCache>
                <c:ptCount val="1"/>
                <c:pt idx="0">
                  <c:v>Conditional Discharge</c:v>
                </c:pt>
              </c:strCache>
            </c:strRef>
          </c:tx>
          <c:spPr>
            <a:solidFill>
              <a:schemeClr val="accent2"/>
            </a:solidFill>
            <a:ln>
              <a:noFill/>
            </a:ln>
            <a:effectLst/>
          </c:spPr>
          <c:invertIfNegative val="0"/>
          <c:cat>
            <c:strRef>
              <c:f>Sheet1!$A$2:$A$6</c:f>
              <c:strCache>
                <c:ptCount val="4"/>
                <c:pt idx="0">
                  <c:v>Caswell Clinic</c:v>
                </c:pt>
                <c:pt idx="1">
                  <c:v>Taith Newydd</c:v>
                </c:pt>
                <c:pt idx="2">
                  <c:v>Hafod Y Wennol</c:v>
                </c:pt>
                <c:pt idx="3">
                  <c:v>Cefn Coed</c:v>
                </c:pt>
              </c:strCache>
            </c:strRef>
          </c:cat>
          <c:val>
            <c:numRef>
              <c:f>Sheet1!$C$2:$C$6</c:f>
              <c:numCache>
                <c:formatCode>General</c:formatCode>
                <c:ptCount val="5"/>
                <c:pt idx="0">
                  <c:v>1</c:v>
                </c:pt>
                <c:pt idx="1">
                  <c:v>0</c:v>
                </c:pt>
                <c:pt idx="2">
                  <c:v>0</c:v>
                </c:pt>
                <c:pt idx="3">
                  <c:v>1</c:v>
                </c:pt>
              </c:numCache>
            </c:numRef>
          </c:val>
          <c:extLst>
            <c:ext xmlns:c16="http://schemas.microsoft.com/office/drawing/2014/chart" uri="{C3380CC4-5D6E-409C-BE32-E72D297353CC}">
              <c16:uniqueId val="{00000001-FF43-4987-BA94-377592F1A840}"/>
            </c:ext>
          </c:extLst>
        </c:ser>
        <c:ser>
          <c:idx val="2"/>
          <c:order val="2"/>
          <c:tx>
            <c:strRef>
              <c:f>Sheet1!$D$1</c:f>
              <c:strCache>
                <c:ptCount val="1"/>
                <c:pt idx="0">
                  <c:v>Discharged</c:v>
                </c:pt>
              </c:strCache>
            </c:strRef>
          </c:tx>
          <c:spPr>
            <a:solidFill>
              <a:schemeClr val="accent3"/>
            </a:solidFill>
            <a:ln>
              <a:noFill/>
            </a:ln>
            <a:effectLst/>
          </c:spPr>
          <c:invertIfNegative val="0"/>
          <c:cat>
            <c:strRef>
              <c:f>Sheet1!$A$2:$A$6</c:f>
              <c:strCache>
                <c:ptCount val="4"/>
                <c:pt idx="0">
                  <c:v>Caswell Clinic</c:v>
                </c:pt>
                <c:pt idx="1">
                  <c:v>Taith Newydd</c:v>
                </c:pt>
                <c:pt idx="2">
                  <c:v>Hafod Y Wennol</c:v>
                </c:pt>
                <c:pt idx="3">
                  <c:v>Cefn Coed</c:v>
                </c:pt>
              </c:strCache>
            </c:strRef>
          </c:cat>
          <c:val>
            <c:numRef>
              <c:f>Sheet1!$D$2:$D$6</c:f>
              <c:numCache>
                <c:formatCode>General</c:formatCode>
                <c:ptCount val="5"/>
                <c:pt idx="0">
                  <c:v>0</c:v>
                </c:pt>
                <c:pt idx="1">
                  <c:v>0</c:v>
                </c:pt>
                <c:pt idx="2">
                  <c:v>0</c:v>
                </c:pt>
                <c:pt idx="3">
                  <c:v>0</c:v>
                </c:pt>
              </c:numCache>
            </c:numRef>
          </c:val>
          <c:extLst>
            <c:ext xmlns:c16="http://schemas.microsoft.com/office/drawing/2014/chart" uri="{C3380CC4-5D6E-409C-BE32-E72D297353CC}">
              <c16:uniqueId val="{00000002-FF43-4987-BA94-377592F1A840}"/>
            </c:ext>
          </c:extLst>
        </c:ser>
        <c:ser>
          <c:idx val="3"/>
          <c:order val="3"/>
          <c:tx>
            <c:strRef>
              <c:f>Sheet1!$E$1</c:f>
              <c:strCache>
                <c:ptCount val="1"/>
                <c:pt idx="0">
                  <c:v>CTO</c:v>
                </c:pt>
              </c:strCache>
            </c:strRef>
          </c:tx>
          <c:spPr>
            <a:solidFill>
              <a:schemeClr val="accent4"/>
            </a:solidFill>
            <a:ln>
              <a:noFill/>
            </a:ln>
            <a:effectLst/>
          </c:spPr>
          <c:invertIfNegative val="0"/>
          <c:cat>
            <c:strRef>
              <c:f>Sheet1!$A$2:$A$6</c:f>
              <c:strCache>
                <c:ptCount val="4"/>
                <c:pt idx="0">
                  <c:v>Caswell Clinic</c:v>
                </c:pt>
                <c:pt idx="1">
                  <c:v>Taith Newydd</c:v>
                </c:pt>
                <c:pt idx="2">
                  <c:v>Hafod Y Wennol</c:v>
                </c:pt>
                <c:pt idx="3">
                  <c:v>Cefn Coed</c:v>
                </c:pt>
              </c:strCache>
            </c:strRef>
          </c:cat>
          <c:val>
            <c:numRef>
              <c:f>Sheet1!$E$2:$E$6</c:f>
              <c:numCache>
                <c:formatCode>General</c:formatCode>
                <c:ptCount val="5"/>
                <c:pt idx="0">
                  <c:v>0</c:v>
                </c:pt>
                <c:pt idx="1">
                  <c:v>0</c:v>
                </c:pt>
                <c:pt idx="2">
                  <c:v>0</c:v>
                </c:pt>
                <c:pt idx="3">
                  <c:v>0</c:v>
                </c:pt>
              </c:numCache>
            </c:numRef>
          </c:val>
          <c:extLst>
            <c:ext xmlns:c16="http://schemas.microsoft.com/office/drawing/2014/chart" uri="{C3380CC4-5D6E-409C-BE32-E72D297353CC}">
              <c16:uniqueId val="{00000003-FF43-4987-BA94-377592F1A840}"/>
            </c:ext>
          </c:extLst>
        </c:ser>
        <c:ser>
          <c:idx val="4"/>
          <c:order val="4"/>
          <c:tx>
            <c:strRef>
              <c:f>Sheet1!$F$1</c:f>
              <c:strCache>
                <c:ptCount val="1"/>
                <c:pt idx="0">
                  <c:v>Returned to prison</c:v>
                </c:pt>
              </c:strCache>
            </c:strRef>
          </c:tx>
          <c:spPr>
            <a:solidFill>
              <a:schemeClr val="accent5"/>
            </a:solidFill>
            <a:ln>
              <a:noFill/>
            </a:ln>
            <a:effectLst/>
          </c:spPr>
          <c:invertIfNegative val="0"/>
          <c:cat>
            <c:strRef>
              <c:f>Sheet1!$A$2:$A$6</c:f>
              <c:strCache>
                <c:ptCount val="4"/>
                <c:pt idx="0">
                  <c:v>Caswell Clinic</c:v>
                </c:pt>
                <c:pt idx="1">
                  <c:v>Taith Newydd</c:v>
                </c:pt>
                <c:pt idx="2">
                  <c:v>Hafod Y Wennol</c:v>
                </c:pt>
                <c:pt idx="3">
                  <c:v>Cefn Coed</c:v>
                </c:pt>
              </c:strCache>
            </c:strRef>
          </c:cat>
          <c:val>
            <c:numRef>
              <c:f>Sheet1!$F$2:$F$6</c:f>
              <c:numCache>
                <c:formatCode>General</c:formatCode>
                <c:ptCount val="5"/>
                <c:pt idx="0">
                  <c:v>0</c:v>
                </c:pt>
                <c:pt idx="1">
                  <c:v>0</c:v>
                </c:pt>
                <c:pt idx="2">
                  <c:v>0</c:v>
                </c:pt>
                <c:pt idx="3">
                  <c:v>0</c:v>
                </c:pt>
              </c:numCache>
            </c:numRef>
          </c:val>
          <c:extLst>
            <c:ext xmlns:c16="http://schemas.microsoft.com/office/drawing/2014/chart" uri="{C3380CC4-5D6E-409C-BE32-E72D297353CC}">
              <c16:uniqueId val="{00000004-FF43-4987-BA94-377592F1A840}"/>
            </c:ext>
          </c:extLst>
        </c:ser>
        <c:ser>
          <c:idx val="5"/>
          <c:order val="5"/>
          <c:tx>
            <c:strRef>
              <c:f>Sheet1!$G$1</c:f>
              <c:strCache>
                <c:ptCount val="1"/>
                <c:pt idx="0">
                  <c:v>regraded</c:v>
                </c:pt>
              </c:strCache>
            </c:strRef>
          </c:tx>
          <c:spPr>
            <a:solidFill>
              <a:schemeClr val="accent6"/>
            </a:solidFill>
            <a:ln>
              <a:noFill/>
            </a:ln>
            <a:effectLst/>
          </c:spPr>
          <c:invertIfNegative val="0"/>
          <c:cat>
            <c:strRef>
              <c:f>Sheet1!$A$2:$A$6</c:f>
              <c:strCache>
                <c:ptCount val="4"/>
                <c:pt idx="0">
                  <c:v>Caswell Clinic</c:v>
                </c:pt>
                <c:pt idx="1">
                  <c:v>Taith Newydd</c:v>
                </c:pt>
                <c:pt idx="2">
                  <c:v>Hafod Y Wennol</c:v>
                </c:pt>
                <c:pt idx="3">
                  <c:v>Cefn Coed</c:v>
                </c:pt>
              </c:strCache>
            </c:strRef>
          </c:cat>
          <c:val>
            <c:numRef>
              <c:f>Sheet1!$G$2:$G$6</c:f>
              <c:numCache>
                <c:formatCode>General</c:formatCode>
                <c:ptCount val="5"/>
                <c:pt idx="0">
                  <c:v>0</c:v>
                </c:pt>
                <c:pt idx="1">
                  <c:v>0</c:v>
                </c:pt>
                <c:pt idx="2">
                  <c:v>0</c:v>
                </c:pt>
                <c:pt idx="3">
                  <c:v>0</c:v>
                </c:pt>
              </c:numCache>
            </c:numRef>
          </c:val>
          <c:extLst>
            <c:ext xmlns:c16="http://schemas.microsoft.com/office/drawing/2014/chart" uri="{C3380CC4-5D6E-409C-BE32-E72D297353CC}">
              <c16:uniqueId val="{00000005-FF43-4987-BA94-377592F1A840}"/>
            </c:ext>
          </c:extLst>
        </c:ser>
        <c:ser>
          <c:idx val="6"/>
          <c:order val="6"/>
          <c:tx>
            <c:strRef>
              <c:f>Sheet1!$H$1</c:f>
              <c:strCache>
                <c:ptCount val="1"/>
                <c:pt idx="0">
                  <c:v>informal</c:v>
                </c:pt>
              </c:strCache>
            </c:strRef>
          </c:tx>
          <c:spPr>
            <a:solidFill>
              <a:schemeClr val="accent1">
                <a:lumMod val="60000"/>
              </a:schemeClr>
            </a:solidFill>
            <a:ln>
              <a:noFill/>
            </a:ln>
            <a:effectLst/>
          </c:spPr>
          <c:invertIfNegative val="0"/>
          <c:cat>
            <c:strRef>
              <c:f>Sheet1!$A$2:$A$6</c:f>
              <c:strCache>
                <c:ptCount val="4"/>
                <c:pt idx="0">
                  <c:v>Caswell Clinic</c:v>
                </c:pt>
                <c:pt idx="1">
                  <c:v>Taith Newydd</c:v>
                </c:pt>
                <c:pt idx="2">
                  <c:v>Hafod Y Wennol</c:v>
                </c:pt>
                <c:pt idx="3">
                  <c:v>Cefn Coed</c:v>
                </c:pt>
              </c:strCache>
            </c:strRef>
          </c:cat>
          <c:val>
            <c:numRef>
              <c:f>Sheet1!$H$2:$H$6</c:f>
              <c:numCache>
                <c:formatCode>General</c:formatCode>
                <c:ptCount val="5"/>
                <c:pt idx="0">
                  <c:v>1</c:v>
                </c:pt>
                <c:pt idx="1">
                  <c:v>1</c:v>
                </c:pt>
                <c:pt idx="2">
                  <c:v>0</c:v>
                </c:pt>
                <c:pt idx="3">
                  <c:v>0</c:v>
                </c:pt>
              </c:numCache>
            </c:numRef>
          </c:val>
          <c:extLst>
            <c:ext xmlns:c16="http://schemas.microsoft.com/office/drawing/2014/chart" uri="{C3380CC4-5D6E-409C-BE32-E72D297353CC}">
              <c16:uniqueId val="{00000006-FF43-4987-BA94-377592F1A840}"/>
            </c:ext>
          </c:extLst>
        </c:ser>
        <c:ser>
          <c:idx val="7"/>
          <c:order val="7"/>
          <c:tx>
            <c:strRef>
              <c:f>Sheet1!$I$1</c:f>
              <c:strCache>
                <c:ptCount val="1"/>
                <c:pt idx="0">
                  <c:v>Transferred</c:v>
                </c:pt>
              </c:strCache>
            </c:strRef>
          </c:tx>
          <c:spPr>
            <a:solidFill>
              <a:schemeClr val="accent2">
                <a:lumMod val="60000"/>
              </a:schemeClr>
            </a:solidFill>
            <a:ln>
              <a:noFill/>
            </a:ln>
            <a:effectLst/>
          </c:spPr>
          <c:invertIfNegative val="0"/>
          <c:cat>
            <c:strRef>
              <c:f>Sheet1!$A$2:$A$6</c:f>
              <c:strCache>
                <c:ptCount val="4"/>
                <c:pt idx="0">
                  <c:v>Caswell Clinic</c:v>
                </c:pt>
                <c:pt idx="1">
                  <c:v>Taith Newydd</c:v>
                </c:pt>
                <c:pt idx="2">
                  <c:v>Hafod Y Wennol</c:v>
                </c:pt>
                <c:pt idx="3">
                  <c:v>Cefn Coed</c:v>
                </c:pt>
              </c:strCache>
            </c:strRef>
          </c:cat>
          <c:val>
            <c:numRef>
              <c:f>Sheet1!$I$2:$I$6</c:f>
              <c:numCache>
                <c:formatCode>General</c:formatCode>
                <c:ptCount val="5"/>
                <c:pt idx="0">
                  <c:v>0</c:v>
                </c:pt>
                <c:pt idx="1">
                  <c:v>0</c:v>
                </c:pt>
                <c:pt idx="2">
                  <c:v>0</c:v>
                </c:pt>
                <c:pt idx="3">
                  <c:v>0</c:v>
                </c:pt>
              </c:numCache>
            </c:numRef>
          </c:val>
          <c:extLst>
            <c:ext xmlns:c16="http://schemas.microsoft.com/office/drawing/2014/chart" uri="{C3380CC4-5D6E-409C-BE32-E72D297353CC}">
              <c16:uniqueId val="{00000007-FF43-4987-BA94-377592F1A840}"/>
            </c:ext>
          </c:extLst>
        </c:ser>
        <c:ser>
          <c:idx val="8"/>
          <c:order val="8"/>
          <c:tx>
            <c:strRef>
              <c:f>Sheet1!$J$1</c:f>
              <c:strCache>
                <c:ptCount val="1"/>
                <c:pt idx="0">
                  <c:v>Died</c:v>
                </c:pt>
              </c:strCache>
            </c:strRef>
          </c:tx>
          <c:spPr>
            <a:solidFill>
              <a:schemeClr val="accent3">
                <a:lumMod val="60000"/>
              </a:schemeClr>
            </a:solidFill>
            <a:ln>
              <a:noFill/>
            </a:ln>
            <a:effectLst/>
          </c:spPr>
          <c:invertIfNegative val="0"/>
          <c:cat>
            <c:strRef>
              <c:f>Sheet1!$A$2:$A$6</c:f>
              <c:strCache>
                <c:ptCount val="4"/>
                <c:pt idx="0">
                  <c:v>Caswell Clinic</c:v>
                </c:pt>
                <c:pt idx="1">
                  <c:v>Taith Newydd</c:v>
                </c:pt>
                <c:pt idx="2">
                  <c:v>Hafod Y Wennol</c:v>
                </c:pt>
                <c:pt idx="3">
                  <c:v>Cefn Coed</c:v>
                </c:pt>
              </c:strCache>
            </c:strRef>
          </c:cat>
          <c:val>
            <c:numRef>
              <c:f>Sheet1!$J$2:$J$6</c:f>
              <c:numCache>
                <c:formatCode>General</c:formatCode>
                <c:ptCount val="5"/>
                <c:pt idx="0">
                  <c:v>0</c:v>
                </c:pt>
                <c:pt idx="1">
                  <c:v>0</c:v>
                </c:pt>
                <c:pt idx="2">
                  <c:v>0</c:v>
                </c:pt>
                <c:pt idx="3">
                  <c:v>0</c:v>
                </c:pt>
              </c:numCache>
            </c:numRef>
          </c:val>
          <c:extLst>
            <c:ext xmlns:c16="http://schemas.microsoft.com/office/drawing/2014/chart" uri="{C3380CC4-5D6E-409C-BE32-E72D297353CC}">
              <c16:uniqueId val="{00000008-FF43-4987-BA94-377592F1A840}"/>
            </c:ext>
          </c:extLst>
        </c:ser>
        <c:dLbls>
          <c:showLegendKey val="0"/>
          <c:showVal val="0"/>
          <c:showCatName val="0"/>
          <c:showSerName val="0"/>
          <c:showPercent val="0"/>
          <c:showBubbleSize val="0"/>
        </c:dLbls>
        <c:gapWidth val="219"/>
        <c:axId val="156567743"/>
        <c:axId val="156576063"/>
      </c:barChart>
      <c:catAx>
        <c:axId val="15656774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6576063"/>
        <c:crosses val="autoZero"/>
        <c:auto val="1"/>
        <c:lblAlgn val="ctr"/>
        <c:lblOffset val="100"/>
        <c:noMultiLvlLbl val="0"/>
      </c:catAx>
      <c:valAx>
        <c:axId val="156576063"/>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6567743"/>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dTable>
      <c:spPr>
        <a:noFill/>
        <a:ln>
          <a:noFill/>
        </a:ln>
        <a:effectLst/>
      </c:spPr>
    </c:plotArea>
    <c:plotVisOnly val="1"/>
    <c:dispBlanksAs val="gap"/>
    <c:showDLblsOverMax val="0"/>
  </c:chart>
  <c:spPr>
    <a:solidFill>
      <a:schemeClr val="bg1"/>
    </a:solidFill>
    <a:ln w="9525" cap="flat" cmpd="sng" algn="ctr">
      <a:solidFill>
        <a:sysClr val="windowText" lastClr="000000"/>
      </a:solidFill>
      <a:round/>
    </a:ln>
    <a:effectLst/>
  </c:spPr>
  <c:txPr>
    <a:bodyPr/>
    <a:lstStyle/>
    <a:p>
      <a:pPr>
        <a:defRPr/>
      </a:pPr>
      <a:endParaRPr lang="en-US"/>
    </a:p>
  </c:txPr>
  <c:externalData r:id="rId4">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Treatment</a:t>
            </a:r>
            <a:r>
              <a:rPr lang="en-GB" baseline="0"/>
              <a:t> Activity</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Change of RC</c:v>
                </c:pt>
              </c:strCache>
            </c:strRef>
          </c:tx>
          <c:spPr>
            <a:solidFill>
              <a:schemeClr val="accent1"/>
            </a:solidFill>
            <a:ln>
              <a:noFill/>
            </a:ln>
            <a:effectLst/>
          </c:spPr>
          <c:invertIfNegative val="0"/>
          <c:cat>
            <c:strRef>
              <c:f>Sheet1!$A$2:$A$9</c:f>
              <c:strCache>
                <c:ptCount val="7"/>
                <c:pt idx="0">
                  <c:v>Cefn Coed</c:v>
                </c:pt>
                <c:pt idx="1">
                  <c:v>Ward F</c:v>
                </c:pt>
                <c:pt idx="2">
                  <c:v>Secure Services</c:v>
                </c:pt>
                <c:pt idx="3">
                  <c:v>Learning Disabilities</c:v>
                </c:pt>
                <c:pt idx="4">
                  <c:v>CTO</c:v>
                </c:pt>
                <c:pt idx="5">
                  <c:v>Peri-Natal MH </c:v>
                </c:pt>
                <c:pt idx="6">
                  <c:v>General Hospitals</c:v>
                </c:pt>
              </c:strCache>
            </c:strRef>
          </c:cat>
          <c:val>
            <c:numRef>
              <c:f>Sheet1!$B$2:$B$9</c:f>
              <c:numCache>
                <c:formatCode>General</c:formatCode>
                <c:ptCount val="8"/>
                <c:pt idx="0">
                  <c:v>2</c:v>
                </c:pt>
                <c:pt idx="1">
                  <c:v>0</c:v>
                </c:pt>
                <c:pt idx="2">
                  <c:v>0</c:v>
                </c:pt>
                <c:pt idx="3">
                  <c:v>1</c:v>
                </c:pt>
                <c:pt idx="4">
                  <c:v>0</c:v>
                </c:pt>
                <c:pt idx="5">
                  <c:v>0</c:v>
                </c:pt>
                <c:pt idx="6">
                  <c:v>0</c:v>
                </c:pt>
              </c:numCache>
            </c:numRef>
          </c:val>
          <c:extLst>
            <c:ext xmlns:c16="http://schemas.microsoft.com/office/drawing/2014/chart" uri="{C3380CC4-5D6E-409C-BE32-E72D297353CC}">
              <c16:uniqueId val="{00000000-1E25-49CF-AE32-13EA12792ACC}"/>
            </c:ext>
          </c:extLst>
        </c:ser>
        <c:ser>
          <c:idx val="1"/>
          <c:order val="1"/>
          <c:tx>
            <c:strRef>
              <c:f>Sheet1!$C$1</c:f>
              <c:strCache>
                <c:ptCount val="1"/>
                <c:pt idx="0">
                  <c:v>Change to treatment plan</c:v>
                </c:pt>
              </c:strCache>
            </c:strRef>
          </c:tx>
          <c:spPr>
            <a:solidFill>
              <a:schemeClr val="accent2"/>
            </a:solidFill>
            <a:ln>
              <a:noFill/>
            </a:ln>
            <a:effectLst/>
          </c:spPr>
          <c:invertIfNegative val="0"/>
          <c:cat>
            <c:strRef>
              <c:f>Sheet1!$A$2:$A$9</c:f>
              <c:strCache>
                <c:ptCount val="7"/>
                <c:pt idx="0">
                  <c:v>Cefn Coed</c:v>
                </c:pt>
                <c:pt idx="1">
                  <c:v>Ward F</c:v>
                </c:pt>
                <c:pt idx="2">
                  <c:v>Secure Services</c:v>
                </c:pt>
                <c:pt idx="3">
                  <c:v>Learning Disabilities</c:v>
                </c:pt>
                <c:pt idx="4">
                  <c:v>CTO</c:v>
                </c:pt>
                <c:pt idx="5">
                  <c:v>Peri-Natal MH </c:v>
                </c:pt>
                <c:pt idx="6">
                  <c:v>General Hospitals</c:v>
                </c:pt>
              </c:strCache>
            </c:strRef>
          </c:cat>
          <c:val>
            <c:numRef>
              <c:f>Sheet1!$C$2:$C$9</c:f>
              <c:numCache>
                <c:formatCode>General</c:formatCode>
                <c:ptCount val="8"/>
                <c:pt idx="0">
                  <c:v>0</c:v>
                </c:pt>
                <c:pt idx="1">
                  <c:v>0</c:v>
                </c:pt>
                <c:pt idx="2">
                  <c:v>2</c:v>
                </c:pt>
                <c:pt idx="3">
                  <c:v>0</c:v>
                </c:pt>
                <c:pt idx="4">
                  <c:v>0</c:v>
                </c:pt>
                <c:pt idx="5">
                  <c:v>0</c:v>
                </c:pt>
                <c:pt idx="6">
                  <c:v>0</c:v>
                </c:pt>
              </c:numCache>
            </c:numRef>
          </c:val>
          <c:extLst>
            <c:ext xmlns:c16="http://schemas.microsoft.com/office/drawing/2014/chart" uri="{C3380CC4-5D6E-409C-BE32-E72D297353CC}">
              <c16:uniqueId val="{00000001-1E25-49CF-AE32-13EA12792ACC}"/>
            </c:ext>
          </c:extLst>
        </c:ser>
        <c:ser>
          <c:idx val="2"/>
          <c:order val="2"/>
          <c:tx>
            <c:strRef>
              <c:f>Sheet1!$D$1</c:f>
              <c:strCache>
                <c:ptCount val="1"/>
                <c:pt idx="0">
                  <c:v>Patient Consent</c:v>
                </c:pt>
              </c:strCache>
            </c:strRef>
          </c:tx>
          <c:spPr>
            <a:solidFill>
              <a:schemeClr val="accent3"/>
            </a:solidFill>
            <a:ln>
              <a:noFill/>
            </a:ln>
            <a:effectLst/>
          </c:spPr>
          <c:invertIfNegative val="0"/>
          <c:cat>
            <c:strRef>
              <c:f>Sheet1!$A$2:$A$9</c:f>
              <c:strCache>
                <c:ptCount val="7"/>
                <c:pt idx="0">
                  <c:v>Cefn Coed</c:v>
                </c:pt>
                <c:pt idx="1">
                  <c:v>Ward F</c:v>
                </c:pt>
                <c:pt idx="2">
                  <c:v>Secure Services</c:v>
                </c:pt>
                <c:pt idx="3">
                  <c:v>Learning Disabilities</c:v>
                </c:pt>
                <c:pt idx="4">
                  <c:v>CTO</c:v>
                </c:pt>
                <c:pt idx="5">
                  <c:v>Peri-Natal MH </c:v>
                </c:pt>
                <c:pt idx="6">
                  <c:v>General Hospitals</c:v>
                </c:pt>
              </c:strCache>
            </c:strRef>
          </c:cat>
          <c:val>
            <c:numRef>
              <c:f>Sheet1!$D$2:$D$9</c:f>
              <c:numCache>
                <c:formatCode>General</c:formatCode>
                <c:ptCount val="8"/>
                <c:pt idx="0">
                  <c:v>8</c:v>
                </c:pt>
                <c:pt idx="1">
                  <c:v>4</c:v>
                </c:pt>
                <c:pt idx="2">
                  <c:v>15</c:v>
                </c:pt>
                <c:pt idx="3">
                  <c:v>0</c:v>
                </c:pt>
                <c:pt idx="4">
                  <c:v>5</c:v>
                </c:pt>
                <c:pt idx="5">
                  <c:v>0</c:v>
                </c:pt>
                <c:pt idx="6">
                  <c:v>1</c:v>
                </c:pt>
              </c:numCache>
            </c:numRef>
          </c:val>
          <c:extLst>
            <c:ext xmlns:c16="http://schemas.microsoft.com/office/drawing/2014/chart" uri="{C3380CC4-5D6E-409C-BE32-E72D297353CC}">
              <c16:uniqueId val="{00000002-1E25-49CF-AE32-13EA12792ACC}"/>
            </c:ext>
          </c:extLst>
        </c:ser>
        <c:ser>
          <c:idx val="3"/>
          <c:order val="3"/>
          <c:tx>
            <c:strRef>
              <c:f>Sheet1!$E$1</c:f>
              <c:strCache>
                <c:ptCount val="1"/>
                <c:pt idx="0">
                  <c:v>SOAD</c:v>
                </c:pt>
              </c:strCache>
            </c:strRef>
          </c:tx>
          <c:spPr>
            <a:solidFill>
              <a:schemeClr val="accent4"/>
            </a:solidFill>
            <a:ln>
              <a:noFill/>
            </a:ln>
            <a:effectLst/>
          </c:spPr>
          <c:invertIfNegative val="0"/>
          <c:cat>
            <c:strRef>
              <c:f>Sheet1!$A$2:$A$9</c:f>
              <c:strCache>
                <c:ptCount val="7"/>
                <c:pt idx="0">
                  <c:v>Cefn Coed</c:v>
                </c:pt>
                <c:pt idx="1">
                  <c:v>Ward F</c:v>
                </c:pt>
                <c:pt idx="2">
                  <c:v>Secure Services</c:v>
                </c:pt>
                <c:pt idx="3">
                  <c:v>Learning Disabilities</c:v>
                </c:pt>
                <c:pt idx="4">
                  <c:v>CTO</c:v>
                </c:pt>
                <c:pt idx="5">
                  <c:v>Peri-Natal MH </c:v>
                </c:pt>
                <c:pt idx="6">
                  <c:v>General Hospitals</c:v>
                </c:pt>
              </c:strCache>
            </c:strRef>
          </c:cat>
          <c:val>
            <c:numRef>
              <c:f>Sheet1!$E$2:$E$9</c:f>
              <c:numCache>
                <c:formatCode>General</c:formatCode>
                <c:ptCount val="8"/>
                <c:pt idx="0">
                  <c:v>5</c:v>
                </c:pt>
                <c:pt idx="1">
                  <c:v>6</c:v>
                </c:pt>
                <c:pt idx="2">
                  <c:v>2</c:v>
                </c:pt>
                <c:pt idx="3">
                  <c:v>3</c:v>
                </c:pt>
                <c:pt idx="4">
                  <c:v>4</c:v>
                </c:pt>
                <c:pt idx="5">
                  <c:v>0</c:v>
                </c:pt>
                <c:pt idx="6">
                  <c:v>1</c:v>
                </c:pt>
              </c:numCache>
            </c:numRef>
          </c:val>
          <c:extLst>
            <c:ext xmlns:c16="http://schemas.microsoft.com/office/drawing/2014/chart" uri="{C3380CC4-5D6E-409C-BE32-E72D297353CC}">
              <c16:uniqueId val="{00000003-1E25-49CF-AE32-13EA12792ACC}"/>
            </c:ext>
          </c:extLst>
        </c:ser>
        <c:ser>
          <c:idx val="4"/>
          <c:order val="4"/>
          <c:tx>
            <c:strRef>
              <c:f>Sheet1!$F$1</c:f>
              <c:strCache>
                <c:ptCount val="1"/>
                <c:pt idx="0">
                  <c:v>3 Month Rule</c:v>
                </c:pt>
              </c:strCache>
            </c:strRef>
          </c:tx>
          <c:spPr>
            <a:solidFill>
              <a:schemeClr val="accent5"/>
            </a:solidFill>
            <a:ln>
              <a:noFill/>
            </a:ln>
            <a:effectLst/>
          </c:spPr>
          <c:invertIfNegative val="0"/>
          <c:cat>
            <c:strRef>
              <c:f>Sheet1!$A$2:$A$9</c:f>
              <c:strCache>
                <c:ptCount val="7"/>
                <c:pt idx="0">
                  <c:v>Cefn Coed</c:v>
                </c:pt>
                <c:pt idx="1">
                  <c:v>Ward F</c:v>
                </c:pt>
                <c:pt idx="2">
                  <c:v>Secure Services</c:v>
                </c:pt>
                <c:pt idx="3">
                  <c:v>Learning Disabilities</c:v>
                </c:pt>
                <c:pt idx="4">
                  <c:v>CTO</c:v>
                </c:pt>
                <c:pt idx="5">
                  <c:v>Peri-Natal MH </c:v>
                </c:pt>
                <c:pt idx="6">
                  <c:v>General Hospitals</c:v>
                </c:pt>
              </c:strCache>
            </c:strRef>
          </c:cat>
          <c:val>
            <c:numRef>
              <c:f>Sheet1!$F$2:$F$9</c:f>
              <c:numCache>
                <c:formatCode>General</c:formatCode>
                <c:ptCount val="8"/>
                <c:pt idx="0">
                  <c:v>1</c:v>
                </c:pt>
                <c:pt idx="1">
                  <c:v>1</c:v>
                </c:pt>
                <c:pt idx="2">
                  <c:v>1</c:v>
                </c:pt>
                <c:pt idx="3">
                  <c:v>0</c:v>
                </c:pt>
                <c:pt idx="4">
                  <c:v>0</c:v>
                </c:pt>
                <c:pt idx="5">
                  <c:v>0</c:v>
                </c:pt>
                <c:pt idx="6">
                  <c:v>0</c:v>
                </c:pt>
              </c:numCache>
            </c:numRef>
          </c:val>
          <c:extLst>
            <c:ext xmlns:c16="http://schemas.microsoft.com/office/drawing/2014/chart" uri="{C3380CC4-5D6E-409C-BE32-E72D297353CC}">
              <c16:uniqueId val="{00000004-1E25-49CF-AE32-13EA12792ACC}"/>
            </c:ext>
          </c:extLst>
        </c:ser>
        <c:ser>
          <c:idx val="5"/>
          <c:order val="5"/>
          <c:tx>
            <c:strRef>
              <c:f>Sheet1!$G$1</c:f>
              <c:strCache>
                <c:ptCount val="1"/>
                <c:pt idx="0">
                  <c:v>ECT</c:v>
                </c:pt>
              </c:strCache>
            </c:strRef>
          </c:tx>
          <c:spPr>
            <a:solidFill>
              <a:schemeClr val="accent6"/>
            </a:solidFill>
            <a:ln>
              <a:noFill/>
            </a:ln>
            <a:effectLst/>
          </c:spPr>
          <c:invertIfNegative val="0"/>
          <c:cat>
            <c:strRef>
              <c:f>Sheet1!$A$2:$A$9</c:f>
              <c:strCache>
                <c:ptCount val="7"/>
                <c:pt idx="0">
                  <c:v>Cefn Coed</c:v>
                </c:pt>
                <c:pt idx="1">
                  <c:v>Ward F</c:v>
                </c:pt>
                <c:pt idx="2">
                  <c:v>Secure Services</c:v>
                </c:pt>
                <c:pt idx="3">
                  <c:v>Learning Disabilities</c:v>
                </c:pt>
                <c:pt idx="4">
                  <c:v>CTO</c:v>
                </c:pt>
                <c:pt idx="5">
                  <c:v>Peri-Natal MH </c:v>
                </c:pt>
                <c:pt idx="6">
                  <c:v>General Hospitals</c:v>
                </c:pt>
              </c:strCache>
            </c:strRef>
          </c:cat>
          <c:val>
            <c:numRef>
              <c:f>Sheet1!$G$2:$G$9</c:f>
              <c:numCache>
                <c:formatCode>General</c:formatCode>
                <c:ptCount val="8"/>
                <c:pt idx="0">
                  <c:v>1</c:v>
                </c:pt>
                <c:pt idx="1">
                  <c:v>0</c:v>
                </c:pt>
                <c:pt idx="2">
                  <c:v>0</c:v>
                </c:pt>
                <c:pt idx="3">
                  <c:v>0</c:v>
                </c:pt>
                <c:pt idx="4">
                  <c:v>0</c:v>
                </c:pt>
                <c:pt idx="5">
                  <c:v>0</c:v>
                </c:pt>
                <c:pt idx="6">
                  <c:v>0</c:v>
                </c:pt>
              </c:numCache>
            </c:numRef>
          </c:val>
          <c:extLst>
            <c:ext xmlns:c16="http://schemas.microsoft.com/office/drawing/2014/chart" uri="{C3380CC4-5D6E-409C-BE32-E72D297353CC}">
              <c16:uniqueId val="{00000005-1E25-49CF-AE32-13EA12792ACC}"/>
            </c:ext>
          </c:extLst>
        </c:ser>
        <c:dLbls>
          <c:showLegendKey val="0"/>
          <c:showVal val="0"/>
          <c:showCatName val="0"/>
          <c:showSerName val="0"/>
          <c:showPercent val="0"/>
          <c:showBubbleSize val="0"/>
        </c:dLbls>
        <c:gapWidth val="219"/>
        <c:overlap val="-27"/>
        <c:axId val="258959039"/>
        <c:axId val="258947519"/>
      </c:barChart>
      <c:catAx>
        <c:axId val="25895903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58947519"/>
        <c:crosses val="autoZero"/>
        <c:auto val="1"/>
        <c:lblAlgn val="ctr"/>
        <c:lblOffset val="100"/>
        <c:noMultiLvlLbl val="0"/>
      </c:catAx>
      <c:valAx>
        <c:axId val="258947519"/>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58959039"/>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200" b="1">
                <a:latin typeface="Verdana" panose="020B0604030504040204" pitchFamily="34" charset="0"/>
                <a:ea typeface="Verdana" panose="020B0604030504040204" pitchFamily="34" charset="0"/>
              </a:rPr>
              <a:t>Police Powers</a:t>
            </a:r>
          </a:p>
        </c:rich>
      </c:tx>
      <c:layout>
        <c:manualLayout>
          <c:xMode val="edge"/>
          <c:yMode val="edge"/>
          <c:x val="0.43765031664619913"/>
          <c:y val="2.0833333333333332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Section 135</c:v>
                </c:pt>
              </c:strCache>
            </c:strRef>
          </c:tx>
          <c:spPr>
            <a:solidFill>
              <a:schemeClr val="accent1"/>
            </a:solidFill>
            <a:ln>
              <a:noFill/>
            </a:ln>
            <a:effectLst/>
          </c:spPr>
          <c:invertIfNegative val="0"/>
          <c:cat>
            <c:strRef>
              <c:f>Sheet1!$A$2:$A$11</c:f>
              <c:strCache>
                <c:ptCount val="9"/>
                <c:pt idx="0">
                  <c:v>Oct-Dec 23</c:v>
                </c:pt>
                <c:pt idx="1">
                  <c:v>Jan-Mar 24</c:v>
                </c:pt>
                <c:pt idx="2">
                  <c:v>Apr-Jun 24</c:v>
                </c:pt>
                <c:pt idx="3">
                  <c:v>Jly-Sept 24</c:v>
                </c:pt>
                <c:pt idx="4">
                  <c:v>Oct-Dec 24</c:v>
                </c:pt>
                <c:pt idx="5">
                  <c:v>Jan-Mar 25</c:v>
                </c:pt>
                <c:pt idx="6">
                  <c:v>Apr-Jun 25</c:v>
                </c:pt>
                <c:pt idx="7">
                  <c:v>Jly-Sept 25</c:v>
                </c:pt>
                <c:pt idx="8">
                  <c:v>Oct-Dec 25</c:v>
                </c:pt>
              </c:strCache>
            </c:strRef>
          </c:cat>
          <c:val>
            <c:numRef>
              <c:f>Sheet1!$B$2:$B$11</c:f>
              <c:numCache>
                <c:formatCode>General</c:formatCode>
                <c:ptCount val="10"/>
                <c:pt idx="0">
                  <c:v>0</c:v>
                </c:pt>
                <c:pt idx="1">
                  <c:v>1</c:v>
                </c:pt>
                <c:pt idx="2">
                  <c:v>0</c:v>
                </c:pt>
                <c:pt idx="3">
                  <c:v>0</c:v>
                </c:pt>
                <c:pt idx="4">
                  <c:v>0</c:v>
                </c:pt>
                <c:pt idx="5">
                  <c:v>1</c:v>
                </c:pt>
                <c:pt idx="6">
                  <c:v>0</c:v>
                </c:pt>
                <c:pt idx="7">
                  <c:v>0</c:v>
                </c:pt>
                <c:pt idx="8">
                  <c:v>1</c:v>
                </c:pt>
              </c:numCache>
            </c:numRef>
          </c:val>
          <c:extLst>
            <c:ext xmlns:c16="http://schemas.microsoft.com/office/drawing/2014/chart" uri="{C3380CC4-5D6E-409C-BE32-E72D297353CC}">
              <c16:uniqueId val="{00000000-5891-46C9-956C-875CCA4AEBAE}"/>
            </c:ext>
          </c:extLst>
        </c:ser>
        <c:ser>
          <c:idx val="1"/>
          <c:order val="1"/>
          <c:tx>
            <c:strRef>
              <c:f>Sheet1!$C$1</c:f>
              <c:strCache>
                <c:ptCount val="1"/>
                <c:pt idx="0">
                  <c:v>Section 136</c:v>
                </c:pt>
              </c:strCache>
            </c:strRef>
          </c:tx>
          <c:spPr>
            <a:solidFill>
              <a:schemeClr val="accent2"/>
            </a:solidFill>
            <a:ln>
              <a:noFill/>
            </a:ln>
            <a:effectLst/>
          </c:spPr>
          <c:invertIfNegative val="0"/>
          <c:cat>
            <c:strRef>
              <c:f>Sheet1!$A$2:$A$11</c:f>
              <c:strCache>
                <c:ptCount val="9"/>
                <c:pt idx="0">
                  <c:v>Oct-Dec 23</c:v>
                </c:pt>
                <c:pt idx="1">
                  <c:v>Jan-Mar 24</c:v>
                </c:pt>
                <c:pt idx="2">
                  <c:v>Apr-Jun 24</c:v>
                </c:pt>
                <c:pt idx="3">
                  <c:v>Jly-Sept 24</c:v>
                </c:pt>
                <c:pt idx="4">
                  <c:v>Oct-Dec 24</c:v>
                </c:pt>
                <c:pt idx="5">
                  <c:v>Jan-Mar 25</c:v>
                </c:pt>
                <c:pt idx="6">
                  <c:v>Apr-Jun 25</c:v>
                </c:pt>
                <c:pt idx="7">
                  <c:v>Jly-Sept 25</c:v>
                </c:pt>
                <c:pt idx="8">
                  <c:v>Oct-Dec 25</c:v>
                </c:pt>
              </c:strCache>
            </c:strRef>
          </c:cat>
          <c:val>
            <c:numRef>
              <c:f>Sheet1!$C$2:$C$11</c:f>
              <c:numCache>
                <c:formatCode>General</c:formatCode>
                <c:ptCount val="10"/>
                <c:pt idx="0">
                  <c:v>35</c:v>
                </c:pt>
                <c:pt idx="1">
                  <c:v>46</c:v>
                </c:pt>
                <c:pt idx="2">
                  <c:v>39</c:v>
                </c:pt>
                <c:pt idx="3">
                  <c:v>60</c:v>
                </c:pt>
                <c:pt idx="4">
                  <c:v>45</c:v>
                </c:pt>
                <c:pt idx="5">
                  <c:v>51</c:v>
                </c:pt>
                <c:pt idx="6">
                  <c:v>43</c:v>
                </c:pt>
                <c:pt idx="7">
                  <c:v>50</c:v>
                </c:pt>
                <c:pt idx="8">
                  <c:v>47</c:v>
                </c:pt>
              </c:numCache>
            </c:numRef>
          </c:val>
          <c:extLst>
            <c:ext xmlns:c16="http://schemas.microsoft.com/office/drawing/2014/chart" uri="{C3380CC4-5D6E-409C-BE32-E72D297353CC}">
              <c16:uniqueId val="{00000001-5891-46C9-956C-875CCA4AEBAE}"/>
            </c:ext>
          </c:extLst>
        </c:ser>
        <c:ser>
          <c:idx val="2"/>
          <c:order val="2"/>
          <c:tx>
            <c:strRef>
              <c:f>Sheet1!$D$1</c:f>
              <c:strCache>
                <c:ptCount val="1"/>
                <c:pt idx="0">
                  <c:v>Voluntary Assessment</c:v>
                </c:pt>
              </c:strCache>
            </c:strRef>
          </c:tx>
          <c:spPr>
            <a:solidFill>
              <a:schemeClr val="accent3"/>
            </a:solidFill>
            <a:ln>
              <a:noFill/>
            </a:ln>
            <a:effectLst/>
          </c:spPr>
          <c:invertIfNegative val="0"/>
          <c:cat>
            <c:strRef>
              <c:f>Sheet1!$A$2:$A$11</c:f>
              <c:strCache>
                <c:ptCount val="9"/>
                <c:pt idx="0">
                  <c:v>Oct-Dec 23</c:v>
                </c:pt>
                <c:pt idx="1">
                  <c:v>Jan-Mar 24</c:v>
                </c:pt>
                <c:pt idx="2">
                  <c:v>Apr-Jun 24</c:v>
                </c:pt>
                <c:pt idx="3">
                  <c:v>Jly-Sept 24</c:v>
                </c:pt>
                <c:pt idx="4">
                  <c:v>Oct-Dec 24</c:v>
                </c:pt>
                <c:pt idx="5">
                  <c:v>Jan-Mar 25</c:v>
                </c:pt>
                <c:pt idx="6">
                  <c:v>Apr-Jun 25</c:v>
                </c:pt>
                <c:pt idx="7">
                  <c:v>Jly-Sept 25</c:v>
                </c:pt>
                <c:pt idx="8">
                  <c:v>Oct-Dec 25</c:v>
                </c:pt>
              </c:strCache>
            </c:strRef>
          </c:cat>
          <c:val>
            <c:numRef>
              <c:f>Sheet1!$D$2:$D$11</c:f>
              <c:numCache>
                <c:formatCode>General</c:formatCode>
                <c:ptCount val="10"/>
                <c:pt idx="0">
                  <c:v>1</c:v>
                </c:pt>
                <c:pt idx="1">
                  <c:v>2</c:v>
                </c:pt>
                <c:pt idx="2">
                  <c:v>7</c:v>
                </c:pt>
                <c:pt idx="3">
                  <c:v>4</c:v>
                </c:pt>
                <c:pt idx="4">
                  <c:v>8</c:v>
                </c:pt>
                <c:pt idx="5">
                  <c:v>8</c:v>
                </c:pt>
                <c:pt idx="6">
                  <c:v>4</c:v>
                </c:pt>
                <c:pt idx="7">
                  <c:v>4</c:v>
                </c:pt>
                <c:pt idx="8">
                  <c:v>14</c:v>
                </c:pt>
              </c:numCache>
            </c:numRef>
          </c:val>
          <c:extLst>
            <c:ext xmlns:c16="http://schemas.microsoft.com/office/drawing/2014/chart" uri="{C3380CC4-5D6E-409C-BE32-E72D297353CC}">
              <c16:uniqueId val="{00000002-5891-46C9-956C-875CCA4AEBAE}"/>
            </c:ext>
          </c:extLst>
        </c:ser>
        <c:dLbls>
          <c:showLegendKey val="0"/>
          <c:showVal val="0"/>
          <c:showCatName val="0"/>
          <c:showSerName val="0"/>
          <c:showPercent val="0"/>
          <c:showBubbleSize val="0"/>
        </c:dLbls>
        <c:gapWidth val="219"/>
        <c:overlap val="-27"/>
        <c:axId val="398009232"/>
        <c:axId val="398013808"/>
      </c:barChart>
      <c:catAx>
        <c:axId val="39800923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98013808"/>
        <c:crosses val="autoZero"/>
        <c:auto val="1"/>
        <c:lblAlgn val="ctr"/>
        <c:lblOffset val="100"/>
        <c:noMultiLvlLbl val="0"/>
      </c:catAx>
      <c:valAx>
        <c:axId val="39801380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98009232"/>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dTable>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ysClr val="windowText" lastClr="000000"/>
      </a:solidFill>
      <a:round/>
    </a:ln>
    <a:effectLst/>
  </c:spPr>
  <c:txPr>
    <a:bodyPr/>
    <a:lstStyle/>
    <a:p>
      <a:pPr>
        <a:defRPr/>
      </a:pPr>
      <a:endParaRPr lang="en-US"/>
    </a:p>
  </c:txPr>
  <c:externalData r:id="rId4">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200" b="1">
                <a:latin typeface="Verdana" panose="020B0604030504040204" pitchFamily="34" charset="0"/>
                <a:ea typeface="Verdana" panose="020B0604030504040204" pitchFamily="34" charset="0"/>
              </a:rPr>
              <a:t>Section 136 Outcomes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Oct-25</c:v>
                </c:pt>
              </c:strCache>
            </c:strRef>
          </c:tx>
          <c:spPr>
            <a:solidFill>
              <a:schemeClr val="accent1"/>
            </a:solidFill>
            <a:ln>
              <a:noFill/>
            </a:ln>
            <a:effectLst/>
          </c:spPr>
          <c:invertIfNegative val="0"/>
          <c:cat>
            <c:strRef>
              <c:f>Sheet1!$A$2:$A$7</c:f>
              <c:strCache>
                <c:ptCount val="5"/>
                <c:pt idx="0">
                  <c:v>Detained MHA</c:v>
                </c:pt>
                <c:pt idx="1">
                  <c:v>Informal</c:v>
                </c:pt>
                <c:pt idx="2">
                  <c:v>Discharged no follow up</c:v>
                </c:pt>
                <c:pt idx="3">
                  <c:v>Community NHS/LA follow up</c:v>
                </c:pt>
                <c:pt idx="4">
                  <c:v>Other community follow up</c:v>
                </c:pt>
              </c:strCache>
            </c:strRef>
          </c:cat>
          <c:val>
            <c:numRef>
              <c:f>Sheet1!$B$2:$B$7</c:f>
              <c:numCache>
                <c:formatCode>General</c:formatCode>
                <c:ptCount val="6"/>
                <c:pt idx="0">
                  <c:v>6</c:v>
                </c:pt>
                <c:pt idx="1">
                  <c:v>2</c:v>
                </c:pt>
                <c:pt idx="2">
                  <c:v>7</c:v>
                </c:pt>
                <c:pt idx="3">
                  <c:v>4</c:v>
                </c:pt>
                <c:pt idx="4">
                  <c:v>0</c:v>
                </c:pt>
              </c:numCache>
            </c:numRef>
          </c:val>
          <c:extLst>
            <c:ext xmlns:c16="http://schemas.microsoft.com/office/drawing/2014/chart" uri="{C3380CC4-5D6E-409C-BE32-E72D297353CC}">
              <c16:uniqueId val="{00000000-A34D-4AA0-83B1-19A2B83A57B3}"/>
            </c:ext>
          </c:extLst>
        </c:ser>
        <c:ser>
          <c:idx val="1"/>
          <c:order val="1"/>
          <c:tx>
            <c:strRef>
              <c:f>Sheet1!$C$1</c:f>
              <c:strCache>
                <c:ptCount val="1"/>
                <c:pt idx="0">
                  <c:v>Nov-25</c:v>
                </c:pt>
              </c:strCache>
            </c:strRef>
          </c:tx>
          <c:spPr>
            <a:solidFill>
              <a:schemeClr val="accent2"/>
            </a:solidFill>
            <a:ln>
              <a:noFill/>
            </a:ln>
            <a:effectLst/>
          </c:spPr>
          <c:invertIfNegative val="0"/>
          <c:cat>
            <c:strRef>
              <c:f>Sheet1!$A$2:$A$7</c:f>
              <c:strCache>
                <c:ptCount val="5"/>
                <c:pt idx="0">
                  <c:v>Detained MHA</c:v>
                </c:pt>
                <c:pt idx="1">
                  <c:v>Informal</c:v>
                </c:pt>
                <c:pt idx="2">
                  <c:v>Discharged no follow up</c:v>
                </c:pt>
                <c:pt idx="3">
                  <c:v>Community NHS/LA follow up</c:v>
                </c:pt>
                <c:pt idx="4">
                  <c:v>Other community follow up</c:v>
                </c:pt>
              </c:strCache>
            </c:strRef>
          </c:cat>
          <c:val>
            <c:numRef>
              <c:f>Sheet1!$C$2:$C$7</c:f>
              <c:numCache>
                <c:formatCode>General</c:formatCode>
                <c:ptCount val="6"/>
                <c:pt idx="0">
                  <c:v>4</c:v>
                </c:pt>
                <c:pt idx="1">
                  <c:v>1</c:v>
                </c:pt>
                <c:pt idx="2">
                  <c:v>5</c:v>
                </c:pt>
                <c:pt idx="3">
                  <c:v>9</c:v>
                </c:pt>
                <c:pt idx="4">
                  <c:v>0</c:v>
                </c:pt>
              </c:numCache>
            </c:numRef>
          </c:val>
          <c:extLst>
            <c:ext xmlns:c16="http://schemas.microsoft.com/office/drawing/2014/chart" uri="{C3380CC4-5D6E-409C-BE32-E72D297353CC}">
              <c16:uniqueId val="{00000001-A34D-4AA0-83B1-19A2B83A57B3}"/>
            </c:ext>
          </c:extLst>
        </c:ser>
        <c:ser>
          <c:idx val="2"/>
          <c:order val="2"/>
          <c:tx>
            <c:strRef>
              <c:f>Sheet1!$D$1</c:f>
              <c:strCache>
                <c:ptCount val="1"/>
                <c:pt idx="0">
                  <c:v>Dec-25</c:v>
                </c:pt>
              </c:strCache>
            </c:strRef>
          </c:tx>
          <c:spPr>
            <a:solidFill>
              <a:schemeClr val="accent3"/>
            </a:solidFill>
            <a:ln>
              <a:noFill/>
            </a:ln>
            <a:effectLst/>
          </c:spPr>
          <c:invertIfNegative val="0"/>
          <c:cat>
            <c:strRef>
              <c:f>Sheet1!$A$2:$A$7</c:f>
              <c:strCache>
                <c:ptCount val="5"/>
                <c:pt idx="0">
                  <c:v>Detained MHA</c:v>
                </c:pt>
                <c:pt idx="1">
                  <c:v>Informal</c:v>
                </c:pt>
                <c:pt idx="2">
                  <c:v>Discharged no follow up</c:v>
                </c:pt>
                <c:pt idx="3">
                  <c:v>Community NHS/LA follow up</c:v>
                </c:pt>
                <c:pt idx="4">
                  <c:v>Other community follow up</c:v>
                </c:pt>
              </c:strCache>
            </c:strRef>
          </c:cat>
          <c:val>
            <c:numRef>
              <c:f>Sheet1!$D$2:$D$7</c:f>
              <c:numCache>
                <c:formatCode>General</c:formatCode>
                <c:ptCount val="6"/>
                <c:pt idx="0">
                  <c:v>1</c:v>
                </c:pt>
                <c:pt idx="1">
                  <c:v>0</c:v>
                </c:pt>
                <c:pt idx="2">
                  <c:v>3</c:v>
                </c:pt>
                <c:pt idx="3">
                  <c:v>5</c:v>
                </c:pt>
                <c:pt idx="4">
                  <c:v>0</c:v>
                </c:pt>
              </c:numCache>
            </c:numRef>
          </c:val>
          <c:extLst>
            <c:ext xmlns:c16="http://schemas.microsoft.com/office/drawing/2014/chart" uri="{C3380CC4-5D6E-409C-BE32-E72D297353CC}">
              <c16:uniqueId val="{00000002-A34D-4AA0-83B1-19A2B83A57B3}"/>
            </c:ext>
          </c:extLst>
        </c:ser>
        <c:dLbls>
          <c:showLegendKey val="0"/>
          <c:showVal val="0"/>
          <c:showCatName val="0"/>
          <c:showSerName val="0"/>
          <c:showPercent val="0"/>
          <c:showBubbleSize val="0"/>
        </c:dLbls>
        <c:gapWidth val="219"/>
        <c:overlap val="-27"/>
        <c:axId val="1268044384"/>
        <c:axId val="1268045344"/>
      </c:barChart>
      <c:catAx>
        <c:axId val="126804438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68045344"/>
        <c:crosses val="autoZero"/>
        <c:auto val="1"/>
        <c:lblAlgn val="ctr"/>
        <c:lblOffset val="100"/>
        <c:noMultiLvlLbl val="0"/>
      </c:catAx>
      <c:valAx>
        <c:axId val="126804534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68044384"/>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dTable>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ysClr val="windowText" lastClr="000000"/>
      </a:solidFill>
      <a:round/>
    </a:ln>
    <a:effectLst/>
  </c:spPr>
  <c:txPr>
    <a:bodyPr/>
    <a:lstStyle/>
    <a:p>
      <a:pPr>
        <a:defRPr/>
      </a:pPr>
      <a:endParaRPr lang="en-US"/>
    </a:p>
  </c:txPr>
  <c:externalData r:id="rId4">
    <c:autoUpdate val="0"/>
  </c:externalData>
</c:chartSpace>
</file>

<file path=word/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1" i="0" u="none" strike="noStrike" kern="1200" spc="0" baseline="0">
                <a:solidFill>
                  <a:schemeClr val="tx1">
                    <a:lumMod val="65000"/>
                    <a:lumOff val="35000"/>
                  </a:schemeClr>
                </a:solidFill>
                <a:latin typeface="+mn-lt"/>
                <a:ea typeface="+mn-ea"/>
                <a:cs typeface="+mn-cs"/>
              </a:defRPr>
            </a:pPr>
            <a:r>
              <a:rPr lang="en-GB" sz="1200" b="1">
                <a:latin typeface="Verdana" panose="020B0604030504040204" pitchFamily="34" charset="0"/>
                <a:ea typeface="Verdana" panose="020B0604030504040204" pitchFamily="34" charset="0"/>
              </a:rPr>
              <a:t>Section 15 Mental</a:t>
            </a:r>
            <a:r>
              <a:rPr lang="en-GB" sz="1200" b="1" baseline="0">
                <a:latin typeface="Verdana" panose="020B0604030504040204" pitchFamily="34" charset="0"/>
                <a:ea typeface="Verdana" panose="020B0604030504040204" pitchFamily="34" charset="0"/>
              </a:rPr>
              <a:t> Health Act</a:t>
            </a:r>
            <a:endParaRPr lang="en-GB" sz="1200" b="1">
              <a:latin typeface="Verdana" panose="020B0604030504040204" pitchFamily="34" charset="0"/>
              <a:ea typeface="Verdana" panose="020B0604030504040204" pitchFamily="34" charset="0"/>
            </a:endParaRPr>
          </a:p>
        </c:rich>
      </c:tx>
      <c:overlay val="0"/>
      <c:spPr>
        <a:noFill/>
        <a:ln>
          <a:noFill/>
        </a:ln>
        <a:effectLst/>
      </c:spPr>
      <c:txPr>
        <a:bodyPr rot="0" spcFirstLastPara="1" vertOverflow="ellipsis" vert="horz" wrap="square" anchor="ctr" anchorCtr="1"/>
        <a:lstStyle/>
        <a:p>
          <a:pPr>
            <a:defRPr sz="1400" b="1"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Rectifiable</c:v>
                </c:pt>
              </c:strCache>
            </c:strRef>
          </c:tx>
          <c:spPr>
            <a:solidFill>
              <a:schemeClr val="accent1"/>
            </a:solidFill>
            <a:ln>
              <a:noFill/>
            </a:ln>
            <a:effectLst/>
          </c:spPr>
          <c:invertIfNegative val="0"/>
          <c:cat>
            <c:strRef>
              <c:f>Sheet1!$A$2:$A$11</c:f>
              <c:strCache>
                <c:ptCount val="9"/>
                <c:pt idx="0">
                  <c:v>Oct-Dec 23</c:v>
                </c:pt>
                <c:pt idx="1">
                  <c:v>Jan-Mar 24</c:v>
                </c:pt>
                <c:pt idx="2">
                  <c:v>Apr-Jun 24</c:v>
                </c:pt>
                <c:pt idx="3">
                  <c:v>Jly-Sept 24</c:v>
                </c:pt>
                <c:pt idx="4">
                  <c:v>Oct-Dec 24</c:v>
                </c:pt>
                <c:pt idx="5">
                  <c:v>Jan-Mar 25</c:v>
                </c:pt>
                <c:pt idx="6">
                  <c:v>Apr-Jun 25</c:v>
                </c:pt>
                <c:pt idx="7">
                  <c:v>Jly-Sept 25</c:v>
                </c:pt>
                <c:pt idx="8">
                  <c:v>Oct-Dec 26</c:v>
                </c:pt>
              </c:strCache>
            </c:strRef>
          </c:cat>
          <c:val>
            <c:numRef>
              <c:f>Sheet1!$B$2:$B$11</c:f>
              <c:numCache>
                <c:formatCode>General</c:formatCode>
                <c:ptCount val="10"/>
                <c:pt idx="0">
                  <c:v>22</c:v>
                </c:pt>
                <c:pt idx="1">
                  <c:v>30</c:v>
                </c:pt>
                <c:pt idx="2">
                  <c:v>47</c:v>
                </c:pt>
                <c:pt idx="3">
                  <c:v>11</c:v>
                </c:pt>
                <c:pt idx="4">
                  <c:v>33</c:v>
                </c:pt>
                <c:pt idx="5">
                  <c:v>34</c:v>
                </c:pt>
                <c:pt idx="6">
                  <c:v>25</c:v>
                </c:pt>
                <c:pt idx="7">
                  <c:v>39</c:v>
                </c:pt>
                <c:pt idx="8">
                  <c:v>43</c:v>
                </c:pt>
              </c:numCache>
            </c:numRef>
          </c:val>
          <c:extLst>
            <c:ext xmlns:c16="http://schemas.microsoft.com/office/drawing/2014/chart" uri="{C3380CC4-5D6E-409C-BE32-E72D297353CC}">
              <c16:uniqueId val="{00000000-C652-4594-A9E5-E5E28828AD7D}"/>
            </c:ext>
          </c:extLst>
        </c:ser>
        <c:ser>
          <c:idx val="1"/>
          <c:order val="1"/>
          <c:tx>
            <c:strRef>
              <c:f>Sheet1!$C$1</c:f>
              <c:strCache>
                <c:ptCount val="1"/>
                <c:pt idx="0">
                  <c:v>non-rectifiable</c:v>
                </c:pt>
              </c:strCache>
            </c:strRef>
          </c:tx>
          <c:spPr>
            <a:solidFill>
              <a:schemeClr val="accent2"/>
            </a:solidFill>
            <a:ln>
              <a:noFill/>
            </a:ln>
            <a:effectLst/>
          </c:spPr>
          <c:invertIfNegative val="0"/>
          <c:cat>
            <c:strRef>
              <c:f>Sheet1!$A$2:$A$11</c:f>
              <c:strCache>
                <c:ptCount val="9"/>
                <c:pt idx="0">
                  <c:v>Oct-Dec 23</c:v>
                </c:pt>
                <c:pt idx="1">
                  <c:v>Jan-Mar 24</c:v>
                </c:pt>
                <c:pt idx="2">
                  <c:v>Apr-Jun 24</c:v>
                </c:pt>
                <c:pt idx="3">
                  <c:v>Jly-Sept 24</c:v>
                </c:pt>
                <c:pt idx="4">
                  <c:v>Oct-Dec 24</c:v>
                </c:pt>
                <c:pt idx="5">
                  <c:v>Jan-Mar 25</c:v>
                </c:pt>
                <c:pt idx="6">
                  <c:v>Apr-Jun 25</c:v>
                </c:pt>
                <c:pt idx="7">
                  <c:v>Jly-Sept 25</c:v>
                </c:pt>
                <c:pt idx="8">
                  <c:v>Oct-Dec 26</c:v>
                </c:pt>
              </c:strCache>
            </c:strRef>
          </c:cat>
          <c:val>
            <c:numRef>
              <c:f>Sheet1!$C$2:$C$11</c:f>
              <c:numCache>
                <c:formatCode>General</c:formatCode>
                <c:ptCount val="10"/>
                <c:pt idx="0">
                  <c:v>2</c:v>
                </c:pt>
                <c:pt idx="1">
                  <c:v>3</c:v>
                </c:pt>
                <c:pt idx="2">
                  <c:v>5</c:v>
                </c:pt>
                <c:pt idx="3">
                  <c:v>8</c:v>
                </c:pt>
                <c:pt idx="4">
                  <c:v>8</c:v>
                </c:pt>
                <c:pt idx="5">
                  <c:v>9</c:v>
                </c:pt>
                <c:pt idx="6">
                  <c:v>9</c:v>
                </c:pt>
                <c:pt idx="7">
                  <c:v>4</c:v>
                </c:pt>
                <c:pt idx="8">
                  <c:v>10</c:v>
                </c:pt>
              </c:numCache>
            </c:numRef>
          </c:val>
          <c:extLst>
            <c:ext xmlns:c16="http://schemas.microsoft.com/office/drawing/2014/chart" uri="{C3380CC4-5D6E-409C-BE32-E72D297353CC}">
              <c16:uniqueId val="{00000001-C652-4594-A9E5-E5E28828AD7D}"/>
            </c:ext>
          </c:extLst>
        </c:ser>
        <c:ser>
          <c:idx val="2"/>
          <c:order val="2"/>
          <c:tx>
            <c:strRef>
              <c:f>Sheet1!$D$1</c:f>
              <c:strCache>
                <c:ptCount val="1"/>
                <c:pt idx="0">
                  <c:v>Fundamentally Defective</c:v>
                </c:pt>
              </c:strCache>
            </c:strRef>
          </c:tx>
          <c:spPr>
            <a:solidFill>
              <a:schemeClr val="accent3"/>
            </a:solidFill>
            <a:ln>
              <a:noFill/>
            </a:ln>
            <a:effectLst/>
          </c:spPr>
          <c:invertIfNegative val="0"/>
          <c:cat>
            <c:strRef>
              <c:f>Sheet1!$A$2:$A$11</c:f>
              <c:strCache>
                <c:ptCount val="9"/>
                <c:pt idx="0">
                  <c:v>Oct-Dec 23</c:v>
                </c:pt>
                <c:pt idx="1">
                  <c:v>Jan-Mar 24</c:v>
                </c:pt>
                <c:pt idx="2">
                  <c:v>Apr-Jun 24</c:v>
                </c:pt>
                <c:pt idx="3">
                  <c:v>Jly-Sept 24</c:v>
                </c:pt>
                <c:pt idx="4">
                  <c:v>Oct-Dec 24</c:v>
                </c:pt>
                <c:pt idx="5">
                  <c:v>Jan-Mar 25</c:v>
                </c:pt>
                <c:pt idx="6">
                  <c:v>Apr-Jun 25</c:v>
                </c:pt>
                <c:pt idx="7">
                  <c:v>Jly-Sept 25</c:v>
                </c:pt>
                <c:pt idx="8">
                  <c:v>Oct-Dec 26</c:v>
                </c:pt>
              </c:strCache>
            </c:strRef>
          </c:cat>
          <c:val>
            <c:numRef>
              <c:f>Sheet1!$D$2:$D$11</c:f>
              <c:numCache>
                <c:formatCode>General</c:formatCode>
                <c:ptCount val="10"/>
                <c:pt idx="0">
                  <c:v>1</c:v>
                </c:pt>
                <c:pt idx="1">
                  <c:v>1</c:v>
                </c:pt>
                <c:pt idx="2">
                  <c:v>4</c:v>
                </c:pt>
                <c:pt idx="3">
                  <c:v>3</c:v>
                </c:pt>
                <c:pt idx="4">
                  <c:v>3</c:v>
                </c:pt>
                <c:pt idx="5">
                  <c:v>2</c:v>
                </c:pt>
                <c:pt idx="6">
                  <c:v>6</c:v>
                </c:pt>
                <c:pt idx="7">
                  <c:v>0</c:v>
                </c:pt>
                <c:pt idx="8">
                  <c:v>10</c:v>
                </c:pt>
              </c:numCache>
            </c:numRef>
          </c:val>
          <c:extLst>
            <c:ext xmlns:c16="http://schemas.microsoft.com/office/drawing/2014/chart" uri="{C3380CC4-5D6E-409C-BE32-E72D297353CC}">
              <c16:uniqueId val="{00000002-C652-4594-A9E5-E5E28828AD7D}"/>
            </c:ext>
          </c:extLst>
        </c:ser>
        <c:dLbls>
          <c:showLegendKey val="0"/>
          <c:showVal val="0"/>
          <c:showCatName val="0"/>
          <c:showSerName val="0"/>
          <c:showPercent val="0"/>
          <c:showBubbleSize val="0"/>
        </c:dLbls>
        <c:gapWidth val="219"/>
        <c:overlap val="-27"/>
        <c:axId val="1045616479"/>
        <c:axId val="1045618399"/>
      </c:barChart>
      <c:catAx>
        <c:axId val="104561647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45618399"/>
        <c:crosses val="autoZero"/>
        <c:auto val="1"/>
        <c:lblAlgn val="ctr"/>
        <c:lblOffset val="100"/>
        <c:noMultiLvlLbl val="0"/>
      </c:catAx>
      <c:valAx>
        <c:axId val="1045618399"/>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45616479"/>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dTable>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ysClr val="windowText" lastClr="000000"/>
      </a:solidFill>
      <a:round/>
    </a:ln>
    <a:effectLst/>
  </c:spPr>
  <c:txPr>
    <a:bodyPr/>
    <a:lstStyle/>
    <a:p>
      <a:pPr>
        <a:defRPr/>
      </a:pPr>
      <a:endParaRPr lang="en-US"/>
    </a:p>
  </c:txPr>
  <c:externalData r:id="rId4">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9.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0.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lcf76f155ced4ddcb4097134ff3c332f xmlns="60b0568e-e574-4342-a9c0-c22c6fec6509">
      <Terms xmlns="http://schemas.microsoft.com/office/infopath/2007/PartnerControls"/>
    </lcf76f155ced4ddcb4097134ff3c332f>
    <TaxCatchAll xmlns="fdfaf355-f7ae-47f3-8f93-739a60756710" xsi:nil="true"/>
  </documentManagement>
</p:properti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ct:contentTypeSchema xmlns:ct="http://schemas.microsoft.com/office/2006/metadata/contentType" xmlns:ma="http://schemas.microsoft.com/office/2006/metadata/properties/metaAttributes" ct:_="" ma:_="" ma:contentTypeName="Document" ma:contentTypeID="0x01010001C022EFBB18C64ABE3B9933434D2554" ma:contentTypeVersion="15" ma:contentTypeDescription="Create a new document." ma:contentTypeScope="" ma:versionID="2b64952811415c62d0d0df39f3d34ba2">
  <xsd:schema xmlns:xsd="http://www.w3.org/2001/XMLSchema" xmlns:xs="http://www.w3.org/2001/XMLSchema" xmlns:p="http://schemas.microsoft.com/office/2006/metadata/properties" xmlns:ns1="http://schemas.microsoft.com/sharepoint/v3" xmlns:ns2="60b0568e-e574-4342-a9c0-c22c6fec6509" xmlns:ns3="fdfaf355-f7ae-47f3-8f93-739a60756710" targetNamespace="http://schemas.microsoft.com/office/2006/metadata/properties" ma:root="true" ma:fieldsID="b85015dbfa83b7beca0f1d5edc8036d9" ns1:_="" ns2:_="" ns3:_="">
    <xsd:import namespace="http://schemas.microsoft.com/sharepoint/v3"/>
    <xsd:import namespace="60b0568e-e574-4342-a9c0-c22c6fec6509"/>
    <xsd:import namespace="fdfaf355-f7ae-47f3-8f93-739a6075671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GenerationTime" minOccurs="0"/>
                <xsd:element ref="ns2:MediaServiceEventHashCode" minOccurs="0"/>
                <xsd:element ref="ns2:MediaLengthInSeconds" minOccurs="0"/>
                <xsd:element ref="ns2:MediaServiceLocation" minOccurs="0"/>
                <xsd:element ref="ns2:MediaServiceBillingMetadata" minOccurs="0"/>
                <xsd:element ref="ns1:_ip_UnifiedCompliancePolicyProperties" minOccurs="0"/>
                <xsd:element ref="ns1:_ip_UnifiedCompliancePolicyUIAction"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7" nillable="true" ma:displayName="Unified Compliance Policy Properties" ma:hidden="true" ma:internalName="_ip_UnifiedCompliancePolicyProperties">
      <xsd:simpleType>
        <xsd:restriction base="dms:Note"/>
      </xsd:simpleType>
    </xsd:element>
    <xsd:element name="_ip_UnifiedCompliancePolicyUIAction" ma:index="18"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0b0568e-e574-4342-a9c0-c22c6fec650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Location" ma:index="15" nillable="true" ma:displayName="Location" ma:indexed="true" ma:internalName="MediaServiceLocation" ma:readOnly="true">
      <xsd:simpleType>
        <xsd:restriction base="dms:Text"/>
      </xsd:simpleType>
    </xsd:element>
    <xsd:element name="MediaServiceBillingMetadata" ma:index="16" nillable="true" ma:displayName="MediaServiceBillingMetadata" ma:hidden="true" ma:internalName="MediaServiceBillingMetadata" ma:readOnly="true">
      <xsd:simpleType>
        <xsd:restriction base="dms:Note"/>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cefaef41-70dc-4075-804e-d4e4dbdaeee0" ma:termSetId="09814cd3-568e-fe90-9814-8d621ff8fb84" ma:anchorId="fba54fb3-c3e1-fe81-a776-ca4b69148c4d" ma:open="true" ma:isKeyword="false">
      <xsd:complexType>
        <xsd:sequence>
          <xsd:element ref="pc:Terms" minOccurs="0" maxOccurs="1"/>
        </xsd:sequence>
      </xsd:complexType>
    </xsd:element>
    <xsd:element name="MediaServiceOCR" ma:index="22"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dfaf355-f7ae-47f3-8f93-739a60756710" elementFormDefault="qualified">
    <xsd:import namespace="http://schemas.microsoft.com/office/2006/documentManagement/types"/>
    <xsd:import namespace="http://schemas.microsoft.com/office/infopath/2007/PartnerControls"/>
    <xsd:element name="TaxCatchAll" ma:index="21" nillable="true" ma:displayName="Taxonomy Catch All Column" ma:hidden="true" ma:list="{2c2f2e62-4dc6-41ef-ad8c-e640d42d75ed}" ma:internalName="TaxCatchAll" ma:showField="CatchAllData" ma:web="fdfaf355-f7ae-47f3-8f93-739a6075671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D44790B-8181-4049-897B-5E8674E257A8}">
  <ds:schemaRefs>
    <ds:schemaRef ds:uri="http://schemas.microsoft.com/sharepoint/v3/contenttype/forms"/>
  </ds:schemaRefs>
</ds:datastoreItem>
</file>

<file path=customXml/itemProps2.xml><?xml version="1.0" encoding="utf-8"?>
<ds:datastoreItem xmlns:ds="http://schemas.openxmlformats.org/officeDocument/2006/customXml" ds:itemID="{79EAB5AE-ABCB-4715-A53E-478D0380B3EE}">
  <ds:schemaRefs>
    <ds:schemaRef ds:uri="http://schemas.microsoft.com/office/2006/documentManagement/types"/>
    <ds:schemaRef ds:uri="http://purl.org/dc/dcmitype/"/>
    <ds:schemaRef ds:uri="fdfaf355-f7ae-47f3-8f93-739a60756710"/>
    <ds:schemaRef ds:uri="http://schemas.microsoft.com/office/infopath/2007/PartnerControls"/>
    <ds:schemaRef ds:uri="http://schemas.openxmlformats.org/package/2006/metadata/core-properties"/>
    <ds:schemaRef ds:uri="http://purl.org/dc/elements/1.1/"/>
    <ds:schemaRef ds:uri="http://schemas.microsoft.com/office/2006/metadata/properties"/>
    <ds:schemaRef ds:uri="http://purl.org/dc/terms/"/>
    <ds:schemaRef ds:uri="60b0568e-e574-4342-a9c0-c22c6fec6509"/>
    <ds:schemaRef ds:uri="http://schemas.microsoft.com/sharepoint/v3"/>
    <ds:schemaRef ds:uri="http://www.w3.org/XML/1998/namespace"/>
  </ds:schemaRefs>
</ds:datastoreItem>
</file>

<file path=customXml/itemProps3.xml><?xml version="1.0" encoding="utf-8"?>
<ds:datastoreItem xmlns:ds="http://schemas.openxmlformats.org/officeDocument/2006/customXml" ds:itemID="{21D71B3B-AA81-4D7A-B230-CE4D29A02CD1}">
  <ds:schemaRefs>
    <ds:schemaRef ds:uri="http://schemas.openxmlformats.org/officeDocument/2006/bibliography"/>
  </ds:schemaRefs>
</ds:datastoreItem>
</file>

<file path=customXml/itemProps4.xml><?xml version="1.0" encoding="utf-8"?>
<ds:datastoreItem xmlns:ds="http://schemas.openxmlformats.org/officeDocument/2006/customXml" ds:itemID="{865B0B53-6010-44B7-86B1-A88519FF8EF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0b0568e-e574-4342-a9c0-c22c6fec6509"/>
    <ds:schemaRef ds:uri="fdfaf355-f7ae-47f3-8f93-739a6075671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23</Pages>
  <Words>2771</Words>
  <Characters>15243</Characters>
  <Application>Microsoft Office Word</Application>
  <DocSecurity>0</DocSecurity>
  <Lines>127</Lines>
  <Paragraphs>35</Paragraphs>
  <ScaleCrop>false</ScaleCrop>
  <Company>ABM LHB</Company>
  <LinksUpToDate>false</LinksUpToDate>
  <CharactersWithSpaces>17979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Pamela Wenger (ABM ULHB - Corporate Governance)</dc:creator>
  <cp:keywords/>
  <cp:lastModifiedBy>Claire Mulcahy (Swansea Bay UHB - Corporate Governance )</cp:lastModifiedBy>
  <cp:revision>23</cp:revision>
  <dcterms:created xsi:type="dcterms:W3CDTF">2025-10-20T11:12:00Z</dcterms:created>
  <dcterms:modified xsi:type="dcterms:W3CDTF">2026-01-27T11:11:00Z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rammarlyDocumentId">
    <vt:lpwstr>a3bb1a37cf79a368b4d09e41d53d10c83f53d591578fdbcf02d665aa029468a9</vt:lpwstr>
  </property>
  <property fmtid="{D5CDD505-2E9C-101B-9397-08002B2CF9AE}" pid="3" name="ContentTypeId">
    <vt:lpwstr>0x01010001C022EFBB18C64ABE3B9933434D2554</vt:lpwstr>
  </property>
  <property fmtid="{D5CDD505-2E9C-101B-9397-08002B2CF9AE}" pid="4" name="Order">
    <vt:r8>248600</vt:r8>
  </property>
  <property fmtid="{D5CDD505-2E9C-101B-9397-08002B2CF9AE}" pid="5" name="docLang">
    <vt:lpwstr>en</vt:lpwstr>
  </property>
  <property fmtid="{D5CDD505-2E9C-101B-9397-08002B2CF9AE}" pid="6" name="MediaServiceImageTags">
    <vt:lpwstr/>
  </property>
</Properties>
</file>